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sung" initials="H" lastIdx="2" clrIdx="0">
    <p:extLst>
      <p:ext uri="{19B8F6BF-5375-455C-9EA6-DF929625EA0E}">
        <p15:presenceInfo xmlns:p15="http://schemas.microsoft.com/office/powerpoint/2012/main" userId="Hye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539" autoAdjust="0"/>
  </p:normalViewPr>
  <p:slideViewPr>
    <p:cSldViewPr>
      <p:cViewPr varScale="1">
        <p:scale>
          <a:sx n="86" d="100"/>
          <a:sy n="86" d="100"/>
        </p:scale>
        <p:origin x="23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1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Aggregation</a:t>
            </a:r>
            <a:r>
              <a:rPr lang="en-US" altLang="ko-KR" baseline="0" dirty="0" smtClean="0"/>
              <a:t> A is only based on one field, B has two fields including one that A has</a:t>
            </a:r>
          </a:p>
          <a:p>
            <a:r>
              <a:rPr lang="en-US" altLang="ko-KR" baseline="0" dirty="0" smtClean="0"/>
              <a:t>Shark is more suitable for fewer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01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15&gt;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analytics" TargetMode="External"/><Relationship Id="rId5" Type="http://schemas.openxmlformats.org/officeDocument/2006/relationships/hyperlink" Target="http://sourceforge.net/projects/awstats/" TargetMode="External"/><Relationship Id="rId4" Type="http://schemas.openxmlformats.org/officeDocument/2006/relationships/hyperlink" Target="http://www.webaliz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park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LOG ANALYSIS IN CLOUD COMPUTING</a:t>
            </a:r>
            <a:br>
              <a:rPr lang="en-US" altLang="ko-KR" dirty="0"/>
            </a:br>
            <a:r>
              <a:rPr lang="en-US" altLang="ko-KR" dirty="0"/>
              <a:t>ENVIRONMENT WITH HADOOP AND SPARK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altLang="ko-KR" b="1" dirty="0"/>
              <a:t>Xiuqin LIN, Peng WANG, Bin </a:t>
            </a:r>
            <a:r>
              <a:rPr lang="de-DE" altLang="ko-KR" b="1" dirty="0" smtClean="0"/>
              <a:t>WU</a:t>
            </a:r>
          </a:p>
          <a:p>
            <a:r>
              <a:rPr lang="en-US" altLang="ko-KR" b="1" i="1" dirty="0" smtClean="0"/>
              <a:t>IC-BNMT2013</a:t>
            </a:r>
          </a:p>
          <a:p>
            <a:r>
              <a:rPr lang="en-US" altLang="ko-KR" dirty="0" smtClean="0"/>
              <a:t>16 </a:t>
            </a:r>
            <a:r>
              <a:rPr lang="en-US" altLang="ko-KR" dirty="0" smtClean="0"/>
              <a:t>Jan</a:t>
            </a:r>
            <a:r>
              <a:rPr lang="en-US" altLang="ko-KR" dirty="0" smtClean="0"/>
              <a:t> 2015</a:t>
            </a:r>
            <a:endParaRPr lang="en-US" altLang="ko-KR" dirty="0"/>
          </a:p>
          <a:p>
            <a:pPr algn="r"/>
            <a:r>
              <a:rPr lang="en-US" altLang="ko-KR" dirty="0" smtClean="0"/>
              <a:t>SNU IDB</a:t>
            </a:r>
          </a:p>
          <a:p>
            <a:pPr algn="r"/>
            <a:r>
              <a:rPr lang="en-US" altLang="ko-KR" dirty="0" smtClean="0"/>
              <a:t>Hyesung Oh</a:t>
            </a:r>
          </a:p>
        </p:txBody>
      </p:sp>
    </p:spTree>
    <p:extLst>
      <p:ext uri="{BB962C8B-B14F-4D97-AF65-F5344CB8AC3E}">
        <p14:creationId xmlns:p14="http://schemas.microsoft.com/office/powerpoint/2010/main" val="35700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Cloud platform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24744"/>
            <a:ext cx="6048672" cy="27685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11" y="3557545"/>
            <a:ext cx="4352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Hadoop vs. Spark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Spark’s characteristics</a:t>
            </a:r>
          </a:p>
          <a:p>
            <a:pPr lvl="1"/>
            <a:r>
              <a:rPr lang="en-US" altLang="ko-KR" dirty="0" smtClean="0"/>
              <a:t>Framework based on memory.</a:t>
            </a:r>
          </a:p>
          <a:p>
            <a:pPr lvl="2"/>
            <a:r>
              <a:rPr lang="en-US" altLang="ko-KR" dirty="0" smtClean="0"/>
              <a:t>Allows user to cache the high value data in memory</a:t>
            </a:r>
          </a:p>
          <a:p>
            <a:pPr lvl="2"/>
            <a:r>
              <a:rPr lang="en-US" altLang="ko-KR" dirty="0" smtClean="0"/>
              <a:t>Suitable for iterative algorithms and interactive ac-hoc queries</a:t>
            </a:r>
          </a:p>
          <a:p>
            <a:pPr lvl="1"/>
            <a:r>
              <a:rPr lang="en-US" altLang="ko-KR" dirty="0" smtClean="0"/>
              <a:t>Supports a DAG(Directed Acyclic Graph) type schedule</a:t>
            </a:r>
          </a:p>
          <a:p>
            <a:pPr lvl="2"/>
            <a:r>
              <a:rPr lang="en-US" altLang="ko-KR" dirty="0" smtClean="0"/>
              <a:t>Avoids materializing the intermediate records</a:t>
            </a:r>
          </a:p>
          <a:p>
            <a:pPr lvl="1"/>
            <a:r>
              <a:rPr lang="en-US" altLang="ko-KR" dirty="0" smtClean="0"/>
              <a:t>Task scheduling with low latency</a:t>
            </a:r>
          </a:p>
          <a:p>
            <a:pPr lvl="2"/>
            <a:r>
              <a:rPr lang="en-US" altLang="ko-KR" dirty="0" smtClean="0"/>
              <a:t>Hadoop launch delay : 5 ~ 10 sec</a:t>
            </a:r>
          </a:p>
          <a:p>
            <a:pPr lvl="2"/>
            <a:r>
              <a:rPr lang="en-US" altLang="ko-KR" dirty="0" smtClean="0"/>
              <a:t>Spark uses event-driven architecture : 5 </a:t>
            </a:r>
            <a:r>
              <a:rPr lang="en-US" altLang="ko-KR" dirty="0" err="1" smtClean="0"/>
              <a:t>ms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1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analysis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513072"/>
            <a:ext cx="49720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Implemented </a:t>
            </a:r>
            <a:r>
              <a:rPr lang="en-US" altLang="ko-KR" dirty="0" err="1" smtClean="0"/>
              <a:t>Kmeans</a:t>
            </a:r>
            <a:r>
              <a:rPr lang="en-US" altLang="ko-KR" dirty="0" smtClean="0"/>
              <a:t>, PageRank on both Map/Reduce and Spark</a:t>
            </a:r>
          </a:p>
          <a:p>
            <a:pPr lvl="1"/>
            <a:r>
              <a:rPr lang="en-US" altLang="ko-KR" dirty="0" smtClean="0"/>
              <a:t>Hadoop 0.20.2, Spark 0.6.0</a:t>
            </a:r>
          </a:p>
          <a:p>
            <a:pPr lvl="1"/>
            <a:r>
              <a:rPr lang="en-US" altLang="ko-KR" dirty="0" smtClean="0"/>
              <a:t>6 nodes with 2 CPU core and 4G memory/node</a:t>
            </a:r>
          </a:p>
          <a:p>
            <a:pPr lvl="1"/>
            <a:r>
              <a:rPr lang="en-US" altLang="ko-KR" dirty="0" err="1" smtClean="0"/>
              <a:t>Kmeans</a:t>
            </a:r>
            <a:r>
              <a:rPr lang="en-US" altLang="ko-KR" dirty="0" smtClean="0"/>
              <a:t> data size : 10 thousands ~ 20 million points of 30 dim</a:t>
            </a:r>
          </a:p>
          <a:p>
            <a:pPr lvl="1"/>
            <a:r>
              <a:rPr lang="en-US" altLang="ko-KR" dirty="0" smtClean="0"/>
              <a:t>PageRank data size : 1 million to 10 million points of 7 out-degrees</a:t>
            </a:r>
          </a:p>
          <a:p>
            <a:endParaRPr lang="en-US" altLang="ko-KR" dirty="0"/>
          </a:p>
          <a:p>
            <a:r>
              <a:rPr lang="en-US" altLang="ko-KR" dirty="0" smtClean="0"/>
              <a:t>Aggregation query </a:t>
            </a:r>
          </a:p>
          <a:p>
            <a:pPr lvl="1"/>
            <a:r>
              <a:rPr lang="en-US" altLang="ko-KR" dirty="0" smtClean="0"/>
              <a:t>4 nodes with 16 CPU core, 48G </a:t>
            </a:r>
            <a:r>
              <a:rPr lang="en-US" altLang="ko-KR" dirty="0" err="1" smtClean="0"/>
              <a:t>momory</a:t>
            </a:r>
            <a:r>
              <a:rPr lang="en-US" altLang="ko-KR" dirty="0" smtClean="0"/>
              <a:t>/node</a:t>
            </a:r>
          </a:p>
          <a:p>
            <a:pPr lvl="1"/>
            <a:r>
              <a:rPr lang="en-US" altLang="ko-KR" dirty="0" smtClean="0"/>
              <a:t>Hive 0.9.0, Shark 0.2.1</a:t>
            </a:r>
          </a:p>
        </p:txBody>
      </p:sp>
    </p:spTree>
    <p:extLst>
      <p:ext uri="{BB962C8B-B14F-4D97-AF65-F5344CB8AC3E}">
        <p14:creationId xmlns:p14="http://schemas.microsoft.com/office/powerpoint/2010/main" val="26563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61501"/>
            <a:ext cx="3888432" cy="27509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1" y="1037688"/>
            <a:ext cx="3816424" cy="2745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5" y="3794310"/>
            <a:ext cx="3888432" cy="27935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1" y="3782974"/>
            <a:ext cx="3816424" cy="27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Propose a cloud platform analysis model</a:t>
            </a:r>
          </a:p>
          <a:p>
            <a:pPr lvl="1"/>
            <a:r>
              <a:rPr lang="en-US" altLang="ko-KR" dirty="0" smtClean="0"/>
              <a:t>High stability, availability, and efficiency for batch data analysis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Points?</a:t>
            </a:r>
          </a:p>
          <a:p>
            <a:pPr lvl="1"/>
            <a:r>
              <a:rPr lang="ko-KR" altLang="en-US" dirty="0" smtClean="0"/>
              <a:t>처음에 설명했던 기존의 </a:t>
            </a:r>
            <a:r>
              <a:rPr lang="en-US" altLang="ko-KR" dirty="0" smtClean="0"/>
              <a:t>standalone </a:t>
            </a:r>
            <a:r>
              <a:rPr lang="ko-KR" altLang="en-US" dirty="0" smtClean="0"/>
              <a:t>분석 도구들과의 비교가 전혀 없어서 분산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환경에서 이런 식으로 구축한 것이 얼마나 좋은지에 대한 감이 잘 잡히지 않는 부분이 좀 아쉽다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3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/>
              <a:t>Batch analyses with </a:t>
            </a:r>
            <a:r>
              <a:rPr lang="en-US" altLang="ko-KR" dirty="0" smtClean="0"/>
              <a:t>Hadoop/Hive</a:t>
            </a:r>
          </a:p>
          <a:p>
            <a:r>
              <a:rPr lang="en-US" altLang="ko-KR" dirty="0"/>
              <a:t>Analysis capacity </a:t>
            </a:r>
            <a:r>
              <a:rPr lang="en-US" altLang="ko-KR" dirty="0" smtClean="0"/>
              <a:t>extensions</a:t>
            </a:r>
          </a:p>
          <a:p>
            <a:r>
              <a:rPr lang="en-US" altLang="ko-KR" dirty="0" smtClean="0"/>
              <a:t>Cloud platform</a:t>
            </a:r>
          </a:p>
          <a:p>
            <a:r>
              <a:rPr lang="en-US" altLang="ko-KR" dirty="0" smtClean="0"/>
              <a:t>Log </a:t>
            </a:r>
            <a:r>
              <a:rPr lang="en-US" altLang="ko-KR" dirty="0"/>
              <a:t>analysis flow</a:t>
            </a:r>
            <a:endParaRPr lang="en-US" altLang="ko-KR" dirty="0" smtClean="0"/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47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Problem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 contains valuable information</a:t>
            </a:r>
          </a:p>
          <a:p>
            <a:r>
              <a:rPr lang="en-US" altLang="ko-KR" dirty="0" smtClean="0"/>
              <a:t>Free log analysis tools</a:t>
            </a:r>
          </a:p>
          <a:p>
            <a:pPr lvl="1"/>
            <a:r>
              <a:rPr lang="en-US" altLang="ko-KR" dirty="0" err="1" smtClean="0"/>
              <a:t>Webalizer</a:t>
            </a:r>
            <a:r>
              <a:rPr lang="en-US" altLang="ko-KR" dirty="0" smtClean="0"/>
              <a:t>*, </a:t>
            </a:r>
            <a:r>
              <a:rPr lang="en-US" altLang="ko-KR" dirty="0" err="1" smtClean="0"/>
              <a:t>Awstats</a:t>
            </a:r>
            <a:r>
              <a:rPr lang="en-US" altLang="ko-KR" dirty="0" smtClean="0"/>
              <a:t>**, and Google Analytics***</a:t>
            </a:r>
          </a:p>
          <a:p>
            <a:pPr lvl="1"/>
            <a:r>
              <a:rPr lang="en-US" altLang="ko-KR" dirty="0" smtClean="0"/>
              <a:t>Standalone, limitation of data scale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How to deal with large-scale data?</a:t>
            </a:r>
          </a:p>
          <a:p>
            <a:pPr lvl="1"/>
            <a:r>
              <a:rPr lang="en-US" altLang="ko-KR" dirty="0" smtClean="0"/>
              <a:t>Hadoop / Hive</a:t>
            </a:r>
          </a:p>
          <a:p>
            <a:pPr lvl="1"/>
            <a:r>
              <a:rPr lang="en-US" altLang="ko-KR" dirty="0" smtClean="0"/>
              <a:t>Spark / Shark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8" y="1196752"/>
            <a:ext cx="2854342" cy="1429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5894894"/>
            <a:ext cx="376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Webalizer</a:t>
            </a:r>
            <a:r>
              <a:rPr lang="en-US" altLang="ko-KR" sz="1200" dirty="0"/>
              <a:t>. </a:t>
            </a:r>
            <a:r>
              <a:rPr lang="en-US" altLang="ko-KR" sz="1200" dirty="0">
                <a:hlinkClick r:id="rId4"/>
              </a:rPr>
              <a:t>http://www.webalizer.com</a:t>
            </a:r>
            <a:r>
              <a:rPr lang="en-US" altLang="ko-KR" sz="1200" dirty="0" smtClean="0">
                <a:hlinkClick r:id="rId4"/>
              </a:rPr>
              <a:t>/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** </a:t>
            </a:r>
            <a:r>
              <a:rPr lang="en-US" altLang="ko-KR" sz="1200" dirty="0" err="1"/>
              <a:t>Awstats</a:t>
            </a:r>
            <a:r>
              <a:rPr lang="en-US" altLang="ko-KR" sz="1200" dirty="0"/>
              <a:t>. </a:t>
            </a:r>
            <a:r>
              <a:rPr lang="en-US" altLang="ko-KR" sz="1200" dirty="0">
                <a:hlinkClick r:id="rId5"/>
              </a:rPr>
              <a:t>http://sourceforge.net/projects/awstats</a:t>
            </a:r>
            <a:r>
              <a:rPr lang="en-US" altLang="ko-KR" sz="1200" dirty="0" smtClean="0">
                <a:hlinkClick r:id="rId5"/>
              </a:rPr>
              <a:t>/</a:t>
            </a:r>
            <a:endParaRPr lang="en-US" altLang="ko-KR" sz="1200" dirty="0" smtClean="0"/>
          </a:p>
          <a:p>
            <a:r>
              <a:rPr lang="en-US" altLang="ko-KR" sz="1200" dirty="0" smtClean="0"/>
              <a:t>*** Google Analytics </a:t>
            </a:r>
            <a:r>
              <a:rPr lang="en-US" altLang="ko-KR" sz="1200" dirty="0">
                <a:hlinkClick r:id="rId6"/>
              </a:rPr>
              <a:t>www.google.com/analytics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86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Hive with 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Hadoop*</a:t>
            </a:r>
          </a:p>
          <a:p>
            <a:pPr lvl="1"/>
            <a:r>
              <a:rPr lang="en-US" altLang="ko-KR" dirty="0" smtClean="0"/>
              <a:t>Popular open source distributed computing framework</a:t>
            </a:r>
          </a:p>
          <a:p>
            <a:pPr lvl="1"/>
            <a:r>
              <a:rPr lang="en-US" altLang="ko-KR" dirty="0" smtClean="0"/>
              <a:t>Distributed file system -&gt; HDFS(Hadoop distributed file system)</a:t>
            </a:r>
          </a:p>
          <a:p>
            <a:pPr lvl="1"/>
            <a:r>
              <a:rPr lang="en-US" altLang="ko-KR" dirty="0" smtClean="0"/>
              <a:t>Map/Reduce</a:t>
            </a:r>
          </a:p>
          <a:p>
            <a:r>
              <a:rPr lang="en-US" altLang="ko-KR" dirty="0" smtClean="0"/>
              <a:t>Hive**</a:t>
            </a:r>
          </a:p>
          <a:p>
            <a:pPr lvl="1"/>
            <a:r>
              <a:rPr lang="en-US" altLang="ko-KR" dirty="0" smtClean="0"/>
              <a:t>Analytical tool of data warehouse based on Hadoop</a:t>
            </a:r>
          </a:p>
          <a:p>
            <a:pPr lvl="1"/>
            <a:r>
              <a:rPr lang="en-US" altLang="ko-KR" dirty="0" smtClean="0"/>
              <a:t>Converts SQL statement to Map/Reduce job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Hive with Hadoop solved large scale data processing</a:t>
            </a:r>
          </a:p>
          <a:p>
            <a:r>
              <a:rPr lang="en-US" altLang="ko-KR" dirty="0" smtClean="0"/>
              <a:t>But, not suitable for interactive query and iterative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5894894"/>
            <a:ext cx="6960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nl-NL" altLang="ko-KR" sz="1200" dirty="0" smtClean="0"/>
              <a:t>Hadoop</a:t>
            </a:r>
            <a:r>
              <a:rPr lang="nl-NL" altLang="ko-KR" sz="1200" dirty="0"/>
              <a:t>. Hadoop Homepage. </a:t>
            </a:r>
            <a:r>
              <a:rPr lang="nl-NL" altLang="ko-KR" sz="1200" dirty="0">
                <a:hlinkClick r:id="rId2"/>
              </a:rPr>
              <a:t>http://hadoop.apache.org</a:t>
            </a:r>
            <a:r>
              <a:rPr lang="nl-NL" altLang="ko-KR" sz="1200" dirty="0" smtClean="0">
                <a:hlinkClick r:id="rId2"/>
              </a:rPr>
              <a:t>/</a:t>
            </a:r>
            <a:r>
              <a:rPr lang="nl-NL" altLang="ko-KR" sz="1200" dirty="0" smtClean="0"/>
              <a:t>.</a:t>
            </a:r>
          </a:p>
          <a:p>
            <a:r>
              <a:rPr lang="en-US" altLang="ko-KR" sz="1200" dirty="0" smtClean="0"/>
              <a:t>** </a:t>
            </a:r>
            <a:r>
              <a:rPr lang="en-US" altLang="ko-KR" sz="1200" dirty="0"/>
              <a:t>THUSOO A, SARMA J S, JAIN N, et al. </a:t>
            </a:r>
            <a:r>
              <a:rPr lang="en-US" altLang="ko-KR" sz="1200" dirty="0" smtClean="0"/>
              <a:t>Hive-a petabyte </a:t>
            </a:r>
            <a:r>
              <a:rPr lang="en-US" altLang="ko-KR" sz="1200" dirty="0"/>
              <a:t>scale data warehouse using </a:t>
            </a:r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[C]</a:t>
            </a:r>
          </a:p>
          <a:p>
            <a:r>
              <a:rPr lang="en-US" altLang="ko-KR" sz="1200" dirty="0" smtClean="0"/>
              <a:t>Data Engineering </a:t>
            </a:r>
            <a:r>
              <a:rPr lang="en-US" altLang="ko-KR" sz="1200" dirty="0"/>
              <a:t>(ICDE), 2010 IEEE 26th </a:t>
            </a:r>
            <a:r>
              <a:rPr lang="en-US" altLang="ko-KR" sz="1200" dirty="0" smtClean="0"/>
              <a:t>International Conference </a:t>
            </a:r>
            <a:r>
              <a:rPr lang="en-US" altLang="ko-KR" sz="1200" dirty="0"/>
              <a:t>on. 2010: 996–1005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1063277"/>
            <a:ext cx="1352550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215" y="2781806"/>
            <a:ext cx="866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Spark and Shark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Spark*</a:t>
            </a:r>
          </a:p>
          <a:p>
            <a:pPr lvl="1"/>
            <a:r>
              <a:rPr lang="en-US" altLang="ko-KR" dirty="0" smtClean="0"/>
              <a:t>Open source in-memory distributed cluster system</a:t>
            </a:r>
          </a:p>
          <a:p>
            <a:pPr lvl="1"/>
            <a:r>
              <a:rPr lang="en-US" altLang="ko-KR" dirty="0" smtClean="0"/>
              <a:t>Developed in the UC Berkeley AMP Lab</a:t>
            </a:r>
          </a:p>
          <a:p>
            <a:pPr lvl="1"/>
            <a:r>
              <a:rPr lang="en-US" altLang="ko-KR" dirty="0" smtClean="0"/>
              <a:t>Designed to speed up data analysis operation</a:t>
            </a:r>
          </a:p>
          <a:p>
            <a:pPr lvl="2"/>
            <a:r>
              <a:rPr lang="en-US" altLang="ko-KR" dirty="0" smtClean="0"/>
              <a:t>Suitable for the treatment of iterative algorithm</a:t>
            </a:r>
          </a:p>
          <a:p>
            <a:pPr lvl="3"/>
            <a:r>
              <a:rPr lang="en-US" altLang="ko-KR" dirty="0" smtClean="0"/>
              <a:t>Machine learning, graph mining algorithm</a:t>
            </a:r>
          </a:p>
          <a:p>
            <a:pPr lvl="2"/>
            <a:r>
              <a:rPr lang="en-US" altLang="ko-KR" dirty="0" smtClean="0"/>
              <a:t>Interactive data mining</a:t>
            </a:r>
          </a:p>
          <a:p>
            <a:r>
              <a:rPr lang="en-US" altLang="ko-KR" dirty="0" smtClean="0"/>
              <a:t>Shark**</a:t>
            </a:r>
          </a:p>
          <a:p>
            <a:pPr lvl="1"/>
            <a:r>
              <a:rPr lang="en-US" altLang="ko-KR" dirty="0" smtClean="0"/>
              <a:t>Data analysis tool</a:t>
            </a:r>
          </a:p>
          <a:p>
            <a:pPr lvl="1"/>
            <a:r>
              <a:rPr lang="en-US" altLang="ko-KR" dirty="0" smtClean="0"/>
              <a:t>Compatible with Hive</a:t>
            </a:r>
          </a:p>
          <a:p>
            <a:pPr lvl="1"/>
            <a:r>
              <a:rPr lang="en-US" altLang="ko-KR" dirty="0" smtClean="0"/>
              <a:t>Now, subsumed by Spark SQL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5894894"/>
            <a:ext cx="779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Spark</a:t>
            </a:r>
            <a:r>
              <a:rPr lang="en-US" altLang="ko-KR" sz="1200" dirty="0"/>
              <a:t>. Spark Homepage </a:t>
            </a:r>
            <a:r>
              <a:rPr lang="en-US" altLang="ko-KR" sz="1200" dirty="0">
                <a:hlinkClick r:id="rId2"/>
              </a:rPr>
              <a:t>http://spark-project.org</a:t>
            </a:r>
            <a:r>
              <a:rPr lang="en-US" altLang="ko-KR" sz="1200" dirty="0" smtClean="0">
                <a:hlinkClick r:id="rId2"/>
              </a:rPr>
              <a:t>/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** http://databricks.com/blog/2014/07/01/shark-spark-sql-hive-on-spark-and-the-future-of-sql-on-spark.html</a:t>
            </a:r>
            <a:endParaRPr lang="en-US" altLang="ko-KR" sz="12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36" y="1047396"/>
            <a:ext cx="1962150" cy="1038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36" y="3794310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Batch analyses with Hadoop/Hive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</a:p>
          <a:p>
            <a:pPr lvl="1"/>
            <a:r>
              <a:rPr lang="en-US" altLang="ko-KR" dirty="0" smtClean="0"/>
              <a:t>Provides a complete SQL query function</a:t>
            </a:r>
          </a:p>
          <a:p>
            <a:pPr lvl="1"/>
            <a:r>
              <a:rPr lang="en-US" altLang="ko-KR" dirty="0" smtClean="0"/>
              <a:t>Converting to Map/Reduce</a:t>
            </a:r>
          </a:p>
          <a:p>
            <a:r>
              <a:rPr lang="en-US" altLang="ko-KR" dirty="0" smtClean="0"/>
              <a:t>Hadoop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Fault </a:t>
            </a:r>
            <a:r>
              <a:rPr lang="en-US" altLang="ko-KR" dirty="0" err="1" smtClean="0"/>
              <a:t>tolerace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High availability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It can be used for the ETL operations</a:t>
            </a:r>
          </a:p>
          <a:p>
            <a:pPr lvl="1"/>
            <a:r>
              <a:rPr lang="en-US" altLang="ko-KR" dirty="0" smtClean="0"/>
              <a:t>Extract, Transform, Load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24128" y="3429000"/>
            <a:ext cx="2808312" cy="1872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HDFS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24128" y="2708920"/>
            <a:ext cx="2808312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Map/Reduce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24128" y="2204864"/>
            <a:ext cx="280831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capacity extensions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Spark and Shark</a:t>
            </a:r>
          </a:p>
          <a:p>
            <a:pPr lvl="1"/>
            <a:r>
              <a:rPr lang="en-US" altLang="ko-KR" dirty="0" smtClean="0"/>
              <a:t>Efficient in-memory computation</a:t>
            </a:r>
          </a:p>
          <a:p>
            <a:pPr lvl="1"/>
            <a:r>
              <a:rPr lang="en-US" altLang="ko-KR" dirty="0" smtClean="0"/>
              <a:t>Map/Reduce -&gt; disk-based system</a:t>
            </a:r>
          </a:p>
          <a:p>
            <a:pPr lvl="1"/>
            <a:r>
              <a:rPr lang="en-US" altLang="ko-KR" dirty="0" smtClean="0"/>
              <a:t>RDD(Resilient Distributed Datasets) is key concept</a:t>
            </a:r>
          </a:p>
        </p:txBody>
      </p:sp>
    </p:spTree>
    <p:extLst>
      <p:ext uri="{BB962C8B-B14F-4D97-AF65-F5344CB8AC3E}">
        <p14:creationId xmlns:p14="http://schemas.microsoft.com/office/powerpoint/2010/main" val="4694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Resilient Distributed Datasets(RDD)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Read-only collection of objects partitioned across a set of machines</a:t>
            </a:r>
          </a:p>
          <a:p>
            <a:r>
              <a:rPr lang="en-US" altLang="ko-KR" dirty="0"/>
              <a:t>Can only be created through coarse-grained deterministic operations</a:t>
            </a:r>
          </a:p>
          <a:p>
            <a:pPr lvl="1"/>
            <a:r>
              <a:rPr lang="en-US" altLang="ko-KR" dirty="0"/>
              <a:t>Data in stable storage or other RDDs</a:t>
            </a:r>
          </a:p>
          <a:p>
            <a:r>
              <a:rPr lang="en-US" altLang="ko-KR" dirty="0"/>
              <a:t>Transformations(E.g., map and filter) and Actions</a:t>
            </a:r>
          </a:p>
          <a:p>
            <a:pPr lvl="1"/>
            <a:r>
              <a:rPr lang="en-US" altLang="ko-KR" dirty="0"/>
              <a:t>Return a value to the application or export data to storage system</a:t>
            </a:r>
          </a:p>
          <a:p>
            <a:r>
              <a:rPr lang="en-US" altLang="ko-KR" dirty="0"/>
              <a:t>User can cache to memory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3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 processing with complex analysis</a:t>
            </a:r>
          </a:p>
          <a:p>
            <a:r>
              <a:rPr lang="en-US" altLang="ko-KR" dirty="0" smtClean="0"/>
              <a:t>Can run SQL queries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sophisticated analytics functions</a:t>
            </a:r>
          </a:p>
          <a:p>
            <a:r>
              <a:rPr lang="en-US" altLang="ko-KR" dirty="0" smtClean="0"/>
              <a:t>In-memory computing is increasingly important</a:t>
            </a:r>
          </a:p>
          <a:p>
            <a:r>
              <a:rPr lang="en-US" altLang="ko-KR" dirty="0" smtClean="0"/>
              <a:t>A study of Facebook’s Hive warehouse</a:t>
            </a:r>
          </a:p>
          <a:p>
            <a:pPr lvl="1"/>
            <a:r>
              <a:rPr lang="en-US" altLang="ko-KR" dirty="0" smtClean="0"/>
              <a:t>95% of queries in system could be served out of memory using just 64GB/node as a cache, even system manages 100PB of total data</a:t>
            </a:r>
          </a:p>
        </p:txBody>
      </p:sp>
    </p:spTree>
    <p:extLst>
      <p:ext uri="{BB962C8B-B14F-4D97-AF65-F5344CB8AC3E}">
        <p14:creationId xmlns:p14="http://schemas.microsoft.com/office/powerpoint/2010/main" val="32997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15326</TotalTime>
  <Words>627</Words>
  <Application>Microsoft Office PowerPoint</Application>
  <PresentationFormat>화면 슬라이드 쇼(4:3)</PresentationFormat>
  <Paragraphs>121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Wingdings</vt:lpstr>
      <vt:lpstr>SNU IDB Lab.</vt:lpstr>
      <vt:lpstr>LOG ANALYSIS IN CLOUD COMPUTING ENVIRONMENT WITH HADOOP AND SPARK</vt:lpstr>
      <vt:lpstr>Outline</vt:lpstr>
      <vt:lpstr>Introduction Problem statement</vt:lpstr>
      <vt:lpstr>Introduction Hive with Hadoop</vt:lpstr>
      <vt:lpstr>Introduction Spark and Shark</vt:lpstr>
      <vt:lpstr>Batch analyses with Hadoop/Hive</vt:lpstr>
      <vt:lpstr>Analysis capacity extensions</vt:lpstr>
      <vt:lpstr>Resilient Distributed Datasets(RDD)</vt:lpstr>
      <vt:lpstr>Shark</vt:lpstr>
      <vt:lpstr>Cloud platform</vt:lpstr>
      <vt:lpstr>Hadoop vs. Spark</vt:lpstr>
      <vt:lpstr>Log analysis flow</vt:lpstr>
      <vt:lpstr>Experiments</vt:lpstr>
      <vt:lpstr>Experimental Results</vt:lpstr>
      <vt:lpstr>Conclusions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Hyesung</cp:lastModifiedBy>
  <cp:revision>353</cp:revision>
  <cp:lastPrinted>2012-10-31T07:54:07Z</cp:lastPrinted>
  <dcterms:created xsi:type="dcterms:W3CDTF">2006-10-05T04:04:58Z</dcterms:created>
  <dcterms:modified xsi:type="dcterms:W3CDTF">2015-01-16T03:46:39Z</dcterms:modified>
</cp:coreProperties>
</file>