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75" r:id="rId4"/>
    <p:sldId id="260" r:id="rId5"/>
    <p:sldId id="258" r:id="rId6"/>
    <p:sldId id="259" r:id="rId7"/>
    <p:sldId id="280" r:id="rId8"/>
    <p:sldId id="262" r:id="rId9"/>
    <p:sldId id="264" r:id="rId10"/>
    <p:sldId id="276" r:id="rId11"/>
    <p:sldId id="265" r:id="rId12"/>
    <p:sldId id="281" r:id="rId13"/>
    <p:sldId id="267" r:id="rId14"/>
    <p:sldId id="268" r:id="rId15"/>
    <p:sldId id="277" r:id="rId16"/>
    <p:sldId id="278" r:id="rId17"/>
    <p:sldId id="269" r:id="rId18"/>
    <p:sldId id="270" r:id="rId19"/>
    <p:sldId id="282" r:id="rId20"/>
    <p:sldId id="271" r:id="rId21"/>
    <p:sldId id="272" r:id="rId22"/>
    <p:sldId id="283" r:id="rId23"/>
    <p:sldId id="273" r:id="rId24"/>
    <p:sldId id="284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560" autoAdjust="0"/>
  </p:normalViewPr>
  <p:slideViewPr>
    <p:cSldViewPr>
      <p:cViewPr varScale="1">
        <p:scale>
          <a:sx n="73" d="100"/>
          <a:sy n="73" d="100"/>
        </p:scale>
        <p:origin x="-10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49BEE-EF97-4FE7-A5DC-726C60A271C6}" type="datetimeFigureOut">
              <a:rPr lang="ko-KR" altLang="en-US" smtClean="0"/>
              <a:t>2013-03-29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582EF-21A6-48EF-8C59-F98FF636F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33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이전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연구에서 이미 </a:t>
            </a:r>
            <a:r>
              <a:rPr lang="ko-KR" altLang="en-US" dirty="0" err="1" smtClean="0"/>
              <a:t>밝혀져있음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Facebook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프로필이라는 건 </a:t>
            </a:r>
            <a:r>
              <a:rPr lang="en-US" altLang="ko-KR" baseline="0" dirty="0" smtClean="0"/>
              <a:t>idealized version</a:t>
            </a:r>
            <a:r>
              <a:rPr lang="ko-KR" altLang="en-US" baseline="0" dirty="0" smtClean="0"/>
              <a:t>이 아니라 자기 자신의 실제 특성을 반영한다는 연구</a:t>
            </a:r>
            <a:r>
              <a:rPr lang="en-US" altLang="ko-KR" baseline="0" dirty="0" smtClean="0"/>
              <a:t>[3]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582EF-21A6-48EF-8C59-F98FF636F21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altLang="ko-KR" dirty="0" smtClean="0"/>
              <a:t>Openness: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상상력과 호기심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모험심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예술적 감각 등으로 보수주의에 반대되는 성향</a:t>
            </a:r>
            <a:r>
              <a:rPr lang="en-US" altLang="ko-KR" baseline="0" dirty="0" smtClean="0"/>
              <a:t>. </a:t>
            </a:r>
            <a:br>
              <a:rPr lang="en-US" altLang="ko-KR" baseline="0" dirty="0" smtClean="0"/>
            </a:br>
            <a:r>
              <a:rPr lang="ko-KR" altLang="en-US" baseline="0" dirty="0" smtClean="0"/>
              <a:t>개인의 심리 및 경험의 다양성과 관련된 것으로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지능 상상력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고정관념의 타파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심미적인 것에 대한 관심</a:t>
            </a:r>
            <a:r>
              <a:rPr lang="en-US" altLang="ko-KR" baseline="0" dirty="0" smtClean="0"/>
              <a:t>, </a:t>
            </a:r>
            <a:br>
              <a:rPr lang="en-US" altLang="ko-KR" baseline="0" dirty="0" smtClean="0"/>
            </a:br>
            <a:r>
              <a:rPr lang="ko-KR" altLang="en-US" baseline="0" dirty="0" smtClean="0"/>
              <a:t>다양성에 대한 욕구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품위 등과 관련된 특질을 포함</a:t>
            </a:r>
            <a:endParaRPr lang="en-US" altLang="ko-K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altLang="ko-KR" baseline="0" dirty="0" smtClean="0"/>
              <a:t>Conscientiousness: </a:t>
            </a:r>
            <a:r>
              <a:rPr lang="ko-KR" altLang="en-US" baseline="0" dirty="0" smtClean="0"/>
              <a:t>목표를 성취하기 위해 성실하게 노력하는 경향</a:t>
            </a:r>
            <a:r>
              <a:rPr lang="en-US" altLang="ko-KR" baseline="0" dirty="0" smtClean="0"/>
              <a:t>. </a:t>
            </a:r>
            <a:br>
              <a:rPr lang="en-US" altLang="ko-KR" baseline="0" dirty="0" smtClean="0"/>
            </a:br>
            <a:r>
              <a:rPr lang="ko-KR" altLang="en-US" baseline="0" dirty="0" smtClean="0"/>
              <a:t>과제 및 목적지향성을 촉진하는 속성과 관련된 것으로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심사숙고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규준이나 규칙의 준수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계획세우기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조직화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과제의 준비 등과 같은 특질을 포함</a:t>
            </a:r>
            <a:endParaRPr lang="en-US" altLang="ko-K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altLang="ko-KR" baseline="0" dirty="0" smtClean="0"/>
              <a:t>Extroversion: </a:t>
            </a:r>
            <a:r>
              <a:rPr lang="ko-KR" altLang="en-US" baseline="0" dirty="0" smtClean="0"/>
              <a:t>다른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사람과의 사교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자극과 활력을 추구하는 성향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r>
              <a:rPr lang="ko-KR" altLang="en-US" baseline="0" dirty="0" smtClean="0"/>
              <a:t>사회와 현실 세계에 대해 의욕적으로 접근하는 속성과 관련된 것으로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사회성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활동성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적극성과 같은 특질을 포함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baseline="0" dirty="0" smtClean="0"/>
              <a:t>Agreeableness: </a:t>
            </a:r>
            <a:r>
              <a:rPr lang="ko-KR" altLang="en-US" baseline="0" dirty="0" smtClean="0"/>
              <a:t>타인에게 반항적이지 않은 협조적인 태도를 보이는 성향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r>
              <a:rPr lang="ko-KR" altLang="en-US" baseline="0" dirty="0" smtClean="0"/>
              <a:t>사회적 적응성과 타인에 대한 공동체적 속성을 나타내는 것으로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이타심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애정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신뢰 배려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겸손 등과 같은 특질을 포함</a:t>
            </a:r>
            <a:r>
              <a:rPr lang="en-US" altLang="ko-KR" baseline="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baseline="0" dirty="0" smtClean="0"/>
              <a:t>Neuroticism: </a:t>
            </a:r>
            <a:r>
              <a:rPr lang="ko-KR" altLang="en-US" baseline="0" dirty="0" smtClean="0"/>
              <a:t>분노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우울함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불안감과 같은 불쾌한 정서를 쉽게 느끼는 경향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r>
              <a:rPr lang="ko-KR" altLang="en-US" baseline="0" dirty="0" smtClean="0"/>
              <a:t>걱정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부정적 감정 등과 같은 바람직하지 못한 행동과 관계된 것으로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걱정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두려움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슬픔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긴장 등과 같은 특질을 포함</a:t>
            </a:r>
            <a:r>
              <a:rPr lang="en-US" altLang="ko-KR" baseline="0" dirty="0" smtClean="0"/>
              <a:t>. </a:t>
            </a:r>
            <a:br>
              <a:rPr lang="en-US" altLang="ko-KR" baseline="0" dirty="0" smtClean="0"/>
            </a:br>
            <a:endParaRPr lang="en-US" altLang="ko-KR" baseline="0" dirty="0" smtClean="0"/>
          </a:p>
          <a:p>
            <a:pPr marL="171450" indent="-171450">
              <a:buFont typeface="Arial" charset="0"/>
              <a:buChar char="•"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582EF-21A6-48EF-8C59-F98FF636F21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47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그러나 이 논문의 목적은 이런 세부적인 </a:t>
            </a:r>
            <a:r>
              <a:rPr lang="en-US" altLang="ko-KR" dirty="0" smtClean="0"/>
              <a:t>correlation</a:t>
            </a:r>
            <a:r>
              <a:rPr lang="ko-KR" altLang="en-US" dirty="0" smtClean="0"/>
              <a:t>에 일일이 초점을 두는 것이 아니기 때문에 </a:t>
            </a:r>
            <a:endParaRPr lang="en-US" altLang="ko-KR" dirty="0" smtClean="0"/>
          </a:p>
          <a:p>
            <a:r>
              <a:rPr lang="ko-KR" altLang="en-US" dirty="0" smtClean="0"/>
              <a:t>이러한 </a:t>
            </a:r>
            <a:r>
              <a:rPr lang="en-US" altLang="ko-KR" dirty="0" smtClean="0"/>
              <a:t>intuitive</a:t>
            </a:r>
            <a:r>
              <a:rPr lang="ko-KR" altLang="en-US" dirty="0" smtClean="0"/>
              <a:t>하지 않은 관계에 큰 </a:t>
            </a:r>
            <a:r>
              <a:rPr lang="en-US" altLang="ko-KR" dirty="0" smtClean="0"/>
              <a:t>weight</a:t>
            </a:r>
            <a:r>
              <a:rPr lang="ko-KR" altLang="en-US" dirty="0" smtClean="0"/>
              <a:t>을 주지 않았다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이러한 관계들에 대한 깊은 연구는 다음 논문에서 </a:t>
            </a:r>
            <a:r>
              <a:rPr lang="ko-KR" altLang="en-US" dirty="0" err="1" smtClean="0"/>
              <a:t>ㅋㅋㅋㅋㅋㅋㅋㅋ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582EF-21A6-48EF-8C59-F98FF636F21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578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그러나 이 논문의 목적은 이런 세부적인 </a:t>
            </a:r>
            <a:r>
              <a:rPr lang="en-US" altLang="ko-KR" dirty="0" smtClean="0"/>
              <a:t>correlation</a:t>
            </a:r>
            <a:r>
              <a:rPr lang="ko-KR" altLang="en-US" dirty="0" smtClean="0"/>
              <a:t>에 일일이 초점을 두는 것이 아니기 때문에 </a:t>
            </a:r>
            <a:endParaRPr lang="en-US" altLang="ko-KR" dirty="0" smtClean="0"/>
          </a:p>
          <a:p>
            <a:r>
              <a:rPr lang="ko-KR" altLang="en-US" dirty="0" smtClean="0"/>
              <a:t>이러한 </a:t>
            </a:r>
            <a:r>
              <a:rPr lang="en-US" altLang="ko-KR" dirty="0" smtClean="0"/>
              <a:t>intuitive</a:t>
            </a:r>
            <a:r>
              <a:rPr lang="ko-KR" altLang="en-US" dirty="0" smtClean="0"/>
              <a:t>하지 않은 관계에 큰 </a:t>
            </a:r>
            <a:r>
              <a:rPr lang="en-US" altLang="ko-KR" dirty="0" smtClean="0"/>
              <a:t>weight</a:t>
            </a:r>
            <a:r>
              <a:rPr lang="ko-KR" altLang="en-US" dirty="0" smtClean="0"/>
              <a:t>을 주지 않았다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이러한 관계들에 대한 깊은 연구는 다음 논문에서 </a:t>
            </a:r>
            <a:r>
              <a:rPr lang="ko-KR" altLang="en-US" dirty="0" err="1" smtClean="0"/>
              <a:t>ㅋㅋㅋㅋㅋㅋㅋㅋ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582EF-21A6-48EF-8C59-F98FF636F21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57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8F20D454-3F29-42CC-8911-4DE40C2F007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8F20D454-3F29-42CC-8911-4DE40C2F007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hyperlink" Target="http://www.google.co.kr/url?sa=i&amp;rct=j&amp;q=&amp;esrc=s&amp;frm=1&amp;source=images&amp;cd=&amp;cad=rja&amp;docid=XkLmoW-k_4kpzM&amp;tbnid=mEqgAx1ZBqUitM:&amp;ved=0CAUQjRw&amp;url=http://www.prconversations.com/index.php/2011/08/using-twitter-for-pr-events/&amp;ei=xBZVUYeqB8TCkwWL2oC4Dw&amp;bvm=bv.44442042,d.dGI&amp;psig=AFQjCNGJRO7C4DlJu7Xc0KJ0EFplsnWrlQ&amp;ust=1364617267994333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Predicting Personality from Twitter</a:t>
            </a:r>
            <a:r>
              <a:rPr lang="en-US" altLang="ko-KR" baseline="30000" dirty="0" smtClean="0"/>
              <a:t>1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Predicting Personality with Social Media</a:t>
            </a:r>
            <a:r>
              <a:rPr lang="en-US" altLang="ko-KR" baseline="30000" dirty="0" smtClean="0"/>
              <a:t>2</a:t>
            </a:r>
            <a:endParaRPr lang="ko-KR" altLang="en-US" baseline="30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Jennifer </a:t>
            </a:r>
            <a:r>
              <a:rPr lang="en-US" altLang="ko-KR" dirty="0" err="1" smtClean="0"/>
              <a:t>Golbeck</a:t>
            </a:r>
            <a:r>
              <a:rPr lang="en-US" altLang="ko-KR" dirty="0" smtClean="0"/>
              <a:t>, Cristina Robles, </a:t>
            </a:r>
            <a:r>
              <a:rPr lang="en-US" altLang="ko-KR" dirty="0" err="1"/>
              <a:t>Michon</a:t>
            </a:r>
            <a:r>
              <a:rPr lang="en-US" altLang="ko-KR" dirty="0"/>
              <a:t> </a:t>
            </a:r>
            <a:r>
              <a:rPr lang="en-US" altLang="ko-KR" dirty="0" smtClean="0"/>
              <a:t>Edmondson</a:t>
            </a:r>
            <a:r>
              <a:rPr lang="en-US" altLang="ko-KR" baseline="30000" dirty="0" smtClean="0"/>
              <a:t>1</a:t>
            </a:r>
            <a:r>
              <a:rPr lang="en-US" altLang="ko-KR" dirty="0" smtClean="0"/>
              <a:t>, Karen Turner</a:t>
            </a:r>
          </a:p>
          <a:p>
            <a:r>
              <a:rPr lang="en-US" altLang="ko-KR" dirty="0" err="1" smtClean="0"/>
              <a:t>SocialCom</a:t>
            </a:r>
            <a:r>
              <a:rPr lang="en-US" altLang="ko-KR" dirty="0" smtClean="0"/>
              <a:t> 2011</a:t>
            </a:r>
            <a:r>
              <a:rPr lang="en-US" altLang="ko-KR" baseline="30000" dirty="0" smtClean="0"/>
              <a:t>1</a:t>
            </a:r>
            <a:r>
              <a:rPr lang="en-US" altLang="ko-KR" dirty="0" smtClean="0"/>
              <a:t>, CHI 2011</a:t>
            </a:r>
            <a:r>
              <a:rPr lang="en-US" altLang="ko-KR" baseline="30000" dirty="0" smtClean="0"/>
              <a:t>2</a:t>
            </a:r>
          </a:p>
          <a:p>
            <a:endParaRPr lang="en-US" altLang="ko-KR" baseline="-25000" dirty="0" smtClean="0"/>
          </a:p>
          <a:p>
            <a:r>
              <a:rPr lang="en-US" altLang="ko-KR" dirty="0" smtClean="0"/>
              <a:t>29 March 2013</a:t>
            </a:r>
          </a:p>
          <a:p>
            <a:r>
              <a:rPr lang="en-US" altLang="ko-KR" dirty="0" err="1" smtClean="0"/>
              <a:t>Hyewon</a:t>
            </a:r>
            <a:r>
              <a:rPr lang="en-US" altLang="ko-KR" dirty="0" smtClean="0"/>
              <a:t> Lim</a:t>
            </a:r>
          </a:p>
        </p:txBody>
      </p:sp>
    </p:spTree>
    <p:extLst>
      <p:ext uri="{BB962C8B-B14F-4D97-AF65-F5344CB8AC3E}">
        <p14:creationId xmlns:p14="http://schemas.microsoft.com/office/powerpoint/2010/main" val="409506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Collection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Facebook</a:t>
            </a:r>
          </a:p>
          <a:p>
            <a:pPr lvl="1"/>
            <a:r>
              <a:rPr lang="en-US" altLang="ko-KR" dirty="0" smtClean="0"/>
              <a:t>2,000 unique pairs of friends from a user’s egocentric network</a:t>
            </a:r>
          </a:p>
          <a:p>
            <a:pPr lvl="1"/>
            <a:r>
              <a:rPr lang="en-US" altLang="ko-KR" dirty="0" smtClean="0"/>
              <a:t>Collected all profile information about the user</a:t>
            </a:r>
          </a:p>
          <a:p>
            <a:pPr lvl="2"/>
            <a:r>
              <a:rPr lang="en-US" altLang="ko-KR" dirty="0" smtClean="0"/>
              <a:t>Additional features – whether or not the user had included the information</a:t>
            </a:r>
          </a:p>
          <a:p>
            <a:pPr lvl="2"/>
            <a:r>
              <a:rPr lang="en-US" altLang="ko-KR" dirty="0" smtClean="0"/>
              <a:t>Activities and preferences</a:t>
            </a:r>
          </a:p>
          <a:p>
            <a:pPr lvl="3"/>
            <a:r>
              <a:rPr lang="en-US" altLang="ko-KR" dirty="0" smtClean="0"/>
              <a:t>Counted the number of characters in the entry</a:t>
            </a:r>
          </a:p>
          <a:p>
            <a:pPr lvl="3"/>
            <a:r>
              <a:rPr lang="en-US" altLang="ko-KR" dirty="0" smtClean="0"/>
              <a:t>Roughly measuring how much information the user provided in each field</a:t>
            </a:r>
          </a:p>
          <a:p>
            <a:pPr lvl="2"/>
            <a:r>
              <a:rPr lang="en-US" altLang="ko-KR" dirty="0" smtClean="0"/>
              <a:t>Language features</a:t>
            </a:r>
          </a:p>
          <a:p>
            <a:pPr lvl="3"/>
            <a:r>
              <a:rPr lang="en-US" altLang="ko-KR" dirty="0" smtClean="0"/>
              <a:t>“About Me” + “blurb” + status update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45-question version of the Big Five </a:t>
            </a:r>
            <a:r>
              <a:rPr lang="en-US" altLang="ko-KR" dirty="0" smtClean="0"/>
              <a:t>Inventory</a:t>
            </a:r>
          </a:p>
          <a:p>
            <a:pPr lvl="1"/>
            <a:r>
              <a:rPr lang="en-US" altLang="ko-KR" dirty="0" smtClean="0"/>
              <a:t>167 subjects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325" y="5445224"/>
            <a:ext cx="3321844" cy="678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D454-3F29-42CC-8911-4DE40C2F007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54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Collection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Analyze the content of users’ tweets</a:t>
            </a:r>
          </a:p>
          <a:p>
            <a:pPr lvl="1"/>
            <a:r>
              <a:rPr lang="en-US" altLang="ko-KR" dirty="0" smtClean="0"/>
              <a:t>Linguistic Inquiry and Word Count (LIWC)</a:t>
            </a:r>
          </a:p>
          <a:p>
            <a:pPr lvl="2"/>
            <a:r>
              <a:rPr lang="en-US" altLang="ko-KR" dirty="0" smtClean="0"/>
              <a:t>Standard Counts</a:t>
            </a:r>
          </a:p>
          <a:p>
            <a:pPr lvl="2"/>
            <a:r>
              <a:rPr lang="en-US" altLang="ko-KR" dirty="0" smtClean="0"/>
              <a:t>Psychological Processes</a:t>
            </a:r>
          </a:p>
          <a:p>
            <a:pPr lvl="2"/>
            <a:r>
              <a:rPr lang="en-US" altLang="ko-KR" dirty="0" smtClean="0"/>
              <a:t>Relativity</a:t>
            </a:r>
          </a:p>
          <a:p>
            <a:pPr lvl="2"/>
            <a:r>
              <a:rPr lang="en-US" altLang="ko-KR" dirty="0" smtClean="0"/>
              <a:t>Personal Concerns</a:t>
            </a:r>
          </a:p>
          <a:p>
            <a:pPr lvl="2"/>
            <a:r>
              <a:rPr lang="en-US" altLang="ko-KR" dirty="0" smtClean="0"/>
              <a:t>Other dimensions</a:t>
            </a:r>
          </a:p>
          <a:p>
            <a:pPr lvl="1"/>
            <a:r>
              <a:rPr lang="en-US" altLang="ko-KR" dirty="0" smtClean="0"/>
              <a:t>MRC Psycholinguistic Database</a:t>
            </a:r>
          </a:p>
          <a:p>
            <a:pPr lvl="2"/>
            <a:r>
              <a:rPr lang="en-US" altLang="ko-KR" dirty="0" smtClean="0"/>
              <a:t>A list of over 150,000 words with linguistic and </a:t>
            </a:r>
            <a:br>
              <a:rPr lang="en-US" altLang="ko-KR" dirty="0" smtClean="0"/>
            </a:br>
            <a:r>
              <a:rPr lang="en-US" altLang="ko-KR" dirty="0" smtClean="0"/>
              <a:t>psycholinguistic features of each word</a:t>
            </a:r>
          </a:p>
          <a:p>
            <a:pPr lvl="2"/>
            <a:r>
              <a:rPr lang="en-US" altLang="ko-KR" dirty="0" smtClean="0"/>
              <a:t>Average non-zero score for each feature over all the words from each user</a:t>
            </a:r>
            <a:endParaRPr lang="en-US" altLang="ko-KR" dirty="0"/>
          </a:p>
          <a:p>
            <a:pPr lvl="1"/>
            <a:r>
              <a:rPr lang="en-US" altLang="ko-KR" dirty="0" smtClean="0"/>
              <a:t>A word by word sentiment analysis of each user’s tweets</a:t>
            </a:r>
          </a:p>
          <a:p>
            <a:pPr lvl="2"/>
            <a:r>
              <a:rPr lang="en-US" altLang="ko-KR" dirty="0" smtClean="0"/>
              <a:t>Using the General Inquirer dataset</a:t>
            </a:r>
          </a:p>
          <a:p>
            <a:pPr lvl="2"/>
            <a:r>
              <a:rPr lang="en-US" altLang="ko-KR" dirty="0" smtClean="0"/>
              <a:t>Average sentiment score for all words used in their list of tweets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124744"/>
            <a:ext cx="2825366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s://encrypted-tbn2.gstatic.com/images?q=tbn:ANd9GcQZuXRobCELNaSHlIm_Uxra8OYk_1FGGSrt2-Jif0YPCpkRZz63F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743" y="1583426"/>
            <a:ext cx="220889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0.gstatic.com/images?q=tbn:ANd9GcSe9cQ-du80UR972EekJ9Ih28Q9yQEtAAzQjS66-ngJ6AjPPBo8yA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2" y="1597278"/>
            <a:ext cx="186156" cy="18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encrypted-tbn0.gstatic.com/images?q=tbn:ANd9GcSe9cQ-du80UR972EekJ9Ih28Q9yQEtAAzQjS66-ngJ6AjPPBo8yA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28" y="3599593"/>
            <a:ext cx="186156" cy="18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encrypted-tbn0.gstatic.com/images?q=tbn:ANd9GcSe9cQ-du80UR972EekJ9Ih28Q9yQEtAAzQjS66-ngJ6AjPPBo8yA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890" y="4904615"/>
            <a:ext cx="186156" cy="18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D454-3F29-42CC-8911-4DE40C2F007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79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Data Collection</a:t>
            </a:r>
          </a:p>
          <a:p>
            <a:r>
              <a:rPr lang="en-US" altLang="ko-KR" b="1" u="sng" dirty="0" smtClean="0"/>
              <a:t>Personality and Profile Correlations</a:t>
            </a:r>
          </a:p>
          <a:p>
            <a:r>
              <a:rPr lang="en-US" altLang="ko-KR" b="1" u="sng" dirty="0" smtClean="0"/>
              <a:t>Predicting Personality</a:t>
            </a:r>
          </a:p>
          <a:p>
            <a:r>
              <a:rPr lang="en-US" altLang="ko-KR" dirty="0" smtClean="0"/>
              <a:t>Discussion</a:t>
            </a:r>
          </a:p>
          <a:p>
            <a:r>
              <a:rPr lang="en-US" altLang="ko-KR" dirty="0" smtClean="0"/>
              <a:t>Conclusion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D454-3F29-42CC-8911-4DE40C2F007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5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Personality and Profile Correlations: Twitter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Pearson correlation analysis</a:t>
            </a:r>
          </a:p>
          <a:p>
            <a:pPr lvl="1"/>
            <a:r>
              <a:rPr lang="en-US" altLang="ko-KR" dirty="0" smtClean="0"/>
              <a:t>Between subjects’ personality</a:t>
            </a:r>
            <a:br>
              <a:rPr lang="en-US" altLang="ko-KR" dirty="0" smtClean="0"/>
            </a:br>
            <a:r>
              <a:rPr lang="en-US" altLang="ko-KR" dirty="0" smtClean="0"/>
              <a:t>scores and each of the features</a:t>
            </a:r>
          </a:p>
          <a:p>
            <a:pPr lvl="1"/>
            <a:r>
              <a:rPr lang="en-US" altLang="ko-KR" dirty="0" smtClean="0"/>
              <a:t>Bold: </a:t>
            </a:r>
            <a:r>
              <a:rPr lang="en-US" altLang="ko-KR" i="1" dirty="0" smtClean="0"/>
              <a:t>p</a:t>
            </a:r>
            <a:r>
              <a:rPr lang="en-US" altLang="ko-KR" dirty="0" smtClean="0"/>
              <a:t> &lt; 0.05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593" y="908720"/>
            <a:ext cx="4656911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332119" y="1124744"/>
            <a:ext cx="432048" cy="118269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787982" y="1124744"/>
            <a:ext cx="432048" cy="118269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85782" y="1984077"/>
            <a:ext cx="432048" cy="118269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885782" y="2132856"/>
            <a:ext cx="432048" cy="118269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676456" y="1852760"/>
            <a:ext cx="432048" cy="118269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676456" y="1264194"/>
            <a:ext cx="432048" cy="118269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676456" y="2269528"/>
            <a:ext cx="432048" cy="118269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676456" y="2852936"/>
            <a:ext cx="432048" cy="118269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657728" y="3140968"/>
            <a:ext cx="432048" cy="118269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666930" y="4283570"/>
            <a:ext cx="432048" cy="118269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787982" y="4283570"/>
            <a:ext cx="432048" cy="118269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339885" y="4134046"/>
            <a:ext cx="432048" cy="118269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220030" y="3573016"/>
            <a:ext cx="432048" cy="118269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225680" y="3427313"/>
            <a:ext cx="432048" cy="118269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764167" y="5687665"/>
            <a:ext cx="432048" cy="118269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220030" y="5690889"/>
            <a:ext cx="432048" cy="118269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793632" y="5408489"/>
            <a:ext cx="432048" cy="118269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885782" y="5569396"/>
            <a:ext cx="432048" cy="118269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885782" y="6409906"/>
            <a:ext cx="432048" cy="118269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4042" y="6552703"/>
            <a:ext cx="432048" cy="118269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652078" y="6131963"/>
            <a:ext cx="432048" cy="118269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782179" y="1411038"/>
            <a:ext cx="432048" cy="118269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764167" y="1556792"/>
            <a:ext cx="432048" cy="118269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774042" y="1698876"/>
            <a:ext cx="432048" cy="118269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782179" y="2410169"/>
            <a:ext cx="432048" cy="118269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764167" y="2555923"/>
            <a:ext cx="432048" cy="118269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774042" y="2698007"/>
            <a:ext cx="432048" cy="118269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787982" y="2970858"/>
            <a:ext cx="432048" cy="118269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341994" y="2852589"/>
            <a:ext cx="432048" cy="118269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793632" y="3561705"/>
            <a:ext cx="432048" cy="118269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8652078" y="3691285"/>
            <a:ext cx="432048" cy="118269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657728" y="3830935"/>
            <a:ext cx="432048" cy="118269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885782" y="3972123"/>
            <a:ext cx="432048" cy="118269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331428" y="4411365"/>
            <a:ext cx="432048" cy="118269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332468" y="4562076"/>
            <a:ext cx="432048" cy="118269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770940" y="4850108"/>
            <a:ext cx="432048" cy="118269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787982" y="4991296"/>
            <a:ext cx="432048" cy="118269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220030" y="4693936"/>
            <a:ext cx="432048" cy="118269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659738" y="5689845"/>
            <a:ext cx="432048" cy="118269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8657728" y="5831033"/>
            <a:ext cx="432048" cy="118269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782179" y="5277617"/>
            <a:ext cx="432048" cy="118269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885782" y="5831033"/>
            <a:ext cx="432048" cy="118269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652078" y="6266777"/>
            <a:ext cx="432048" cy="118269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D454-3F29-42CC-8911-4DE40C2F007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3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Personality and Profile Correlations: Twitter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Intuitive sense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Not intuitive explanations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1988840"/>
            <a:ext cx="1907382" cy="36933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</a:rPr>
              <a:t>Conscientiousness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059" y="1547500"/>
            <a:ext cx="3146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</a:rPr>
              <a:t>Words about death</a:t>
            </a:r>
          </a:p>
          <a:p>
            <a:r>
              <a:rPr lang="en-US" altLang="ko-KR" dirty="0" smtClean="0">
                <a:latin typeface="Calibri" pitchFamily="34" charset="0"/>
              </a:rPr>
              <a:t>Negative emotions and sadness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059" y="2286164"/>
            <a:ext cx="137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</a:rPr>
              <a:t>Use of “you”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98826" y="3237039"/>
            <a:ext cx="1552220" cy="36933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</a:rPr>
              <a:t>Agreeableness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0995" y="2996952"/>
            <a:ext cx="363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</a:rPr>
              <a:t>Talk about </a:t>
            </a:r>
            <a:r>
              <a:rPr lang="en-US" altLang="ko-KR" dirty="0">
                <a:latin typeface="Calibri" pitchFamily="34" charset="0"/>
              </a:rPr>
              <a:t>a</a:t>
            </a:r>
            <a:r>
              <a:rPr lang="en-US" altLang="ko-KR" dirty="0" smtClean="0">
                <a:latin typeface="Calibri" pitchFamily="34" charset="0"/>
              </a:rPr>
              <a:t>chievements and money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0995" y="3563724"/>
            <a:ext cx="137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</a:rPr>
              <a:t>Use of “you”</a:t>
            </a:r>
          </a:p>
        </p:txBody>
      </p:sp>
      <p:cxnSp>
        <p:nvCxnSpPr>
          <p:cNvPr id="15" name="직선 화살표 연결선 14"/>
          <p:cNvCxnSpPr>
            <a:endCxn id="8" idx="1"/>
          </p:cNvCxnSpPr>
          <p:nvPr/>
        </p:nvCxnSpPr>
        <p:spPr>
          <a:xfrm flipV="1">
            <a:off x="3595019" y="3181618"/>
            <a:ext cx="365976" cy="184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595019" y="3501008"/>
            <a:ext cx="365976" cy="2346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5" idx="1"/>
          </p:cNvCxnSpPr>
          <p:nvPr/>
        </p:nvCxnSpPr>
        <p:spPr>
          <a:xfrm flipV="1">
            <a:off x="3595019" y="1870666"/>
            <a:ext cx="360040" cy="2030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6" idx="1"/>
          </p:cNvCxnSpPr>
          <p:nvPr/>
        </p:nvCxnSpPr>
        <p:spPr>
          <a:xfrm>
            <a:off x="3595019" y="2208474"/>
            <a:ext cx="360040" cy="2623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18204" y="4803920"/>
            <a:ext cx="1335943" cy="36933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</a:rPr>
              <a:t>Extraversion</a:t>
            </a:r>
            <a:endParaRPr lang="en-US" altLang="ko-KR" dirty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60995" y="5075892"/>
            <a:ext cx="328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</a:rPr>
              <a:t>The </a:t>
            </a:r>
            <a:r>
              <a:rPr lang="en-US" altLang="ko-KR" dirty="0">
                <a:latin typeface="Calibri" pitchFamily="34" charset="0"/>
              </a:rPr>
              <a:t>number of parentheses </a:t>
            </a:r>
            <a:r>
              <a:rPr lang="en-US" altLang="ko-KR" dirty="0" smtClean="0">
                <a:latin typeface="Calibri" pitchFamily="34" charset="0"/>
              </a:rPr>
              <a:t>used</a:t>
            </a:r>
            <a:endParaRPr lang="ko-KR" altLang="en-US" dirty="0">
              <a:latin typeface="Calibri" pitchFamily="34" charset="0"/>
            </a:endParaRPr>
          </a:p>
        </p:txBody>
      </p:sp>
      <p:cxnSp>
        <p:nvCxnSpPr>
          <p:cNvPr id="34" name="직선 화살표 연결선 33"/>
          <p:cNvCxnSpPr>
            <a:endCxn id="32" idx="1"/>
          </p:cNvCxnSpPr>
          <p:nvPr/>
        </p:nvCxnSpPr>
        <p:spPr>
          <a:xfrm>
            <a:off x="3595019" y="4988586"/>
            <a:ext cx="365976" cy="2719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38241" y="5307795"/>
            <a:ext cx="1112805" cy="36933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</a:rPr>
              <a:t>Openness</a:t>
            </a:r>
            <a:endParaRPr lang="en-US" altLang="ko-KR" dirty="0">
              <a:latin typeface="Calibri" pitchFamily="34" charset="0"/>
            </a:endParaRPr>
          </a:p>
        </p:txBody>
      </p:sp>
      <p:cxnSp>
        <p:nvCxnSpPr>
          <p:cNvPr id="19" name="직선 화살표 연결선 18"/>
          <p:cNvCxnSpPr>
            <a:endCxn id="32" idx="1"/>
          </p:cNvCxnSpPr>
          <p:nvPr/>
        </p:nvCxnSpPr>
        <p:spPr>
          <a:xfrm flipV="1">
            <a:off x="3595019" y="5260558"/>
            <a:ext cx="365976" cy="2319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D454-3F29-42CC-8911-4DE40C2F007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2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Personality and Profile Correlations: FB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Pearson correlation analysis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77508"/>
            <a:ext cx="6102102" cy="4011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292080" y="2161434"/>
            <a:ext cx="558052" cy="145754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292080" y="1988840"/>
            <a:ext cx="558052" cy="14575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292080" y="2348880"/>
            <a:ext cx="558052" cy="145754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44208" y="2492896"/>
            <a:ext cx="558052" cy="145754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44208" y="2661248"/>
            <a:ext cx="558052" cy="145754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002260" y="2833884"/>
            <a:ext cx="558052" cy="145754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002260" y="3510497"/>
            <a:ext cx="558052" cy="145754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439445" y="3338140"/>
            <a:ext cx="558052" cy="145754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292080" y="2996952"/>
            <a:ext cx="558052" cy="14575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296843" y="3168571"/>
            <a:ext cx="558052" cy="14575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859658" y="2998690"/>
            <a:ext cx="558052" cy="14575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864421" y="3670540"/>
            <a:ext cx="558052" cy="145754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856210" y="4172895"/>
            <a:ext cx="558052" cy="145754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716016" y="3838293"/>
            <a:ext cx="558052" cy="14575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714107" y="4343620"/>
            <a:ext cx="558052" cy="14575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869184" y="4347227"/>
            <a:ext cx="558052" cy="14575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870497" y="4681714"/>
            <a:ext cx="558052" cy="145754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14107" y="4857659"/>
            <a:ext cx="558052" cy="145754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859658" y="5181007"/>
            <a:ext cx="558052" cy="145754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003394" y="5349401"/>
            <a:ext cx="558052" cy="145754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D454-3F29-42CC-8911-4DE40C2F007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01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Personality and Profile Correlations: FB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Intuitive sense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Unusual correlations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5656" y="1988840"/>
            <a:ext cx="1907382" cy="36933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</a:rPr>
              <a:t>Conscientiousness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3051" y="1547500"/>
            <a:ext cx="4526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</a:rPr>
              <a:t>Swear words</a:t>
            </a:r>
          </a:p>
          <a:p>
            <a:r>
              <a:rPr lang="en-US" altLang="ko-KR" dirty="0" smtClean="0">
                <a:latin typeface="Calibri" pitchFamily="34" charset="0"/>
              </a:rPr>
              <a:t>Perceptual processes (seeing, hearing, feeling)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3051" y="2286164"/>
            <a:ext cx="3672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</a:rPr>
              <a:t>Social processes</a:t>
            </a:r>
          </a:p>
          <a:p>
            <a:r>
              <a:rPr lang="en-US" altLang="ko-KR" dirty="0" smtClean="0">
                <a:latin typeface="Calibri" pitchFamily="34" charset="0"/>
              </a:rPr>
              <a:t>Subset of words that describe people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2278" y="3237039"/>
            <a:ext cx="1552220" cy="36933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</a:rPr>
              <a:t>Agreeableness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8987" y="3140968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libri" pitchFamily="34" charset="0"/>
              </a:rPr>
              <a:t>Affective process words</a:t>
            </a:r>
          </a:p>
          <a:p>
            <a:r>
              <a:rPr lang="en-US" altLang="ko-KR" dirty="0">
                <a:latin typeface="Calibri" pitchFamily="34" charset="0"/>
              </a:rPr>
              <a:t>Positive emotion </a:t>
            </a:r>
            <a:r>
              <a:rPr lang="en-US" altLang="ko-KR" dirty="0" smtClean="0">
                <a:latin typeface="Calibri" pitchFamily="34" charset="0"/>
              </a:rPr>
              <a:t>words</a:t>
            </a:r>
            <a:endParaRPr lang="en-US" altLang="ko-KR" dirty="0">
              <a:latin typeface="Calibri" pitchFamily="34" charset="0"/>
            </a:endParaRPr>
          </a:p>
        </p:txBody>
      </p:sp>
      <p:cxnSp>
        <p:nvCxnSpPr>
          <p:cNvPr id="17" name="직선 화살표 연결선 16"/>
          <p:cNvCxnSpPr>
            <a:endCxn id="9" idx="1"/>
          </p:cNvCxnSpPr>
          <p:nvPr/>
        </p:nvCxnSpPr>
        <p:spPr>
          <a:xfrm>
            <a:off x="3523011" y="3464133"/>
            <a:ext cx="365976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5" idx="1"/>
          </p:cNvCxnSpPr>
          <p:nvPr/>
        </p:nvCxnSpPr>
        <p:spPr>
          <a:xfrm flipV="1">
            <a:off x="3523011" y="1870666"/>
            <a:ext cx="360040" cy="2030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6" idx="1"/>
          </p:cNvCxnSpPr>
          <p:nvPr/>
        </p:nvCxnSpPr>
        <p:spPr>
          <a:xfrm>
            <a:off x="3523011" y="2208474"/>
            <a:ext cx="360040" cy="4008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86401" y="5263787"/>
            <a:ext cx="1296637" cy="36933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</a:rPr>
              <a:t>neuroticism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88987" y="5245598"/>
            <a:ext cx="436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</a:rPr>
              <a:t>The character length of a subject’s last name</a:t>
            </a:r>
          </a:p>
        </p:txBody>
      </p:sp>
      <p:cxnSp>
        <p:nvCxnSpPr>
          <p:cNvPr id="34" name="직선 화살표 연결선 33"/>
          <p:cNvCxnSpPr>
            <a:endCxn id="32" idx="1"/>
          </p:cNvCxnSpPr>
          <p:nvPr/>
        </p:nvCxnSpPr>
        <p:spPr>
          <a:xfrm flipV="1">
            <a:off x="3523011" y="5430264"/>
            <a:ext cx="365976" cy="181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51720" y="3886852"/>
            <a:ext cx="1323889" cy="36933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</a:rPr>
              <a:t>Neuroticism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6970" y="3888252"/>
            <a:ext cx="162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</a:rPr>
              <a:t>Express anxiety</a:t>
            </a:r>
            <a:endParaRPr lang="en-US" altLang="ko-KR" dirty="0">
              <a:latin typeface="Calibri" pitchFamily="34" charset="0"/>
            </a:endParaRPr>
          </a:p>
        </p:txBody>
      </p:sp>
      <p:cxnSp>
        <p:nvCxnSpPr>
          <p:cNvPr id="21" name="직선 화살표 연결선 20"/>
          <p:cNvCxnSpPr>
            <a:endCxn id="20" idx="1"/>
          </p:cNvCxnSpPr>
          <p:nvPr/>
        </p:nvCxnSpPr>
        <p:spPr>
          <a:xfrm>
            <a:off x="3530994" y="4072918"/>
            <a:ext cx="36597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D454-3F29-42CC-8911-4DE40C2F007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7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Personality and Profile Correlations: FB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Structure features</a:t>
            </a:r>
          </a:p>
          <a:p>
            <a:pPr lvl="1"/>
            <a:r>
              <a:rPr lang="en-US" altLang="ko-KR" dirty="0" smtClean="0"/>
              <a:t>Extroverts: more friends, but more sparse</a:t>
            </a:r>
          </a:p>
          <a:p>
            <a:pPr lvl="1"/>
            <a:r>
              <a:rPr lang="en-US" altLang="ko-KR" dirty="0" smtClean="0"/>
              <a:t>Density             Openness</a:t>
            </a:r>
          </a:p>
          <a:p>
            <a:pPr lvl="1"/>
            <a:r>
              <a:rPr lang="en-US" altLang="ko-KR" dirty="0" smtClean="0"/>
              <a:t>Extraversion &amp; openness            reported activities and interests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Groups </a:t>
            </a:r>
          </a:p>
          <a:p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907704" y="2060848"/>
            <a:ext cx="504056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3635896" y="2420888"/>
            <a:ext cx="504056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1" y="3572345"/>
            <a:ext cx="3600400" cy="1435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D454-3F29-42CC-8911-4DE40C2F007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14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Predicting Personality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Regression analysis in </a:t>
            </a:r>
            <a:r>
              <a:rPr lang="en-US" altLang="ko-KR" dirty="0" err="1" smtClean="0"/>
              <a:t>Weka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Twitter</a:t>
            </a:r>
          </a:p>
          <a:p>
            <a:pPr lvl="2"/>
            <a:r>
              <a:rPr lang="en-US" altLang="ko-KR" dirty="0" smtClean="0"/>
              <a:t>Algorithms: Gaussian Process and </a:t>
            </a:r>
            <a:r>
              <a:rPr lang="en-US" altLang="ko-KR" dirty="0" err="1" smtClean="0"/>
              <a:t>ZeroR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MAE on a normalized scale </a:t>
            </a:r>
          </a:p>
          <a:p>
            <a:pPr lvl="1"/>
            <a:endParaRPr lang="en-US" altLang="ko-KR" dirty="0"/>
          </a:p>
          <a:p>
            <a:pPr lvl="1"/>
            <a:endParaRPr lang="en-US" altLang="ko-KR" i="1" dirty="0" smtClean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altLang="ko-KR" i="1" dirty="0">
                <a:sym typeface="Wingdings" pitchFamily="2" charset="2"/>
              </a:rPr>
              <a:t>	</a:t>
            </a: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en-US" altLang="ko-KR" i="1" dirty="0" smtClean="0">
                <a:sym typeface="Wingdings" pitchFamily="2" charset="2"/>
              </a:rPr>
              <a:t> </a:t>
            </a:r>
            <a:r>
              <a:rPr lang="en-US" altLang="ko-KR" i="1" dirty="0"/>
              <a:t>A larger sample size would produce much better results!</a:t>
            </a:r>
            <a:endParaRPr lang="ko-KR" altLang="en-US" i="1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Facebook</a:t>
            </a:r>
          </a:p>
          <a:p>
            <a:pPr lvl="2"/>
            <a:r>
              <a:rPr lang="en-US" altLang="ko-KR" dirty="0"/>
              <a:t>Algorithms: Gaussian Process and M5’Rules</a:t>
            </a:r>
          </a:p>
          <a:p>
            <a:pPr lvl="2"/>
            <a:r>
              <a:rPr lang="en-US" altLang="ko-KR" dirty="0"/>
              <a:t>MAE on a normalized scale </a:t>
            </a:r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2492896"/>
            <a:ext cx="6048672" cy="72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790" y="5157192"/>
            <a:ext cx="378042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D454-3F29-42CC-8911-4DE40C2F007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05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Data Collection</a:t>
            </a:r>
          </a:p>
          <a:p>
            <a:r>
              <a:rPr lang="en-US" altLang="ko-KR" dirty="0" smtClean="0"/>
              <a:t>Personality and Profile Correlations</a:t>
            </a:r>
          </a:p>
          <a:p>
            <a:r>
              <a:rPr lang="en-US" altLang="ko-KR" dirty="0" smtClean="0"/>
              <a:t>Predicting Personality</a:t>
            </a:r>
          </a:p>
          <a:p>
            <a:r>
              <a:rPr lang="en-US" altLang="ko-KR" b="1" u="sng" dirty="0" smtClean="0"/>
              <a:t>Discussion</a:t>
            </a:r>
          </a:p>
          <a:p>
            <a:r>
              <a:rPr lang="en-US" altLang="ko-KR" dirty="0" smtClean="0"/>
              <a:t>Conclusion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D454-3F29-42CC-8911-4DE40C2F007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5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u="sng" dirty="0" smtClean="0"/>
              <a:t>Introduction</a:t>
            </a:r>
          </a:p>
          <a:p>
            <a:r>
              <a:rPr lang="en-US" altLang="ko-KR" dirty="0" smtClean="0"/>
              <a:t>Data Collection</a:t>
            </a:r>
          </a:p>
          <a:p>
            <a:r>
              <a:rPr lang="en-US" altLang="ko-KR" dirty="0" smtClean="0"/>
              <a:t>Personality and Profile Correlations</a:t>
            </a:r>
          </a:p>
          <a:p>
            <a:r>
              <a:rPr lang="en-US" altLang="ko-KR" dirty="0" smtClean="0"/>
              <a:t>Predicting Personality</a:t>
            </a:r>
          </a:p>
          <a:p>
            <a:r>
              <a:rPr lang="en-US" altLang="ko-KR" dirty="0" smtClean="0"/>
              <a:t>Discussion</a:t>
            </a:r>
          </a:p>
          <a:p>
            <a:r>
              <a:rPr lang="en-US" altLang="ko-KR" dirty="0" smtClean="0"/>
              <a:t>Conclusion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D454-3F29-42CC-8911-4DE40C2F007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16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Difference between being 65% vs. 75% extraverted</a:t>
            </a:r>
          </a:p>
          <a:p>
            <a:pPr lvl="1"/>
            <a:r>
              <a:rPr lang="en-US" altLang="ko-KR" dirty="0" smtClean="0"/>
              <a:t>In many cases: </a:t>
            </a:r>
            <a:r>
              <a:rPr lang="en-US" altLang="ko-KR" i="1" dirty="0" smtClean="0"/>
              <a:t>introverted vs. extraverted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Text analysis on Twitter</a:t>
            </a:r>
          </a:p>
          <a:p>
            <a:pPr lvl="1"/>
            <a:r>
              <a:rPr lang="en-US" altLang="ko-KR" dirty="0" smtClean="0"/>
              <a:t>Misspelling words, missing language features, …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Interfaces and personality</a:t>
            </a:r>
          </a:p>
          <a:p>
            <a:pPr lvl="1"/>
            <a:r>
              <a:rPr lang="en-US" altLang="ko-KR" dirty="0" smtClean="0"/>
              <a:t>Users preferred interfaces designed to represent personalities</a:t>
            </a:r>
          </a:p>
          <a:p>
            <a:pPr lvl="1"/>
            <a:r>
              <a:rPr lang="en-US" altLang="ko-KR" dirty="0" smtClean="0"/>
              <a:t>Increase trust and perceived usefulness by the user</a:t>
            </a:r>
          </a:p>
          <a:p>
            <a:pPr lvl="1"/>
            <a:r>
              <a:rPr lang="en-US" altLang="ko-KR" dirty="0" smtClean="0"/>
              <a:t>Our method provide …</a:t>
            </a:r>
          </a:p>
          <a:p>
            <a:pPr lvl="2"/>
            <a:r>
              <a:rPr lang="en-US" altLang="ko-KR" dirty="0" smtClean="0"/>
              <a:t>Obtain personality profiles of users w/o the burden of tests</a:t>
            </a:r>
          </a:p>
          <a:p>
            <a:pPr lvl="2"/>
            <a:r>
              <a:rPr lang="en-US" altLang="ko-KR" dirty="0" smtClean="0"/>
              <a:t>Much easier to create personality-oriented interfaces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D454-3F29-42CC-8911-4DE40C2F007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80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Advertising</a:t>
            </a:r>
          </a:p>
          <a:p>
            <a:pPr lvl="1"/>
            <a:r>
              <a:rPr lang="en-US" altLang="ko-KR" dirty="0" smtClean="0"/>
              <a:t>Connections between marketing techniques and consumer personality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Recommendation</a:t>
            </a:r>
          </a:p>
          <a:p>
            <a:pPr lvl="1"/>
            <a:r>
              <a:rPr lang="en-US" altLang="ko-KR" dirty="0" smtClean="0"/>
              <a:t>Improve their accuracy </a:t>
            </a:r>
          </a:p>
          <a:p>
            <a:pPr lvl="1"/>
            <a:r>
              <a:rPr lang="en-US" altLang="ko-KR" dirty="0" smtClean="0"/>
              <a:t>In collaborative filtering</a:t>
            </a:r>
          </a:p>
          <a:p>
            <a:pPr lvl="2"/>
            <a:r>
              <a:rPr lang="en-US" altLang="ko-KR" dirty="0" smtClean="0"/>
              <a:t>Give more weight to users who share similar personality traits</a:t>
            </a:r>
          </a:p>
          <a:p>
            <a:pPr lvl="1"/>
            <a:r>
              <a:rPr lang="en-US" altLang="ko-KR" dirty="0" smtClean="0"/>
              <a:t>Identify types of items</a:t>
            </a:r>
          </a:p>
          <a:p>
            <a:pPr lvl="2"/>
            <a:r>
              <a:rPr lang="en-US" altLang="ko-KR" dirty="0" smtClean="0"/>
              <a:t>Liked by individuals with certain personality traits</a:t>
            </a:r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D454-3F29-42CC-8911-4DE40C2F007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50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Data Collection</a:t>
            </a:r>
          </a:p>
          <a:p>
            <a:r>
              <a:rPr lang="en-US" altLang="ko-KR" dirty="0" smtClean="0"/>
              <a:t>Personality and Profile Correlations</a:t>
            </a:r>
          </a:p>
          <a:p>
            <a:r>
              <a:rPr lang="en-US" altLang="ko-KR" dirty="0" smtClean="0"/>
              <a:t>Predicting Personality</a:t>
            </a:r>
          </a:p>
          <a:p>
            <a:r>
              <a:rPr lang="en-US" altLang="ko-KR" dirty="0" smtClean="0"/>
              <a:t>Discussion</a:t>
            </a:r>
          </a:p>
          <a:p>
            <a:r>
              <a:rPr lang="en-US" altLang="ko-KR" b="1" u="sng" dirty="0" smtClean="0"/>
              <a:t>Conclusion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D454-3F29-42CC-8911-4DE40C2F007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5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Show that a users’ Big Five personality trait can be predicted from the public information they share</a:t>
            </a:r>
          </a:p>
          <a:p>
            <a:endParaRPr lang="en-US" altLang="ko-KR" dirty="0"/>
          </a:p>
          <a:p>
            <a:r>
              <a:rPr lang="en-US" altLang="ko-KR" dirty="0" smtClean="0"/>
              <a:t>With the ability to guess a user’s personality traits</a:t>
            </a:r>
          </a:p>
          <a:p>
            <a:pPr lvl="1"/>
            <a:r>
              <a:rPr lang="en-US" altLang="ko-KR" dirty="0" smtClean="0"/>
              <a:t>Many opportunities are opened for personalizing interfaces and information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Answer more sophisticated questions (Future work)</a:t>
            </a:r>
          </a:p>
          <a:p>
            <a:pPr lvl="1"/>
            <a:r>
              <a:rPr lang="en-US" altLang="ko-KR" dirty="0"/>
              <a:t>Understanding the connections between personality, tie strength, trust, and other related factors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D454-3F29-42CC-8911-4DE40C2F007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22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Applicable to other researches</a:t>
            </a:r>
          </a:p>
          <a:p>
            <a:r>
              <a:rPr lang="en-US" altLang="ko-KR" dirty="0" smtClean="0"/>
              <a:t>Binary feature</a:t>
            </a:r>
          </a:p>
          <a:p>
            <a:pPr lvl="1"/>
            <a:r>
              <a:rPr lang="en-US" altLang="ko-KR" dirty="0" smtClean="0"/>
              <a:t>Whether or not the user included the information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Text analysis problem</a:t>
            </a:r>
          </a:p>
          <a:p>
            <a:r>
              <a:rPr lang="en-US" altLang="ko-KR" dirty="0" smtClean="0"/>
              <a:t>CHI: Playing </a:t>
            </a:r>
            <a:r>
              <a:rPr lang="en-US" altLang="ko-KR" dirty="0"/>
              <a:t>well with </a:t>
            </a:r>
            <a:r>
              <a:rPr lang="en-US" altLang="ko-KR" dirty="0" smtClean="0"/>
              <a:t>others</a:t>
            </a:r>
          </a:p>
          <a:p>
            <a:r>
              <a:rPr lang="en-US" altLang="ko-KR" dirty="0" smtClean="0"/>
              <a:t>Two </a:t>
            </a:r>
            <a:r>
              <a:rPr lang="en-US" altLang="ko-KR" dirty="0"/>
              <a:t>similar </a:t>
            </a:r>
            <a:r>
              <a:rPr lang="en-US" altLang="ko-KR" dirty="0" smtClean="0"/>
              <a:t>papers</a:t>
            </a:r>
          </a:p>
          <a:p>
            <a:endParaRPr lang="ko-KR" altLang="en-US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D454-3F29-42CC-8911-4DE40C2F007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88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Social networking on the web has grown dramatically</a:t>
            </a:r>
          </a:p>
          <a:p>
            <a:pPr lvl="1"/>
            <a:r>
              <a:rPr lang="en-US" altLang="ko-KR" dirty="0" smtClean="0"/>
              <a:t>Facebook: over 1 billion members (active Oct 2012)</a:t>
            </a:r>
          </a:p>
          <a:p>
            <a:pPr lvl="1"/>
            <a:r>
              <a:rPr lang="en-US" altLang="ko-KR" dirty="0" smtClean="0"/>
              <a:t>Twitter: 200M members (active Feb 2013)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Much of a user’s personality comes out through their profile</a:t>
            </a:r>
          </a:p>
          <a:p>
            <a:pPr lvl="1"/>
            <a:r>
              <a:rPr lang="en-US" altLang="ko-KR" dirty="0" smtClean="0"/>
              <a:t>Self-description</a:t>
            </a:r>
          </a:p>
          <a:p>
            <a:pPr lvl="1"/>
            <a:r>
              <a:rPr lang="en-US" altLang="ko-KR" dirty="0" smtClean="0"/>
              <a:t>Status updates</a:t>
            </a:r>
          </a:p>
          <a:p>
            <a:pPr lvl="1"/>
            <a:r>
              <a:rPr lang="en-US" altLang="ko-KR" dirty="0" smtClean="0"/>
              <a:t>Photos</a:t>
            </a:r>
          </a:p>
          <a:p>
            <a:pPr lvl="1"/>
            <a:r>
              <a:rPr lang="en-US" altLang="ko-KR" dirty="0" smtClean="0"/>
              <a:t>Interests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D454-3F29-42CC-8911-4DE40C2F007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47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Predicting personality</a:t>
            </a:r>
          </a:p>
          <a:p>
            <a:pPr lvl="1"/>
            <a:r>
              <a:rPr lang="en-US" altLang="ko-KR" dirty="0" smtClean="0"/>
              <a:t>Personality traits and success</a:t>
            </a:r>
          </a:p>
          <a:p>
            <a:pPr lvl="1"/>
            <a:r>
              <a:rPr lang="en-US" altLang="ko-KR" dirty="0" smtClean="0"/>
              <a:t>Personality and interfaces</a:t>
            </a:r>
          </a:p>
          <a:p>
            <a:pPr lvl="2"/>
            <a:r>
              <a:rPr lang="en-US" altLang="ko-KR" dirty="0" smtClean="0"/>
              <a:t>More receptive to and have greater trust in interfaces and information</a:t>
            </a:r>
          </a:p>
          <a:p>
            <a:pPr lvl="1"/>
            <a:r>
              <a:rPr lang="en-US" altLang="ko-KR" dirty="0" smtClean="0"/>
              <a:t>Online marketing and applications</a:t>
            </a:r>
          </a:p>
          <a:p>
            <a:pPr lvl="2"/>
            <a:r>
              <a:rPr lang="en-US" altLang="ko-KR" dirty="0" smtClean="0"/>
              <a:t>Personalize their message and its presentation</a:t>
            </a:r>
          </a:p>
          <a:p>
            <a:pPr lvl="2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D454-3F29-42CC-8911-4DE40C2F007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38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47" y="1635636"/>
            <a:ext cx="3788401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3491880" y="3429000"/>
            <a:ext cx="1368152" cy="64807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076056" y="1751110"/>
            <a:ext cx="3229917" cy="4170706"/>
            <a:chOff x="5076056" y="1751110"/>
            <a:chExt cx="3229917" cy="417070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673"/>
            <a:stretch/>
          </p:blipFill>
          <p:spPr bwMode="auto">
            <a:xfrm>
              <a:off x="5076056" y="1751110"/>
              <a:ext cx="3229917" cy="1938139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grpSp>
          <p:nvGrpSpPr>
            <p:cNvPr id="5" name="그룹 4"/>
            <p:cNvGrpSpPr/>
            <p:nvPr/>
          </p:nvGrpSpPr>
          <p:grpSpPr>
            <a:xfrm>
              <a:off x="5076056" y="3807354"/>
              <a:ext cx="3229917" cy="2114462"/>
              <a:chOff x="5076056" y="3807354"/>
              <a:chExt cx="3229917" cy="2114462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056" y="3807354"/>
                <a:ext cx="3229917" cy="2114462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4152" y="4511500"/>
                <a:ext cx="3162578" cy="1410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8" name="직사각형 7"/>
          <p:cNvSpPr/>
          <p:nvPr/>
        </p:nvSpPr>
        <p:spPr>
          <a:xfrm>
            <a:off x="5004048" y="1700808"/>
            <a:ext cx="3384376" cy="432048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28521" y="4725144"/>
            <a:ext cx="506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>
                <a:solidFill>
                  <a:srgbClr val="C00000"/>
                </a:solidFill>
                <a:latin typeface="Calibri" pitchFamily="34" charset="0"/>
              </a:rPr>
              <a:t>Can social media profiles predict personality traits?</a:t>
            </a:r>
            <a:endParaRPr lang="ko-KR" altLang="en-US" b="1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D454-3F29-42CC-8911-4DE40C2F007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95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Big Five Personality model (OCEAN model)</a:t>
            </a:r>
          </a:p>
          <a:p>
            <a:pPr lvl="1"/>
            <a:r>
              <a:rPr lang="en-US" altLang="ko-KR" b="1" dirty="0" smtClean="0"/>
              <a:t>O</a:t>
            </a:r>
            <a:r>
              <a:rPr lang="en-US" altLang="ko-KR" dirty="0" smtClean="0"/>
              <a:t>penness to experience (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경험에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대한</a:t>
            </a:r>
            <a:r>
              <a:rPr lang="ko-KR" altLang="en-US" sz="1800" dirty="0" smtClean="0"/>
              <a:t> 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개방성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b="1" dirty="0" smtClean="0"/>
              <a:t>C</a:t>
            </a:r>
            <a:r>
              <a:rPr lang="en-US" altLang="ko-KR" dirty="0" smtClean="0"/>
              <a:t>onscientiousness (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성실성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b="1" dirty="0" smtClean="0"/>
              <a:t>E</a:t>
            </a:r>
            <a:r>
              <a:rPr lang="en-US" altLang="ko-KR" dirty="0" smtClean="0"/>
              <a:t>xtroversion (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외향성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b="1" dirty="0" smtClean="0"/>
              <a:t>A</a:t>
            </a:r>
            <a:r>
              <a:rPr lang="en-US" altLang="ko-KR" dirty="0" smtClean="0"/>
              <a:t>greeableness (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친화성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b="1" dirty="0" smtClean="0"/>
              <a:t>N</a:t>
            </a:r>
            <a:r>
              <a:rPr lang="en-US" altLang="ko-KR" dirty="0" smtClean="0"/>
              <a:t>euroticism (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신경성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Applications of the Big Five</a:t>
            </a:r>
          </a:p>
          <a:p>
            <a:pPr lvl="1"/>
            <a:r>
              <a:rPr lang="en-US" altLang="ko-KR" dirty="0" smtClean="0"/>
              <a:t>Relationships with others</a:t>
            </a:r>
          </a:p>
          <a:p>
            <a:pPr lvl="1"/>
            <a:r>
              <a:rPr lang="en-US" altLang="ko-KR" dirty="0" smtClean="0"/>
              <a:t>Preference</a:t>
            </a:r>
          </a:p>
          <a:p>
            <a:pPr lvl="2"/>
            <a:r>
              <a:rPr lang="en-US" altLang="ko-KR" dirty="0" smtClean="0"/>
              <a:t>Vote, music, interface design</a:t>
            </a:r>
          </a:p>
          <a:p>
            <a:pPr lvl="1"/>
            <a:r>
              <a:rPr lang="en-US" altLang="ko-KR" dirty="0" smtClean="0"/>
              <a:t>Occupation</a:t>
            </a:r>
          </a:p>
          <a:p>
            <a:pPr lvl="2"/>
            <a:r>
              <a:rPr lang="en-US" altLang="ko-KR" dirty="0"/>
              <a:t>P</a:t>
            </a:r>
            <a:r>
              <a:rPr lang="en-US" altLang="ko-KR" dirty="0" smtClean="0"/>
              <a:t>erformance, proficiency, counterproductive behaviors, …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988840"/>
            <a:ext cx="2736304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D454-3F29-42CC-8911-4DE40C2F007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83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b="1" u="sng" dirty="0" smtClean="0"/>
              <a:t>Data Collection</a:t>
            </a:r>
          </a:p>
          <a:p>
            <a:r>
              <a:rPr lang="en-US" altLang="ko-KR" dirty="0" smtClean="0"/>
              <a:t>Personality and Profile Correlations</a:t>
            </a:r>
          </a:p>
          <a:p>
            <a:r>
              <a:rPr lang="en-US" altLang="ko-KR" dirty="0" smtClean="0"/>
              <a:t>Predicting Personality</a:t>
            </a:r>
          </a:p>
          <a:p>
            <a:r>
              <a:rPr lang="en-US" altLang="ko-KR" dirty="0" smtClean="0"/>
              <a:t>Discussion</a:t>
            </a:r>
          </a:p>
          <a:p>
            <a:r>
              <a:rPr lang="en-US" altLang="ko-KR" dirty="0" smtClean="0"/>
              <a:t>Conclusion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D454-3F29-42CC-8911-4DE40C2F007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45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Collection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Twitter application</a:t>
            </a:r>
          </a:p>
          <a:p>
            <a:pPr lvl="1"/>
            <a:r>
              <a:rPr lang="en-US" altLang="ko-KR" dirty="0" smtClean="0"/>
              <a:t>50 subjects, most recent 2,000 tweets from the user</a:t>
            </a:r>
          </a:p>
          <a:p>
            <a:pPr lvl="1"/>
            <a:r>
              <a:rPr lang="en-US" altLang="ko-KR" dirty="0"/>
              <a:t>45-question version of the Big Five </a:t>
            </a:r>
            <a:r>
              <a:rPr lang="en-US" altLang="ko-KR" dirty="0" smtClean="0"/>
              <a:t>Inventory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699851"/>
            <a:ext cx="4019997" cy="239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852936"/>
            <a:ext cx="3888432" cy="685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D454-3F29-42CC-8911-4DE40C2F007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38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Collection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Text processing</a:t>
            </a:r>
          </a:p>
          <a:p>
            <a:pPr lvl="1"/>
            <a:r>
              <a:rPr lang="en-US" altLang="ko-KR" dirty="0" smtClean="0"/>
              <a:t>Merge the collected tweets into a single document</a:t>
            </a:r>
          </a:p>
          <a:p>
            <a:pPr lvl="1"/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919731" y="2060848"/>
            <a:ext cx="2716165" cy="4551412"/>
            <a:chOff x="395536" y="2060848"/>
            <a:chExt cx="2716165" cy="455141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060848"/>
              <a:ext cx="2716165" cy="4551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한쪽 모서리가 잘린 사각형 3"/>
            <p:cNvSpPr/>
            <p:nvPr/>
          </p:nvSpPr>
          <p:spPr>
            <a:xfrm>
              <a:off x="2699792" y="2132856"/>
              <a:ext cx="216024" cy="288032"/>
            </a:xfrm>
            <a:prstGeom prst="snip1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2699792" y="2636912"/>
              <a:ext cx="216024" cy="288032"/>
            </a:xfrm>
            <a:prstGeom prst="snip1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한쪽 모서리가 잘린 사각형 7"/>
            <p:cNvSpPr/>
            <p:nvPr/>
          </p:nvSpPr>
          <p:spPr>
            <a:xfrm>
              <a:off x="2699792" y="3212976"/>
              <a:ext cx="216024" cy="288032"/>
            </a:xfrm>
            <a:prstGeom prst="snip1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한쪽 모서리가 잘린 사각형 8"/>
            <p:cNvSpPr/>
            <p:nvPr/>
          </p:nvSpPr>
          <p:spPr>
            <a:xfrm>
              <a:off x="2699792" y="3645024"/>
              <a:ext cx="216024" cy="288032"/>
            </a:xfrm>
            <a:prstGeom prst="snip1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한쪽 모서리가 잘린 사각형 9"/>
            <p:cNvSpPr/>
            <p:nvPr/>
          </p:nvSpPr>
          <p:spPr>
            <a:xfrm>
              <a:off x="2699792" y="4108975"/>
              <a:ext cx="216024" cy="288032"/>
            </a:xfrm>
            <a:prstGeom prst="snip1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한쪽 모서리가 잘린 사각형 10"/>
            <p:cNvSpPr/>
            <p:nvPr/>
          </p:nvSpPr>
          <p:spPr>
            <a:xfrm>
              <a:off x="2699792" y="4725144"/>
              <a:ext cx="216024" cy="288032"/>
            </a:xfrm>
            <a:prstGeom prst="snip1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한쪽 모서리가 잘린 사각형 11"/>
            <p:cNvSpPr/>
            <p:nvPr/>
          </p:nvSpPr>
          <p:spPr>
            <a:xfrm>
              <a:off x="2699792" y="5357355"/>
              <a:ext cx="216024" cy="288032"/>
            </a:xfrm>
            <a:prstGeom prst="snip1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한쪽 모서리가 잘린 사각형 12"/>
            <p:cNvSpPr/>
            <p:nvPr/>
          </p:nvSpPr>
          <p:spPr>
            <a:xfrm>
              <a:off x="2699792" y="5813104"/>
              <a:ext cx="216024" cy="288032"/>
            </a:xfrm>
            <a:prstGeom prst="snip1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한쪽 모서리가 잘린 사각형 13"/>
            <p:cNvSpPr/>
            <p:nvPr/>
          </p:nvSpPr>
          <p:spPr>
            <a:xfrm>
              <a:off x="2699792" y="6276102"/>
              <a:ext cx="216024" cy="288032"/>
            </a:xfrm>
            <a:prstGeom prst="snip1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220072" y="2636912"/>
            <a:ext cx="2016224" cy="2952328"/>
            <a:chOff x="3851920" y="2636912"/>
            <a:chExt cx="2016224" cy="2952328"/>
          </a:xfrm>
        </p:grpSpPr>
        <p:sp>
          <p:nvSpPr>
            <p:cNvPr id="5" name="한쪽 모서리가 잘린 사각형 4"/>
            <p:cNvSpPr/>
            <p:nvPr/>
          </p:nvSpPr>
          <p:spPr>
            <a:xfrm>
              <a:off x="3851920" y="2636912"/>
              <a:ext cx="2016224" cy="2952328"/>
            </a:xfrm>
            <a:prstGeom prst="snip1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23928" y="2852936"/>
              <a:ext cx="1872208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Calibri" pitchFamily="34" charset="0"/>
                </a:rPr>
                <a:t>도</a:t>
              </a:r>
              <a:r>
                <a:rPr lang="en-US" altLang="ko-KR" sz="1000" dirty="0" smtClean="0">
                  <a:latin typeface="Calibri" pitchFamily="34" charset="0"/>
                </a:rPr>
                <a:t>…</a:t>
              </a:r>
              <a:r>
                <a:rPr lang="ko-KR" altLang="en-US" sz="1000" dirty="0" err="1" smtClean="0">
                  <a:latin typeface="Calibri" pitchFamily="34" charset="0"/>
                </a:rPr>
                <a:t>동탁쨔응</a:t>
              </a:r>
              <a:r>
                <a:rPr lang="en-US" altLang="ko-KR" sz="1000" dirty="0" smtClean="0">
                  <a:latin typeface="Calibri" pitchFamily="34" charset="0"/>
                </a:rPr>
                <a:t>…! </a:t>
              </a:r>
              <a:r>
                <a:rPr lang="ko-KR" altLang="en-US" sz="1000" dirty="0" smtClean="0">
                  <a:latin typeface="Calibri" pitchFamily="34" charset="0"/>
                </a:rPr>
                <a:t>웬만해선 한 번 본 영화 다시 안보는 데</a:t>
              </a:r>
              <a:r>
                <a:rPr lang="en-US" altLang="ko-KR" sz="1000" dirty="0" smtClean="0">
                  <a:latin typeface="Calibri" pitchFamily="34" charset="0"/>
                </a:rPr>
                <a:t>, </a:t>
              </a:r>
              <a:r>
                <a:rPr lang="ko-KR" altLang="en-US" sz="1000" dirty="0" smtClean="0">
                  <a:latin typeface="Calibri" pitchFamily="34" charset="0"/>
                </a:rPr>
                <a:t>어인 일인지 </a:t>
              </a:r>
              <a:r>
                <a:rPr lang="ko-KR" altLang="en-US" sz="1000" dirty="0" err="1" smtClean="0">
                  <a:latin typeface="Calibri" pitchFamily="34" charset="0"/>
                </a:rPr>
                <a:t>하루종일</a:t>
              </a:r>
              <a:r>
                <a:rPr lang="ko-KR" altLang="en-US" sz="1000" dirty="0" smtClean="0">
                  <a:latin typeface="Calibri" pitchFamily="34" charset="0"/>
                </a:rPr>
                <a:t> </a:t>
              </a:r>
              <a:r>
                <a:rPr lang="en-US" altLang="ko-KR" sz="1000" dirty="0" smtClean="0">
                  <a:latin typeface="Calibri" pitchFamily="34" charset="0"/>
                </a:rPr>
                <a:t>TTSS </a:t>
              </a:r>
              <a:r>
                <a:rPr lang="ko-KR" altLang="en-US" sz="1000" dirty="0" smtClean="0">
                  <a:latin typeface="Calibri" pitchFamily="34" charset="0"/>
                </a:rPr>
                <a:t>앓다가 퇴근하고선 저녁 내내 봤다</a:t>
              </a:r>
              <a:r>
                <a:rPr lang="en-US" altLang="ko-KR" sz="1000" dirty="0" smtClean="0">
                  <a:latin typeface="Calibri" pitchFamily="34" charset="0"/>
                </a:rPr>
                <a:t>. </a:t>
              </a:r>
              <a:r>
                <a:rPr lang="ko-KR" altLang="en-US" sz="1000" dirty="0" smtClean="0">
                  <a:latin typeface="Calibri" pitchFamily="34" charset="0"/>
                </a:rPr>
                <a:t>다시 봐도 좋다</a:t>
              </a:r>
              <a:r>
                <a:rPr lang="en-US" altLang="ko-KR" sz="1000" dirty="0" smtClean="0">
                  <a:latin typeface="Calibri" pitchFamily="34" charset="0"/>
                </a:rPr>
                <a:t>. </a:t>
              </a:r>
              <a:r>
                <a:rPr lang="ko-KR" altLang="en-US" sz="1000" dirty="0" smtClean="0">
                  <a:latin typeface="Calibri" pitchFamily="34" charset="0"/>
                </a:rPr>
                <a:t>조만간 다시</a:t>
              </a:r>
              <a:r>
                <a:rPr lang="en-US" altLang="ko-KR" sz="1000" dirty="0" smtClean="0">
                  <a:latin typeface="Calibri" pitchFamily="34" charset="0"/>
                </a:rPr>
                <a:t>. Alberto Iglesias – George Smiley </a:t>
              </a:r>
            </a:p>
            <a:p>
              <a:r>
                <a:rPr lang="en-US" altLang="ko-KR" sz="1000" dirty="0" smtClean="0">
                  <a:latin typeface="Calibri" pitchFamily="34" charset="0"/>
                </a:rPr>
                <a:t>#</a:t>
              </a:r>
              <a:r>
                <a:rPr lang="en-US" altLang="ko-KR" sz="1000" dirty="0" err="1" smtClean="0">
                  <a:latin typeface="Calibri" pitchFamily="34" charset="0"/>
                </a:rPr>
                <a:t>now_playing</a:t>
              </a:r>
              <a:r>
                <a:rPr lang="en-US" altLang="ko-KR" sz="1000" dirty="0" smtClean="0">
                  <a:latin typeface="Calibri" pitchFamily="34" charset="0"/>
                </a:rPr>
                <a:t> #TTSS </a:t>
              </a:r>
              <a:r>
                <a:rPr lang="ko-KR" altLang="en-US" sz="1000" dirty="0" smtClean="0">
                  <a:latin typeface="Calibri" pitchFamily="34" charset="0"/>
                </a:rPr>
                <a:t>벽을 뚫는 남자</a:t>
              </a:r>
              <a:r>
                <a:rPr lang="en-US" altLang="ko-KR" sz="1000" dirty="0" smtClean="0">
                  <a:latin typeface="Calibri" pitchFamily="34" charset="0"/>
                </a:rPr>
                <a:t>. </a:t>
              </a:r>
              <a:r>
                <a:rPr lang="ko-KR" altLang="en-US" sz="1000" dirty="0" smtClean="0">
                  <a:latin typeface="Calibri" pitchFamily="34" charset="0"/>
                </a:rPr>
                <a:t>아름다운 인생이여</a:t>
              </a:r>
              <a:r>
                <a:rPr lang="en-US" altLang="ko-KR" sz="1000" dirty="0" smtClean="0">
                  <a:latin typeface="Calibri" pitchFamily="34" charset="0"/>
                </a:rPr>
                <a:t>. </a:t>
              </a:r>
              <a:r>
                <a:rPr lang="ko-KR" altLang="en-US" sz="1000" dirty="0" err="1" smtClean="0">
                  <a:latin typeface="Calibri" pitchFamily="34" charset="0"/>
                </a:rPr>
                <a:t>스트로베리</a:t>
              </a:r>
              <a:r>
                <a:rPr lang="ko-KR" altLang="en-US" sz="1000" dirty="0" smtClean="0">
                  <a:latin typeface="Calibri" pitchFamily="34" charset="0"/>
                </a:rPr>
                <a:t> 나이트</a:t>
              </a:r>
              <a:r>
                <a:rPr lang="en-US" altLang="ko-KR" sz="1000" dirty="0" smtClean="0">
                  <a:latin typeface="Calibri" pitchFamily="34" charset="0"/>
                </a:rPr>
                <a:t>. </a:t>
              </a:r>
              <a:r>
                <a:rPr lang="ko-KR" altLang="en-US" sz="1000" dirty="0" err="1" smtClean="0">
                  <a:latin typeface="Calibri" pitchFamily="34" charset="0"/>
                </a:rPr>
                <a:t>니시지마는</a:t>
              </a:r>
              <a:r>
                <a:rPr lang="ko-KR" altLang="en-US" sz="1000" dirty="0" smtClean="0">
                  <a:latin typeface="Calibri" pitchFamily="34" charset="0"/>
                </a:rPr>
                <a:t> 늙어도 </a:t>
              </a:r>
              <a:r>
                <a:rPr lang="ko-KR" altLang="en-US" sz="1000" dirty="0" err="1" smtClean="0">
                  <a:latin typeface="Calibri" pitchFamily="34" charset="0"/>
                </a:rPr>
                <a:t>멋지므니다</a:t>
              </a:r>
              <a:r>
                <a:rPr lang="en-US" altLang="ko-KR" sz="1000" dirty="0" smtClean="0">
                  <a:latin typeface="Calibri" pitchFamily="34" charset="0"/>
                </a:rPr>
                <a:t>. I hope the end of the </a:t>
              </a:r>
              <a:r>
                <a:rPr lang="en-US" altLang="ko-KR" sz="1000" dirty="0" err="1" smtClean="0">
                  <a:latin typeface="Calibri" pitchFamily="34" charset="0"/>
                </a:rPr>
                <a:t>Myan</a:t>
              </a:r>
              <a:r>
                <a:rPr lang="en-US" altLang="ko-KR" sz="1000" dirty="0" smtClean="0">
                  <a:latin typeface="Calibri" pitchFamily="34" charset="0"/>
                </a:rPr>
                <a:t> </a:t>
              </a:r>
              <a:r>
                <a:rPr lang="en-US" altLang="ko-KR" sz="1000" dirty="0" err="1" smtClean="0">
                  <a:latin typeface="Calibri" pitchFamily="34" charset="0"/>
                </a:rPr>
                <a:t>calender</a:t>
              </a:r>
              <a:r>
                <a:rPr lang="en-US" altLang="ko-KR" sz="1000" dirty="0" smtClean="0">
                  <a:latin typeface="Calibri" pitchFamily="34" charset="0"/>
                </a:rPr>
                <a:t> is at least an end to the selfishness that puts assault rifles into the hands of dangerous ENOUGH! </a:t>
              </a:r>
              <a:r>
                <a:rPr lang="ko-KR" altLang="en-US" sz="1000" dirty="0" smtClean="0">
                  <a:latin typeface="Calibri" pitchFamily="34" charset="0"/>
                </a:rPr>
                <a:t>심문 </a:t>
              </a:r>
              <a:r>
                <a:rPr lang="en-US" altLang="ko-KR" sz="1000" dirty="0" smtClean="0">
                  <a:latin typeface="Calibri" pitchFamily="34" charset="0"/>
                </a:rPr>
                <a:t>vs. </a:t>
              </a:r>
              <a:r>
                <a:rPr lang="ko-KR" altLang="en-US" sz="1000" dirty="0" smtClean="0">
                  <a:latin typeface="Calibri" pitchFamily="34" charset="0"/>
                </a:rPr>
                <a:t>신문</a:t>
              </a:r>
              <a:r>
                <a:rPr lang="en-US" altLang="ko-KR" sz="1000" dirty="0" smtClean="0">
                  <a:latin typeface="Calibri" pitchFamily="34" charset="0"/>
                </a:rPr>
                <a:t>. ‘</a:t>
              </a:r>
              <a:r>
                <a:rPr lang="ko-KR" altLang="en-US" sz="1000" dirty="0" smtClean="0">
                  <a:latin typeface="Calibri" pitchFamily="34" charset="0"/>
                </a:rPr>
                <a:t>심문</a:t>
              </a:r>
              <a:r>
                <a:rPr lang="en-US" altLang="ko-KR" sz="1000" dirty="0" smtClean="0">
                  <a:latin typeface="Calibri" pitchFamily="34" charset="0"/>
                </a:rPr>
                <a:t>’</a:t>
              </a:r>
              <a:r>
                <a:rPr lang="ko-KR" altLang="en-US" sz="1000" dirty="0" smtClean="0">
                  <a:latin typeface="Calibri" pitchFamily="34" charset="0"/>
                </a:rPr>
                <a:t>은 법원에서</a:t>
              </a:r>
              <a:r>
                <a:rPr lang="en-US" altLang="ko-KR" sz="1000" dirty="0" smtClean="0">
                  <a:latin typeface="Calibri" pitchFamily="34" charset="0"/>
                </a:rPr>
                <a:t>, ‘</a:t>
              </a:r>
              <a:r>
                <a:rPr lang="ko-KR" altLang="en-US" sz="1000" dirty="0" smtClean="0">
                  <a:latin typeface="Calibri" pitchFamily="34" charset="0"/>
                </a:rPr>
                <a:t>신문</a:t>
              </a:r>
              <a:r>
                <a:rPr lang="en-US" altLang="ko-KR" sz="1000" dirty="0" smtClean="0">
                  <a:latin typeface="Calibri" pitchFamily="34" charset="0"/>
                </a:rPr>
                <a:t>’</a:t>
              </a:r>
              <a:r>
                <a:rPr lang="ko-KR" altLang="en-US" sz="1000" dirty="0" smtClean="0">
                  <a:latin typeface="Calibri" pitchFamily="34" charset="0"/>
                </a:rPr>
                <a:t>은 경찰</a:t>
              </a:r>
              <a:r>
                <a:rPr lang="en-US" altLang="ko-KR" sz="1000" dirty="0" smtClean="0">
                  <a:latin typeface="Calibri" pitchFamily="34" charset="0"/>
                </a:rPr>
                <a:t>/</a:t>
              </a:r>
              <a:r>
                <a:rPr lang="ko-KR" altLang="en-US" sz="1000" dirty="0" smtClean="0">
                  <a:latin typeface="Calibri" pitchFamily="34" charset="0"/>
                </a:rPr>
                <a:t>검찰에서</a:t>
              </a:r>
              <a:r>
                <a:rPr lang="en-US" altLang="ko-KR" sz="1000" dirty="0" smtClean="0">
                  <a:latin typeface="Calibri" pitchFamily="34" charset="0"/>
                </a:rPr>
                <a:t>. </a:t>
              </a:r>
              <a:endParaRPr lang="ko-KR" altLang="en-US" sz="1000" dirty="0">
                <a:latin typeface="Calibri" pitchFamily="34" charset="0"/>
              </a:endParaRPr>
            </a:p>
          </p:txBody>
        </p:sp>
      </p:grpSp>
      <p:cxnSp>
        <p:nvCxnSpPr>
          <p:cNvPr id="25" name="직선 화살표 연결선 24"/>
          <p:cNvCxnSpPr/>
          <p:nvPr/>
        </p:nvCxnSpPr>
        <p:spPr>
          <a:xfrm>
            <a:off x="3779912" y="2924944"/>
            <a:ext cx="117551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779912" y="4221088"/>
            <a:ext cx="117551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3779912" y="4869161"/>
            <a:ext cx="1175510" cy="7200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87470" y="3861048"/>
            <a:ext cx="2784930" cy="58477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  <a:latin typeface="Calibri" pitchFamily="34" charset="0"/>
              </a:rPr>
              <a:t>More</a:t>
            </a:r>
            <a:r>
              <a:rPr lang="ko-KR" altLang="en-US" sz="16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alibri" pitchFamily="34" charset="0"/>
              </a:rPr>
              <a:t>information, but </a:t>
            </a:r>
          </a:p>
          <a:p>
            <a:r>
              <a:rPr lang="en-US" altLang="ko-KR" sz="1600" dirty="0" smtClean="0">
                <a:solidFill>
                  <a:srgbClr val="C00000"/>
                </a:solidFill>
                <a:latin typeface="Calibri" pitchFamily="34" charset="0"/>
              </a:rPr>
              <a:t>a stream of disjointed thoughts</a:t>
            </a:r>
            <a:endParaRPr lang="ko-KR" altLang="en-US" sz="16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D454-3F29-42CC-8911-4DE40C2F007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54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20120320_Paper Abstracts</Template>
  <TotalTime>585</TotalTime>
  <Words>958</Words>
  <Application>Microsoft Office PowerPoint</Application>
  <PresentationFormat>화면 슬라이드 쇼(4:3)</PresentationFormat>
  <Paragraphs>268</Paragraphs>
  <Slides>24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SNU IDB Lab.</vt:lpstr>
      <vt:lpstr>Predicting Personality from Twitter1 Predicting Personality with Social Media2</vt:lpstr>
      <vt:lpstr>Outline </vt:lpstr>
      <vt:lpstr>Introduction</vt:lpstr>
      <vt:lpstr>Introduction</vt:lpstr>
      <vt:lpstr>Introduction</vt:lpstr>
      <vt:lpstr>Introduction</vt:lpstr>
      <vt:lpstr>Outline </vt:lpstr>
      <vt:lpstr>Data Collection</vt:lpstr>
      <vt:lpstr>Data Collection</vt:lpstr>
      <vt:lpstr>Data Collection</vt:lpstr>
      <vt:lpstr>Data Collection</vt:lpstr>
      <vt:lpstr>Outline </vt:lpstr>
      <vt:lpstr>Personality and Profile Correlations: Twitter</vt:lpstr>
      <vt:lpstr>Personality and Profile Correlations: Twitter</vt:lpstr>
      <vt:lpstr>Personality and Profile Correlations: FB</vt:lpstr>
      <vt:lpstr>Personality and Profile Correlations: FB</vt:lpstr>
      <vt:lpstr>Personality and Profile Correlations: FB</vt:lpstr>
      <vt:lpstr>Predicting Personality</vt:lpstr>
      <vt:lpstr>Outline </vt:lpstr>
      <vt:lpstr>Discussion </vt:lpstr>
      <vt:lpstr>Discussion</vt:lpstr>
      <vt:lpstr>Outline </vt:lpstr>
      <vt:lpstr>Conclusions 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Personality from Twitter1 Predicting Personality with Social Media2</dc:title>
  <dc:creator>Hyewon Lim</dc:creator>
  <cp:lastModifiedBy>IDB</cp:lastModifiedBy>
  <cp:revision>33</cp:revision>
  <dcterms:created xsi:type="dcterms:W3CDTF">2013-03-26T04:26:00Z</dcterms:created>
  <dcterms:modified xsi:type="dcterms:W3CDTF">2013-03-29T06:55:48Z</dcterms:modified>
</cp:coreProperties>
</file>