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64" r:id="rId10"/>
    <p:sldId id="274" r:id="rId11"/>
    <p:sldId id="266" r:id="rId12"/>
    <p:sldId id="267" r:id="rId13"/>
    <p:sldId id="268" r:id="rId14"/>
    <p:sldId id="275" r:id="rId15"/>
    <p:sldId id="270" r:id="rId16"/>
    <p:sldId id="271" r:id="rId17"/>
    <p:sldId id="276" r:id="rId18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FF9900"/>
    <a:srgbClr val="FF00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5" autoAdjust="0"/>
    <p:restoredTop sz="95943" autoAdjust="0"/>
  </p:normalViewPr>
  <p:slideViewPr>
    <p:cSldViewPr>
      <p:cViewPr varScale="1">
        <p:scale>
          <a:sx n="133" d="100"/>
          <a:sy n="133" d="100"/>
        </p:scale>
        <p:origin x="-98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1" d="100"/>
          <a:sy n="41" d="100"/>
        </p:scale>
        <p:origin x="-2196" y="-114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CB361-3D4A-4F34-B15F-E155E4F637E1}" type="datetimeFigureOut">
              <a:rPr lang="ko-KR" altLang="en-US" smtClean="0"/>
              <a:pPr/>
              <a:t>2011-07-04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85ECF-8581-44AE-9CEB-464E4EBC46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247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orbel" pitchFamily="34" charset="0"/>
              </a:defRPr>
            </a:lvl1pPr>
          </a:lstStyle>
          <a:p>
            <a:fld id="{A2D915CE-DEBD-4A47-BF96-224F81E542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997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098F76-12A5-42E0-BA9C-6FF661EAC700}" type="slidenum">
              <a:rPr lang="ko-KR" altLang="en-US"/>
              <a:pPr/>
              <a:t>1</a:t>
            </a:fld>
            <a:endParaRPr lang="en-US" altLang="ko-KR"/>
          </a:p>
        </p:txBody>
      </p:sp>
      <p:sp>
        <p:nvSpPr>
          <p:cNvPr id="67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8026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79CED-297E-48CB-B23B-3395A9393EAC}" type="slidenum">
              <a:rPr lang="ko-KR" altLang="en-US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92405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79CED-297E-48CB-B23B-3395A9393EAC}" type="slidenum">
              <a:rPr lang="ko-KR" altLang="en-US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48705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79CED-297E-48CB-B23B-3395A9393EAC}" type="slidenum">
              <a:rPr lang="ko-KR" altLang="en-US" smtClean="0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34266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79CED-297E-48CB-B23B-3395A9393EAC}" type="slidenum">
              <a:rPr lang="ko-KR" altLang="en-US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34266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79CED-297E-48CB-B23B-3395A9393EAC}" type="slidenum">
              <a:rPr lang="ko-KR" altLang="en-US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83995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79CED-297E-48CB-B23B-3395A9393EAC}" type="slidenum">
              <a:rPr lang="ko-KR" altLang="en-US" smtClean="0"/>
              <a:pPr/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22828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384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79CED-297E-48CB-B23B-3395A9393EAC}" type="slidenum">
              <a:rPr lang="ko-KR" altLang="en-US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9395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0B1FF-5ACF-4DD8-A6D2-E778AE7B5284}" type="slidenum">
              <a:rPr lang="ko-KR" altLang="en-US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0492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79CED-297E-48CB-B23B-3395A9393EAC}" type="slidenum">
              <a:rPr lang="ko-KR" altLang="en-US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2460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79CED-297E-48CB-B23B-3395A9393EAC}" type="slidenum">
              <a:rPr lang="ko-KR" altLang="en-US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4408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79CED-297E-48CB-B23B-3395A9393EAC}" type="slidenum">
              <a:rPr lang="ko-KR" altLang="en-US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1469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79CED-297E-48CB-B23B-3395A9393EAC}" type="slidenum">
              <a:rPr lang="ko-KR" altLang="en-US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0184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489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79CED-297E-48CB-B23B-3395A9393EAC}" type="slidenum">
              <a:rPr lang="ko-KR" altLang="en-US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6681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Corbel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 pitchFamily="34" charset="0"/>
              </a:defRPr>
            </a:lvl1pPr>
            <a:lvl2pPr>
              <a:defRPr>
                <a:latin typeface="Corbel" pitchFamily="34" charset="0"/>
              </a:defRPr>
            </a:lvl2pPr>
            <a:lvl3pPr>
              <a:defRPr>
                <a:latin typeface="Corbel" pitchFamily="34" charset="0"/>
              </a:defRPr>
            </a:lvl3pPr>
            <a:lvl4pPr>
              <a:defRPr>
                <a:latin typeface="Corbel" pitchFamily="34" charset="0"/>
              </a:defRPr>
            </a:lvl4pPr>
            <a:lvl5pPr>
              <a:defRPr>
                <a:latin typeface="Corbel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96951" y="6572272"/>
            <a:ext cx="750099" cy="214314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49460" y="6197600"/>
            <a:ext cx="973079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000" dirty="0" smtClean="0"/>
              <a:t>Practical RDF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Chapter 2. RDF: Heart and Soul</a:t>
            </a:r>
            <a:endParaRPr lang="ko-KR" alt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Shelley Powers, O’Reilly</a:t>
            </a:r>
          </a:p>
          <a:p>
            <a:r>
              <a:rPr lang="en-US" altLang="ko-KR" dirty="0" smtClean="0"/>
              <a:t>SNU IDB Lab.</a:t>
            </a:r>
          </a:p>
        </p:txBody>
      </p:sp>
    </p:spTree>
    <p:extLst>
      <p:ext uri="{BB962C8B-B14F-4D97-AF65-F5344CB8AC3E}">
        <p14:creationId xmlns:p14="http://schemas.microsoft.com/office/powerpoint/2010/main" val="267401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a typeface="굴림" pitchFamily="50" charset="-127"/>
              </a:rPr>
              <a:t>The Basic RDF data model and the RDF graph </a:t>
            </a:r>
            <a:r>
              <a:rPr lang="en-US" altLang="ko-KR" sz="2400" dirty="0">
                <a:ea typeface="굴림" pitchFamily="50" charset="-127"/>
              </a:rPr>
              <a:t>(3/3)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Blank node example</a:t>
            </a:r>
          </a:p>
          <a:p>
            <a:pPr lvl="1"/>
            <a:r>
              <a:rPr lang="en-US" altLang="ko-KR" dirty="0" smtClean="0"/>
              <a:t>Most tools generate a unique identifier for each blank node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60339" y="2400502"/>
            <a:ext cx="8856661" cy="3620786"/>
            <a:chOff x="160339" y="2090009"/>
            <a:chExt cx="8856661" cy="3620786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60339" y="3625925"/>
              <a:ext cx="955278" cy="595164"/>
            </a:xfrm>
            <a:prstGeom prst="rect">
              <a:avLst/>
            </a:prstGeom>
            <a:solidFill>
              <a:srgbClr val="66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/>
          </p:spPr>
          <p:txBody>
            <a:bodyPr wrap="none" anchor="ctr"/>
            <a:lstStyle/>
            <a:p>
              <a:r>
                <a:rPr lang="en-US" altLang="ko-KR" sz="1400">
                  <a:ea typeface="굴림" pitchFamily="50" charset="-127"/>
                </a:rPr>
                <a:t>genid:158</a:t>
              </a:r>
            </a:p>
          </p:txBody>
        </p:sp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>
              <a:off x="4932039" y="2167058"/>
              <a:ext cx="3600401" cy="399900"/>
            </a:xfrm>
            <a:prstGeom prst="roundRect">
              <a:avLst>
                <a:gd name="adj" fmla="val 50000"/>
              </a:avLst>
            </a:prstGeom>
            <a:solidFill>
              <a:srgbClr val="66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/>
          </p:spPr>
          <p:txBody>
            <a:bodyPr wrap="none" anchor="ctr"/>
            <a:lstStyle/>
            <a:p>
              <a:r>
                <a:rPr lang="en-US" altLang="en-US" sz="1200" dirty="0"/>
                <a:t>http://www.webreference.com/dhtml/hiemenus</a:t>
              </a:r>
              <a:endParaRPr lang="ko-KR" altLang="en-US" sz="1200" dirty="0">
                <a:ea typeface="굴림" pitchFamily="50" charset="-127"/>
              </a:endParaRPr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4939976" y="2916238"/>
              <a:ext cx="3160416" cy="399900"/>
            </a:xfrm>
            <a:prstGeom prst="roundRect">
              <a:avLst>
                <a:gd name="adj" fmla="val 50000"/>
              </a:avLst>
            </a:prstGeom>
            <a:solidFill>
              <a:srgbClr val="66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/>
          </p:spPr>
          <p:txBody>
            <a:bodyPr wrap="none" anchor="ctr"/>
            <a:lstStyle/>
            <a:p>
              <a:r>
                <a:rPr lang="en-US" altLang="en-US" sz="1200" dirty="0"/>
                <a:t>http://burningbird.net/schema/Contains</a:t>
              </a:r>
              <a:endParaRPr lang="ko-KR" altLang="en-US" sz="1200" dirty="0">
                <a:ea typeface="굴림" pitchFamily="50" charset="-127"/>
              </a:endParaRP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4939976" y="4574570"/>
              <a:ext cx="4077024" cy="399900"/>
            </a:xfrm>
            <a:prstGeom prst="roundRect">
              <a:avLst>
                <a:gd name="adj" fmla="val 50000"/>
              </a:avLst>
            </a:prstGeom>
            <a:solidFill>
              <a:srgbClr val="66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/>
          </p:spPr>
          <p:txBody>
            <a:bodyPr wrap="none" anchor="ctr"/>
            <a:lstStyle/>
            <a:p>
              <a:r>
                <a:rPr lang="en-US" altLang="en-US" sz="1200" dirty="0"/>
                <a:t>http</a:t>
              </a:r>
              <a:r>
                <a:rPr lang="en-US" altLang="en-US" sz="1200" dirty="0" smtClean="0"/>
                <a:t>://www.w3.org/1999/02/22-rdf-syntax-ns#Statement</a:t>
              </a:r>
              <a:endParaRPr lang="ko-KR" altLang="en-US" sz="1200" dirty="0">
                <a:ea typeface="굴림" pitchFamily="50" charset="-127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4939976" y="3742383"/>
              <a:ext cx="3160416" cy="406698"/>
            </a:xfrm>
            <a:prstGeom prst="rect">
              <a:avLst/>
            </a:prstGeom>
            <a:solidFill>
              <a:srgbClr val="66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/>
          </p:spPr>
          <p:txBody>
            <a:bodyPr wrap="none" anchor="ctr"/>
            <a:lstStyle/>
            <a:p>
              <a:r>
                <a:rPr lang="en-US" altLang="ko-KR" sz="1200" dirty="0">
                  <a:ea typeface="굴림" pitchFamily="50" charset="-127"/>
                </a:rPr>
                <a:t>Tutorials and source code about creating </a:t>
              </a:r>
            </a:p>
            <a:p>
              <a:r>
                <a:rPr lang="en-US" altLang="ko-KR" sz="1200" dirty="0">
                  <a:ea typeface="굴림" pitchFamily="50" charset="-127"/>
                </a:rPr>
                <a:t>hierarchical menus in DHTML</a:t>
              </a:r>
              <a:endParaRPr lang="ko-KR" altLang="en-US" sz="1200" dirty="0">
                <a:ea typeface="굴림" pitchFamily="50" charset="-127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4939976" y="5372609"/>
              <a:ext cx="1465100" cy="338186"/>
            </a:xfrm>
            <a:prstGeom prst="rect">
              <a:avLst/>
            </a:prstGeom>
            <a:solidFill>
              <a:srgbClr val="66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/>
          </p:spPr>
          <p:txBody>
            <a:bodyPr wrap="none" anchor="ctr"/>
            <a:lstStyle/>
            <a:p>
              <a:r>
                <a:rPr lang="en-US" altLang="ko-KR" sz="1200" dirty="0">
                  <a:ea typeface="굴림" pitchFamily="50" charset="-127"/>
                </a:rPr>
                <a:t>Shelley </a:t>
              </a:r>
              <a:r>
                <a:rPr lang="en-US" altLang="ko-KR" sz="1200" dirty="0" smtClean="0">
                  <a:ea typeface="굴림" pitchFamily="50" charset="-127"/>
                </a:rPr>
                <a:t>Powers</a:t>
              </a:r>
              <a:endParaRPr lang="ko-KR" altLang="en-US" sz="1200" dirty="0">
                <a:ea typeface="굴림" pitchFamily="50" charset="-127"/>
              </a:endParaRP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 flipV="1">
              <a:off x="839788" y="3109043"/>
              <a:ext cx="0" cy="5168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400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 flipV="1">
              <a:off x="569913" y="2367008"/>
              <a:ext cx="0" cy="12589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400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838200" y="4221090"/>
              <a:ext cx="1588" cy="5534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400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538163" y="4221089"/>
              <a:ext cx="0" cy="12975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400"/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>
              <a:off x="1115617" y="3925888"/>
              <a:ext cx="38164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400"/>
            </a:p>
          </p:txBody>
        </p:sp>
        <p:sp>
          <p:nvSpPr>
            <p:cNvPr id="17" name="Text Box 22"/>
            <p:cNvSpPr txBox="1">
              <a:spLocks noChangeArrowheads="1"/>
            </p:cNvSpPr>
            <p:nvPr/>
          </p:nvSpPr>
          <p:spPr bwMode="auto">
            <a:xfrm>
              <a:off x="830263" y="2090009"/>
              <a:ext cx="3900363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ea typeface="굴림" pitchFamily="50" charset="-127"/>
                </a:rPr>
                <a:t>http://www.w3.org/1999/02/22-rdf-syntax-ns#Subject</a:t>
              </a:r>
              <a:endParaRPr lang="ko-KR" altLang="en-US" sz="1200" dirty="0">
                <a:ea typeface="굴림" pitchFamily="50" charset="-127"/>
              </a:endParaRPr>
            </a:p>
          </p:txBody>
        </p:sp>
        <p:sp>
          <p:nvSpPr>
            <p:cNvPr id="18" name="Text Box 23"/>
            <p:cNvSpPr txBox="1">
              <a:spLocks noChangeArrowheads="1"/>
            </p:cNvSpPr>
            <p:nvPr/>
          </p:nvSpPr>
          <p:spPr bwMode="auto">
            <a:xfrm>
              <a:off x="838200" y="2776867"/>
              <a:ext cx="4033155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ea typeface="굴림" pitchFamily="50" charset="-127"/>
                </a:rPr>
                <a:t>http://www.w3.org/1999/02/22-rdf-syntax-ns#predicate</a:t>
              </a:r>
              <a:endParaRPr lang="ko-KR" altLang="en-US" sz="1200" dirty="0">
                <a:ea typeface="굴림" pitchFamily="50" charset="-127"/>
              </a:endParaRPr>
            </a:p>
          </p:txBody>
        </p:sp>
        <p:sp>
          <p:nvSpPr>
            <p:cNvPr id="19" name="Text Box 24"/>
            <p:cNvSpPr txBox="1">
              <a:spLocks noChangeArrowheads="1"/>
            </p:cNvSpPr>
            <p:nvPr/>
          </p:nvSpPr>
          <p:spPr bwMode="auto">
            <a:xfrm>
              <a:off x="1211374" y="3576446"/>
              <a:ext cx="3820213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ea typeface="굴림" pitchFamily="50" charset="-127"/>
                </a:rPr>
                <a:t>http://www.w3.org/1999/02/22-rdf-syntax-ns#object</a:t>
              </a:r>
              <a:endParaRPr lang="ko-KR" altLang="en-US" sz="1200" dirty="0">
                <a:ea typeface="굴림" pitchFamily="50" charset="-127"/>
              </a:endParaRPr>
            </a:p>
          </p:txBody>
        </p:sp>
        <p:sp>
          <p:nvSpPr>
            <p:cNvPr id="20" name="Text Box 25"/>
            <p:cNvSpPr txBox="1">
              <a:spLocks noChangeArrowheads="1"/>
            </p:cNvSpPr>
            <p:nvPr/>
          </p:nvSpPr>
          <p:spPr bwMode="auto">
            <a:xfrm>
              <a:off x="1211374" y="4489622"/>
              <a:ext cx="3691973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ea typeface="굴림" pitchFamily="50" charset="-127"/>
                </a:rPr>
                <a:t>http://www.w3.org/1999/02/22-rdf-syntax-ns#type</a:t>
              </a:r>
              <a:endParaRPr lang="ko-KR" altLang="en-US" sz="1200" dirty="0">
                <a:ea typeface="굴림" pitchFamily="50" charset="-127"/>
              </a:endParaRPr>
            </a:p>
          </p:txBody>
        </p:sp>
        <p:sp>
          <p:nvSpPr>
            <p:cNvPr id="21" name="Text Box 26"/>
            <p:cNvSpPr txBox="1">
              <a:spLocks noChangeArrowheads="1"/>
            </p:cNvSpPr>
            <p:nvPr/>
          </p:nvSpPr>
          <p:spPr bwMode="auto">
            <a:xfrm>
              <a:off x="1211374" y="5221255"/>
              <a:ext cx="353186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ea typeface="굴림" pitchFamily="50" charset="-127"/>
                </a:rPr>
                <a:t>http://burningbird.net/schema/recommendedBy</a:t>
              </a:r>
              <a:endParaRPr lang="ko-KR" altLang="en-US" sz="1200" dirty="0">
                <a:ea typeface="굴림" pitchFamily="50" charset="-127"/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561976" y="2367008"/>
              <a:ext cx="437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400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838200" y="3109044"/>
              <a:ext cx="410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400"/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838200" y="4772191"/>
              <a:ext cx="410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400"/>
            </a:p>
          </p:txBody>
        </p:sp>
        <p:sp>
          <p:nvSpPr>
            <p:cNvPr id="25" name="Line 19"/>
            <p:cNvSpPr>
              <a:spLocks noChangeShapeType="1"/>
            </p:cNvSpPr>
            <p:nvPr/>
          </p:nvSpPr>
          <p:spPr bwMode="auto">
            <a:xfrm>
              <a:off x="538162" y="5518683"/>
              <a:ext cx="439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4028211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5E8E-7BB8-43F7-87BF-A9A652017E2F}" type="slidenum">
              <a:rPr lang="ko-KR" altLang="en-US"/>
              <a:pPr/>
              <a:t>11</a:t>
            </a:fld>
            <a:endParaRPr lang="en-US" altLang="ko-KR"/>
          </a:p>
        </p:txBody>
      </p:sp>
      <p:sp>
        <p:nvSpPr>
          <p:cNvPr id="167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URIs </a:t>
            </a:r>
            <a:r>
              <a:rPr lang="en-US" altLang="ko-KR" sz="3200" dirty="0" smtClean="0">
                <a:ea typeface="굴림" pitchFamily="50" charset="-127"/>
              </a:rPr>
              <a:t>[</a:t>
            </a:r>
            <a:r>
              <a:rPr lang="en-US" altLang="ko-KR" sz="2800" dirty="0" smtClean="0">
                <a:ea typeface="굴림" pitchFamily="50" charset="-127"/>
              </a:rPr>
              <a:t>Uniform </a:t>
            </a:r>
            <a:r>
              <a:rPr lang="en-US" altLang="ko-KR" sz="2800" dirty="0">
                <a:ea typeface="굴림" pitchFamily="50" charset="-127"/>
              </a:rPr>
              <a:t>Resource </a:t>
            </a:r>
            <a:r>
              <a:rPr lang="en-US" altLang="ko-KR" sz="2800" dirty="0" smtClean="0">
                <a:ea typeface="굴림" pitchFamily="50" charset="-127"/>
              </a:rPr>
              <a:t>Identifier]</a:t>
            </a:r>
            <a:endParaRPr lang="en-US" altLang="ko-KR" sz="2800" dirty="0">
              <a:ea typeface="굴림" pitchFamily="50" charset="-127"/>
            </a:endParaRPr>
          </a:p>
        </p:txBody>
      </p:sp>
      <p:sp>
        <p:nvSpPr>
          <p:cNvPr id="167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>
                <a:ea typeface="굴림" pitchFamily="50" charset="-127"/>
              </a:rPr>
              <a:t>The identifiers contained within a </a:t>
            </a:r>
            <a:r>
              <a:rPr lang="en-US" altLang="ko-KR" sz="2400" dirty="0" err="1">
                <a:ea typeface="굴림" pitchFamily="50" charset="-127"/>
              </a:rPr>
              <a:t>uriref</a:t>
            </a:r>
            <a:endParaRPr lang="en-US" altLang="ko-KR" sz="2400" dirty="0">
              <a:ea typeface="굴림" pitchFamily="50" charset="-127"/>
            </a:endParaRPr>
          </a:p>
          <a:p>
            <a:r>
              <a:rPr lang="en-US" altLang="ko-KR" sz="2400" dirty="0">
                <a:ea typeface="굴림" pitchFamily="50" charset="-127"/>
              </a:rPr>
              <a:t>Used to identify specific predicates</a:t>
            </a:r>
          </a:p>
          <a:p>
            <a:r>
              <a:rPr lang="en-US" altLang="ko-KR" sz="2400" dirty="0" smtClean="0">
                <a:ea typeface="굴림" pitchFamily="50" charset="-127"/>
              </a:rPr>
              <a:t>Provide </a:t>
            </a:r>
            <a:r>
              <a:rPr lang="en-US" altLang="ko-KR" sz="2400" dirty="0">
                <a:ea typeface="굴림" pitchFamily="50" charset="-127"/>
              </a:rPr>
              <a:t>a common syntax for naming a resource regardless of the protocol used to access the resource</a:t>
            </a:r>
          </a:p>
          <a:p>
            <a:r>
              <a:rPr lang="en-US" altLang="ko-KR" sz="2400" dirty="0">
                <a:ea typeface="굴림" pitchFamily="50" charset="-127"/>
              </a:rPr>
              <a:t>Absolute or Partial URIs</a:t>
            </a:r>
          </a:p>
          <a:p>
            <a:pPr lvl="1"/>
            <a:r>
              <a:rPr lang="en-US" altLang="ko-KR" sz="1800" dirty="0">
                <a:ea typeface="굴림" pitchFamily="50" charset="-127"/>
              </a:rPr>
              <a:t>http://burningbird.net/articles/monsters1.htm</a:t>
            </a:r>
          </a:p>
          <a:p>
            <a:pPr lvl="1"/>
            <a:r>
              <a:rPr lang="en-US" altLang="ko-KR" sz="1800" dirty="0">
                <a:ea typeface="굴림" pitchFamily="50" charset="-127"/>
              </a:rPr>
              <a:t>monsters1.htm</a:t>
            </a:r>
          </a:p>
          <a:p>
            <a:r>
              <a:rPr lang="en-US" altLang="ko-KR" sz="2400" dirty="0">
                <a:ea typeface="굴림" pitchFamily="50" charset="-127"/>
              </a:rPr>
              <a:t>URI include fragment identifier (#)</a:t>
            </a:r>
          </a:p>
          <a:p>
            <a:pPr lvl="1"/>
            <a:r>
              <a:rPr lang="en-US" altLang="ko-KR" sz="1800" dirty="0">
                <a:ea typeface="굴림" pitchFamily="50" charset="-127"/>
              </a:rPr>
              <a:t>http://burningbird.net/articles/monsters1.htm#introduction</a:t>
            </a:r>
          </a:p>
          <a:p>
            <a:r>
              <a:rPr lang="en-US" altLang="ko-KR" sz="2400" dirty="0">
                <a:ea typeface="굴림" pitchFamily="50" charset="-127"/>
              </a:rPr>
              <a:t>URL(Uniform Resource Locators</a:t>
            </a:r>
            <a:r>
              <a:rPr lang="en-US" altLang="ko-KR" sz="2400" dirty="0" smtClean="0">
                <a:ea typeface="굴림" pitchFamily="50" charset="-127"/>
              </a:rPr>
              <a:t>)</a:t>
            </a:r>
          </a:p>
          <a:p>
            <a:pPr lvl="1"/>
            <a:r>
              <a:rPr lang="en-US" altLang="ko-KR" sz="2000" dirty="0" smtClean="0">
                <a:ea typeface="굴림" pitchFamily="50" charset="-127"/>
              </a:rPr>
              <a:t>A location of an object</a:t>
            </a:r>
            <a:endParaRPr lang="en-US" altLang="ko-KR" sz="2000" dirty="0">
              <a:ea typeface="굴림" pitchFamily="50" charset="-127"/>
            </a:endParaRPr>
          </a:p>
          <a:p>
            <a:r>
              <a:rPr lang="en-US" altLang="ko-KR" sz="2400" dirty="0">
                <a:ea typeface="굴림" pitchFamily="50" charset="-127"/>
              </a:rPr>
              <a:t>URN(Uniform Resource Name</a:t>
            </a:r>
            <a:r>
              <a:rPr lang="en-US" altLang="ko-KR" sz="2400" dirty="0" smtClean="0">
                <a:ea typeface="굴림" pitchFamily="50" charset="-127"/>
              </a:rPr>
              <a:t>)</a:t>
            </a:r>
          </a:p>
          <a:p>
            <a:pPr lvl="1"/>
            <a:r>
              <a:rPr lang="en-US" altLang="ko-KR" sz="2000" dirty="0" smtClean="0">
                <a:ea typeface="굴림" pitchFamily="50" charset="-127"/>
              </a:rPr>
              <a:t>Globally unique name</a:t>
            </a:r>
            <a:endParaRPr lang="en-US" altLang="ko-KR" sz="2000" dirty="0">
              <a:ea typeface="굴림" pitchFamily="50" charset="-127"/>
            </a:endParaRPr>
          </a:p>
          <a:p>
            <a:endParaRPr lang="en-US" altLang="ko-KR" sz="2000" dirty="0">
              <a:ea typeface="굴림" pitchFamily="50" charset="-127"/>
            </a:endParaRPr>
          </a:p>
          <a:p>
            <a:pPr>
              <a:buFont typeface="Wingdings" pitchFamily="2" charset="2"/>
              <a:buNone/>
            </a:pPr>
            <a:endParaRPr lang="en-US" altLang="ko-KR" sz="1800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5960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5042-AB4C-4615-A854-45500910F73F}" type="slidenum">
              <a:rPr lang="ko-KR" altLang="en-US"/>
              <a:pPr/>
              <a:t>12</a:t>
            </a:fld>
            <a:endParaRPr lang="en-US" altLang="ko-KR"/>
          </a:p>
        </p:txBody>
      </p:sp>
      <p:sp>
        <p:nvSpPr>
          <p:cNvPr id="167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RDF </a:t>
            </a:r>
            <a:r>
              <a:rPr lang="en-US" altLang="ko-KR" dirty="0" smtClean="0">
                <a:ea typeface="굴림" pitchFamily="50" charset="-127"/>
              </a:rPr>
              <a:t>Serialization </a:t>
            </a:r>
            <a:r>
              <a:rPr lang="en-US" altLang="ko-KR" sz="2000" dirty="0" smtClean="0">
                <a:ea typeface="굴림" pitchFamily="50" charset="-127"/>
              </a:rPr>
              <a:t>(</a:t>
            </a:r>
            <a:r>
              <a:rPr lang="en-US" altLang="ko-KR" sz="2000" dirty="0">
                <a:ea typeface="굴림" pitchFamily="50" charset="-127"/>
              </a:rPr>
              <a:t>1/4)</a:t>
            </a:r>
            <a:endParaRPr lang="ko-KR" altLang="en-US" sz="2000" dirty="0">
              <a:ea typeface="굴림" pitchFamily="50" charset="-127"/>
            </a:endParaRPr>
          </a:p>
        </p:txBody>
      </p:sp>
      <p:sp>
        <p:nvSpPr>
          <p:cNvPr id="167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The </a:t>
            </a:r>
            <a:r>
              <a:rPr lang="en-US" altLang="ko-KR" dirty="0">
                <a:ea typeface="굴림" pitchFamily="50" charset="-127"/>
              </a:rPr>
              <a:t>basic structure of an </a:t>
            </a:r>
            <a:r>
              <a:rPr lang="en-US" altLang="ko-KR" dirty="0" smtClean="0">
                <a:ea typeface="굴림" pitchFamily="50" charset="-127"/>
              </a:rPr>
              <a:t>N3(or Notation3) </a:t>
            </a:r>
            <a:r>
              <a:rPr lang="en-US" altLang="ko-KR" dirty="0">
                <a:ea typeface="굴림" pitchFamily="50" charset="-127"/>
              </a:rPr>
              <a:t>tuple</a:t>
            </a:r>
          </a:p>
          <a:p>
            <a:pPr lvl="1"/>
            <a:r>
              <a:rPr lang="en-US" altLang="ko-KR" i="1" dirty="0">
                <a:ea typeface="굴림" pitchFamily="50" charset="-127"/>
              </a:rPr>
              <a:t>subject </a:t>
            </a:r>
            <a:r>
              <a:rPr lang="en-US" altLang="ko-KR" i="1" dirty="0" smtClean="0">
                <a:ea typeface="굴림" pitchFamily="50" charset="-127"/>
              </a:rPr>
              <a:t>  predicate   object  </a:t>
            </a:r>
            <a:r>
              <a:rPr lang="en-US" altLang="ko-KR" dirty="0" smtClean="0">
                <a:ea typeface="굴림" pitchFamily="50" charset="-127"/>
              </a:rPr>
              <a:t>.</a:t>
            </a:r>
            <a:endParaRPr lang="en-US" altLang="ko-KR" dirty="0">
              <a:ea typeface="굴림" pitchFamily="50" charset="-127"/>
            </a:endParaRPr>
          </a:p>
          <a:p>
            <a:pPr lvl="1">
              <a:buFont typeface="Wingdings" pitchFamily="2" charset="2"/>
              <a:buNone/>
            </a:pPr>
            <a:r>
              <a:rPr lang="en-US" altLang="ko-KR" sz="1800" dirty="0">
                <a:ea typeface="굴림" pitchFamily="50" charset="-127"/>
              </a:rPr>
              <a:t>Ex) &lt;http://webblog.burningbird.net/fires/000805.htm&gt; </a:t>
            </a:r>
            <a:r>
              <a:rPr lang="en-US" altLang="ko-KR" sz="1800" dirty="0" smtClean="0">
                <a:ea typeface="굴림" pitchFamily="50" charset="-127"/>
              </a:rPr>
              <a:t>   	&lt;</a:t>
            </a:r>
            <a:r>
              <a:rPr lang="en-US" altLang="ko-KR" sz="1800" dirty="0">
                <a:ea typeface="굴림" pitchFamily="50" charset="-127"/>
              </a:rPr>
              <a:t>http://purl.org/dc/elements/1.1/creatir&gt; </a:t>
            </a:r>
            <a:r>
              <a:rPr lang="en-US" altLang="ko-KR" sz="1800" dirty="0" smtClean="0">
                <a:ea typeface="굴림" pitchFamily="50" charset="-127"/>
              </a:rPr>
              <a:t> Shelley.</a:t>
            </a:r>
          </a:p>
          <a:p>
            <a:pPr lvl="1">
              <a:buFont typeface="Wingdings" pitchFamily="2" charset="2"/>
              <a:buNone/>
            </a:pPr>
            <a:endParaRPr lang="en-US" altLang="ko-KR" sz="1800" dirty="0">
              <a:ea typeface="굴림" pitchFamily="50" charset="-127"/>
            </a:endParaRPr>
          </a:p>
          <a:p>
            <a:pPr lvl="1"/>
            <a:r>
              <a:rPr lang="en-US" altLang="ko-KR" dirty="0" err="1">
                <a:ea typeface="굴림" pitchFamily="50" charset="-127"/>
              </a:rPr>
              <a:t>QNames</a:t>
            </a:r>
            <a:r>
              <a:rPr lang="en-US" altLang="ko-KR" dirty="0">
                <a:ea typeface="굴림" pitchFamily="50" charset="-127"/>
              </a:rPr>
              <a:t> can be used instead of the full namespace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1800" dirty="0">
                <a:ea typeface="굴림" pitchFamily="50" charset="-127"/>
              </a:rPr>
              <a:t>Ex) &lt;bbd:000805.htm&gt; </a:t>
            </a:r>
            <a:r>
              <a:rPr lang="en-US" altLang="ko-KR" sz="1800" dirty="0" err="1">
                <a:ea typeface="굴림" pitchFamily="50" charset="-127"/>
              </a:rPr>
              <a:t>dc:creator</a:t>
            </a:r>
            <a:r>
              <a:rPr lang="en-US" altLang="ko-KR" sz="1800" dirty="0">
                <a:ea typeface="굴림" pitchFamily="50" charset="-127"/>
              </a:rPr>
              <a:t> Shelley.</a:t>
            </a:r>
          </a:p>
        </p:txBody>
      </p:sp>
    </p:spTree>
    <p:extLst>
      <p:ext uri="{BB962C8B-B14F-4D97-AF65-F5344CB8AC3E}">
        <p14:creationId xmlns:p14="http://schemas.microsoft.com/office/powerpoint/2010/main" val="1749492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B536-4A7B-4B90-BFFD-E19F5A8B539D}" type="slidenum">
              <a:rPr lang="ko-KR" altLang="en-US"/>
              <a:pPr/>
              <a:t>13</a:t>
            </a:fld>
            <a:endParaRPr lang="en-US" altLang="ko-KR"/>
          </a:p>
        </p:txBody>
      </p:sp>
      <p:sp>
        <p:nvSpPr>
          <p:cNvPr id="167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RDF </a:t>
            </a:r>
            <a:r>
              <a:rPr lang="en-US" altLang="ko-KR" dirty="0" smtClean="0">
                <a:ea typeface="굴림" pitchFamily="50" charset="-127"/>
              </a:rPr>
              <a:t>Serialization </a:t>
            </a:r>
            <a:r>
              <a:rPr lang="en-US" altLang="ko-KR" sz="2000" dirty="0" smtClean="0">
                <a:ea typeface="굴림" pitchFamily="50" charset="-127"/>
              </a:rPr>
              <a:t>(</a:t>
            </a:r>
            <a:r>
              <a:rPr lang="en-US" altLang="ko-KR" sz="2000" dirty="0">
                <a:ea typeface="굴림" pitchFamily="50" charset="-127"/>
              </a:rPr>
              <a:t>2/4)</a:t>
            </a:r>
            <a:endParaRPr lang="ko-KR" altLang="en-US" sz="2000" dirty="0">
              <a:ea typeface="굴림" pitchFamily="50" charset="-127"/>
            </a:endParaRPr>
          </a:p>
        </p:txBody>
      </p:sp>
      <p:sp>
        <p:nvSpPr>
          <p:cNvPr id="167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N-Triples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N-triples is a subset of N3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It supports the same format for RDF triples</a:t>
            </a:r>
          </a:p>
          <a:p>
            <a:pPr lvl="2"/>
            <a:r>
              <a:rPr lang="en-US" altLang="ko-KR" i="1" dirty="0" smtClean="0">
                <a:ea typeface="굴림" pitchFamily="50" charset="-127"/>
              </a:rPr>
              <a:t>subject  predicate  object  .</a:t>
            </a:r>
            <a:endParaRPr lang="en-US" altLang="ko-KR" i="1" dirty="0">
              <a:ea typeface="굴림" pitchFamily="50" charset="-127"/>
            </a:endParaRPr>
          </a:p>
          <a:p>
            <a:pPr lvl="1"/>
            <a:r>
              <a:rPr lang="en-US" altLang="ko-KR" dirty="0">
                <a:ea typeface="굴림" pitchFamily="50" charset="-127"/>
              </a:rPr>
              <a:t>N-triples can contain comments</a:t>
            </a:r>
          </a:p>
          <a:p>
            <a:pPr lvl="2"/>
            <a:r>
              <a:rPr lang="en-US" altLang="ko-KR" i="1" dirty="0">
                <a:ea typeface="굴림" pitchFamily="50" charset="-127"/>
              </a:rPr>
              <a:t>#comment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The </a:t>
            </a:r>
            <a:r>
              <a:rPr lang="en-US" altLang="ko-KR" dirty="0" smtClean="0">
                <a:ea typeface="굴림" pitchFamily="50" charset="-127"/>
              </a:rPr>
              <a:t>subject </a:t>
            </a:r>
            <a:r>
              <a:rPr lang="en-US" altLang="ko-KR" dirty="0">
                <a:ea typeface="굴림" pitchFamily="50" charset="-127"/>
              </a:rPr>
              <a:t>can consist of either a </a:t>
            </a:r>
            <a:r>
              <a:rPr lang="en-US" altLang="ko-KR" dirty="0" err="1">
                <a:ea typeface="굴림" pitchFamily="50" charset="-127"/>
              </a:rPr>
              <a:t>uriref</a:t>
            </a:r>
            <a:r>
              <a:rPr lang="en-US" altLang="ko-KR" dirty="0">
                <a:ea typeface="굴림" pitchFamily="50" charset="-127"/>
              </a:rPr>
              <a:t> or a blank node identifier</a:t>
            </a:r>
          </a:p>
          <a:p>
            <a:pPr lvl="2"/>
            <a:r>
              <a:rPr lang="en-US" altLang="ko-KR" i="1" dirty="0">
                <a:ea typeface="굴림" pitchFamily="50" charset="-127"/>
              </a:rPr>
              <a:t>_:name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The predicate is always a </a:t>
            </a:r>
            <a:r>
              <a:rPr lang="en-US" altLang="ko-KR" dirty="0" err="1">
                <a:ea typeface="굴림" pitchFamily="50" charset="-127"/>
              </a:rPr>
              <a:t>uriref</a:t>
            </a:r>
            <a:endParaRPr lang="en-US" altLang="ko-KR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9109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B536-4A7B-4B90-BFFD-E19F5A8B539D}" type="slidenum">
              <a:rPr lang="ko-KR" altLang="en-US"/>
              <a:pPr/>
              <a:t>14</a:t>
            </a:fld>
            <a:endParaRPr lang="en-US" altLang="ko-KR"/>
          </a:p>
        </p:txBody>
      </p:sp>
      <p:sp>
        <p:nvSpPr>
          <p:cNvPr id="167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RDF </a:t>
            </a:r>
            <a:r>
              <a:rPr lang="en-US" altLang="ko-KR" dirty="0" smtClean="0">
                <a:ea typeface="굴림" pitchFamily="50" charset="-127"/>
              </a:rPr>
              <a:t>Serialization </a:t>
            </a:r>
            <a:r>
              <a:rPr lang="en-US" altLang="ko-KR" sz="2000" dirty="0" smtClean="0">
                <a:ea typeface="굴림" pitchFamily="50" charset="-127"/>
              </a:rPr>
              <a:t>(3/4</a:t>
            </a:r>
            <a:r>
              <a:rPr lang="en-US" altLang="ko-KR" sz="2000" dirty="0">
                <a:ea typeface="굴림" pitchFamily="50" charset="-127"/>
              </a:rPr>
              <a:t>)</a:t>
            </a:r>
            <a:endParaRPr lang="ko-KR" altLang="en-US" sz="2000" dirty="0">
              <a:ea typeface="굴림" pitchFamily="50" charset="-127"/>
            </a:endParaRPr>
          </a:p>
        </p:txBody>
      </p:sp>
      <p:sp>
        <p:nvSpPr>
          <p:cNvPr id="167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N-Triples</a:t>
            </a:r>
            <a:endParaRPr lang="en-US" altLang="ko-KR" dirty="0">
              <a:ea typeface="굴림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30175" y="1700808"/>
            <a:ext cx="8832503" cy="1646821"/>
            <a:chOff x="130175" y="2333428"/>
            <a:chExt cx="8832503" cy="1646821"/>
          </a:xfrm>
        </p:grpSpPr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3995936" y="2936875"/>
              <a:ext cx="102850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400"/>
            </a:p>
          </p:txBody>
        </p:sp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130175" y="2643436"/>
              <a:ext cx="3937769" cy="353516"/>
            </a:xfrm>
            <a:prstGeom prst="roundRect">
              <a:avLst>
                <a:gd name="adj" fmla="val 50000"/>
              </a:avLst>
            </a:prstGeom>
            <a:solidFill>
              <a:srgbClr val="66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ko-KR" sz="1400" dirty="0">
                  <a:ea typeface="굴림" pitchFamily="50" charset="-127"/>
                </a:rPr>
                <a:t>http://burningbird.net/articles/monsters2.htm</a:t>
              </a:r>
              <a:endParaRPr lang="ko-KR" altLang="en-US" sz="1400" dirty="0">
                <a:ea typeface="굴림" pitchFamily="50" charset="-127"/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7452320" y="2648199"/>
              <a:ext cx="1510358" cy="348754"/>
            </a:xfrm>
            <a:prstGeom prst="rect">
              <a:avLst/>
            </a:prstGeom>
            <a:solidFill>
              <a:srgbClr val="66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ko-KR" sz="1400" dirty="0" err="1">
                  <a:ea typeface="굴림" pitchFamily="50" charset="-127"/>
                </a:rPr>
                <a:t>Architeuthis</a:t>
              </a:r>
              <a:r>
                <a:rPr lang="en-US" altLang="ko-KR" sz="1400" dirty="0">
                  <a:ea typeface="굴림" pitchFamily="50" charset="-127"/>
                </a:rPr>
                <a:t> Dux</a:t>
              </a:r>
              <a:endParaRPr lang="ko-KR" altLang="en-US" sz="1400" dirty="0">
                <a:ea typeface="굴림" pitchFamily="50" charset="-127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4067944" y="2780928"/>
              <a:ext cx="33843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400"/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3954926" y="2333428"/>
              <a:ext cx="361041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ea typeface="굴림" pitchFamily="50" charset="-127"/>
                </a:rPr>
                <a:t>http://burningbird.net/postcon/elements/1.0/title</a:t>
              </a:r>
              <a:endParaRPr lang="ko-KR" altLang="en-US" sz="1200" dirty="0">
                <a:ea typeface="굴림" pitchFamily="50" charset="-127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7452320" y="3483701"/>
              <a:ext cx="1510358" cy="342416"/>
            </a:xfrm>
            <a:prstGeom prst="rect">
              <a:avLst/>
            </a:prstGeom>
            <a:solidFill>
              <a:srgbClr val="66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ko-KR" sz="1400" dirty="0">
                  <a:ea typeface="굴림" pitchFamily="50" charset="-127"/>
                </a:rPr>
                <a:t>Shelley Powers</a:t>
              </a:r>
              <a:endParaRPr lang="ko-KR" altLang="en-US" sz="1400" dirty="0">
                <a:ea typeface="굴림" pitchFamily="50" charset="-127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5013325" y="2936875"/>
              <a:ext cx="0" cy="6985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400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5013325" y="3646488"/>
              <a:ext cx="243899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400"/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3707904" y="3703250"/>
              <a:ext cx="3809007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ea typeface="굴림" pitchFamily="50" charset="-127"/>
                </a:rPr>
                <a:t>http://burningbird.net/postcon/elements/1.0/author</a:t>
              </a:r>
              <a:endParaRPr lang="ko-KR" altLang="en-US" sz="1200" dirty="0">
                <a:ea typeface="굴림" pitchFamily="50" charset="-127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3417766" y="3501008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ea typeface="굴림" pitchFamily="50" charset="-127"/>
              </a:rPr>
              <a:t>RDF graph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88455" y="4653136"/>
            <a:ext cx="69329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1400" dirty="0" smtClean="0">
                <a:ea typeface="굴림" pitchFamily="50" charset="-127"/>
              </a:rPr>
              <a:t>&lt;http</a:t>
            </a:r>
            <a:r>
              <a:rPr lang="en-US" altLang="ko-KR" sz="1400" dirty="0">
                <a:ea typeface="굴림" pitchFamily="50" charset="-127"/>
              </a:rPr>
              <a:t>://</a:t>
            </a:r>
            <a:r>
              <a:rPr lang="en-US" altLang="ko-KR" sz="1400" dirty="0" smtClean="0">
                <a:ea typeface="굴림" pitchFamily="50" charset="-127"/>
              </a:rPr>
              <a:t>burningbird.net/articles/monsters2.htm&gt; &lt;http</a:t>
            </a:r>
            <a:r>
              <a:rPr lang="en-US" altLang="ko-KR" sz="1400" dirty="0">
                <a:ea typeface="굴림" pitchFamily="50" charset="-127"/>
              </a:rPr>
              <a:t>://</a:t>
            </a:r>
            <a:r>
              <a:rPr lang="en-US" altLang="ko-KR" sz="1400" dirty="0" smtClean="0">
                <a:ea typeface="굴림" pitchFamily="50" charset="-127"/>
              </a:rPr>
              <a:t>burningbird.net/postcon/elements/1.0/author&gt; “Shelly Powers” .</a:t>
            </a:r>
          </a:p>
          <a:p>
            <a:pPr>
              <a:buFont typeface="Wingdings" pitchFamily="2" charset="2"/>
              <a:buNone/>
            </a:pPr>
            <a:r>
              <a:rPr lang="en-US" altLang="ko-KR" sz="1400" dirty="0" smtClean="0">
                <a:ea typeface="굴림" pitchFamily="50" charset="-127"/>
              </a:rPr>
              <a:t>&lt;</a:t>
            </a:r>
            <a:r>
              <a:rPr lang="en-US" altLang="ko-KR" sz="1400" dirty="0">
                <a:ea typeface="굴림" pitchFamily="50" charset="-127"/>
              </a:rPr>
              <a:t>http://burningbird.net/articles/monsters2.htm&gt; </a:t>
            </a:r>
            <a:r>
              <a:rPr lang="en-US" altLang="ko-KR" sz="1400" dirty="0" smtClean="0">
                <a:ea typeface="굴림" pitchFamily="50" charset="-127"/>
              </a:rPr>
              <a:t>&lt;http</a:t>
            </a:r>
            <a:r>
              <a:rPr lang="en-US" altLang="ko-KR" sz="1400" dirty="0">
                <a:ea typeface="굴림" pitchFamily="50" charset="-127"/>
              </a:rPr>
              <a:t>://</a:t>
            </a:r>
            <a:r>
              <a:rPr lang="en-US" altLang="ko-KR" sz="1400" dirty="0" smtClean="0">
                <a:ea typeface="굴림" pitchFamily="50" charset="-127"/>
              </a:rPr>
              <a:t>burningbird.net/postcon/elements/1.0/title&gt; “</a:t>
            </a:r>
            <a:r>
              <a:rPr lang="en-US" altLang="ko-KR" sz="1400" dirty="0" err="1" smtClean="0">
                <a:ea typeface="굴림" pitchFamily="50" charset="-127"/>
              </a:rPr>
              <a:t>Architeuthis</a:t>
            </a:r>
            <a:r>
              <a:rPr lang="en-US" altLang="ko-KR" sz="1400" dirty="0" smtClean="0">
                <a:ea typeface="굴림" pitchFamily="50" charset="-127"/>
              </a:rPr>
              <a:t> Dux” .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417766" y="5680249"/>
            <a:ext cx="1895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ea typeface="굴림" pitchFamily="50" charset="-127"/>
              </a:rPr>
              <a:t>N-Triples output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2446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72BB9-ECB8-42B1-92FA-25B2893EFAF4}" type="slidenum">
              <a:rPr lang="ko-KR" altLang="en-US"/>
              <a:pPr/>
              <a:t>15</a:t>
            </a:fld>
            <a:endParaRPr lang="en-US" altLang="ko-KR"/>
          </a:p>
        </p:txBody>
      </p:sp>
      <p:sp>
        <p:nvSpPr>
          <p:cNvPr id="167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RDF </a:t>
            </a:r>
            <a:r>
              <a:rPr lang="en-US" altLang="ko-KR" dirty="0" smtClean="0">
                <a:ea typeface="굴림" pitchFamily="50" charset="-127"/>
              </a:rPr>
              <a:t>Serialization </a:t>
            </a:r>
            <a:r>
              <a:rPr lang="en-US" altLang="ko-KR" sz="2000" dirty="0" smtClean="0">
                <a:ea typeface="굴림" pitchFamily="50" charset="-127"/>
              </a:rPr>
              <a:t>(</a:t>
            </a:r>
            <a:r>
              <a:rPr lang="en-US" altLang="ko-KR" sz="2000" dirty="0">
                <a:ea typeface="굴림" pitchFamily="50" charset="-127"/>
              </a:rPr>
              <a:t>4/4)</a:t>
            </a:r>
            <a:endParaRPr lang="ko-KR" altLang="en-US" sz="2000" dirty="0">
              <a:ea typeface="굴림" pitchFamily="50" charset="-127"/>
            </a:endParaRPr>
          </a:p>
        </p:txBody>
      </p:sp>
      <p:sp>
        <p:nvSpPr>
          <p:cNvPr id="167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dirty="0">
                <a:ea typeface="굴림" pitchFamily="50" charset="-127"/>
              </a:rPr>
              <a:t>Ex) N-triples output with generated blank node identifier</a:t>
            </a:r>
          </a:p>
          <a:p>
            <a:pPr>
              <a:buFont typeface="Wingdings" pitchFamily="2" charset="2"/>
              <a:buNone/>
            </a:pPr>
            <a:endParaRPr lang="en-US" altLang="ko-KR" sz="1400" dirty="0" smtClean="0">
              <a:ea typeface="굴림" pitchFamily="50" charset="-127"/>
            </a:endParaRPr>
          </a:p>
          <a:p>
            <a:pPr>
              <a:buFont typeface="Wingdings" pitchFamily="2" charset="2"/>
              <a:buNone/>
            </a:pPr>
            <a:r>
              <a:rPr lang="en-US" altLang="ko-KR" sz="1400" dirty="0" smtClean="0">
                <a:ea typeface="굴림" pitchFamily="50" charset="-127"/>
              </a:rPr>
              <a:t>_:</a:t>
            </a:r>
            <a:r>
              <a:rPr lang="en-US" altLang="ko-KR" sz="1400" dirty="0">
                <a:ea typeface="굴림" pitchFamily="50" charset="-127"/>
              </a:rPr>
              <a:t>j0 &lt;http://www.w3.org/1999/02/22-rdf-syntax-ns#Subject&gt; </a:t>
            </a:r>
            <a:r>
              <a:rPr lang="en-US" altLang="ko-KR" sz="1400" dirty="0" smtClean="0">
                <a:ea typeface="굴림" pitchFamily="50" charset="-127"/>
              </a:rPr>
              <a:t> &lt;</a:t>
            </a:r>
            <a:r>
              <a:rPr lang="en-US" altLang="ko-KR" sz="1400" dirty="0">
                <a:ea typeface="굴림" pitchFamily="50" charset="-127"/>
              </a:rPr>
              <a:t>http://www.webreference.com/dhtml/hiemenus&gt; .</a:t>
            </a:r>
          </a:p>
          <a:p>
            <a:pPr>
              <a:buFont typeface="Wingdings" pitchFamily="2" charset="2"/>
              <a:buNone/>
            </a:pPr>
            <a:r>
              <a:rPr lang="en-US" altLang="ko-KR" sz="1400" dirty="0">
                <a:ea typeface="굴림" pitchFamily="50" charset="-127"/>
              </a:rPr>
              <a:t>_:j0 </a:t>
            </a:r>
            <a:r>
              <a:rPr lang="en-US" altLang="ko-KR" sz="1400" dirty="0" smtClean="0">
                <a:ea typeface="굴림" pitchFamily="50" charset="-127"/>
              </a:rPr>
              <a:t>&lt;http</a:t>
            </a:r>
            <a:r>
              <a:rPr lang="en-US" altLang="ko-KR" sz="1400" dirty="0">
                <a:ea typeface="굴림" pitchFamily="50" charset="-127"/>
              </a:rPr>
              <a:t>://</a:t>
            </a:r>
            <a:r>
              <a:rPr lang="en-US" altLang="ko-KR" sz="1400" dirty="0" smtClean="0">
                <a:ea typeface="굴림" pitchFamily="50" charset="-127"/>
              </a:rPr>
              <a:t>www.w3.org/1999/02/22-rdf-syntax-ns#predicate&gt;  &lt;http</a:t>
            </a:r>
            <a:r>
              <a:rPr lang="en-US" altLang="ko-KR" sz="1400" dirty="0">
                <a:ea typeface="굴림" pitchFamily="50" charset="-127"/>
              </a:rPr>
              <a:t>://burningbird.net/schema/Contains </a:t>
            </a:r>
            <a:r>
              <a:rPr lang="en-US" altLang="ko-KR" sz="1400" dirty="0" smtClean="0">
                <a:ea typeface="굴림" pitchFamily="50" charset="-127"/>
              </a:rPr>
              <a:t>&gt; .</a:t>
            </a:r>
            <a:endParaRPr lang="en-US" altLang="ko-KR" sz="1400" dirty="0">
              <a:ea typeface="굴림" pitchFamily="50" charset="-127"/>
            </a:endParaRPr>
          </a:p>
          <a:p>
            <a:pPr>
              <a:buFont typeface="Wingdings" pitchFamily="2" charset="2"/>
              <a:buNone/>
            </a:pPr>
            <a:r>
              <a:rPr lang="en-US" altLang="ko-KR" sz="1400" dirty="0">
                <a:ea typeface="굴림" pitchFamily="50" charset="-127"/>
              </a:rPr>
              <a:t>_:j0 </a:t>
            </a:r>
            <a:r>
              <a:rPr lang="en-US" altLang="ko-KR" sz="1400" dirty="0" smtClean="0">
                <a:ea typeface="굴림" pitchFamily="50" charset="-127"/>
              </a:rPr>
              <a:t>&lt;http</a:t>
            </a:r>
            <a:r>
              <a:rPr lang="en-US" altLang="ko-KR" sz="1400" dirty="0">
                <a:ea typeface="굴림" pitchFamily="50" charset="-127"/>
              </a:rPr>
              <a:t>://</a:t>
            </a:r>
            <a:r>
              <a:rPr lang="en-US" altLang="ko-KR" sz="1400" dirty="0" smtClean="0">
                <a:ea typeface="굴림" pitchFamily="50" charset="-127"/>
              </a:rPr>
              <a:t>www.w3.org/1999/02/22-rdf-syntax-ns#object&gt;  “</a:t>
            </a:r>
            <a:r>
              <a:rPr lang="en-US" altLang="ko-KR" sz="1400" dirty="0">
                <a:ea typeface="굴림" pitchFamily="50" charset="-127"/>
              </a:rPr>
              <a:t>Tutorials and source code about creating hierarchical menus in DHTML” .</a:t>
            </a:r>
          </a:p>
          <a:p>
            <a:pPr>
              <a:buFont typeface="Wingdings" pitchFamily="2" charset="2"/>
              <a:buNone/>
            </a:pPr>
            <a:r>
              <a:rPr lang="en-US" altLang="ko-KR" sz="1400" dirty="0">
                <a:ea typeface="굴림" pitchFamily="50" charset="-127"/>
              </a:rPr>
              <a:t>_:j0 </a:t>
            </a:r>
            <a:r>
              <a:rPr lang="en-US" altLang="ko-KR" sz="1400" dirty="0" smtClean="0">
                <a:ea typeface="굴림" pitchFamily="50" charset="-127"/>
              </a:rPr>
              <a:t>&lt;http</a:t>
            </a:r>
            <a:r>
              <a:rPr lang="en-US" altLang="ko-KR" sz="1400" dirty="0">
                <a:ea typeface="굴림" pitchFamily="50" charset="-127"/>
              </a:rPr>
              <a:t>://</a:t>
            </a:r>
            <a:r>
              <a:rPr lang="en-US" altLang="ko-KR" sz="1400" dirty="0" smtClean="0">
                <a:ea typeface="굴림" pitchFamily="50" charset="-127"/>
              </a:rPr>
              <a:t>www.w3.org/1999/02/22-rdf-syntax-ns#type&gt;  &lt;http</a:t>
            </a:r>
            <a:r>
              <a:rPr lang="en-US" altLang="ko-KR" sz="1400" dirty="0">
                <a:ea typeface="굴림" pitchFamily="50" charset="-127"/>
              </a:rPr>
              <a:t>://</a:t>
            </a:r>
            <a:r>
              <a:rPr lang="en-US" altLang="ko-KR" sz="1400" dirty="0" smtClean="0">
                <a:ea typeface="굴림" pitchFamily="50" charset="-127"/>
              </a:rPr>
              <a:t>www.w3.org/1999/02/22-rdf-syntax-ns#Staement&gt; </a:t>
            </a:r>
            <a:r>
              <a:rPr lang="en-US" altLang="ko-KR" sz="1400" dirty="0">
                <a:ea typeface="굴림" pitchFamily="50" charset="-127"/>
              </a:rPr>
              <a:t>.</a:t>
            </a:r>
          </a:p>
          <a:p>
            <a:pPr>
              <a:buFont typeface="Wingdings" pitchFamily="2" charset="2"/>
              <a:buNone/>
            </a:pPr>
            <a:r>
              <a:rPr lang="en-US" altLang="ko-KR" sz="1400" dirty="0">
                <a:ea typeface="굴림" pitchFamily="50" charset="-127"/>
              </a:rPr>
              <a:t>_:j0 </a:t>
            </a:r>
            <a:r>
              <a:rPr lang="en-US" altLang="ko-KR" sz="1400" dirty="0" smtClean="0">
                <a:ea typeface="굴림" pitchFamily="50" charset="-127"/>
              </a:rPr>
              <a:t>&lt;http</a:t>
            </a:r>
            <a:r>
              <a:rPr lang="en-US" altLang="ko-KR" sz="1400" dirty="0">
                <a:ea typeface="굴림" pitchFamily="50" charset="-127"/>
              </a:rPr>
              <a:t>://</a:t>
            </a:r>
            <a:r>
              <a:rPr lang="en-US" altLang="ko-KR" sz="1400" dirty="0" smtClean="0">
                <a:ea typeface="굴림" pitchFamily="50" charset="-127"/>
              </a:rPr>
              <a:t>burningbird.net/schema/recommendedBy&gt;  “</a:t>
            </a:r>
            <a:r>
              <a:rPr lang="en-US" altLang="ko-KR" sz="1400" dirty="0">
                <a:ea typeface="굴림" pitchFamily="50" charset="-127"/>
              </a:rPr>
              <a:t>Shelley Powers” .</a:t>
            </a:r>
          </a:p>
        </p:txBody>
      </p:sp>
    </p:spTree>
    <p:extLst>
      <p:ext uri="{BB962C8B-B14F-4D97-AF65-F5344CB8AC3E}">
        <p14:creationId xmlns:p14="http://schemas.microsoft.com/office/powerpoint/2010/main" val="2166750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96D5-A479-4350-B469-CFB3A31E5AC7}" type="slidenum">
              <a:rPr lang="ko-KR" altLang="en-US"/>
              <a:pPr/>
              <a:t>16</a:t>
            </a:fld>
            <a:endParaRPr lang="en-US" altLang="ko-KR"/>
          </a:p>
        </p:txBody>
      </p:sp>
      <p:sp>
        <p:nvSpPr>
          <p:cNvPr id="167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Lingo and </a:t>
            </a:r>
            <a:r>
              <a:rPr lang="en-US" altLang="ko-KR" dirty="0" smtClean="0">
                <a:ea typeface="굴림" pitchFamily="50" charset="-127"/>
              </a:rPr>
              <a:t>vocabulary </a:t>
            </a:r>
            <a:r>
              <a:rPr lang="en-US" altLang="ko-KR" sz="2000" dirty="0" smtClean="0">
                <a:ea typeface="굴림" pitchFamily="50" charset="-127"/>
              </a:rPr>
              <a:t>(</a:t>
            </a:r>
            <a:r>
              <a:rPr lang="en-US" altLang="ko-KR" sz="2000" dirty="0">
                <a:ea typeface="굴림" pitchFamily="50" charset="-127"/>
              </a:rPr>
              <a:t>1/2)</a:t>
            </a:r>
            <a:endParaRPr lang="ko-KR" altLang="en-US" dirty="0">
              <a:ea typeface="굴림" pitchFamily="50" charset="-127"/>
            </a:endParaRPr>
          </a:p>
        </p:txBody>
      </p:sp>
      <p:sp>
        <p:nvSpPr>
          <p:cNvPr id="167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>
                <a:ea typeface="굴림" pitchFamily="50" charset="-127"/>
              </a:rPr>
              <a:t>Graph and </a:t>
            </a:r>
            <a:r>
              <a:rPr lang="en-US" altLang="ko-KR" sz="2400" dirty="0" err="1">
                <a:ea typeface="굴림" pitchFamily="50" charset="-127"/>
              </a:rPr>
              <a:t>subgraphs</a:t>
            </a:r>
            <a:endParaRPr lang="en-US" altLang="ko-KR" sz="2400" dirty="0">
              <a:ea typeface="굴림" pitchFamily="50" charset="-127"/>
            </a:endParaRPr>
          </a:p>
          <a:p>
            <a:pPr lvl="1"/>
            <a:r>
              <a:rPr lang="en-US" altLang="ko-KR" sz="2000" dirty="0" err="1">
                <a:ea typeface="굴림" pitchFamily="50" charset="-127"/>
              </a:rPr>
              <a:t>Subgraph</a:t>
            </a:r>
            <a:r>
              <a:rPr lang="en-US" altLang="ko-KR" sz="2000" dirty="0">
                <a:ea typeface="굴림" pitchFamily="50" charset="-127"/>
              </a:rPr>
              <a:t> is a subset of the triples contained in the graph</a:t>
            </a:r>
          </a:p>
          <a:p>
            <a:r>
              <a:rPr lang="en-US" altLang="ko-KR" sz="2400" dirty="0">
                <a:ea typeface="굴림" pitchFamily="50" charset="-127"/>
              </a:rPr>
              <a:t>Merge of the graphs</a:t>
            </a:r>
          </a:p>
          <a:p>
            <a:pPr lvl="1"/>
            <a:r>
              <a:rPr lang="en-US" altLang="ko-KR" sz="2000" dirty="0">
                <a:ea typeface="굴림" pitchFamily="50" charset="-127"/>
              </a:rPr>
              <a:t>Union of two or more RDF graphs</a:t>
            </a:r>
          </a:p>
          <a:p>
            <a:pPr lvl="1"/>
            <a:r>
              <a:rPr lang="en-US" altLang="ko-KR" sz="2000" dirty="0">
                <a:ea typeface="굴림" pitchFamily="50" charset="-127"/>
              </a:rPr>
              <a:t>Blank nodes are never merged in a graph</a:t>
            </a:r>
          </a:p>
          <a:p>
            <a:pPr lvl="2"/>
            <a:r>
              <a:rPr lang="en-US" altLang="ko-KR" sz="1800" dirty="0">
                <a:ea typeface="굴림" pitchFamily="50" charset="-127"/>
              </a:rPr>
              <a:t>There is no way of determining whether two nodes are same</a:t>
            </a:r>
          </a:p>
          <a:p>
            <a:r>
              <a:rPr lang="en-US" altLang="ko-KR" sz="2400" dirty="0">
                <a:ea typeface="굴림" pitchFamily="50" charset="-127"/>
              </a:rPr>
              <a:t>Ground and not graph</a:t>
            </a:r>
          </a:p>
          <a:p>
            <a:pPr lvl="1"/>
            <a:r>
              <a:rPr lang="en-US" altLang="ko-KR" sz="2000" dirty="0">
                <a:ea typeface="굴림" pitchFamily="50" charset="-127"/>
              </a:rPr>
              <a:t>An RDF graph is considered grounded if there are no blank nodes</a:t>
            </a:r>
          </a:p>
          <a:p>
            <a:r>
              <a:rPr lang="en-US" altLang="ko-KR" sz="2400" dirty="0">
                <a:ea typeface="굴림" pitchFamily="50" charset="-127"/>
              </a:rPr>
              <a:t>Entailment</a:t>
            </a:r>
          </a:p>
          <a:p>
            <a:pPr lvl="1"/>
            <a:r>
              <a:rPr lang="en-US" altLang="ko-KR" sz="2000" dirty="0">
                <a:ea typeface="굴림" pitchFamily="50" charset="-127"/>
              </a:rPr>
              <a:t>Within RDF semantics document, entailment describes two graphs, which are equal in all aspects</a:t>
            </a:r>
          </a:p>
        </p:txBody>
      </p:sp>
    </p:spTree>
    <p:extLst>
      <p:ext uri="{BB962C8B-B14F-4D97-AF65-F5344CB8AC3E}">
        <p14:creationId xmlns:p14="http://schemas.microsoft.com/office/powerpoint/2010/main" val="4032765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Lingo and </a:t>
            </a:r>
            <a:r>
              <a:rPr lang="en-US" altLang="ko-KR" dirty="0" smtClean="0">
                <a:ea typeface="굴림" pitchFamily="50" charset="-127"/>
              </a:rPr>
              <a:t>vocabulary </a:t>
            </a:r>
            <a:r>
              <a:rPr lang="en-US" altLang="ko-KR" sz="2000" dirty="0" smtClean="0">
                <a:ea typeface="굴림" pitchFamily="50" charset="-127"/>
              </a:rPr>
              <a:t>(</a:t>
            </a:r>
            <a:r>
              <a:rPr lang="en-US" altLang="ko-KR" sz="2000" dirty="0">
                <a:ea typeface="굴림" pitchFamily="50" charset="-127"/>
              </a:rPr>
              <a:t>2/2)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Merged RDF graph (with disconnected nodes)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58032" y="1664178"/>
            <a:ext cx="8806456" cy="3208180"/>
            <a:chOff x="160339" y="2090009"/>
            <a:chExt cx="8856661" cy="3620786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60339" y="3625925"/>
              <a:ext cx="955278" cy="595164"/>
            </a:xfrm>
            <a:prstGeom prst="rect">
              <a:avLst/>
            </a:prstGeom>
            <a:solidFill>
              <a:srgbClr val="66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/>
          </p:spPr>
          <p:txBody>
            <a:bodyPr wrap="none" anchor="ctr"/>
            <a:lstStyle/>
            <a:p>
              <a:r>
                <a:rPr lang="en-US" altLang="ko-KR" sz="1400" dirty="0">
                  <a:ea typeface="굴림" pitchFamily="50" charset="-127"/>
                </a:rPr>
                <a:t>genid:158</a:t>
              </a:r>
            </a:p>
          </p:txBody>
        </p:sp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>
              <a:off x="4932039" y="2167058"/>
              <a:ext cx="3600401" cy="399900"/>
            </a:xfrm>
            <a:prstGeom prst="roundRect">
              <a:avLst>
                <a:gd name="adj" fmla="val 50000"/>
              </a:avLst>
            </a:prstGeom>
            <a:solidFill>
              <a:srgbClr val="66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/>
          </p:spPr>
          <p:txBody>
            <a:bodyPr wrap="none" anchor="ctr"/>
            <a:lstStyle/>
            <a:p>
              <a:r>
                <a:rPr lang="en-US" altLang="en-US" sz="1200" dirty="0"/>
                <a:t>http://www.webreference.com/dhtml/hiemenus</a:t>
              </a:r>
              <a:endParaRPr lang="ko-KR" altLang="en-US" sz="1200" dirty="0">
                <a:ea typeface="굴림" pitchFamily="50" charset="-127"/>
              </a:endParaRPr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4939976" y="2916238"/>
              <a:ext cx="3160416" cy="399900"/>
            </a:xfrm>
            <a:prstGeom prst="roundRect">
              <a:avLst>
                <a:gd name="adj" fmla="val 50000"/>
              </a:avLst>
            </a:prstGeom>
            <a:solidFill>
              <a:srgbClr val="66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/>
          </p:spPr>
          <p:txBody>
            <a:bodyPr wrap="none" anchor="ctr"/>
            <a:lstStyle/>
            <a:p>
              <a:r>
                <a:rPr lang="en-US" altLang="en-US" sz="1200" dirty="0"/>
                <a:t>http://burningbird.net/schema/Contains</a:t>
              </a:r>
              <a:endParaRPr lang="ko-KR" altLang="en-US" sz="1200" dirty="0">
                <a:ea typeface="굴림" pitchFamily="50" charset="-127"/>
              </a:endParaRP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4939976" y="4574570"/>
              <a:ext cx="4077024" cy="399900"/>
            </a:xfrm>
            <a:prstGeom prst="roundRect">
              <a:avLst>
                <a:gd name="adj" fmla="val 50000"/>
              </a:avLst>
            </a:prstGeom>
            <a:solidFill>
              <a:srgbClr val="66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/>
          </p:spPr>
          <p:txBody>
            <a:bodyPr wrap="none" anchor="ctr"/>
            <a:lstStyle/>
            <a:p>
              <a:r>
                <a:rPr lang="en-US" altLang="en-US" sz="1200" dirty="0"/>
                <a:t>http</a:t>
              </a:r>
              <a:r>
                <a:rPr lang="en-US" altLang="en-US" sz="1200" dirty="0" smtClean="0"/>
                <a:t>://www.w3.org/1999/02/22-rdf-syntax-ns#Statement</a:t>
              </a:r>
              <a:endParaRPr lang="ko-KR" altLang="en-US" sz="1200" dirty="0">
                <a:ea typeface="굴림" pitchFamily="50" charset="-127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4939976" y="3742383"/>
              <a:ext cx="3160416" cy="406698"/>
            </a:xfrm>
            <a:prstGeom prst="rect">
              <a:avLst/>
            </a:prstGeom>
            <a:solidFill>
              <a:srgbClr val="66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/>
          </p:spPr>
          <p:txBody>
            <a:bodyPr wrap="none" anchor="ctr"/>
            <a:lstStyle/>
            <a:p>
              <a:r>
                <a:rPr lang="en-US" altLang="ko-KR" sz="1200" dirty="0">
                  <a:ea typeface="굴림" pitchFamily="50" charset="-127"/>
                </a:rPr>
                <a:t>Tutorials and source code about creating </a:t>
              </a:r>
            </a:p>
            <a:p>
              <a:r>
                <a:rPr lang="en-US" altLang="ko-KR" sz="1200" dirty="0">
                  <a:ea typeface="굴림" pitchFamily="50" charset="-127"/>
                </a:rPr>
                <a:t>hierarchical menus in DHTML</a:t>
              </a:r>
              <a:endParaRPr lang="ko-KR" altLang="en-US" sz="1200" dirty="0">
                <a:ea typeface="굴림" pitchFamily="50" charset="-127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4939976" y="5372609"/>
              <a:ext cx="1465100" cy="338186"/>
            </a:xfrm>
            <a:prstGeom prst="rect">
              <a:avLst/>
            </a:prstGeom>
            <a:solidFill>
              <a:srgbClr val="66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/>
          </p:spPr>
          <p:txBody>
            <a:bodyPr wrap="none" anchor="ctr"/>
            <a:lstStyle/>
            <a:p>
              <a:r>
                <a:rPr lang="en-US" altLang="ko-KR" sz="1200" dirty="0">
                  <a:ea typeface="굴림" pitchFamily="50" charset="-127"/>
                </a:rPr>
                <a:t>Shelley </a:t>
              </a:r>
              <a:r>
                <a:rPr lang="en-US" altLang="ko-KR" sz="1200" dirty="0" smtClean="0">
                  <a:ea typeface="굴림" pitchFamily="50" charset="-127"/>
                </a:rPr>
                <a:t>Powers</a:t>
              </a:r>
              <a:endParaRPr lang="ko-KR" altLang="en-US" sz="1200" dirty="0">
                <a:ea typeface="굴림" pitchFamily="50" charset="-127"/>
              </a:endParaRP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 flipV="1">
              <a:off x="839788" y="3109043"/>
              <a:ext cx="0" cy="5168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400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 flipV="1">
              <a:off x="569913" y="2367008"/>
              <a:ext cx="0" cy="12589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400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838200" y="4221090"/>
              <a:ext cx="1588" cy="5534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400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538163" y="4221089"/>
              <a:ext cx="0" cy="12975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400"/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>
              <a:off x="1115617" y="3925888"/>
              <a:ext cx="38164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400"/>
            </a:p>
          </p:txBody>
        </p:sp>
        <p:sp>
          <p:nvSpPr>
            <p:cNvPr id="17" name="Text Box 22"/>
            <p:cNvSpPr txBox="1">
              <a:spLocks noChangeArrowheads="1"/>
            </p:cNvSpPr>
            <p:nvPr/>
          </p:nvSpPr>
          <p:spPr bwMode="auto">
            <a:xfrm>
              <a:off x="830263" y="2090009"/>
              <a:ext cx="3900363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ea typeface="굴림" pitchFamily="50" charset="-127"/>
                </a:rPr>
                <a:t>http://www.w3.org/1999/02/22-rdf-syntax-ns#Subject</a:t>
              </a:r>
              <a:endParaRPr lang="ko-KR" altLang="en-US" sz="1200" dirty="0">
                <a:ea typeface="굴림" pitchFamily="50" charset="-127"/>
              </a:endParaRPr>
            </a:p>
          </p:txBody>
        </p:sp>
        <p:sp>
          <p:nvSpPr>
            <p:cNvPr id="18" name="Text Box 23"/>
            <p:cNvSpPr txBox="1">
              <a:spLocks noChangeArrowheads="1"/>
            </p:cNvSpPr>
            <p:nvPr/>
          </p:nvSpPr>
          <p:spPr bwMode="auto">
            <a:xfrm>
              <a:off x="838200" y="2776867"/>
              <a:ext cx="4033155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ea typeface="굴림" pitchFamily="50" charset="-127"/>
                </a:rPr>
                <a:t>http://www.w3.org/1999/02/22-rdf-syntax-ns#predicate</a:t>
              </a:r>
              <a:endParaRPr lang="ko-KR" altLang="en-US" sz="1200" dirty="0">
                <a:ea typeface="굴림" pitchFamily="50" charset="-127"/>
              </a:endParaRPr>
            </a:p>
          </p:txBody>
        </p:sp>
        <p:sp>
          <p:nvSpPr>
            <p:cNvPr id="19" name="Text Box 24"/>
            <p:cNvSpPr txBox="1">
              <a:spLocks noChangeArrowheads="1"/>
            </p:cNvSpPr>
            <p:nvPr/>
          </p:nvSpPr>
          <p:spPr bwMode="auto">
            <a:xfrm>
              <a:off x="1211374" y="3576446"/>
              <a:ext cx="3820213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ea typeface="굴림" pitchFamily="50" charset="-127"/>
                </a:rPr>
                <a:t>http://www.w3.org/1999/02/22-rdf-syntax-ns#object</a:t>
              </a:r>
              <a:endParaRPr lang="ko-KR" altLang="en-US" sz="1200" dirty="0">
                <a:ea typeface="굴림" pitchFamily="50" charset="-127"/>
              </a:endParaRPr>
            </a:p>
          </p:txBody>
        </p:sp>
        <p:sp>
          <p:nvSpPr>
            <p:cNvPr id="20" name="Text Box 25"/>
            <p:cNvSpPr txBox="1">
              <a:spLocks noChangeArrowheads="1"/>
            </p:cNvSpPr>
            <p:nvPr/>
          </p:nvSpPr>
          <p:spPr bwMode="auto">
            <a:xfrm>
              <a:off x="1211374" y="4489622"/>
              <a:ext cx="3691973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ea typeface="굴림" pitchFamily="50" charset="-127"/>
                </a:rPr>
                <a:t>http://www.w3.org/1999/02/22-rdf-syntax-ns#type</a:t>
              </a:r>
              <a:endParaRPr lang="ko-KR" altLang="en-US" sz="1200" dirty="0">
                <a:ea typeface="굴림" pitchFamily="50" charset="-127"/>
              </a:endParaRPr>
            </a:p>
          </p:txBody>
        </p:sp>
        <p:sp>
          <p:nvSpPr>
            <p:cNvPr id="21" name="Text Box 26"/>
            <p:cNvSpPr txBox="1">
              <a:spLocks noChangeArrowheads="1"/>
            </p:cNvSpPr>
            <p:nvPr/>
          </p:nvSpPr>
          <p:spPr bwMode="auto">
            <a:xfrm>
              <a:off x="1211374" y="5221255"/>
              <a:ext cx="353186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ea typeface="굴림" pitchFamily="50" charset="-127"/>
                </a:rPr>
                <a:t>http://burningbird.net/schema/recommendedBy</a:t>
              </a:r>
              <a:endParaRPr lang="ko-KR" altLang="en-US" sz="1200" dirty="0">
                <a:ea typeface="굴림" pitchFamily="50" charset="-127"/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561976" y="2367008"/>
              <a:ext cx="437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400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838200" y="3109044"/>
              <a:ext cx="410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400"/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838200" y="4772191"/>
              <a:ext cx="410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400"/>
            </a:p>
          </p:txBody>
        </p:sp>
        <p:sp>
          <p:nvSpPr>
            <p:cNvPr id="25" name="Line 19"/>
            <p:cNvSpPr>
              <a:spLocks noChangeShapeType="1"/>
            </p:cNvSpPr>
            <p:nvPr/>
          </p:nvSpPr>
          <p:spPr bwMode="auto">
            <a:xfrm>
              <a:off x="538162" y="5518683"/>
              <a:ext cx="439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400"/>
            </a:p>
          </p:txBody>
        </p:sp>
      </p:grpSp>
      <p:sp>
        <p:nvSpPr>
          <p:cNvPr id="28" name="AutoShape 4"/>
          <p:cNvSpPr>
            <a:spLocks noChangeArrowheads="1"/>
          </p:cNvSpPr>
          <p:nvPr/>
        </p:nvSpPr>
        <p:spPr bwMode="auto">
          <a:xfrm>
            <a:off x="158032" y="5450607"/>
            <a:ext cx="3397945" cy="353516"/>
          </a:xfrm>
          <a:prstGeom prst="roundRect">
            <a:avLst>
              <a:gd name="adj" fmla="val 50000"/>
            </a:avLst>
          </a:prstGeom>
          <a:solidFill>
            <a:srgbClr val="66CC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200" dirty="0">
                <a:ea typeface="굴림" pitchFamily="50" charset="-127"/>
              </a:rPr>
              <a:t>http://burningbird.net/articles/monsters2.htm</a:t>
            </a:r>
            <a:endParaRPr lang="ko-KR" altLang="en-US" sz="1200" dirty="0">
              <a:ea typeface="굴림" pitchFamily="50" charset="-127"/>
            </a:endParaRP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7092280" y="5450607"/>
            <a:ext cx="1510358" cy="348754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200" dirty="0" err="1">
                <a:ea typeface="굴림" pitchFamily="50" charset="-127"/>
              </a:rPr>
              <a:t>Architeuthis</a:t>
            </a:r>
            <a:r>
              <a:rPr lang="en-US" altLang="ko-KR" sz="1200" dirty="0">
                <a:ea typeface="굴림" pitchFamily="50" charset="-127"/>
              </a:rPr>
              <a:t> Dux</a:t>
            </a:r>
            <a:endParaRPr lang="ko-KR" altLang="en-US" sz="1200" dirty="0">
              <a:ea typeface="굴림" pitchFamily="50" charset="-127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3528352" y="5312107"/>
            <a:ext cx="361041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dirty="0">
                <a:ea typeface="굴림" pitchFamily="50" charset="-127"/>
              </a:rPr>
              <a:t>http://burningbird.net/postcon/elements/1.0/title</a:t>
            </a:r>
            <a:endParaRPr lang="ko-KR" altLang="en-US" sz="1200" dirty="0">
              <a:ea typeface="굴림" pitchFamily="50" charset="-127"/>
            </a:endParaRPr>
          </a:p>
        </p:txBody>
      </p:sp>
      <p:sp>
        <p:nvSpPr>
          <p:cNvPr id="36" name="Line 19"/>
          <p:cNvSpPr>
            <a:spLocks noChangeShapeType="1"/>
          </p:cNvSpPr>
          <p:nvPr/>
        </p:nvSpPr>
        <p:spPr bwMode="auto">
          <a:xfrm>
            <a:off x="3555977" y="5622601"/>
            <a:ext cx="3536303" cy="4763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400"/>
          </a:p>
        </p:txBody>
      </p:sp>
      <p:sp>
        <p:nvSpPr>
          <p:cNvPr id="37" name="직사각형 36"/>
          <p:cNvSpPr/>
          <p:nvPr/>
        </p:nvSpPr>
        <p:spPr>
          <a:xfrm>
            <a:off x="121444" y="1628800"/>
            <a:ext cx="8915052" cy="446449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58032" y="5229200"/>
            <a:ext cx="8662440" cy="720080"/>
          </a:xfrm>
          <a:prstGeom prst="roundRect">
            <a:avLst/>
          </a:prstGeom>
          <a:noFill/>
          <a:ln>
            <a:solidFill>
              <a:srgbClr val="0099FF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291503" y="6230986"/>
            <a:ext cx="2555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0099FF"/>
                </a:solidFill>
                <a:ea typeface="굴림" pitchFamily="50" charset="-127"/>
              </a:rPr>
              <a:t>Grounded RDF Graph</a:t>
            </a:r>
            <a:endParaRPr lang="ko-KR" altLang="en-US" b="1" dirty="0">
              <a:solidFill>
                <a:srgbClr val="0099FF"/>
              </a:solidFill>
            </a:endParaRPr>
          </a:p>
        </p:txBody>
      </p:sp>
      <p:cxnSp>
        <p:nvCxnSpPr>
          <p:cNvPr id="42" name="직선 화살표 연결선 41"/>
          <p:cNvCxnSpPr>
            <a:stCxn id="39" idx="2"/>
            <a:endCxn id="40" idx="1"/>
          </p:cNvCxnSpPr>
          <p:nvPr/>
        </p:nvCxnSpPr>
        <p:spPr>
          <a:xfrm>
            <a:off x="4489252" y="5949280"/>
            <a:ext cx="802251" cy="466372"/>
          </a:xfrm>
          <a:prstGeom prst="straightConnector1">
            <a:avLst/>
          </a:prstGeom>
          <a:ln w="25400">
            <a:solidFill>
              <a:srgbClr val="0099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488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2DA4C-944B-420A-A939-7B039F3D48B6}" type="slidenum">
              <a:rPr lang="ko-KR" altLang="en-US"/>
              <a:pPr/>
              <a:t>2</a:t>
            </a:fld>
            <a:endParaRPr lang="en-US" altLang="ko-KR"/>
          </a:p>
        </p:txBody>
      </p:sp>
      <p:sp>
        <p:nvSpPr>
          <p:cNvPr id="163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Outline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163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The </a:t>
            </a:r>
            <a:r>
              <a:rPr lang="en-US" altLang="ko-KR" dirty="0" smtClean="0">
                <a:ea typeface="굴림" pitchFamily="50" charset="-127"/>
              </a:rPr>
              <a:t>Search </a:t>
            </a:r>
            <a:r>
              <a:rPr lang="en-US" altLang="ko-KR" dirty="0">
                <a:ea typeface="굴림" pitchFamily="50" charset="-127"/>
              </a:rPr>
              <a:t>for </a:t>
            </a:r>
            <a:r>
              <a:rPr lang="en-US" altLang="ko-KR" dirty="0" smtClean="0">
                <a:ea typeface="굴림" pitchFamily="50" charset="-127"/>
              </a:rPr>
              <a:t>Knowledge</a:t>
            </a:r>
            <a:endParaRPr lang="en-US" altLang="ko-KR" dirty="0">
              <a:ea typeface="굴림" pitchFamily="50" charset="-127"/>
            </a:endParaRPr>
          </a:p>
          <a:p>
            <a:r>
              <a:rPr lang="en-US" altLang="ko-KR" dirty="0">
                <a:ea typeface="굴림" pitchFamily="50" charset="-127"/>
              </a:rPr>
              <a:t>The RDF </a:t>
            </a:r>
            <a:r>
              <a:rPr lang="en-US" altLang="ko-KR" dirty="0" smtClean="0">
                <a:ea typeface="굴림" pitchFamily="50" charset="-127"/>
              </a:rPr>
              <a:t>Triple</a:t>
            </a:r>
            <a:endParaRPr lang="en-US" altLang="ko-KR" dirty="0">
              <a:ea typeface="굴림" pitchFamily="50" charset="-127"/>
            </a:endParaRPr>
          </a:p>
          <a:p>
            <a:r>
              <a:rPr lang="en-US" altLang="ko-KR" dirty="0">
                <a:ea typeface="굴림" pitchFamily="50" charset="-127"/>
              </a:rPr>
              <a:t>The Basic RDF </a:t>
            </a:r>
            <a:r>
              <a:rPr lang="en-US" altLang="ko-KR" dirty="0" smtClean="0">
                <a:ea typeface="굴림" pitchFamily="50" charset="-127"/>
              </a:rPr>
              <a:t>Data Model </a:t>
            </a:r>
            <a:r>
              <a:rPr lang="en-US" altLang="ko-KR" dirty="0">
                <a:ea typeface="굴림" pitchFamily="50" charset="-127"/>
              </a:rPr>
              <a:t>and the RDF </a:t>
            </a:r>
            <a:r>
              <a:rPr lang="en-US" altLang="ko-KR" dirty="0" smtClean="0">
                <a:ea typeface="굴림" pitchFamily="50" charset="-127"/>
              </a:rPr>
              <a:t>Graph</a:t>
            </a:r>
            <a:endParaRPr lang="en-US" altLang="ko-KR" dirty="0">
              <a:ea typeface="굴림" pitchFamily="50" charset="-127"/>
            </a:endParaRPr>
          </a:p>
          <a:p>
            <a:r>
              <a:rPr lang="en-US" altLang="ko-KR" dirty="0">
                <a:ea typeface="굴림" pitchFamily="50" charset="-127"/>
              </a:rPr>
              <a:t>URIs</a:t>
            </a:r>
          </a:p>
          <a:p>
            <a:r>
              <a:rPr lang="en-US" altLang="ko-KR" dirty="0">
                <a:ea typeface="굴림" pitchFamily="50" charset="-127"/>
              </a:rPr>
              <a:t>RDF Serialization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N3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N-triples</a:t>
            </a:r>
          </a:p>
          <a:p>
            <a:r>
              <a:rPr lang="en-US" altLang="ko-KR" dirty="0">
                <a:ea typeface="굴림" pitchFamily="50" charset="-127"/>
              </a:rPr>
              <a:t>Lingo and </a:t>
            </a:r>
            <a:r>
              <a:rPr lang="en-US" altLang="ko-KR" dirty="0" smtClean="0">
                <a:ea typeface="굴림" pitchFamily="50" charset="-127"/>
              </a:rPr>
              <a:t>Vocabulary</a:t>
            </a:r>
            <a:endParaRPr lang="en-US" altLang="ko-KR" dirty="0">
              <a:ea typeface="굴림" pitchFamily="50" charset="-127"/>
            </a:endParaRPr>
          </a:p>
          <a:p>
            <a:pPr lvl="1"/>
            <a:endParaRPr lang="en-US" altLang="ko-KR" dirty="0">
              <a:solidFill>
                <a:schemeClr val="tx1"/>
              </a:solidFill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463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The search for </a:t>
            </a:r>
            <a:r>
              <a:rPr lang="en-US" altLang="ko-KR" dirty="0" smtClean="0">
                <a:ea typeface="굴림" pitchFamily="50" charset="-127"/>
              </a:rPr>
              <a:t>knowledge </a:t>
            </a:r>
            <a:r>
              <a:rPr lang="en-US" altLang="ko-KR" sz="2000" dirty="0" smtClean="0">
                <a:ea typeface="굴림" pitchFamily="50" charset="-127"/>
              </a:rPr>
              <a:t>(</a:t>
            </a:r>
            <a:r>
              <a:rPr lang="en-US" altLang="ko-KR" sz="2000" dirty="0">
                <a:ea typeface="굴림" pitchFamily="50" charset="-127"/>
              </a:rPr>
              <a:t>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Previous method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EF079-F261-4870-9CAF-DC8DF0E75068}" type="slidenum">
              <a:rPr lang="ko-KR" altLang="en-US" smtClean="0"/>
              <a:pPr/>
              <a:t>3</a:t>
            </a:fld>
            <a:endParaRPr lang="en-US" altLang="ko-KR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03038" y="1638616"/>
            <a:ext cx="3060850" cy="1652202"/>
          </a:xfrm>
          <a:prstGeom prst="cloudCallout">
            <a:avLst>
              <a:gd name="adj1" fmla="val 71699"/>
              <a:gd name="adj2" fmla="val -3539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altLang="ko-KR" dirty="0" smtClean="0">
              <a:ea typeface="굴림" pitchFamily="50" charset="-127"/>
            </a:endParaRPr>
          </a:p>
          <a:p>
            <a:endParaRPr lang="en-US" altLang="ko-KR" dirty="0" smtClean="0">
              <a:ea typeface="굴림" pitchFamily="50" charset="-127"/>
            </a:endParaRPr>
          </a:p>
          <a:p>
            <a:r>
              <a:rPr lang="en-US" altLang="ko-KR" dirty="0" smtClean="0">
                <a:ea typeface="굴림" pitchFamily="50" charset="-127"/>
              </a:rPr>
              <a:t>  What is giant    </a:t>
            </a:r>
            <a:br>
              <a:rPr lang="en-US" altLang="ko-KR" dirty="0" smtClean="0">
                <a:ea typeface="굴림" pitchFamily="50" charset="-127"/>
              </a:rPr>
            </a:br>
            <a:r>
              <a:rPr lang="en-US" altLang="ko-KR" dirty="0" smtClean="0">
                <a:ea typeface="굴림" pitchFamily="50" charset="-127"/>
              </a:rPr>
              <a:t>  squid?</a:t>
            </a:r>
            <a:endParaRPr lang="ko-KR" altLang="en-US" dirty="0">
              <a:ea typeface="굴림" pitchFamily="50" charset="-127"/>
            </a:endParaRPr>
          </a:p>
        </p:txBody>
      </p:sp>
      <p:sp>
        <p:nvSpPr>
          <p:cNvPr id="13" name="AutoShape 16"/>
          <p:cNvSpPr>
            <a:spLocks noChangeArrowheads="1"/>
          </p:cNvSpPr>
          <p:nvPr/>
        </p:nvSpPr>
        <p:spPr bwMode="auto">
          <a:xfrm rot="5400000">
            <a:off x="3977584" y="3238601"/>
            <a:ext cx="502202" cy="398424"/>
          </a:xfrm>
          <a:prstGeom prst="rightArrow">
            <a:avLst>
              <a:gd name="adj1" fmla="val 50000"/>
              <a:gd name="adj2" fmla="val 38866"/>
            </a:avLst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5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412776"/>
            <a:ext cx="1869034" cy="177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751" y="3735518"/>
            <a:ext cx="4353223" cy="52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367" y="1889479"/>
            <a:ext cx="1728192" cy="472552"/>
          </a:xfrm>
          <a:prstGeom prst="rect">
            <a:avLst/>
          </a:prstGeom>
        </p:spPr>
      </p:pic>
      <p:sp>
        <p:nvSpPr>
          <p:cNvPr id="18" name="AutoShape 16"/>
          <p:cNvSpPr>
            <a:spLocks noChangeArrowheads="1"/>
          </p:cNvSpPr>
          <p:nvPr/>
        </p:nvSpPr>
        <p:spPr bwMode="auto">
          <a:xfrm rot="5400000">
            <a:off x="4073122" y="4174668"/>
            <a:ext cx="270480" cy="398424"/>
          </a:xfrm>
          <a:prstGeom prst="rightArrow">
            <a:avLst>
              <a:gd name="adj1" fmla="val 50000"/>
              <a:gd name="adj2" fmla="val 38866"/>
            </a:avLst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703720" y="4509120"/>
            <a:ext cx="3089159" cy="2031325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ea typeface="굴림" pitchFamily="50" charset="-127"/>
              </a:rPr>
              <a:t>[</a:t>
            </a:r>
            <a:r>
              <a:rPr lang="en-US" altLang="ko-KR" b="1" dirty="0" smtClean="0">
                <a:ea typeface="굴림" pitchFamily="50" charset="-127"/>
              </a:rPr>
              <a:t>Links about giant squid]</a:t>
            </a:r>
            <a:endParaRPr lang="en-US" altLang="ko-KR" b="1" dirty="0" smtClean="0">
              <a:ea typeface="굴림" pitchFamily="50" charset="-127"/>
            </a:endParaRPr>
          </a:p>
          <a:p>
            <a:r>
              <a:rPr lang="en-US" altLang="ko-KR" dirty="0" smtClean="0">
                <a:ea typeface="굴림" pitchFamily="50" charset="-127"/>
              </a:rPr>
              <a:t>Giant squid </a:t>
            </a:r>
            <a:r>
              <a:rPr lang="en-US" altLang="ko-KR" dirty="0" smtClean="0">
                <a:ea typeface="굴림" pitchFamily="50" charset="-127"/>
              </a:rPr>
              <a:t>company ..</a:t>
            </a:r>
            <a:endParaRPr lang="en-US" altLang="ko-KR" dirty="0" smtClean="0">
              <a:ea typeface="굴림" pitchFamily="50" charset="-127"/>
            </a:endParaRPr>
          </a:p>
          <a:p>
            <a:r>
              <a:rPr lang="en-US" altLang="ko-KR" dirty="0" smtClean="0">
                <a:ea typeface="굴림" pitchFamily="50" charset="-127"/>
              </a:rPr>
              <a:t>Giant squid </a:t>
            </a:r>
            <a:r>
              <a:rPr lang="en-US" altLang="ko-KR" dirty="0" smtClean="0">
                <a:ea typeface="굴림" pitchFamily="50" charset="-127"/>
              </a:rPr>
              <a:t>restaurant ..</a:t>
            </a:r>
            <a:endParaRPr lang="en-US" altLang="ko-KR" dirty="0" smtClean="0">
              <a:ea typeface="굴림" pitchFamily="50" charset="-127"/>
            </a:endParaRPr>
          </a:p>
          <a:p>
            <a:r>
              <a:rPr lang="en-US" altLang="ko-KR" dirty="0" smtClean="0">
                <a:ea typeface="굴림" pitchFamily="50" charset="-127"/>
              </a:rPr>
              <a:t>Giant squid food ..</a:t>
            </a:r>
          </a:p>
          <a:p>
            <a:r>
              <a:rPr lang="en-US" altLang="ko-KR" dirty="0" smtClean="0">
                <a:ea typeface="굴림" pitchFamily="50" charset="-127"/>
              </a:rPr>
              <a:t>..</a:t>
            </a:r>
            <a:endParaRPr lang="en-US" altLang="ko-KR" dirty="0" smtClean="0">
              <a:ea typeface="굴림" pitchFamily="50" charset="-127"/>
            </a:endParaRPr>
          </a:p>
          <a:p>
            <a:r>
              <a:rPr lang="en-US" altLang="ko-KR" dirty="0" smtClean="0">
                <a:ea typeface="굴림" pitchFamily="50" charset="-127"/>
              </a:rPr>
              <a:t>..</a:t>
            </a:r>
          </a:p>
          <a:p>
            <a:pPr algn="l"/>
            <a:r>
              <a:rPr lang="en-US" altLang="ko-KR" dirty="0" smtClean="0">
                <a:ea typeface="굴림" pitchFamily="50" charset="-127"/>
              </a:rPr>
              <a:t>Legend of giant squid</a:t>
            </a:r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320" y="1073508"/>
            <a:ext cx="3327680" cy="2615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곱셈 기호 18"/>
          <p:cNvSpPr/>
          <p:nvPr/>
        </p:nvSpPr>
        <p:spPr>
          <a:xfrm>
            <a:off x="5374543" y="5085184"/>
            <a:ext cx="327750" cy="32775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5508104" y="1124745"/>
            <a:ext cx="308216" cy="76473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5508104" y="3064480"/>
            <a:ext cx="308216" cy="58054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8063880" y="2443583"/>
            <a:ext cx="1080120" cy="10566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25" name="곱셈 기호 24"/>
          <p:cNvSpPr/>
          <p:nvPr/>
        </p:nvSpPr>
        <p:spPr>
          <a:xfrm>
            <a:off x="5374543" y="4860052"/>
            <a:ext cx="327750" cy="32775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곱셈 기호 25"/>
          <p:cNvSpPr/>
          <p:nvPr/>
        </p:nvSpPr>
        <p:spPr>
          <a:xfrm>
            <a:off x="5374543" y="5360907"/>
            <a:ext cx="327750" cy="32775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곱셈 기호 26"/>
          <p:cNvSpPr/>
          <p:nvPr/>
        </p:nvSpPr>
        <p:spPr>
          <a:xfrm>
            <a:off x="5374543" y="5713397"/>
            <a:ext cx="327750" cy="32775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도넛 27"/>
          <p:cNvSpPr/>
          <p:nvPr/>
        </p:nvSpPr>
        <p:spPr>
          <a:xfrm>
            <a:off x="5405580" y="6224630"/>
            <a:ext cx="272951" cy="272951"/>
          </a:xfrm>
          <a:prstGeom prst="donu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889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F529-84B3-4D08-8294-D37EF6F18CDF}" type="slidenum">
              <a:rPr lang="ko-KR" altLang="en-US"/>
              <a:pPr/>
              <a:t>4</a:t>
            </a:fld>
            <a:endParaRPr lang="en-US" altLang="ko-KR"/>
          </a:p>
        </p:txBody>
      </p:sp>
      <p:sp>
        <p:nvSpPr>
          <p:cNvPr id="166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The search for </a:t>
            </a:r>
            <a:r>
              <a:rPr lang="en-US" altLang="ko-KR" dirty="0" smtClean="0">
                <a:ea typeface="굴림" pitchFamily="50" charset="-127"/>
              </a:rPr>
              <a:t>knowledge </a:t>
            </a:r>
            <a:r>
              <a:rPr lang="en-US" altLang="ko-KR" sz="2000" dirty="0" smtClean="0">
                <a:ea typeface="굴림" pitchFamily="50" charset="-127"/>
              </a:rPr>
              <a:t>(</a:t>
            </a:r>
            <a:r>
              <a:rPr lang="en-US" altLang="ko-KR" sz="2000" dirty="0">
                <a:ea typeface="굴림" pitchFamily="50" charset="-127"/>
              </a:rPr>
              <a:t>2/2)</a:t>
            </a:r>
            <a:endParaRPr lang="ko-KR" altLang="en-US" sz="2000" dirty="0">
              <a:ea typeface="굴림" pitchFamily="50" charset="-127"/>
            </a:endParaRPr>
          </a:p>
        </p:txBody>
      </p:sp>
      <p:sp>
        <p:nvSpPr>
          <p:cNvPr id="166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dirty="0">
                <a:ea typeface="굴림" pitchFamily="50" charset="-127"/>
              </a:rPr>
              <a:t>The reason we get so many links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pitchFamily="50" charset="-127"/>
              </a:rPr>
              <a:t>Most search engine use keyword based search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pitchFamily="50" charset="-127"/>
              </a:rPr>
              <a:t>Need for </a:t>
            </a:r>
            <a:r>
              <a:rPr lang="en-US" altLang="ko-KR" b="1" dirty="0">
                <a:ea typeface="굴림" pitchFamily="50" charset="-127"/>
              </a:rPr>
              <a:t>context </a:t>
            </a:r>
            <a:r>
              <a:rPr lang="en-US" altLang="ko-KR" dirty="0">
                <a:ea typeface="굴림" pitchFamily="50" charset="-127"/>
              </a:rPr>
              <a:t>based</a:t>
            </a:r>
            <a:r>
              <a:rPr lang="en-US" altLang="ko-KR" b="1" dirty="0">
                <a:ea typeface="굴림" pitchFamily="50" charset="-127"/>
              </a:rPr>
              <a:t> </a:t>
            </a:r>
            <a:r>
              <a:rPr lang="en-US" altLang="ko-KR" dirty="0">
                <a:ea typeface="굴림" pitchFamily="50" charset="-127"/>
              </a:rPr>
              <a:t>search</a:t>
            </a:r>
          </a:p>
          <a:p>
            <a:pPr lvl="2">
              <a:lnSpc>
                <a:spcPct val="90000"/>
              </a:lnSpc>
            </a:pPr>
            <a:r>
              <a:rPr lang="en-US" altLang="ko-KR" dirty="0">
                <a:ea typeface="굴림" pitchFamily="50" charset="-127"/>
              </a:rPr>
              <a:t>Attach information about the context of the resource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dirty="0">
                <a:ea typeface="굴림" pitchFamily="50" charset="-127"/>
              </a:rPr>
              <a:t>		</a:t>
            </a:r>
            <a:r>
              <a:rPr lang="en-US" altLang="ko-KR" dirty="0">
                <a:ea typeface="굴림" pitchFamily="50" charset="-127"/>
              </a:rPr>
              <a:t>Ex)  </a:t>
            </a:r>
            <a:r>
              <a:rPr lang="en-US" altLang="ko-KR" sz="1600" dirty="0">
                <a:ea typeface="굴림" pitchFamily="50" charset="-127"/>
              </a:rPr>
              <a:t>The article’s title is “</a:t>
            </a:r>
            <a:r>
              <a:rPr lang="en-US" altLang="ko-KR" sz="1600" dirty="0" err="1">
                <a:ea typeface="굴림" pitchFamily="50" charset="-127"/>
              </a:rPr>
              <a:t>Architeuthis</a:t>
            </a:r>
            <a:r>
              <a:rPr lang="en-US" altLang="ko-KR" sz="1600" dirty="0">
                <a:ea typeface="굴림" pitchFamily="50" charset="-127"/>
              </a:rPr>
              <a:t> Dux”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600" dirty="0">
                <a:ea typeface="굴림" pitchFamily="50" charset="-127"/>
              </a:rPr>
              <a:t>                 </a:t>
            </a:r>
            <a:r>
              <a:rPr lang="ko-KR" altLang="en-US" sz="1600" dirty="0" smtClean="0">
                <a:ea typeface="굴림" pitchFamily="50" charset="-127"/>
              </a:rPr>
              <a:t>     </a:t>
            </a:r>
            <a:r>
              <a:rPr lang="en-US" altLang="ko-KR" sz="1600" dirty="0">
                <a:ea typeface="굴림" pitchFamily="50" charset="-127"/>
              </a:rPr>
              <a:t>The article’s author is Shelly Powers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dirty="0">
                <a:ea typeface="굴림" pitchFamily="50" charset="-127"/>
              </a:rPr>
              <a:t>                 </a:t>
            </a:r>
            <a:r>
              <a:rPr lang="en-US" altLang="ko-KR" sz="1600" dirty="0" smtClean="0">
                <a:ea typeface="굴림" pitchFamily="50" charset="-127"/>
              </a:rPr>
              <a:t>     </a:t>
            </a:r>
            <a:r>
              <a:rPr lang="en-US" altLang="ko-KR" sz="1600" dirty="0">
                <a:ea typeface="굴림" pitchFamily="50" charset="-127"/>
              </a:rPr>
              <a:t>The article’s is part of a series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dirty="0">
                <a:ea typeface="굴림" pitchFamily="50" charset="-127"/>
              </a:rPr>
              <a:t>                </a:t>
            </a:r>
            <a:r>
              <a:rPr lang="en-US" altLang="ko-KR" sz="1600" dirty="0" smtClean="0">
                <a:ea typeface="굴림" pitchFamily="50" charset="-127"/>
              </a:rPr>
              <a:t>      </a:t>
            </a:r>
            <a:r>
              <a:rPr lang="en-US" altLang="ko-KR" sz="1600" dirty="0">
                <a:ea typeface="굴림" pitchFamily="50" charset="-127"/>
              </a:rPr>
              <a:t>The related article is …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dirty="0">
                <a:ea typeface="굴림" pitchFamily="50" charset="-127"/>
              </a:rPr>
              <a:t>                 </a:t>
            </a:r>
            <a:r>
              <a:rPr lang="en-US" altLang="ko-KR" sz="1600" dirty="0" smtClean="0">
                <a:ea typeface="굴림" pitchFamily="50" charset="-127"/>
              </a:rPr>
              <a:t>     </a:t>
            </a:r>
            <a:r>
              <a:rPr lang="en-US" altLang="ko-KR" sz="1600" dirty="0">
                <a:ea typeface="굴림" pitchFamily="50" charset="-127"/>
              </a:rPr>
              <a:t>The article is about the giant squid and its place in the legends</a:t>
            </a:r>
          </a:p>
          <a:p>
            <a:pPr lvl="2">
              <a:lnSpc>
                <a:spcPct val="90000"/>
              </a:lnSpc>
            </a:pPr>
            <a:endParaRPr lang="en-US" altLang="ko-KR" dirty="0">
              <a:ea typeface="굴림" pitchFamily="50" charset="-127"/>
            </a:endParaRPr>
          </a:p>
          <a:p>
            <a:pPr lvl="2">
              <a:lnSpc>
                <a:spcPct val="90000"/>
              </a:lnSpc>
            </a:pPr>
            <a:r>
              <a:rPr lang="en-US" altLang="ko-KR" dirty="0">
                <a:ea typeface="굴림" pitchFamily="50" charset="-127"/>
              </a:rPr>
              <a:t>RDF records data in a machine understandable format</a:t>
            </a:r>
          </a:p>
          <a:p>
            <a:pPr lvl="2">
              <a:lnSpc>
                <a:spcPct val="90000"/>
              </a:lnSpc>
            </a:pPr>
            <a:r>
              <a:rPr lang="en-US" altLang="ko-KR" dirty="0">
                <a:ea typeface="굴림" pitchFamily="50" charset="-127"/>
              </a:rPr>
              <a:t>RDF is based on a domain-neutral model</a:t>
            </a:r>
          </a:p>
        </p:txBody>
      </p:sp>
    </p:spTree>
    <p:extLst>
      <p:ext uri="{BB962C8B-B14F-4D97-AF65-F5344CB8AC3E}">
        <p14:creationId xmlns:p14="http://schemas.microsoft.com/office/powerpoint/2010/main" val="616809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4953E-F753-42B4-B42A-0FBB58B153C7}" type="slidenum">
              <a:rPr lang="ko-KR" altLang="en-US"/>
              <a:pPr/>
              <a:t>5</a:t>
            </a:fld>
            <a:endParaRPr lang="en-US" altLang="ko-KR"/>
          </a:p>
        </p:txBody>
      </p:sp>
      <p:sp>
        <p:nvSpPr>
          <p:cNvPr id="166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The RDF </a:t>
            </a:r>
            <a:r>
              <a:rPr lang="en-US" altLang="ko-KR" dirty="0" smtClean="0">
                <a:ea typeface="굴림" pitchFamily="50" charset="-127"/>
              </a:rPr>
              <a:t>triple </a:t>
            </a:r>
            <a:r>
              <a:rPr lang="en-US" altLang="ko-KR" sz="2000" dirty="0" smtClean="0">
                <a:ea typeface="굴림" pitchFamily="50" charset="-127"/>
              </a:rPr>
              <a:t>(</a:t>
            </a:r>
            <a:r>
              <a:rPr lang="en-US" altLang="ko-KR" sz="2000" dirty="0">
                <a:ea typeface="굴림" pitchFamily="50" charset="-127"/>
              </a:rPr>
              <a:t>1/3)</a:t>
            </a:r>
            <a:endParaRPr lang="ko-KR" altLang="en-US" sz="2000" dirty="0">
              <a:ea typeface="굴림" pitchFamily="50" charset="-127"/>
            </a:endParaRPr>
          </a:p>
        </p:txBody>
      </p:sp>
      <p:sp>
        <p:nvSpPr>
          <p:cNvPr id="166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dirty="0">
                <a:ea typeface="굴림" pitchFamily="50" charset="-127"/>
              </a:rPr>
              <a:t>Three pieces of information are all that’s needed in order to fully define a single bit of </a:t>
            </a:r>
            <a:r>
              <a:rPr lang="en-US" altLang="ko-KR" dirty="0" smtClean="0">
                <a:ea typeface="굴림" pitchFamily="50" charset="-127"/>
              </a:rPr>
              <a:t>knowledge</a:t>
            </a:r>
          </a:p>
          <a:p>
            <a:pPr>
              <a:lnSpc>
                <a:spcPct val="90000"/>
              </a:lnSpc>
            </a:pPr>
            <a:endParaRPr lang="en-US" altLang="ko-KR" dirty="0"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r>
              <a:rPr lang="en-US" altLang="ko-KR" dirty="0" smtClean="0">
                <a:ea typeface="굴림" pitchFamily="50" charset="-127"/>
              </a:rPr>
              <a:t>The RDF triple is what allows human understanding and meaning to be interpreted consistently and mechanically</a:t>
            </a:r>
            <a:endParaRPr lang="en-US" altLang="ko-KR" dirty="0"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endParaRPr lang="en-US" altLang="ko-KR" dirty="0" smtClean="0"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r>
              <a:rPr lang="en-US" altLang="ko-KR" dirty="0" smtClean="0">
                <a:ea typeface="굴림" pitchFamily="50" charset="-127"/>
              </a:rPr>
              <a:t>RDF </a:t>
            </a:r>
            <a:r>
              <a:rPr lang="en-US" altLang="ko-KR" dirty="0">
                <a:ea typeface="굴림" pitchFamily="50" charset="-127"/>
              </a:rPr>
              <a:t>triple</a:t>
            </a:r>
          </a:p>
          <a:p>
            <a:pPr lvl="1">
              <a:lnSpc>
                <a:spcPct val="90000"/>
              </a:lnSpc>
            </a:pPr>
            <a:r>
              <a:rPr lang="en-US" altLang="ko-KR" b="1" dirty="0">
                <a:ea typeface="굴림" pitchFamily="50" charset="-127"/>
              </a:rPr>
              <a:t>Subject</a:t>
            </a:r>
            <a:r>
              <a:rPr lang="en-US" altLang="ko-KR" dirty="0">
                <a:ea typeface="굴림" pitchFamily="50" charset="-127"/>
              </a:rPr>
              <a:t> : something to describe</a:t>
            </a:r>
          </a:p>
          <a:p>
            <a:pPr lvl="1">
              <a:lnSpc>
                <a:spcPct val="90000"/>
              </a:lnSpc>
            </a:pPr>
            <a:r>
              <a:rPr lang="en-US" altLang="ko-KR" b="1" dirty="0">
                <a:ea typeface="굴림" pitchFamily="50" charset="-127"/>
              </a:rPr>
              <a:t>Property(predicate)</a:t>
            </a:r>
            <a:r>
              <a:rPr lang="en-US" altLang="ko-KR" dirty="0">
                <a:ea typeface="굴림" pitchFamily="50" charset="-127"/>
              </a:rPr>
              <a:t> : attributes, relationships</a:t>
            </a:r>
          </a:p>
          <a:p>
            <a:pPr lvl="1">
              <a:lnSpc>
                <a:spcPct val="90000"/>
              </a:lnSpc>
            </a:pPr>
            <a:r>
              <a:rPr lang="en-US" altLang="ko-KR" b="1" dirty="0">
                <a:ea typeface="굴림" pitchFamily="50" charset="-127"/>
              </a:rPr>
              <a:t>value(object) </a:t>
            </a:r>
            <a:r>
              <a:rPr lang="en-US" altLang="ko-KR" dirty="0">
                <a:ea typeface="굴림" pitchFamily="50" charset="-127"/>
              </a:rPr>
              <a:t>: the value associated with the </a:t>
            </a:r>
            <a:r>
              <a:rPr lang="en-US" altLang="ko-KR" dirty="0" smtClean="0">
                <a:ea typeface="굴림" pitchFamily="50" charset="-127"/>
              </a:rPr>
              <a:t>property</a:t>
            </a:r>
          </a:p>
          <a:p>
            <a:pPr lvl="2">
              <a:lnSpc>
                <a:spcPct val="90000"/>
              </a:lnSpc>
            </a:pPr>
            <a:endParaRPr lang="en-US" altLang="ko-KR" dirty="0">
              <a:ea typeface="굴림" pitchFamily="50" charset="-127"/>
            </a:endParaRP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endParaRPr lang="en-US" altLang="ko-KR" dirty="0" smtClean="0">
              <a:ea typeface="굴림" pitchFamily="50" charset="-127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 smtClean="0">
                <a:ea typeface="굴림" pitchFamily="50" charset="-127"/>
              </a:rPr>
              <a:t>Ex</a:t>
            </a:r>
            <a:r>
              <a:rPr lang="en-US" altLang="ko-KR" dirty="0">
                <a:ea typeface="굴림" pitchFamily="50" charset="-127"/>
              </a:rPr>
              <a:t>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>
                <a:solidFill>
                  <a:srgbClr val="CC0000"/>
                </a:solidFill>
                <a:ea typeface="굴림" pitchFamily="50" charset="-127"/>
              </a:rPr>
              <a:t>   I</a:t>
            </a:r>
            <a:r>
              <a:rPr lang="en-US" altLang="ko-KR" sz="1800" dirty="0">
                <a:ea typeface="굴림" pitchFamily="50" charset="-127"/>
              </a:rPr>
              <a:t>(subject) have a </a:t>
            </a:r>
            <a:r>
              <a:rPr lang="en-US" altLang="ko-KR" sz="1800" dirty="0">
                <a:solidFill>
                  <a:srgbClr val="CC0000"/>
                </a:solidFill>
                <a:ea typeface="굴림" pitchFamily="50" charset="-127"/>
              </a:rPr>
              <a:t>name</a:t>
            </a:r>
            <a:r>
              <a:rPr lang="en-US" altLang="ko-KR" sz="1800" dirty="0">
                <a:ea typeface="굴림" pitchFamily="50" charset="-127"/>
              </a:rPr>
              <a:t>(property), which is </a:t>
            </a:r>
            <a:r>
              <a:rPr lang="en-US" altLang="ko-KR" sz="1800" dirty="0">
                <a:solidFill>
                  <a:srgbClr val="CC0000"/>
                </a:solidFill>
                <a:ea typeface="굴림" pitchFamily="50" charset="-127"/>
              </a:rPr>
              <a:t>Shelley Powers</a:t>
            </a:r>
            <a:r>
              <a:rPr lang="en-US" altLang="ko-KR" sz="1800" dirty="0">
                <a:ea typeface="굴림" pitchFamily="50" charset="-127"/>
              </a:rPr>
              <a:t>(property value)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>
                <a:ea typeface="굴림" pitchFamily="50" charset="-127"/>
              </a:rPr>
              <a:t>   </a:t>
            </a:r>
            <a:r>
              <a:rPr lang="en-US" altLang="ko-KR" sz="1800" dirty="0">
                <a:solidFill>
                  <a:srgbClr val="CC0000"/>
                </a:solidFill>
                <a:ea typeface="굴림" pitchFamily="50" charset="-127"/>
              </a:rPr>
              <a:t>I</a:t>
            </a:r>
            <a:r>
              <a:rPr lang="en-US" altLang="ko-KR" sz="1800" dirty="0">
                <a:ea typeface="굴림" pitchFamily="50" charset="-127"/>
              </a:rPr>
              <a:t>(subject) have a </a:t>
            </a:r>
            <a:r>
              <a:rPr lang="en-US" altLang="ko-KR" sz="1800" dirty="0">
                <a:solidFill>
                  <a:srgbClr val="CC0000"/>
                </a:solidFill>
                <a:ea typeface="굴림" pitchFamily="50" charset="-127"/>
              </a:rPr>
              <a:t>height</a:t>
            </a:r>
            <a:r>
              <a:rPr lang="en-US" altLang="ko-KR" sz="1800" dirty="0">
                <a:ea typeface="굴림" pitchFamily="50" charset="-127"/>
              </a:rPr>
              <a:t>(property), which is </a:t>
            </a:r>
            <a:r>
              <a:rPr lang="en-US" altLang="ko-KR" sz="1800" dirty="0">
                <a:solidFill>
                  <a:srgbClr val="CC0000"/>
                </a:solidFill>
                <a:ea typeface="굴림" pitchFamily="50" charset="-127"/>
              </a:rPr>
              <a:t>five feet eleven inches</a:t>
            </a:r>
            <a:r>
              <a:rPr lang="en-US" altLang="ko-KR" sz="1800" dirty="0">
                <a:ea typeface="굴림" pitchFamily="50" charset="-127"/>
              </a:rPr>
              <a:t>(property value)</a:t>
            </a:r>
          </a:p>
        </p:txBody>
      </p:sp>
    </p:spTree>
    <p:extLst>
      <p:ext uri="{BB962C8B-B14F-4D97-AF65-F5344CB8AC3E}">
        <p14:creationId xmlns:p14="http://schemas.microsoft.com/office/powerpoint/2010/main" val="1173010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AEDEC-43CC-40B4-9AC3-5ED58E65E5B3}" type="slidenum">
              <a:rPr lang="ko-KR" altLang="en-US"/>
              <a:pPr/>
              <a:t>6</a:t>
            </a:fld>
            <a:endParaRPr lang="en-US" altLang="ko-KR"/>
          </a:p>
        </p:txBody>
      </p:sp>
      <p:sp>
        <p:nvSpPr>
          <p:cNvPr id="166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The RDF </a:t>
            </a:r>
            <a:r>
              <a:rPr lang="en-US" altLang="ko-KR" dirty="0" smtClean="0">
                <a:ea typeface="굴림" pitchFamily="50" charset="-127"/>
              </a:rPr>
              <a:t>triple </a:t>
            </a:r>
            <a:r>
              <a:rPr lang="en-US" altLang="ko-KR" sz="2000" dirty="0" smtClean="0">
                <a:ea typeface="굴림" pitchFamily="50" charset="-127"/>
              </a:rPr>
              <a:t>(</a:t>
            </a:r>
            <a:r>
              <a:rPr lang="en-US" altLang="ko-KR" sz="2000" dirty="0">
                <a:ea typeface="굴림" pitchFamily="50" charset="-127"/>
              </a:rPr>
              <a:t>2/3)</a:t>
            </a:r>
            <a:endParaRPr lang="ko-KR" altLang="en-US" sz="2000" dirty="0">
              <a:ea typeface="굴림" pitchFamily="50" charset="-127"/>
            </a:endParaRPr>
          </a:p>
        </p:txBody>
      </p:sp>
      <p:sp>
        <p:nvSpPr>
          <p:cNvPr id="166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>
                <a:ea typeface="굴림" pitchFamily="50" charset="-127"/>
              </a:rPr>
              <a:t>The </a:t>
            </a:r>
            <a:r>
              <a:rPr lang="en-US" altLang="ko-KR" sz="2400" u="sng" dirty="0">
                <a:solidFill>
                  <a:srgbClr val="CC0000"/>
                </a:solidFill>
                <a:ea typeface="굴림" pitchFamily="50" charset="-127"/>
              </a:rPr>
              <a:t>title</a:t>
            </a:r>
            <a:r>
              <a:rPr lang="en-US" altLang="ko-KR" sz="2400" dirty="0">
                <a:solidFill>
                  <a:srgbClr val="CC0000"/>
                </a:solidFill>
                <a:ea typeface="굴림" pitchFamily="50" charset="-127"/>
              </a:rPr>
              <a:t> </a:t>
            </a:r>
            <a:r>
              <a:rPr lang="en-US" altLang="ko-KR" sz="2400" dirty="0">
                <a:ea typeface="굴림" pitchFamily="50" charset="-127"/>
              </a:rPr>
              <a:t>of the </a:t>
            </a:r>
            <a:r>
              <a:rPr lang="en-US" altLang="ko-KR" sz="2400" u="sng" dirty="0">
                <a:solidFill>
                  <a:srgbClr val="CC0000"/>
                </a:solidFill>
                <a:ea typeface="굴림" pitchFamily="50" charset="-127"/>
              </a:rPr>
              <a:t>article</a:t>
            </a:r>
            <a:r>
              <a:rPr lang="en-US" altLang="ko-KR" sz="2400" dirty="0">
                <a:ea typeface="굴림" pitchFamily="50" charset="-127"/>
              </a:rPr>
              <a:t> is </a:t>
            </a:r>
            <a:r>
              <a:rPr lang="en-US" altLang="ko-KR" sz="2400" u="sng" dirty="0">
                <a:solidFill>
                  <a:srgbClr val="CC0000"/>
                </a:solidFill>
                <a:ea typeface="굴림" pitchFamily="50" charset="-127"/>
              </a:rPr>
              <a:t>“</a:t>
            </a:r>
            <a:r>
              <a:rPr lang="en-US" altLang="ko-KR" sz="2400" u="sng" dirty="0" err="1">
                <a:solidFill>
                  <a:srgbClr val="CC0000"/>
                </a:solidFill>
                <a:ea typeface="굴림" pitchFamily="50" charset="-127"/>
              </a:rPr>
              <a:t>Architeuthis</a:t>
            </a:r>
            <a:r>
              <a:rPr lang="en-US" altLang="ko-KR" sz="2400" u="sng" dirty="0">
                <a:solidFill>
                  <a:srgbClr val="CC0000"/>
                </a:solidFill>
                <a:ea typeface="굴림" pitchFamily="50" charset="-127"/>
              </a:rPr>
              <a:t> Dux”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>
                <a:ea typeface="굴림" pitchFamily="50" charset="-127"/>
              </a:rPr>
              <a:t>   </a:t>
            </a:r>
            <a:r>
              <a:rPr lang="en-US" altLang="ko-KR" sz="2400" dirty="0" smtClean="0">
                <a:ea typeface="굴림" pitchFamily="50" charset="-127"/>
              </a:rPr>
              <a:t>     </a:t>
            </a:r>
            <a:r>
              <a:rPr lang="en-US" altLang="ko-KR" sz="2400" dirty="0">
                <a:ea typeface="굴림" pitchFamily="50" charset="-127"/>
              </a:rPr>
              <a:t>(predicate)    </a:t>
            </a:r>
            <a:r>
              <a:rPr lang="en-US" altLang="ko-KR" sz="2400" dirty="0" smtClean="0">
                <a:ea typeface="굴림" pitchFamily="50" charset="-127"/>
              </a:rPr>
              <a:t>(</a:t>
            </a:r>
            <a:r>
              <a:rPr lang="en-US" altLang="ko-KR" sz="2400" dirty="0">
                <a:ea typeface="굴림" pitchFamily="50" charset="-127"/>
              </a:rPr>
              <a:t>subject)   </a:t>
            </a:r>
            <a:r>
              <a:rPr lang="en-US" altLang="ko-KR" sz="2400" dirty="0" smtClean="0">
                <a:ea typeface="굴림" pitchFamily="50" charset="-127"/>
              </a:rPr>
              <a:t>           </a:t>
            </a:r>
            <a:r>
              <a:rPr lang="en-US" altLang="ko-KR" sz="2400" dirty="0">
                <a:ea typeface="굴림" pitchFamily="50" charset="-127"/>
              </a:rPr>
              <a:t>(object</a:t>
            </a:r>
            <a:r>
              <a:rPr lang="en-US" altLang="ko-KR" sz="2400" dirty="0" smtClean="0">
                <a:ea typeface="굴림" pitchFamily="50" charset="-127"/>
              </a:rPr>
              <a:t>)</a:t>
            </a:r>
          </a:p>
          <a:p>
            <a:pPr>
              <a:buFont typeface="Wingdings" pitchFamily="2" charset="2"/>
              <a:buNone/>
            </a:pPr>
            <a:endParaRPr lang="en-US" altLang="ko-KR" sz="2400" dirty="0">
              <a:ea typeface="굴림" pitchFamily="50" charset="-127"/>
            </a:endParaRPr>
          </a:p>
          <a:p>
            <a:r>
              <a:rPr lang="en-US" altLang="ko-KR" sz="2400" dirty="0">
                <a:ea typeface="굴림" pitchFamily="50" charset="-127"/>
              </a:rPr>
              <a:t>In RDF terms, a resource identified by URI</a:t>
            </a:r>
          </a:p>
          <a:p>
            <a:pPr lvl="1"/>
            <a:r>
              <a:rPr lang="en-US" altLang="ko-KR" sz="2000" dirty="0">
                <a:ea typeface="굴림" pitchFamily="50" charset="-127"/>
              </a:rPr>
              <a:t>The </a:t>
            </a:r>
            <a:r>
              <a:rPr lang="en-US" altLang="ko-KR" sz="2000" u="sng" dirty="0">
                <a:solidFill>
                  <a:srgbClr val="CC0000"/>
                </a:solidFill>
                <a:ea typeface="굴림" pitchFamily="50" charset="-127"/>
              </a:rPr>
              <a:t>title</a:t>
            </a:r>
            <a:r>
              <a:rPr lang="en-US" altLang="ko-KR" sz="2000" dirty="0">
                <a:ea typeface="굴림" pitchFamily="50" charset="-127"/>
              </a:rPr>
              <a:t> of the article at </a:t>
            </a:r>
            <a:r>
              <a:rPr lang="en-US" altLang="ko-KR" sz="2000" dirty="0">
                <a:solidFill>
                  <a:srgbClr val="CC0000"/>
                </a:solidFill>
                <a:ea typeface="굴림" pitchFamily="50" charset="-127"/>
              </a:rPr>
              <a:t>http://burningbird.net/articles/monsters1.htm</a:t>
            </a:r>
            <a:r>
              <a:rPr lang="en-US" altLang="ko-KR" sz="2000" dirty="0">
                <a:ea typeface="굴림" pitchFamily="50" charset="-127"/>
              </a:rPr>
              <a:t>  is </a:t>
            </a:r>
            <a:r>
              <a:rPr lang="en-US" altLang="ko-KR" sz="2000" u="sng" dirty="0">
                <a:solidFill>
                  <a:srgbClr val="CC0000"/>
                </a:solidFill>
                <a:ea typeface="굴림" pitchFamily="50" charset="-127"/>
              </a:rPr>
              <a:t>“</a:t>
            </a:r>
            <a:r>
              <a:rPr lang="en-US" altLang="ko-KR" sz="2000" u="sng" dirty="0" err="1">
                <a:solidFill>
                  <a:srgbClr val="CC0000"/>
                </a:solidFill>
                <a:ea typeface="굴림" pitchFamily="50" charset="-127"/>
              </a:rPr>
              <a:t>Architeuthis</a:t>
            </a:r>
            <a:r>
              <a:rPr lang="en-US" altLang="ko-KR" sz="2000" u="sng" dirty="0">
                <a:solidFill>
                  <a:srgbClr val="CC0000"/>
                </a:solidFill>
                <a:ea typeface="굴림" pitchFamily="50" charset="-127"/>
              </a:rPr>
              <a:t> Dux”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Providing </a:t>
            </a:r>
            <a:r>
              <a:rPr lang="en-US" altLang="ko-KR" dirty="0" smtClean="0">
                <a:ea typeface="굴림" pitchFamily="50" charset="-127"/>
              </a:rPr>
              <a:t>a URI </a:t>
            </a:r>
            <a:r>
              <a:rPr lang="en-US" altLang="ko-KR" dirty="0">
                <a:ea typeface="굴림" pitchFamily="50" charset="-127"/>
              </a:rPr>
              <a:t>is equivalent to giving a person a unique identifier within a personal </a:t>
            </a:r>
            <a:r>
              <a:rPr lang="en-US" altLang="ko-KR" dirty="0" smtClean="0">
                <a:ea typeface="굴림" pitchFamily="50" charset="-127"/>
              </a:rPr>
              <a:t>system</a:t>
            </a:r>
          </a:p>
          <a:p>
            <a:pPr lvl="1"/>
            <a:endParaRPr lang="en-US" altLang="ko-KR" sz="1800" dirty="0">
              <a:ea typeface="굴림" pitchFamily="50" charset="-127"/>
            </a:endParaRPr>
          </a:p>
          <a:p>
            <a:r>
              <a:rPr lang="en-US" altLang="ko-KR" sz="2400" dirty="0">
                <a:ea typeface="굴림" pitchFamily="50" charset="-127"/>
              </a:rPr>
              <a:t>Each of the three components specifically broken out into the following format</a:t>
            </a:r>
          </a:p>
          <a:p>
            <a:pPr lvl="1"/>
            <a:r>
              <a:rPr lang="en-US" altLang="ko-KR" sz="2000" dirty="0">
                <a:ea typeface="굴림" pitchFamily="50" charset="-127"/>
              </a:rPr>
              <a:t>&lt;subject&gt; has &lt;predicate&gt; &lt;object&gt;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1800" dirty="0">
                <a:solidFill>
                  <a:schemeClr val="tx1"/>
                </a:solidFill>
                <a:ea typeface="굴림" pitchFamily="50" charset="-127"/>
              </a:rPr>
              <a:t>Ex)</a:t>
            </a:r>
            <a:r>
              <a:rPr lang="en-US" altLang="ko-KR" sz="1800" dirty="0">
                <a:solidFill>
                  <a:srgbClr val="CC0000"/>
                </a:solidFill>
                <a:ea typeface="굴림" pitchFamily="50" charset="-127"/>
              </a:rPr>
              <a:t> http://burningbird.net/articles/monsters1.htm </a:t>
            </a:r>
            <a:r>
              <a:rPr lang="en-US" altLang="ko-KR" sz="1800" dirty="0">
                <a:solidFill>
                  <a:schemeClr val="tx1"/>
                </a:solidFill>
                <a:ea typeface="굴림" pitchFamily="50" charset="-127"/>
              </a:rPr>
              <a:t>has a </a:t>
            </a:r>
            <a:r>
              <a:rPr lang="en-US" altLang="ko-KR" sz="1800" dirty="0">
                <a:solidFill>
                  <a:srgbClr val="CC0000"/>
                </a:solidFill>
                <a:ea typeface="굴림" pitchFamily="50" charset="-127"/>
              </a:rPr>
              <a:t>title</a:t>
            </a:r>
            <a:r>
              <a:rPr lang="en-US" altLang="ko-KR" sz="1800" dirty="0">
                <a:solidFill>
                  <a:schemeClr val="tx1"/>
                </a:solidFill>
                <a:ea typeface="굴림" pitchFamily="50" charset="-127"/>
              </a:rPr>
              <a:t> of </a:t>
            </a:r>
            <a:r>
              <a:rPr lang="en-US" altLang="ko-KR" sz="1800" dirty="0">
                <a:solidFill>
                  <a:srgbClr val="CC0000"/>
                </a:solidFill>
                <a:ea typeface="굴림" pitchFamily="50" charset="-127"/>
              </a:rPr>
              <a:t>“</a:t>
            </a:r>
            <a:r>
              <a:rPr lang="en-US" altLang="ko-KR" sz="1800" dirty="0" err="1">
                <a:solidFill>
                  <a:srgbClr val="CC0000"/>
                </a:solidFill>
                <a:ea typeface="굴림" pitchFamily="50" charset="-127"/>
              </a:rPr>
              <a:t>Architeuthis</a:t>
            </a:r>
            <a:r>
              <a:rPr lang="en-US" altLang="ko-KR" sz="1800" dirty="0">
                <a:solidFill>
                  <a:srgbClr val="CC0000"/>
                </a:solidFill>
                <a:ea typeface="굴림" pitchFamily="50" charset="-127"/>
              </a:rPr>
              <a:t> Dux”</a:t>
            </a:r>
            <a:endParaRPr lang="en-US" altLang="ko-KR" sz="2000" dirty="0">
              <a:solidFill>
                <a:srgbClr val="CC0000"/>
              </a:solidFill>
              <a:ea typeface="굴림" pitchFamily="50" charset="-127"/>
            </a:endParaRPr>
          </a:p>
          <a:p>
            <a:pPr lvl="1"/>
            <a:endParaRPr lang="en-US" altLang="ko-KR" sz="2000" dirty="0">
              <a:solidFill>
                <a:srgbClr val="CC0000"/>
              </a:solidFill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8271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336C-3FF6-458A-B8BA-9C8FFFD955A7}" type="slidenum">
              <a:rPr lang="ko-KR" altLang="en-US"/>
              <a:pPr/>
              <a:t>7</a:t>
            </a:fld>
            <a:endParaRPr lang="en-US" altLang="ko-KR"/>
          </a:p>
        </p:txBody>
      </p:sp>
      <p:sp>
        <p:nvSpPr>
          <p:cNvPr id="166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The RDF </a:t>
            </a:r>
            <a:r>
              <a:rPr lang="en-US" altLang="ko-KR" dirty="0" smtClean="0">
                <a:ea typeface="굴림" pitchFamily="50" charset="-127"/>
              </a:rPr>
              <a:t>triple </a:t>
            </a:r>
            <a:r>
              <a:rPr lang="en-US" altLang="ko-KR" sz="2000" dirty="0" smtClean="0">
                <a:ea typeface="굴림" pitchFamily="50" charset="-127"/>
              </a:rPr>
              <a:t>(</a:t>
            </a:r>
            <a:r>
              <a:rPr lang="en-US" altLang="ko-KR" sz="2000" dirty="0">
                <a:ea typeface="굴림" pitchFamily="50" charset="-127"/>
              </a:rPr>
              <a:t>3/3)</a:t>
            </a:r>
            <a:endParaRPr lang="ko-KR" altLang="en-US" sz="2000" dirty="0">
              <a:ea typeface="굴림" pitchFamily="50" charset="-127"/>
            </a:endParaRPr>
          </a:p>
        </p:txBody>
      </p:sp>
      <p:sp>
        <p:nvSpPr>
          <p:cNvPr id="166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dirty="0">
                <a:ea typeface="굴림" pitchFamily="50" charset="-127"/>
              </a:rPr>
              <a:t>One shorthand technique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pitchFamily="50" charset="-127"/>
              </a:rPr>
              <a:t>{ subject, predicate, object }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 smtClean="0">
                <a:ea typeface="굴림" pitchFamily="50" charset="-127"/>
              </a:rPr>
              <a:t>Ex){ </a:t>
            </a:r>
            <a:r>
              <a:rPr lang="en-US" altLang="ko-KR" sz="1800" dirty="0" smtClean="0">
                <a:solidFill>
                  <a:srgbClr val="CC0000"/>
                </a:solidFill>
                <a:ea typeface="굴림" pitchFamily="50" charset="-127"/>
              </a:rPr>
              <a:t>http://burningbird.net/articles/monsters1.htm</a:t>
            </a:r>
            <a:r>
              <a:rPr lang="en-US" altLang="ko-KR" sz="1800" dirty="0" smtClean="0">
                <a:solidFill>
                  <a:schemeClr val="tx1"/>
                </a:solidFill>
                <a:ea typeface="굴림" pitchFamily="50" charset="-127"/>
              </a:rPr>
              <a:t>, </a:t>
            </a:r>
            <a:r>
              <a:rPr lang="en-US" altLang="ko-KR" sz="1800" dirty="0" smtClean="0">
                <a:solidFill>
                  <a:srgbClr val="CC0000"/>
                </a:solidFill>
                <a:ea typeface="굴림" pitchFamily="50" charset="-127"/>
              </a:rPr>
              <a:t>title</a:t>
            </a:r>
            <a:r>
              <a:rPr lang="en-US" altLang="ko-KR" sz="1800" dirty="0" smtClean="0">
                <a:solidFill>
                  <a:schemeClr val="tx1"/>
                </a:solidFill>
                <a:ea typeface="굴림" pitchFamily="50" charset="-127"/>
              </a:rPr>
              <a:t>, </a:t>
            </a:r>
            <a:r>
              <a:rPr lang="en-US" altLang="ko-KR" sz="1800" dirty="0" smtClean="0">
                <a:solidFill>
                  <a:srgbClr val="CC0000"/>
                </a:solidFill>
                <a:ea typeface="굴림" pitchFamily="50" charset="-127"/>
              </a:rPr>
              <a:t>“</a:t>
            </a:r>
            <a:r>
              <a:rPr lang="en-US" altLang="ko-KR" sz="1800" dirty="0" err="1" smtClean="0">
                <a:solidFill>
                  <a:srgbClr val="CC0000"/>
                </a:solidFill>
                <a:ea typeface="굴림" pitchFamily="50" charset="-127"/>
              </a:rPr>
              <a:t>Architeuthis</a:t>
            </a:r>
            <a:r>
              <a:rPr lang="en-US" altLang="ko-KR" sz="1800" dirty="0" smtClean="0">
                <a:solidFill>
                  <a:srgbClr val="CC0000"/>
                </a:solidFill>
                <a:ea typeface="굴림" pitchFamily="50" charset="-127"/>
              </a:rPr>
              <a:t> Dux” </a:t>
            </a:r>
            <a:r>
              <a:rPr lang="en-US" altLang="ko-KR" sz="1800" dirty="0" smtClean="0">
                <a:solidFill>
                  <a:schemeClr val="tx1"/>
                </a:solidFill>
                <a:ea typeface="굴림" pitchFamily="50" charset="-127"/>
              </a:rPr>
              <a:t>}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ko-KR" sz="2000" dirty="0">
              <a:solidFill>
                <a:schemeClr val="tx1"/>
              </a:solidFill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400" dirty="0">
                <a:solidFill>
                  <a:schemeClr val="tx1"/>
                </a:solidFill>
                <a:ea typeface="굴림" pitchFamily="50" charset="-127"/>
              </a:rPr>
              <a:t>Regardless of the manner, four facts are immutable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solidFill>
                  <a:schemeClr val="tx1"/>
                </a:solidFill>
                <a:ea typeface="굴림" pitchFamily="50" charset="-127"/>
              </a:rPr>
              <a:t>Each RDF triple is made up of subject, predicate, and object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solidFill>
                  <a:schemeClr val="tx1"/>
                </a:solidFill>
                <a:ea typeface="굴림" pitchFamily="50" charset="-127"/>
              </a:rPr>
              <a:t>Each RDF triple is a complete and unique fact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solidFill>
                  <a:schemeClr val="tx1"/>
                </a:solidFill>
                <a:ea typeface="굴림" pitchFamily="50" charset="-127"/>
              </a:rPr>
              <a:t>An triple is a 3-tuple, which is made up of a subject, predicate, and object which are respectively </a:t>
            </a:r>
            <a:r>
              <a:rPr lang="en-US" altLang="ko-KR" sz="2000" dirty="0" smtClean="0">
                <a:solidFill>
                  <a:schemeClr val="tx1"/>
                </a:solidFill>
                <a:ea typeface="굴림" pitchFamily="50" charset="-127"/>
              </a:rPr>
              <a:t>a </a:t>
            </a:r>
            <a:r>
              <a:rPr lang="en-US" altLang="ko-KR" sz="2000" u="sng" dirty="0" err="1">
                <a:solidFill>
                  <a:schemeClr val="tx1"/>
                </a:solidFill>
                <a:ea typeface="굴림" pitchFamily="50" charset="-127"/>
              </a:rPr>
              <a:t>uriref</a:t>
            </a:r>
            <a:r>
              <a:rPr lang="en-US" altLang="ko-KR" sz="2000" u="sng" dirty="0">
                <a:solidFill>
                  <a:schemeClr val="tx1"/>
                </a:solidFill>
                <a:ea typeface="굴림" pitchFamily="50" charset="-127"/>
              </a:rPr>
              <a:t> or </a:t>
            </a:r>
            <a:r>
              <a:rPr lang="en-US" altLang="ko-KR" sz="2000" u="sng" dirty="0" err="1">
                <a:solidFill>
                  <a:schemeClr val="tx1"/>
                </a:solidFill>
                <a:ea typeface="굴림" pitchFamily="50" charset="-127"/>
              </a:rPr>
              <a:t>bnode</a:t>
            </a:r>
            <a:r>
              <a:rPr lang="en-US" altLang="ko-KR" sz="2000" dirty="0" smtClean="0">
                <a:solidFill>
                  <a:schemeClr val="tx1"/>
                </a:solidFill>
                <a:ea typeface="굴림" pitchFamily="50" charset="-127"/>
              </a:rPr>
              <a:t>; a </a:t>
            </a:r>
            <a:r>
              <a:rPr lang="en-US" altLang="ko-KR" sz="2000" u="sng" dirty="0" err="1">
                <a:solidFill>
                  <a:schemeClr val="tx1"/>
                </a:solidFill>
                <a:ea typeface="굴림" pitchFamily="50" charset="-127"/>
              </a:rPr>
              <a:t>uriref</a:t>
            </a:r>
            <a:r>
              <a:rPr lang="en-US" altLang="ko-KR" sz="2000" dirty="0" smtClean="0">
                <a:solidFill>
                  <a:schemeClr val="tx1"/>
                </a:solidFill>
                <a:ea typeface="굴림" pitchFamily="50" charset="-127"/>
              </a:rPr>
              <a:t>; </a:t>
            </a:r>
            <a:r>
              <a:rPr lang="en-US" altLang="ko-KR" sz="2000" dirty="0">
                <a:solidFill>
                  <a:schemeClr val="tx1"/>
                </a:solidFill>
                <a:ea typeface="굴림" pitchFamily="50" charset="-127"/>
              </a:rPr>
              <a:t>and </a:t>
            </a:r>
            <a:r>
              <a:rPr lang="en-US" altLang="ko-KR" sz="2000" dirty="0" smtClean="0">
                <a:solidFill>
                  <a:schemeClr val="tx1"/>
                </a:solidFill>
                <a:ea typeface="굴림" pitchFamily="50" charset="-127"/>
              </a:rPr>
              <a:t>a </a:t>
            </a:r>
            <a:r>
              <a:rPr lang="en-US" altLang="ko-KR" sz="2000" u="sng" dirty="0" err="1">
                <a:solidFill>
                  <a:schemeClr val="tx1"/>
                </a:solidFill>
                <a:ea typeface="굴림" pitchFamily="50" charset="-127"/>
              </a:rPr>
              <a:t>uriref</a:t>
            </a:r>
            <a:r>
              <a:rPr lang="en-US" altLang="ko-KR" sz="2000" u="sng" dirty="0">
                <a:solidFill>
                  <a:schemeClr val="tx1"/>
                </a:solidFill>
                <a:ea typeface="굴림" pitchFamily="50" charset="-127"/>
              </a:rPr>
              <a:t>, </a:t>
            </a:r>
            <a:r>
              <a:rPr lang="en-US" altLang="ko-KR" sz="2000" u="sng" dirty="0" err="1">
                <a:solidFill>
                  <a:schemeClr val="tx1"/>
                </a:solidFill>
                <a:ea typeface="굴림" pitchFamily="50" charset="-127"/>
              </a:rPr>
              <a:t>bnode</a:t>
            </a:r>
            <a:r>
              <a:rPr lang="en-US" altLang="ko-KR" sz="2000" u="sng" dirty="0">
                <a:solidFill>
                  <a:schemeClr val="tx1"/>
                </a:solidFill>
                <a:ea typeface="굴림" pitchFamily="50" charset="-127"/>
              </a:rPr>
              <a:t> or </a:t>
            </a:r>
            <a:r>
              <a:rPr lang="en-US" altLang="ko-KR" sz="2000" u="sng" dirty="0" smtClean="0">
                <a:solidFill>
                  <a:schemeClr val="tx1"/>
                </a:solidFill>
                <a:ea typeface="굴림" pitchFamily="50" charset="-127"/>
              </a:rPr>
              <a:t>literal</a:t>
            </a:r>
            <a:endParaRPr lang="en-US" altLang="ko-KR" sz="2000" u="sng" dirty="0">
              <a:solidFill>
                <a:schemeClr val="tx1"/>
              </a:solidFill>
              <a:ea typeface="굴림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solidFill>
                  <a:schemeClr val="tx1"/>
                </a:solidFill>
                <a:ea typeface="굴림" pitchFamily="50" charset="-127"/>
              </a:rPr>
              <a:t>Each RDF triple can be joined other RDF triples, but it still retains its own unique meaning</a:t>
            </a:r>
          </a:p>
        </p:txBody>
      </p:sp>
    </p:spTree>
    <p:extLst>
      <p:ext uri="{BB962C8B-B14F-4D97-AF65-F5344CB8AC3E}">
        <p14:creationId xmlns:p14="http://schemas.microsoft.com/office/powerpoint/2010/main" val="565296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a typeface="굴림" pitchFamily="50" charset="-127"/>
              </a:rPr>
              <a:t>The Basic RDF data model and the RDF graph </a:t>
            </a:r>
            <a:r>
              <a:rPr lang="en-US" altLang="ko-KR" sz="2400" dirty="0">
                <a:ea typeface="굴림" pitchFamily="50" charset="-127"/>
              </a:rPr>
              <a:t>(</a:t>
            </a:r>
            <a:r>
              <a:rPr lang="en-US" altLang="ko-KR" sz="2400" dirty="0" smtClean="0">
                <a:ea typeface="굴림" pitchFamily="50" charset="-127"/>
              </a:rPr>
              <a:t>1/3)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RDF graph 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RDF </a:t>
            </a:r>
            <a:r>
              <a:rPr lang="en-US" altLang="ko-KR" dirty="0" smtClean="0">
                <a:ea typeface="굴림" pitchFamily="50" charset="-127"/>
              </a:rPr>
              <a:t>Core Working Group decided on it</a:t>
            </a:r>
            <a:endParaRPr lang="en-US" altLang="ko-KR" dirty="0">
              <a:ea typeface="굴림" pitchFamily="50" charset="-127"/>
            </a:endParaRPr>
          </a:p>
          <a:p>
            <a:pPr lvl="1"/>
            <a:r>
              <a:rPr lang="en-US" altLang="ko-KR" dirty="0">
                <a:ea typeface="굴림" pitchFamily="50" charset="-127"/>
              </a:rPr>
              <a:t>A directed labeled graph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Graphs are extremely easy to read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RDF data model can be represented in RDF graphs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The graph consists of a set of nodes connected by arcs</a:t>
            </a:r>
          </a:p>
          <a:p>
            <a:pPr lvl="2"/>
            <a:r>
              <a:rPr lang="en-US" altLang="ko-KR" dirty="0">
                <a:ea typeface="굴림" pitchFamily="50" charset="-127"/>
              </a:rPr>
              <a:t>Node – Arc – Node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766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D3602-2838-4774-9862-5B8120A9D2CB}" type="slidenum">
              <a:rPr lang="ko-KR" altLang="en-US"/>
              <a:pPr/>
              <a:t>9</a:t>
            </a:fld>
            <a:endParaRPr lang="en-US" altLang="ko-KR"/>
          </a:p>
        </p:txBody>
      </p:sp>
      <p:sp>
        <p:nvSpPr>
          <p:cNvPr id="1671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ea typeface="굴림" pitchFamily="50" charset="-127"/>
              </a:rPr>
              <a:t>The Basic RDF data model </a:t>
            </a:r>
            <a:r>
              <a:rPr lang="en-US" altLang="ko-KR" sz="3200" dirty="0" smtClean="0">
                <a:ea typeface="굴림" pitchFamily="50" charset="-127"/>
              </a:rPr>
              <a:t>and </a:t>
            </a:r>
            <a:r>
              <a:rPr lang="en-US" altLang="ko-KR" sz="3200" dirty="0">
                <a:ea typeface="굴림" pitchFamily="50" charset="-127"/>
              </a:rPr>
              <a:t>the RDF graph </a:t>
            </a:r>
            <a:r>
              <a:rPr lang="en-US" altLang="ko-KR" sz="2000" dirty="0">
                <a:ea typeface="굴림" pitchFamily="50" charset="-127"/>
              </a:rPr>
              <a:t>(</a:t>
            </a:r>
            <a:r>
              <a:rPr lang="en-US" altLang="ko-KR" sz="2000" dirty="0" smtClean="0">
                <a:ea typeface="굴림" pitchFamily="50" charset="-127"/>
              </a:rPr>
              <a:t>2/3)</a:t>
            </a:r>
            <a:endParaRPr lang="ko-KR" altLang="en-US" sz="3200" dirty="0">
              <a:ea typeface="굴림" pitchFamily="50" charset="-127"/>
            </a:endParaRPr>
          </a:p>
        </p:txBody>
      </p:sp>
      <p:sp>
        <p:nvSpPr>
          <p:cNvPr id="167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>
                <a:ea typeface="굴림" pitchFamily="50" charset="-127"/>
              </a:rPr>
              <a:t>Node of RDF graph </a:t>
            </a:r>
          </a:p>
          <a:p>
            <a:pPr lvl="1"/>
            <a:r>
              <a:rPr lang="en-US" altLang="ko-KR" sz="2000" b="1" dirty="0" err="1" smtClean="0">
                <a:ea typeface="굴림" pitchFamily="50" charset="-127"/>
              </a:rPr>
              <a:t>Uriref</a:t>
            </a:r>
            <a:r>
              <a:rPr lang="en-US" altLang="ko-KR" sz="2000" dirty="0" smtClean="0">
                <a:ea typeface="굴림" pitchFamily="50" charset="-127"/>
              </a:rPr>
              <a:t> node : </a:t>
            </a:r>
            <a:r>
              <a:rPr lang="en-US" altLang="ko-KR" sz="2000" dirty="0">
                <a:ea typeface="굴림" pitchFamily="50" charset="-127"/>
              </a:rPr>
              <a:t>Uniform Resource Identifier(URI) that provides a specific identifier unique to the node</a:t>
            </a:r>
          </a:p>
          <a:p>
            <a:pPr lvl="1"/>
            <a:r>
              <a:rPr lang="en-US" altLang="ko-KR" sz="2000" b="1" dirty="0">
                <a:ea typeface="굴림" pitchFamily="50" charset="-127"/>
              </a:rPr>
              <a:t>Blank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 smtClean="0">
                <a:ea typeface="굴림" pitchFamily="50" charset="-127"/>
              </a:rPr>
              <a:t>node : </a:t>
            </a:r>
            <a:r>
              <a:rPr lang="en-US" altLang="ko-KR" sz="2000" dirty="0">
                <a:ea typeface="굴림" pitchFamily="50" charset="-127"/>
              </a:rPr>
              <a:t>nodes that don’t have a URI</a:t>
            </a:r>
          </a:p>
          <a:p>
            <a:pPr lvl="1"/>
            <a:r>
              <a:rPr lang="en-US" altLang="ko-KR" sz="2000" b="1" dirty="0" smtClean="0">
                <a:ea typeface="굴림" pitchFamily="50" charset="-127"/>
              </a:rPr>
              <a:t>Literal</a:t>
            </a:r>
            <a:r>
              <a:rPr lang="en-US" altLang="ko-KR" sz="2000" dirty="0" smtClean="0">
                <a:ea typeface="굴림" pitchFamily="50" charset="-127"/>
              </a:rPr>
              <a:t> : </a:t>
            </a:r>
            <a:r>
              <a:rPr lang="en-US" altLang="ko-KR" sz="2000" dirty="0">
                <a:ea typeface="굴림" pitchFamily="50" charset="-127"/>
              </a:rPr>
              <a:t>literal values represent RDF objects</a:t>
            </a:r>
          </a:p>
          <a:p>
            <a:pPr lvl="1"/>
            <a:endParaRPr lang="en-US" altLang="ko-KR" sz="2000" dirty="0">
              <a:ea typeface="굴림" pitchFamily="50" charset="-127"/>
            </a:endParaRPr>
          </a:p>
          <a:p>
            <a:r>
              <a:rPr lang="en-US" altLang="ko-KR" sz="2400" dirty="0">
                <a:ea typeface="굴림" pitchFamily="50" charset="-127"/>
              </a:rPr>
              <a:t>The arcs are directional and labeled with the predicate</a:t>
            </a:r>
          </a:p>
          <a:p>
            <a:pPr lvl="1"/>
            <a:r>
              <a:rPr lang="en-US" altLang="ko-KR" sz="2000" dirty="0" smtClean="0">
                <a:ea typeface="굴림" pitchFamily="50" charset="-127"/>
              </a:rPr>
              <a:t>Predicate </a:t>
            </a:r>
            <a:r>
              <a:rPr lang="en-US" altLang="ko-KR" sz="2000" dirty="0">
                <a:ea typeface="굴림" pitchFamily="50" charset="-127"/>
              </a:rPr>
              <a:t>is given a </a:t>
            </a:r>
            <a:r>
              <a:rPr lang="en-US" altLang="ko-KR" sz="2000" dirty="0" err="1">
                <a:ea typeface="굴림" pitchFamily="50" charset="-127"/>
              </a:rPr>
              <a:t>uriref</a:t>
            </a:r>
            <a:r>
              <a:rPr lang="en-US" altLang="ko-KR" sz="2000" dirty="0">
                <a:ea typeface="굴림" pitchFamily="50" charset="-127"/>
              </a:rPr>
              <a:t> equal to the schema for RDF vocabulary elements</a:t>
            </a:r>
          </a:p>
          <a:p>
            <a:pPr lvl="1"/>
            <a:endParaRPr lang="en-US" altLang="ko-KR" sz="2000" dirty="0">
              <a:ea typeface="굴림" pitchFamily="50" charset="-127"/>
            </a:endParaRPr>
          </a:p>
          <a:p>
            <a:pPr lvl="1"/>
            <a:endParaRPr lang="en-US" altLang="ko-KR" dirty="0">
              <a:ea typeface="굴림" pitchFamily="50" charset="-127"/>
            </a:endParaRPr>
          </a:p>
        </p:txBody>
      </p:sp>
      <p:sp>
        <p:nvSpPr>
          <p:cNvPr id="1671173" name="AutoShape 5"/>
          <p:cNvSpPr>
            <a:spLocks noChangeArrowheads="1"/>
          </p:cNvSpPr>
          <p:nvPr/>
        </p:nvSpPr>
        <p:spPr bwMode="auto">
          <a:xfrm>
            <a:off x="130175" y="5002389"/>
            <a:ext cx="3937769" cy="272156"/>
          </a:xfrm>
          <a:prstGeom prst="roundRect">
            <a:avLst>
              <a:gd name="adj" fmla="val 50000"/>
            </a:avLst>
          </a:prstGeom>
          <a:solidFill>
            <a:srgbClr val="66CC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400" dirty="0">
                <a:ea typeface="굴림" pitchFamily="50" charset="-127"/>
              </a:rPr>
              <a:t>http://burningbird.net/articles/monsters1.htm</a:t>
            </a:r>
            <a:endParaRPr lang="ko-KR" altLang="en-US" sz="1400" dirty="0">
              <a:ea typeface="굴림" pitchFamily="50" charset="-127"/>
            </a:endParaRPr>
          </a:p>
        </p:txBody>
      </p:sp>
      <p:sp>
        <p:nvSpPr>
          <p:cNvPr id="1671176" name="Rectangle 8"/>
          <p:cNvSpPr>
            <a:spLocks noChangeArrowheads="1"/>
          </p:cNvSpPr>
          <p:nvPr/>
        </p:nvSpPr>
        <p:spPr bwMode="auto">
          <a:xfrm>
            <a:off x="7452320" y="5002389"/>
            <a:ext cx="1510357" cy="27692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400" dirty="0" err="1">
                <a:ea typeface="굴림" pitchFamily="50" charset="-127"/>
              </a:rPr>
              <a:t>Architeuthis</a:t>
            </a:r>
            <a:r>
              <a:rPr lang="en-US" altLang="ko-KR" sz="1400" dirty="0">
                <a:ea typeface="굴림" pitchFamily="50" charset="-127"/>
              </a:rPr>
              <a:t> Dux</a:t>
            </a:r>
            <a:endParaRPr lang="ko-KR" altLang="en-US" sz="1400" dirty="0">
              <a:ea typeface="굴림" pitchFamily="50" charset="-127"/>
            </a:endParaRPr>
          </a:p>
        </p:txBody>
      </p:sp>
      <p:sp>
        <p:nvSpPr>
          <p:cNvPr id="1671180" name="Line 12"/>
          <p:cNvSpPr>
            <a:spLocks noChangeShapeType="1"/>
          </p:cNvSpPr>
          <p:nvPr/>
        </p:nvSpPr>
        <p:spPr bwMode="auto">
          <a:xfrm>
            <a:off x="4067944" y="5074396"/>
            <a:ext cx="3384376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71181" name="Text Box 13"/>
          <p:cNvSpPr txBox="1">
            <a:spLocks noChangeArrowheads="1"/>
          </p:cNvSpPr>
          <p:nvPr/>
        </p:nvSpPr>
        <p:spPr bwMode="auto">
          <a:xfrm>
            <a:off x="3954926" y="4698455"/>
            <a:ext cx="361041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dirty="0">
                <a:ea typeface="굴림" pitchFamily="50" charset="-127"/>
              </a:rPr>
              <a:t>http://burningbird.net/postcon/elements/1.0/title</a:t>
            </a:r>
            <a:endParaRPr lang="ko-KR" altLang="en-US" sz="1200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1434237"/>
      </p:ext>
    </p:extLst>
  </p:cSld>
  <p:clrMapOvr>
    <a:masterClrMapping/>
  </p:clrMapOvr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>
            <a:solidFill>
              <a:schemeClr val="tx1"/>
            </a:solidFill>
            <a:latin typeface="Corbel" pitchFamily="34" charset="0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rbe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10955</TotalTime>
  <Words>1066</Words>
  <Application>Microsoft Office PowerPoint</Application>
  <PresentationFormat>화면 슬라이드 쇼(4:3)</PresentationFormat>
  <Paragraphs>217</Paragraphs>
  <Slides>17</Slides>
  <Notes>17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SNU IDB Lab.</vt:lpstr>
      <vt:lpstr>Practical RDF Chapter 2. RDF: Heart and Soul</vt:lpstr>
      <vt:lpstr>Outline</vt:lpstr>
      <vt:lpstr>The search for knowledge (1/2)</vt:lpstr>
      <vt:lpstr>The search for knowledge (2/2)</vt:lpstr>
      <vt:lpstr>The RDF triple (1/3)</vt:lpstr>
      <vt:lpstr>The RDF triple (2/3)</vt:lpstr>
      <vt:lpstr>The RDF triple (3/3)</vt:lpstr>
      <vt:lpstr>The Basic RDF data model and the RDF graph (1/3)</vt:lpstr>
      <vt:lpstr>The Basic RDF data model and the RDF graph (2/3)</vt:lpstr>
      <vt:lpstr>The Basic RDF data model and the RDF graph (3/3)</vt:lpstr>
      <vt:lpstr>URIs [Uniform Resource Identifier]</vt:lpstr>
      <vt:lpstr>RDF Serialization (1/4)</vt:lpstr>
      <vt:lpstr>RDF Serialization (2/4)</vt:lpstr>
      <vt:lpstr>RDF Serialization (3/4)</vt:lpstr>
      <vt:lpstr>RDF Serialization (4/4)</vt:lpstr>
      <vt:lpstr>Lingo and vocabulary (1/2)</vt:lpstr>
      <vt:lpstr>Lingo and vocabulary (2/2)</vt:lpstr>
    </vt:vector>
  </TitlesOfParts>
  <Company>SNU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SimRank</dc:title>
  <dc:creator>Taikyoung Kim</dc:creator>
  <cp:lastModifiedBy>Ryan</cp:lastModifiedBy>
  <cp:revision>1137</cp:revision>
  <dcterms:created xsi:type="dcterms:W3CDTF">2006-10-05T04:04:58Z</dcterms:created>
  <dcterms:modified xsi:type="dcterms:W3CDTF">2011-07-04T15:44:33Z</dcterms:modified>
</cp:coreProperties>
</file>