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8" r:id="rId2"/>
    <p:sldId id="292" r:id="rId3"/>
    <p:sldId id="259" r:id="rId4"/>
    <p:sldId id="290" r:id="rId5"/>
    <p:sldId id="291" r:id="rId6"/>
    <p:sldId id="260" r:id="rId7"/>
    <p:sldId id="314" r:id="rId8"/>
    <p:sldId id="261" r:id="rId9"/>
    <p:sldId id="293" r:id="rId10"/>
    <p:sldId id="301" r:id="rId11"/>
    <p:sldId id="302" r:id="rId12"/>
    <p:sldId id="311" r:id="rId13"/>
    <p:sldId id="316" r:id="rId14"/>
    <p:sldId id="312" r:id="rId15"/>
    <p:sldId id="317" r:id="rId16"/>
    <p:sldId id="313" r:id="rId17"/>
    <p:sldId id="315" r:id="rId18"/>
    <p:sldId id="303" r:id="rId19"/>
    <p:sldId id="306" r:id="rId20"/>
    <p:sldId id="305" r:id="rId21"/>
    <p:sldId id="318" r:id="rId22"/>
    <p:sldId id="319" r:id="rId23"/>
    <p:sldId id="308" r:id="rId24"/>
    <p:sldId id="320" r:id="rId25"/>
    <p:sldId id="300" r:id="rId26"/>
    <p:sldId id="285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7" autoAdjust="0"/>
    <p:restoredTop sz="92108" autoAdjust="0"/>
  </p:normalViewPr>
  <p:slideViewPr>
    <p:cSldViewPr>
      <p:cViewPr varScale="1">
        <p:scale>
          <a:sx n="99" d="100"/>
          <a:sy n="99" d="100"/>
        </p:scale>
        <p:origin x="-32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2130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CB361-3D4A-4F34-B15F-E155E4F637E1}" type="datetimeFigureOut">
              <a:rPr lang="ko-KR" altLang="en-US" smtClean="0"/>
              <a:pPr/>
              <a:t>2009-12-30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85ECF-8581-44AE-9CEB-464E4EBC46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16F53-3723-4E20-8B48-55D705579F0E}" type="datetimeFigureOut">
              <a:rPr lang="ko-KR" altLang="en-US" smtClean="0"/>
              <a:pPr/>
              <a:t>2009-12-30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915CE-DEBD-4A47-BF96-224F81E542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14438" y="214313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E1F218CC-981A-4E1A-BC31-F6D8E5B0BA02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14438" y="214313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E1F218CC-981A-4E1A-BC31-F6D8E5B0BA0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14438" y="214313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E1F218CC-981A-4E1A-BC31-F6D8E5B0BA02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14438" y="214313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E1F218CC-981A-4E1A-BC31-F6D8E5B0BA02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14438" y="214313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E1F218CC-981A-4E1A-BC31-F6D8E5B0BA0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14438" y="214313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E1F218CC-981A-4E1A-BC31-F6D8E5B0BA02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14438" y="214313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E1F218CC-981A-4E1A-BC31-F6D8E5B0BA02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14438" y="214313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E1F218CC-981A-4E1A-BC31-F6D8E5B0BA02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Picture 16" descr="iDB_color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28000" y="6197600"/>
            <a:ext cx="10160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Corbel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Corbe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Corbel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800" kern="1200">
          <a:solidFill>
            <a:schemeClr val="tx1"/>
          </a:solidFill>
          <a:latin typeface="Corbel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8315356" cy="1470025"/>
          </a:xfrm>
        </p:spPr>
        <p:txBody>
          <a:bodyPr>
            <a:normAutofit/>
          </a:bodyPr>
          <a:lstStyle/>
          <a:p>
            <a:r>
              <a:rPr lang="en-US" altLang="ko-KR" sz="2700" b="1" dirty="0" smtClean="0"/>
              <a:t>Less Talk, More Rock: Automated Organization of</a:t>
            </a:r>
            <a:br>
              <a:rPr lang="en-US" altLang="ko-KR" sz="2700" b="1" dirty="0" smtClean="0"/>
            </a:br>
            <a:r>
              <a:rPr lang="en-US" altLang="ko-KR" sz="2700" b="1" dirty="0" smtClean="0"/>
              <a:t>Community-Contributed Collections of Concert Videos</a:t>
            </a:r>
            <a:endParaRPr lang="ko-KR" altLang="en-US" sz="27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8" y="3571876"/>
            <a:ext cx="7879590" cy="2000264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Lyndon Kennedy, Yahoo! Research, Santa Clara, CA</a:t>
            </a:r>
          </a:p>
          <a:p>
            <a:r>
              <a:rPr lang="en-US" altLang="ko-KR" dirty="0" err="1" smtClean="0"/>
              <a:t>Mor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Naaman</a:t>
            </a:r>
            <a:r>
              <a:rPr lang="en-US" altLang="ko-KR" dirty="0" smtClean="0"/>
              <a:t> ,Dept. of Library and Information Science ,Rutgers University, New Brunswick, NJ</a:t>
            </a:r>
          </a:p>
          <a:p>
            <a:endParaRPr lang="en-US" altLang="ko-KR" dirty="0" smtClean="0"/>
          </a:p>
          <a:p>
            <a:pPr algn="r"/>
            <a:r>
              <a:rPr lang="en-US" altLang="ko-KR" dirty="0" smtClean="0"/>
              <a:t> 2009.12.30</a:t>
            </a:r>
          </a:p>
          <a:p>
            <a:pPr algn="r"/>
            <a:r>
              <a:rPr lang="en-US" altLang="ko-KR" dirty="0" smtClean="0"/>
              <a:t>Presented by </a:t>
            </a:r>
            <a:r>
              <a:rPr lang="en-US" altLang="ko-KR" dirty="0" err="1" smtClean="0"/>
              <a:t>Seong-yun</a:t>
            </a:r>
            <a:r>
              <a:rPr lang="en-US" altLang="ko-KR" dirty="0" smtClean="0"/>
              <a:t> Lee, IDB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Aligning Video Clips – Generating Fingerprints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071546"/>
            <a:ext cx="8801104" cy="157163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Proposed by A. Wang</a:t>
            </a:r>
          </a:p>
          <a:p>
            <a:pPr lvl="1"/>
            <a:r>
              <a:rPr lang="en-US" altLang="ko-KR" dirty="0" smtClean="0"/>
              <a:t>An Industrial Strength Audio Search Algorithm. In Proceedings of the International Conference on Music Information Retrieval, 2003.</a:t>
            </a:r>
          </a:p>
          <a:p>
            <a:r>
              <a:rPr lang="en-US" altLang="ko-KR" dirty="0" smtClean="0"/>
              <a:t>Taking the short-time Fourier transform of a given audio segment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2571744"/>
            <a:ext cx="5286412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내용 개체 틀 2"/>
          <p:cNvSpPr txBox="1">
            <a:spLocks/>
          </p:cNvSpPr>
          <p:nvPr/>
        </p:nvSpPr>
        <p:spPr>
          <a:xfrm>
            <a:off x="214282" y="4572008"/>
            <a:ext cx="8801104" cy="207170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indent="-342900">
              <a:spcBef>
                <a:spcPct val="20000"/>
              </a:spcBef>
              <a:buClr>
                <a:srgbClr val="C00000"/>
              </a:buClr>
            </a:pPr>
            <a:r>
              <a:rPr lang="en-US" altLang="ko-KR" sz="2400" dirty="0" smtClean="0"/>
              <a:t>                        &lt;Spectrogram of a segment of audio&gt;</a:t>
            </a:r>
          </a:p>
          <a:p>
            <a:pPr marL="342900" indent="-342900">
              <a:spcBef>
                <a:spcPct val="20000"/>
              </a:spcBef>
              <a:buClr>
                <a:srgbClr val="C00000"/>
              </a:buClr>
            </a:pPr>
            <a:r>
              <a:rPr lang="en-US" altLang="ko-KR" sz="2400" dirty="0" smtClean="0"/>
              <a:t> </a:t>
            </a:r>
          </a:p>
          <a:p>
            <a:pPr marL="342900" indent="-34290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</a:pPr>
            <a:r>
              <a:rPr lang="en-US" altLang="ko-KR" sz="2400" dirty="0" smtClean="0"/>
              <a:t>Black </a:t>
            </a:r>
            <a:r>
              <a:rPr lang="en-US" altLang="ko-KR" sz="2400" dirty="0" smtClean="0"/>
              <a:t>square : landmark</a:t>
            </a: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Corbel" pitchFamily="34" charset="0"/>
              <a:buChar char="–"/>
              <a:tabLst/>
              <a:defRPr/>
            </a:pPr>
            <a:r>
              <a:rPr lang="en-US" altLang="ko-KR" sz="2000" dirty="0" smtClean="0">
                <a:latin typeface="Corbel" pitchFamily="34" charset="0"/>
              </a:rPr>
              <a:t>Local frequency peak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The fingerprints are d</a:t>
            </a:r>
            <a:r>
              <a:rPr lang="en-US" altLang="ko-KR" sz="2400" dirty="0" err="1" smtClean="0"/>
              <a:t>etermined</a:t>
            </a:r>
            <a:r>
              <a:rPr lang="en-US" altLang="ko-KR" sz="2400" dirty="0" smtClean="0"/>
              <a:t> by constructing hash values </a:t>
            </a:r>
          </a:p>
          <a:p>
            <a:pPr marL="800100" lvl="1" indent="-34290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</a:pPr>
            <a:r>
              <a:rPr lang="en-US" altLang="ko-KR" sz="2400" dirty="0" smtClean="0"/>
              <a:t>Using the time </a:t>
            </a:r>
            <a:r>
              <a:rPr lang="en-US" altLang="ko-KR" sz="2400" dirty="0" smtClean="0"/>
              <a:t>and frequency differences between the landmark and a few landmarks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  <a:p>
            <a:pPr marL="800100" lvl="1" indent="-342900">
              <a:spcBef>
                <a:spcPct val="20000"/>
              </a:spcBef>
              <a:buClr>
                <a:srgbClr val="C00000"/>
              </a:buClr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Aligning Video Clips – Matching Clips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57356" y="1285860"/>
            <a:ext cx="507682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내용 개체 틀 2"/>
          <p:cNvSpPr txBox="1">
            <a:spLocks/>
          </p:cNvSpPr>
          <p:nvPr/>
        </p:nvSpPr>
        <p:spPr>
          <a:xfrm>
            <a:off x="171448" y="3500438"/>
            <a:ext cx="8801104" cy="12858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ko-KR" sz="2400" dirty="0" smtClean="0">
                <a:latin typeface="Corbel" pitchFamily="34" charset="0"/>
              </a:rPr>
              <a:t>Determine the two clips are a match</a:t>
            </a:r>
          </a:p>
          <a:p>
            <a:pPr marL="800100" lvl="1" indent="-34290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</a:pPr>
            <a:r>
              <a:rPr lang="en-US" altLang="ko-KR" sz="2400" dirty="0" smtClean="0">
                <a:latin typeface="Corbel" pitchFamily="34" charset="0"/>
              </a:rPr>
              <a:t>By checking whether any of the bins exceeds the threshold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* (Threshold</a:t>
            </a:r>
            <a:r>
              <a:rPr kumimoji="0" lang="en-US" altLang="ko-KR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 : based on the computed mean and standard deviation)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214282" y="4929198"/>
            <a:ext cx="8801104" cy="1214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 Successful detection needs</a:t>
            </a: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Corbel" pitchFamily="34" charset="0"/>
              <a:buChar char="–"/>
              <a:tabLst/>
              <a:defRPr/>
            </a:pP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The less noise in a clip</a:t>
            </a: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Corbel" pitchFamily="34" charset="0"/>
              <a:buChar char="–"/>
              <a:tabLst/>
              <a:defRPr/>
            </a:pP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The longer clip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Aligning Video Clips – Synchronization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071546"/>
            <a:ext cx="8801104" cy="4572032"/>
          </a:xfrm>
        </p:spPr>
        <p:txBody>
          <a:bodyPr/>
          <a:lstStyle/>
          <a:p>
            <a:r>
              <a:rPr lang="en-US" altLang="ko-KR" dirty="0" smtClean="0"/>
              <a:t> Typical Audio fingerprinting applications : focused on the detection of matches between two clips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But, the detection process can yield the actual offset between two clips.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Setting the bins’ span to 50ms </a:t>
            </a:r>
          </a:p>
          <a:p>
            <a:pPr lvl="1">
              <a:buNone/>
            </a:pPr>
            <a:r>
              <a:rPr lang="en-US" altLang="ko-KR" dirty="0" smtClean="0"/>
              <a:t>=&gt; Sufficient to synchronize the video stream (typically have a low frame rate)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Introduction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Aligning Video Clips with Audio Fingerprints</a:t>
            </a:r>
          </a:p>
          <a:p>
            <a:pPr lvl="1"/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Generating Fingerprints</a:t>
            </a:r>
          </a:p>
          <a:p>
            <a:pPr lvl="1"/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Matching Clips</a:t>
            </a:r>
          </a:p>
          <a:p>
            <a:pPr lvl="1"/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Synchronization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Linking and Clustering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Several Applications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Evaluation</a:t>
            </a:r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AEAA0-5CC5-4D29-AD9F-6673111AF90F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Linking and Clustering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3429000"/>
            <a:ext cx="8801104" cy="3071834"/>
          </a:xfrm>
        </p:spPr>
        <p:txBody>
          <a:bodyPr/>
          <a:lstStyle/>
          <a:p>
            <a:r>
              <a:rPr lang="en-US" altLang="ko-KR" dirty="0" smtClean="0"/>
              <a:t>It is possible that system generate a undesirable single connected component</a:t>
            </a:r>
          </a:p>
          <a:p>
            <a:pPr lvl="1"/>
            <a:r>
              <a:rPr lang="en-US" altLang="ko-KR" dirty="0" err="1" smtClean="0"/>
              <a:t>Eg</a:t>
            </a:r>
            <a:r>
              <a:rPr lang="en-US" altLang="ko-KR" dirty="0" smtClean="0"/>
              <a:t>.)  There is a clip of recording of the whole show.</a:t>
            </a:r>
          </a:p>
          <a:p>
            <a:pPr lvl="1"/>
            <a:r>
              <a:rPr lang="en-US" altLang="ko-KR" dirty="0" smtClean="0"/>
              <a:t>But authors did not encounter this in their experiments and dataset.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2" y="1071546"/>
            <a:ext cx="3929090" cy="2242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214282" y="1643050"/>
            <a:ext cx="4371980" cy="1357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Create a graph</a:t>
            </a:r>
            <a:r>
              <a:rPr kumimoji="0" lang="en-US" altLang="ko-KR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 structure, linking between overlapping video clips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Introduction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Aligning Video Clips with Audio Fingerprints</a:t>
            </a:r>
          </a:p>
          <a:p>
            <a:pPr lvl="1"/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Generating Fingerprints</a:t>
            </a:r>
          </a:p>
          <a:p>
            <a:pPr lvl="1"/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Matching Clips</a:t>
            </a:r>
          </a:p>
          <a:p>
            <a:pPr lvl="1"/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Synchronization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Linking and Clustering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Several Applications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Evaluation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AEAA0-5CC5-4D29-AD9F-6673111AF90F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Several Applications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071546"/>
            <a:ext cx="8972552" cy="5429288"/>
          </a:xfrm>
        </p:spPr>
        <p:txBody>
          <a:bodyPr/>
          <a:lstStyle/>
          <a:p>
            <a:r>
              <a:rPr lang="en-US" altLang="ko-KR" dirty="0" smtClean="0"/>
              <a:t>Extracting Level of Interest</a:t>
            </a:r>
          </a:p>
          <a:p>
            <a:pPr lvl="1"/>
            <a:r>
              <a:rPr lang="en-US" altLang="ko-KR" dirty="0" smtClean="0"/>
              <a:t>Larger clusters are more interesting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Selection of Higher Quality Audio</a:t>
            </a: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Low-quality audio tracks</a:t>
            </a:r>
            <a:r>
              <a:rPr lang="en-US" altLang="ko-KR" dirty="0" smtClean="0"/>
              <a:t> cause </a:t>
            </a:r>
            <a:r>
              <a:rPr lang="en-US" altLang="ko-KR" dirty="0" smtClean="0">
                <a:solidFill>
                  <a:srgbClr val="FF0000"/>
                </a:solidFill>
              </a:rPr>
              <a:t>the audio fingerprinting method </a:t>
            </a:r>
            <a:r>
              <a:rPr lang="en-US" altLang="ko-KR" dirty="0" smtClean="0"/>
              <a:t>to fail</a:t>
            </a:r>
          </a:p>
          <a:p>
            <a:pPr lvl="2">
              <a:buFont typeface="Symbol"/>
              <a:buChar char="Þ"/>
            </a:pPr>
            <a:r>
              <a:rPr lang="en-US" altLang="ko-KR" dirty="0" smtClean="0"/>
              <a:t>If sources are highly noisy, they are filtered automatically.</a:t>
            </a:r>
          </a:p>
          <a:p>
            <a:pPr lvl="2">
              <a:buNone/>
            </a:pPr>
            <a:endParaRPr lang="en-US" altLang="ko-KR" dirty="0" smtClean="0"/>
          </a:p>
          <a:p>
            <a:r>
              <a:rPr lang="en-US" altLang="ko-KR" dirty="0" smtClean="0"/>
              <a:t>Extracting Themes from Media Descriptions</a:t>
            </a:r>
          </a:p>
          <a:p>
            <a:pPr lvl="1"/>
            <a:r>
              <a:rPr lang="en-US" altLang="ko-KR" dirty="0" smtClean="0"/>
              <a:t>If overlapping videos are related, users may choose similar terms to annotate</a:t>
            </a:r>
          </a:p>
          <a:p>
            <a:pPr lvl="1"/>
            <a:r>
              <a:rPr lang="en-US" altLang="ko-KR" dirty="0" smtClean="0"/>
              <a:t>A score for each term is calculated as                        </a:t>
            </a:r>
          </a:p>
          <a:p>
            <a:pPr lvl="2">
              <a:buNone/>
            </a:pPr>
            <a:r>
              <a:rPr lang="en-US" altLang="ko-KR" dirty="0" smtClean="0"/>
              <a:t>	(            : the number of videos for which the term x is used in a cluster C</a:t>
            </a:r>
          </a:p>
          <a:p>
            <a:pPr lvl="2">
              <a:buNone/>
            </a:pPr>
            <a:r>
              <a:rPr lang="en-US" altLang="ko-KR" dirty="0" smtClean="0"/>
              <a:t> </a:t>
            </a:r>
            <a:r>
              <a:rPr lang="en-US" altLang="ko-KR" dirty="0" smtClean="0"/>
              <a:t>    	: the count of video clips in the entire collection where the term x appears)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5000636"/>
            <a:ext cx="4667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5286388"/>
            <a:ext cx="3143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91109" y="4500570"/>
            <a:ext cx="1438279" cy="420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Introduction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Aligning Video Clips with Audio Fingerprints</a:t>
            </a:r>
          </a:p>
          <a:p>
            <a:pPr lvl="1"/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Generating Fingerprints</a:t>
            </a:r>
          </a:p>
          <a:p>
            <a:pPr lvl="1"/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Matching Clips</a:t>
            </a:r>
          </a:p>
          <a:p>
            <a:pPr lvl="1"/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Synchronization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Linking and Clustering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Several Applications</a:t>
            </a:r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Evaluation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AEAA0-5CC5-4D29-AD9F-6673111AF90F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Evaluation – Experimental Data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4714884"/>
            <a:ext cx="8801104" cy="1500198"/>
          </a:xfrm>
        </p:spPr>
        <p:txBody>
          <a:bodyPr/>
          <a:lstStyle/>
          <a:p>
            <a:pPr algn="ctr">
              <a:buNone/>
            </a:pPr>
            <a:r>
              <a:rPr lang="en-US" altLang="ko-KR" dirty="0" smtClean="0"/>
              <a:t>&lt;Summary of the characteristics of the online </a:t>
            </a:r>
            <a:r>
              <a:rPr lang="en-US" altLang="ko-KR" dirty="0" err="1" smtClean="0"/>
              <a:t>vidoes</a:t>
            </a:r>
            <a:r>
              <a:rPr lang="en-US" altLang="ko-KR" dirty="0" smtClean="0"/>
              <a:t>&gt;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Arcade Fire in Berkeley(AFB) , Iron Maiden in Bangalore(IMB), </a:t>
            </a:r>
          </a:p>
          <a:p>
            <a:pPr lvl="1">
              <a:buNone/>
            </a:pPr>
            <a:r>
              <a:rPr lang="en-US" altLang="ko-KR" dirty="0" smtClean="0"/>
              <a:t>Daft Punk in Berkeley(DFB)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18</a:t>
            </a:fld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000108"/>
            <a:ext cx="8072494" cy="38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Evaluation – Experimental Data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142984"/>
            <a:ext cx="4329114" cy="1714512"/>
          </a:xfrm>
        </p:spPr>
        <p:txBody>
          <a:bodyPr/>
          <a:lstStyle/>
          <a:p>
            <a:r>
              <a:rPr lang="en-US" altLang="ko-KR" dirty="0" smtClean="0"/>
              <a:t>Precision : Percentage of the </a:t>
            </a:r>
            <a:r>
              <a:rPr lang="en-US" altLang="ko-KR" dirty="0" smtClean="0">
                <a:solidFill>
                  <a:srgbClr val="FF0000"/>
                </a:solidFill>
              </a:rPr>
              <a:t>retrieved videos </a:t>
            </a:r>
            <a:r>
              <a:rPr lang="en-US" altLang="ko-KR" dirty="0" smtClean="0"/>
              <a:t>that were </a:t>
            </a:r>
            <a:r>
              <a:rPr lang="en-US" altLang="ko-KR" dirty="0" smtClean="0">
                <a:solidFill>
                  <a:srgbClr val="FF0000"/>
                </a:solidFill>
              </a:rPr>
              <a:t>indeed captured </a:t>
            </a:r>
            <a:r>
              <a:rPr lang="en-US" altLang="ko-KR" dirty="0" smtClean="0"/>
              <a:t>at the concert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438" y="1033459"/>
            <a:ext cx="398145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내용 개체 틀 2"/>
          <p:cNvSpPr txBox="1">
            <a:spLocks/>
          </p:cNvSpPr>
          <p:nvPr/>
        </p:nvSpPr>
        <p:spPr>
          <a:xfrm>
            <a:off x="214282" y="3000372"/>
            <a:ext cx="8715436" cy="3286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Pre- / Post-Show : The</a:t>
            </a:r>
            <a:r>
              <a:rPr kumimoji="0" lang="en-US" altLang="ko-KR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 proportion of </a:t>
            </a:r>
            <a:r>
              <a:rPr kumimoji="0" lang="en-US" altLang="ko-K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social interactions between the concert-goers </a:t>
            </a:r>
            <a:r>
              <a:rPr kumimoji="0" lang="en-US" altLang="ko-KR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before and after the show.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Opening Act : The </a:t>
            </a:r>
            <a:r>
              <a:rPr kumimoji="0" lang="en-US" altLang="ko-KR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opening act performing </a:t>
            </a:r>
            <a:r>
              <a:rPr kumimoji="0" lang="en-US" altLang="ko-KR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before the main show.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ko-KR" sz="2400" baseline="0" dirty="0" smtClean="0">
                <a:latin typeface="Corbel" pitchFamily="34" charset="0"/>
              </a:rPr>
              <a:t>Multiple Songs</a:t>
            </a:r>
            <a:r>
              <a:rPr lang="en-US" altLang="ko-KR" sz="2400" dirty="0" smtClean="0">
                <a:latin typeface="Corbel" pitchFamily="34" charset="0"/>
              </a:rPr>
              <a:t> : Single Clips have the </a:t>
            </a:r>
            <a:r>
              <a:rPr lang="en-US" altLang="ko-KR" sz="2400" dirty="0" smtClean="0">
                <a:solidFill>
                  <a:srgbClr val="FF0000"/>
                </a:solidFill>
                <a:latin typeface="Corbel" pitchFamily="34" charset="0"/>
              </a:rPr>
              <a:t>different portions of the show</a:t>
            </a:r>
            <a:r>
              <a:rPr lang="en-US" altLang="ko-KR" sz="2400" dirty="0" smtClean="0">
                <a:latin typeface="Corbel" pitchFamily="34" charset="0"/>
              </a:rPr>
              <a:t>.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ko-KR" sz="2400" dirty="0" smtClean="0">
                <a:latin typeface="Corbel" pitchFamily="34" charset="0"/>
              </a:rPr>
              <a:t>Synched : the proportion of clips for which the audio processing framework has found a </a:t>
            </a:r>
            <a:r>
              <a:rPr lang="en-US" altLang="ko-KR" sz="2400" dirty="0" smtClean="0">
                <a:solidFill>
                  <a:srgbClr val="FF0000"/>
                </a:solidFill>
                <a:latin typeface="Corbel" pitchFamily="34" charset="0"/>
              </a:rPr>
              <a:t>matching clip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altLang="ko-KR" dirty="0" smtClean="0"/>
              <a:t>Aligning Video Clips with Audio Fingerprints</a:t>
            </a:r>
          </a:p>
          <a:p>
            <a:pPr lvl="1"/>
            <a:r>
              <a:rPr lang="en-US" altLang="ko-KR" dirty="0" smtClean="0"/>
              <a:t>Generating Fingerprints</a:t>
            </a:r>
          </a:p>
          <a:p>
            <a:pPr lvl="1"/>
            <a:r>
              <a:rPr lang="en-US" altLang="ko-KR" dirty="0" smtClean="0"/>
              <a:t>Matching Clips</a:t>
            </a:r>
          </a:p>
          <a:p>
            <a:pPr lvl="1"/>
            <a:r>
              <a:rPr lang="en-US" altLang="ko-KR" dirty="0" smtClean="0"/>
              <a:t>Synchronization</a:t>
            </a:r>
          </a:p>
          <a:p>
            <a:r>
              <a:rPr lang="en-US" altLang="ko-KR" dirty="0" smtClean="0"/>
              <a:t>Linking and Clustering</a:t>
            </a:r>
          </a:p>
          <a:p>
            <a:r>
              <a:rPr lang="en-US" altLang="ko-KR" dirty="0" smtClean="0"/>
              <a:t>Several </a:t>
            </a:r>
            <a:r>
              <a:rPr lang="en-US" altLang="ko-KR" dirty="0" smtClean="0"/>
              <a:t>Applications</a:t>
            </a:r>
            <a:endParaRPr lang="en-US" altLang="ko-KR" dirty="0" smtClean="0"/>
          </a:p>
          <a:p>
            <a:r>
              <a:rPr lang="en-US" altLang="ko-KR" dirty="0" smtClean="0"/>
              <a:t>Evaluation</a:t>
            </a:r>
          </a:p>
          <a:p>
            <a:r>
              <a:rPr lang="en-US" altLang="ko-KR" dirty="0" smtClean="0"/>
              <a:t>Conclusion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AEAA0-5CC5-4D29-AD9F-6673111AF90F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Evaluation – Matching Clips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3714752"/>
            <a:ext cx="8801104" cy="2786082"/>
          </a:xfrm>
        </p:spPr>
        <p:txBody>
          <a:bodyPr/>
          <a:lstStyle/>
          <a:p>
            <a:r>
              <a:rPr lang="en-US" altLang="ko-KR" dirty="0" smtClean="0"/>
              <a:t>Near-perfect precision is maintained up to recall of 20~30%, after which point the precision drops off dramatically.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Low recall value may not be critical for this paper’s application</a:t>
            </a:r>
          </a:p>
          <a:p>
            <a:pPr lvl="1"/>
            <a:r>
              <a:rPr lang="en-US" altLang="ko-KR" dirty="0" smtClean="0"/>
              <a:t>The exclusion of too short clips and low quality clips.</a:t>
            </a:r>
          </a:p>
          <a:p>
            <a:pPr lvl="1"/>
            <a:r>
              <a:rPr lang="en-US" altLang="ko-KR" dirty="0" smtClean="0"/>
              <a:t>Use the high precision threshold!!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20</a:t>
            </a:fld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000108"/>
            <a:ext cx="7929618" cy="2624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Evaluation – Finding Important Segments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larger clusters are subjectively most interesting.</a:t>
            </a:r>
          </a:p>
          <a:p>
            <a:pPr lvl="1"/>
            <a:r>
              <a:rPr lang="en-US" altLang="ko-KR" dirty="0" err="1" smtClean="0"/>
              <a:t>Eg</a:t>
            </a:r>
            <a:r>
              <a:rPr lang="en-US" altLang="ko-KR" dirty="0" smtClean="0"/>
              <a:t>.) </a:t>
            </a:r>
            <a:r>
              <a:rPr lang="en-US" altLang="ko-KR" dirty="0" smtClean="0">
                <a:solidFill>
                  <a:srgbClr val="FF0000"/>
                </a:solidFill>
              </a:rPr>
              <a:t>the largest Daft Punk clusters </a:t>
            </a:r>
            <a:r>
              <a:rPr lang="en-US" altLang="ko-KR" dirty="0" smtClean="0"/>
              <a:t>contain videos of “One more time”, and “Around the World” which are </a:t>
            </a:r>
            <a:r>
              <a:rPr lang="en-US" altLang="ko-KR" dirty="0" smtClean="0">
                <a:solidFill>
                  <a:srgbClr val="FF0000"/>
                </a:solidFill>
              </a:rPr>
              <a:t>two of the group’s most popular singles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Comparing the size of the cluster against the number of times that the song has been played by Last.fm users.</a:t>
            </a:r>
          </a:p>
          <a:p>
            <a:pPr lvl="1"/>
            <a:r>
              <a:rPr lang="en-US" altLang="ko-KR" dirty="0" smtClean="0"/>
              <a:t>There is a statistically significant correlation!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Evaluation – Higher Quality Audio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To evaluate this topic, authors conducted a study with human subjects.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Comparing the quality score as generated by the system against audio-quality scores by human.</a:t>
            </a:r>
          </a:p>
          <a:p>
            <a:pPr lvl="1"/>
            <a:r>
              <a:rPr lang="en-US" altLang="ko-KR" dirty="0" smtClean="0"/>
              <a:t>There is a significant correlation!! </a:t>
            </a:r>
          </a:p>
          <a:p>
            <a:pPr lvl="1"/>
            <a:r>
              <a:rPr lang="en-US" altLang="ko-KR" dirty="0" smtClean="0"/>
              <a:t>This approach is successfully detecting higher-quality audio segments.</a:t>
            </a:r>
          </a:p>
          <a:p>
            <a:pPr marL="914400" lvl="1" indent="-457200">
              <a:buFont typeface="+mj-ea"/>
              <a:buAutoNum type="circleNumDbPlain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Evaluation – Extracting Textual Themes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23</a:t>
            </a:fld>
            <a:endParaRPr lang="ko-KR" alt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28670"/>
            <a:ext cx="5229225" cy="577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5" y="1000108"/>
            <a:ext cx="4000496" cy="1326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Evaluation – Extracting Textual Themes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There are many terrible Automatic Text</a:t>
            </a:r>
          </a:p>
          <a:p>
            <a:pPr lvl="1"/>
            <a:r>
              <a:rPr lang="en-US" altLang="ko-KR" dirty="0" smtClean="0"/>
              <a:t>“No Cars Go” =&gt; “go cars no” , “Cold Wind” =&gt; “Cold fire”</a:t>
            </a:r>
          </a:p>
          <a:p>
            <a:pPr lvl="1"/>
            <a:r>
              <a:rPr lang="en-US" altLang="ko-KR" dirty="0" smtClean="0"/>
              <a:t>“Steam machine” =&gt; “live” , “Technologic” =&gt; “ca”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But, Some text are reflective of the moments </a:t>
            </a:r>
          </a:p>
          <a:p>
            <a:pPr lvl="1"/>
            <a:r>
              <a:rPr lang="en-US" altLang="ko-KR" dirty="0" smtClean="0"/>
              <a:t>Encore, intro</a:t>
            </a:r>
          </a:p>
          <a:p>
            <a:pPr lvl="1"/>
            <a:r>
              <a:rPr lang="en-US" altLang="ko-KR" dirty="0" smtClean="0"/>
              <a:t>evil </a:t>
            </a:r>
            <a:r>
              <a:rPr lang="en-US" altLang="ko-KR" dirty="0" err="1" smtClean="0"/>
              <a:t>eddie</a:t>
            </a:r>
            <a:r>
              <a:rPr lang="en-US" altLang="ko-KR" dirty="0" smtClean="0"/>
              <a:t>, tank me : reflect theatrics portions of concert (Band mascot </a:t>
            </a:r>
            <a:r>
              <a:rPr lang="en-US" altLang="ko-KR" dirty="0" err="1" smtClean="0"/>
              <a:t>eddie</a:t>
            </a:r>
            <a:r>
              <a:rPr lang="en-US" altLang="ko-KR" dirty="0" smtClean="0"/>
              <a:t> enters)</a:t>
            </a:r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Introduction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Aligning Video Clips with Audio Fingerprints</a:t>
            </a:r>
          </a:p>
          <a:p>
            <a:pPr lvl="1"/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Generating Fingerprints</a:t>
            </a:r>
          </a:p>
          <a:p>
            <a:pPr lvl="1"/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Matching Clips</a:t>
            </a:r>
          </a:p>
          <a:p>
            <a:pPr lvl="1"/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Synchronization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Linking and Clustering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Extracting Level of Interest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Selection of Higher Quality Audio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Extracting  Themes from Media Descriptions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Towards a Better Presentation of Concert Clips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Evaluation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Conclusion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AEAA0-5CC5-4D29-AD9F-6673111AF90F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authors set </a:t>
            </a:r>
          </a:p>
          <a:p>
            <a:pPr lvl="1"/>
            <a:r>
              <a:rPr lang="en-US" altLang="ko-KR" dirty="0" smtClean="0"/>
              <a:t>the grounds for an application that enhances the presentation and </a:t>
            </a:r>
            <a:r>
              <a:rPr lang="en-US" altLang="ko-KR" dirty="0" err="1" smtClean="0"/>
              <a:t>findability</a:t>
            </a:r>
            <a:r>
              <a:rPr lang="en-US" altLang="ko-KR" dirty="0" smtClean="0"/>
              <a:t> of content in live music concert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Key problem</a:t>
            </a:r>
          </a:p>
          <a:p>
            <a:pPr lvl="1"/>
            <a:r>
              <a:rPr lang="en-US" altLang="ko-KR" dirty="0" smtClean="0"/>
              <a:t>Authors did not have proper crawling algorithm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This approach will lead to change the way we consume and share media online.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Introduction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Aligning Video Clips with Audio Fingerprints</a:t>
            </a:r>
          </a:p>
          <a:p>
            <a:pPr lvl="1"/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Generating Fingerprints</a:t>
            </a:r>
          </a:p>
          <a:p>
            <a:pPr lvl="1"/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Matching Clips</a:t>
            </a:r>
          </a:p>
          <a:p>
            <a:pPr lvl="1"/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Synchronization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Linking and Clustering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Several Applications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Evaluation</a:t>
            </a:r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AEAA0-5CC5-4D29-AD9F-6673111AF90F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 – User Scenario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500562" y="1071546"/>
            <a:ext cx="4286280" cy="5429288"/>
          </a:xfrm>
        </p:spPr>
        <p:txBody>
          <a:bodyPr/>
          <a:lstStyle/>
          <a:p>
            <a:r>
              <a:rPr lang="en-US" altLang="ko-KR" dirty="0" err="1" smtClean="0"/>
              <a:t>Seong-yun</a:t>
            </a:r>
            <a:r>
              <a:rPr lang="en-US" altLang="ko-KR" dirty="0" smtClean="0"/>
              <a:t> and His girl friend attended Iron Maiden’s show. </a:t>
            </a:r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214422"/>
            <a:ext cx="3214710" cy="5086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 descr="http://www.e-pao.net/leisure/images/Rock_Concert/RocknRoll/Iron-Maide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2143116"/>
            <a:ext cx="4286250" cy="3095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 – User Scenario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357158" y="4500570"/>
            <a:ext cx="8072494" cy="1928826"/>
          </a:xfrm>
        </p:spPr>
        <p:txBody>
          <a:bodyPr/>
          <a:lstStyle/>
          <a:p>
            <a:r>
              <a:rPr lang="en-US" altLang="ko-KR" dirty="0" err="1" smtClean="0"/>
              <a:t>Seong-yun’s</a:t>
            </a:r>
            <a:r>
              <a:rPr lang="en-US" altLang="ko-KR" dirty="0" smtClean="0"/>
              <a:t> girl friend searched  ‘The Number of the Beast’ on </a:t>
            </a:r>
            <a:r>
              <a:rPr lang="en-US" altLang="ko-KR" dirty="0" err="1" smtClean="0"/>
              <a:t>Youtube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214422"/>
            <a:ext cx="3695700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구름 모양 설명선 8"/>
          <p:cNvSpPr/>
          <p:nvPr/>
        </p:nvSpPr>
        <p:spPr>
          <a:xfrm>
            <a:off x="5429256" y="1000108"/>
            <a:ext cx="3429024" cy="3071834"/>
          </a:xfrm>
          <a:prstGeom prst="cloudCallout">
            <a:avLst>
              <a:gd name="adj1" fmla="val -89853"/>
              <a:gd name="adj2" fmla="val -137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 want to re-live some of the best moments from last night.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 – User Scenario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4" y="1785926"/>
            <a:ext cx="8801100" cy="4019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8143900" y="2500306"/>
            <a:ext cx="714380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구름 모양 설명선 15"/>
          <p:cNvSpPr/>
          <p:nvPr/>
        </p:nvSpPr>
        <p:spPr>
          <a:xfrm>
            <a:off x="3500430" y="2857496"/>
            <a:ext cx="2286016" cy="1143008"/>
          </a:xfrm>
          <a:prstGeom prst="cloudCallout">
            <a:avLst>
              <a:gd name="adj1" fmla="val 84486"/>
              <a:gd name="adj2" fmla="val 487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There are too many clips!!!</a:t>
            </a:r>
            <a:endParaRPr lang="ko-KR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6578" y="2928934"/>
            <a:ext cx="1943100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 – Sample Interface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000108"/>
            <a:ext cx="9130465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Main </a:t>
            </a:r>
            <a:r>
              <a:rPr lang="en-US" altLang="ko-KR" dirty="0" smtClean="0"/>
              <a:t>Contributions are</a:t>
            </a:r>
          </a:p>
          <a:p>
            <a:pPr lvl="1"/>
            <a:r>
              <a:rPr lang="en-US" altLang="ko-KR" dirty="0" smtClean="0"/>
              <a:t>A framework for identifying and synchronizing video clips taken at the same event</a:t>
            </a:r>
          </a:p>
          <a:p>
            <a:pPr lvl="1"/>
            <a:r>
              <a:rPr lang="en-US" altLang="ko-KR" dirty="0" smtClean="0"/>
              <a:t>An initial analysis of the audio synchronization </a:t>
            </a:r>
          </a:p>
          <a:p>
            <a:pPr lvl="1"/>
            <a:r>
              <a:rPr lang="en-US" altLang="ko-KR" dirty="0" smtClean="0"/>
              <a:t>An approach to extract meaningful metadata about the event</a:t>
            </a:r>
          </a:p>
          <a:p>
            <a:pPr lvl="1"/>
            <a:r>
              <a:rPr lang="en-US" altLang="ko-KR" dirty="0" smtClean="0"/>
              <a:t>An approach to find the higher quality audio content using synchronization links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Aligning Video Clips with Audio Fingerprints</a:t>
            </a: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Generating Fingerprints</a:t>
            </a: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Matching Clips</a:t>
            </a: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Synchronization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Linking and Clustering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Several Applications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Evaluation</a:t>
            </a:r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AEAA0-5CC5-4D29-AD9F-6673111AF90F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</TotalTime>
  <Words>1044</Words>
  <Application>Microsoft Office PowerPoint</Application>
  <PresentationFormat>화면 슬라이드 쇼(4:3)</PresentationFormat>
  <Paragraphs>213</Paragraphs>
  <Slides>26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SNU IDB Lab.</vt:lpstr>
      <vt:lpstr>Less Talk, More Rock: Automated Organization of Community-Contributed Collections of Concert Videos</vt:lpstr>
      <vt:lpstr>Outline</vt:lpstr>
      <vt:lpstr>Outline</vt:lpstr>
      <vt:lpstr>Introduction – User Scenario</vt:lpstr>
      <vt:lpstr>Introduction – User Scenario</vt:lpstr>
      <vt:lpstr>Introduction – User Scenario</vt:lpstr>
      <vt:lpstr>Introduction – Sample Interface</vt:lpstr>
      <vt:lpstr>Introduction</vt:lpstr>
      <vt:lpstr>Outline</vt:lpstr>
      <vt:lpstr>Aligning Video Clips – Generating Fingerprints</vt:lpstr>
      <vt:lpstr>Aligning Video Clips – Matching Clips</vt:lpstr>
      <vt:lpstr>Aligning Video Clips – Synchronization</vt:lpstr>
      <vt:lpstr>Outline</vt:lpstr>
      <vt:lpstr>Linking and Clustering</vt:lpstr>
      <vt:lpstr>Outline</vt:lpstr>
      <vt:lpstr>Several Applications</vt:lpstr>
      <vt:lpstr>Outline</vt:lpstr>
      <vt:lpstr>Evaluation – Experimental Data</vt:lpstr>
      <vt:lpstr>Evaluation – Experimental Data</vt:lpstr>
      <vt:lpstr>Evaluation – Matching Clips</vt:lpstr>
      <vt:lpstr>Evaluation – Finding Important Segments</vt:lpstr>
      <vt:lpstr>Evaluation – Higher Quality Audio</vt:lpstr>
      <vt:lpstr>Evaluation – Extracting Textual Themes</vt:lpstr>
      <vt:lpstr>Evaluation – Extracting Textual Themes</vt:lpstr>
      <vt:lpstr>Outline</vt:lpstr>
      <vt:lpstr>Conclusion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to Tag</dc:title>
  <dc:creator>Microsoft Corporation</dc:creator>
  <cp:lastModifiedBy>algok</cp:lastModifiedBy>
  <cp:revision>135</cp:revision>
  <dcterms:created xsi:type="dcterms:W3CDTF">2006-10-05T04:04:58Z</dcterms:created>
  <dcterms:modified xsi:type="dcterms:W3CDTF">2009-12-30T01:06:03Z</dcterms:modified>
</cp:coreProperties>
</file>