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58" r:id="rId6"/>
    <p:sldId id="271" r:id="rId7"/>
    <p:sldId id="263" r:id="rId8"/>
    <p:sldId id="264" r:id="rId9"/>
    <p:sldId id="266" r:id="rId10"/>
    <p:sldId id="265" r:id="rId11"/>
    <p:sldId id="267" r:id="rId12"/>
    <p:sldId id="272" r:id="rId13"/>
    <p:sldId id="268" r:id="rId14"/>
    <p:sldId id="269" r:id="rId15"/>
    <p:sldId id="270" r:id="rId16"/>
    <p:sldId id="273" r:id="rId17"/>
    <p:sldId id="259" r:id="rId18"/>
    <p:sldId id="274" r:id="rId19"/>
    <p:sldId id="2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EFA5-DBE7-476C-A074-30E99674AE21}" type="datetimeFigureOut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FD5D-C67F-4268-976D-C865BD2E3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Effective Recommendation Method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 </a:t>
            </a:r>
            <a:r>
              <a:rPr lang="en-US" altLang="ko-KR" dirty="0"/>
              <a:t>Cold Start New Users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using </a:t>
            </a:r>
            <a:r>
              <a:rPr lang="en-US" altLang="ko-KR" dirty="0"/>
              <a:t>Trust and Distrust </a:t>
            </a:r>
            <a:r>
              <a:rPr lang="en-US" altLang="ko-KR" dirty="0" smtClean="0"/>
              <a:t>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Chien</a:t>
            </a:r>
            <a:r>
              <a:rPr lang="ko-KR" altLang="en-US" dirty="0" smtClean="0"/>
              <a:t> </a:t>
            </a:r>
            <a:r>
              <a:rPr lang="en-US" altLang="ko-KR" dirty="0" smtClean="0"/>
              <a:t>Chin Chen et al., National Taiwan Univ.</a:t>
            </a:r>
          </a:p>
          <a:p>
            <a:r>
              <a:rPr lang="en-US" altLang="ko-KR" i="1" dirty="0" smtClean="0"/>
              <a:t>Information Sciences 2013</a:t>
            </a:r>
          </a:p>
          <a:p>
            <a:pPr algn="r"/>
            <a:r>
              <a:rPr lang="en-US" altLang="ko-KR" dirty="0" smtClean="0"/>
              <a:t>13 February 2013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3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Recommendation stage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772816"/>
            <a:ext cx="6480000" cy="366487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427984" y="3677259"/>
            <a:ext cx="648072" cy="399813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860032" y="4405300"/>
            <a:ext cx="216024" cy="175828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652120" y="3982059"/>
            <a:ext cx="936104" cy="199906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2644647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676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16" y="2060848"/>
            <a:ext cx="1371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52725"/>
            <a:ext cx="3105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16287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53136"/>
            <a:ext cx="25241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01208"/>
            <a:ext cx="5400000" cy="5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3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b="1" u="sng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err="1" smtClean="0"/>
              <a:t>Epinions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132,000 users </a:t>
            </a:r>
          </a:p>
          <a:p>
            <a:pPr lvl="1"/>
            <a:r>
              <a:rPr lang="en-US" altLang="ko-KR" dirty="0" smtClean="0"/>
              <a:t>1,560,144 reviews</a:t>
            </a:r>
          </a:p>
          <a:p>
            <a:pPr lvl="1"/>
            <a:r>
              <a:rPr lang="en-US" altLang="ko-KR" dirty="0" smtClean="0"/>
              <a:t>13,668,319 review ratings</a:t>
            </a:r>
          </a:p>
          <a:p>
            <a:pPr lvl="1"/>
            <a:r>
              <a:rPr lang="en-US" altLang="ko-KR" dirty="0" smtClean="0"/>
              <a:t>717,66 trust relations</a:t>
            </a:r>
          </a:p>
          <a:p>
            <a:pPr lvl="1"/>
            <a:r>
              <a:rPr lang="en-US" altLang="ko-KR" dirty="0" smtClean="0"/>
              <a:t>120,718 distrust relations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/>
              <a:t>71,073 cold start new users</a:t>
            </a:r>
            <a:r>
              <a:rPr lang="en-US" altLang="ko-KR" dirty="0" smtClean="0"/>
              <a:t> (less than 5 ratings)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Leave-one-out procedure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20072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44008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67944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 descr="C:\Users\Ruud\AppData\Local\Microsoft\Windows\Temporary Internet Files\Content.IE5\4D3TSF17\MC9004260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54689"/>
            <a:ext cx="22539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4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Overall system performance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l-GR" altLang="ko-KR" b="1" i="1" dirty="0" smtClean="0"/>
              <a:t>γ</a:t>
            </a:r>
            <a:r>
              <a:rPr lang="en-US" altLang="ko-KR" dirty="0" smtClean="0"/>
              <a:t> weights the experts of the item</a:t>
            </a:r>
          </a:p>
          <a:p>
            <a:pPr marL="457200" lvl="1" indent="0">
              <a:buNone/>
            </a:pPr>
            <a:r>
              <a:rPr lang="en-US" altLang="ko-KR" dirty="0" smtClean="0"/>
              <a:t>and the experts of the user’s profile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High precision</a:t>
            </a:r>
          </a:p>
          <a:p>
            <a:pPr lvl="1"/>
            <a:r>
              <a:rPr lang="en-US" altLang="ko-KR" dirty="0" smtClean="0"/>
              <a:t>Low users coverage rate and recall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0"/>
            <a:ext cx="4819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21" y="980728"/>
            <a:ext cx="39909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25738"/>
            <a:ext cx="39433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2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web of </a:t>
            </a:r>
            <a:r>
              <a:rPr lang="en-US" altLang="ko-KR" dirty="0" smtClean="0"/>
              <a:t>distrust </a:t>
            </a:r>
            <a:r>
              <a:rPr lang="en-US" altLang="ko-KR" dirty="0" smtClean="0"/>
              <a:t>and implicit link </a:t>
            </a:r>
            <a:r>
              <a:rPr lang="en-US" altLang="ko-KR" dirty="0" smtClean="0"/>
              <a:t>identification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Implicit link identification discovers meaningful relationships between users</a:t>
            </a:r>
          </a:p>
          <a:p>
            <a:pPr lvl="1"/>
            <a:r>
              <a:rPr lang="en-US" altLang="ko-KR" dirty="0" smtClean="0"/>
              <a:t>The web of distrust is effective in improving the selection of cluster experts</a:t>
            </a:r>
          </a:p>
          <a:p>
            <a:pPr lvl="1"/>
            <a:r>
              <a:rPr lang="en-US" altLang="ko-KR" dirty="0" smtClean="0"/>
              <a:t>Two techniques have little effect on the precision rate and MAE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Our method identifies trustworthy experts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9" y="1484784"/>
            <a:ext cx="4620737" cy="24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789216" cy="24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b="1" u="sng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Research on new user cold start recommendation</a:t>
            </a:r>
          </a:p>
          <a:p>
            <a:pPr lvl="1"/>
            <a:r>
              <a:rPr lang="en-US" altLang="ko-KR" dirty="0" smtClean="0"/>
              <a:t>The key to the success of e-services and e-commerce systems</a:t>
            </a:r>
          </a:p>
          <a:p>
            <a:endParaRPr lang="en-US" altLang="ko-KR" dirty="0"/>
          </a:p>
          <a:p>
            <a:r>
              <a:rPr lang="en-US" altLang="ko-KR" dirty="0" smtClean="0"/>
              <a:t>A new user cold start recommendation method</a:t>
            </a:r>
          </a:p>
          <a:p>
            <a:pPr lvl="1"/>
            <a:r>
              <a:rPr lang="en-US" altLang="ko-KR" dirty="0" smtClean="0"/>
              <a:t>Analyzing the social relationships of e-commerce users</a:t>
            </a:r>
          </a:p>
          <a:p>
            <a:pPr lvl="1"/>
            <a:r>
              <a:rPr lang="en-US" altLang="ko-KR" dirty="0" smtClean="0"/>
              <a:t>Identifying trustworthy experts</a:t>
            </a:r>
          </a:p>
          <a:p>
            <a:pPr lvl="1"/>
            <a:r>
              <a:rPr lang="en-US" altLang="ko-KR" dirty="0" smtClean="0"/>
              <a:t>Providing useful recommendation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Online user studies</a:t>
            </a:r>
          </a:p>
          <a:p>
            <a:pPr lvl="1"/>
            <a:r>
              <a:rPr lang="en-US" altLang="ko-KR" dirty="0" smtClean="0"/>
              <a:t>Implicit feedback patterns will be analyzed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b="1" u="sng" dirty="0" smtClean="0"/>
              <a:t>Discussion</a:t>
            </a:r>
            <a:endParaRPr lang="ko-KR" altLang="en-US" b="1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Well-organized paper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Mathematical analysis</a:t>
            </a:r>
          </a:p>
          <a:p>
            <a:pPr lvl="1"/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Cold start problem in recommender systems</a:t>
            </a:r>
          </a:p>
          <a:p>
            <a:pPr lvl="1"/>
            <a:r>
              <a:rPr lang="en-US" altLang="ko-KR" dirty="0" smtClean="0"/>
              <a:t>User-item rating matrix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05070"/>
              </p:ext>
            </p:extLst>
          </p:nvPr>
        </p:nvGraphicFramePr>
        <p:xfrm>
          <a:off x="3060232" y="2691760"/>
          <a:ext cx="360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lang="ko-KR" altLang="en-US" b="0" i="0" dirty="0">
                        <a:solidFill>
                          <a:srgbClr val="C00000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43348" y="206084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Items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108" y="2682468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 1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08" y="3068395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 2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108" y="3454811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User 3</a:t>
            </a:r>
            <a:endParaRPr lang="ko-KR" altLang="en-US" sz="14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5245" y="4240833"/>
            <a:ext cx="118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Times New Roman" pitchFamily="18" charset="0"/>
              </a:rPr>
              <a:t>Rating matrix</a:t>
            </a:r>
            <a:endParaRPr lang="ko-KR" altLang="en-US" sz="14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518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522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2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526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530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534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5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538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542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7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546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8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0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9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1540" y="23488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latin typeface="Calibri" pitchFamily="34" charset="0"/>
                <a:cs typeface="Calibri" pitchFamily="34" charset="0"/>
              </a:rPr>
              <a:t>10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3108" y="386104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User 4</a:t>
            </a:r>
            <a:endParaRPr lang="ko-KR" altLang="en-US" sz="14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직선 화살표 연결선 21"/>
          <p:cNvCxnSpPr>
            <a:stCxn id="23" idx="2"/>
            <a:endCxn id="25" idx="0"/>
          </p:cNvCxnSpPr>
          <p:nvPr/>
        </p:nvCxnSpPr>
        <p:spPr>
          <a:xfrm flipH="1">
            <a:off x="4754262" y="4588828"/>
            <a:ext cx="1039882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4" y="3868828"/>
            <a:ext cx="720000" cy="72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78" y="5347380"/>
            <a:ext cx="720000" cy="72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62" y="5347380"/>
            <a:ext cx="720000" cy="72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94" y="5347380"/>
            <a:ext cx="720000" cy="720000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23" idx="2"/>
            <a:endCxn id="24" idx="0"/>
          </p:cNvCxnSpPr>
          <p:nvPr/>
        </p:nvCxnSpPr>
        <p:spPr>
          <a:xfrm>
            <a:off x="5794144" y="4588828"/>
            <a:ext cx="4234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6" idx="0"/>
          </p:cNvCxnSpPr>
          <p:nvPr/>
        </p:nvCxnSpPr>
        <p:spPr>
          <a:xfrm>
            <a:off x="5794144" y="4588828"/>
            <a:ext cx="1048350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12990" y="6165344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698518" y="3940836"/>
            <a:ext cx="1890856" cy="2559418"/>
            <a:chOff x="4625360" y="2093718"/>
            <a:chExt cx="1890856" cy="2559418"/>
          </a:xfrm>
        </p:grpSpPr>
        <p:sp>
          <p:nvSpPr>
            <p:cNvPr id="33" name="위로 굽은 화살표 32"/>
            <p:cNvSpPr/>
            <p:nvPr/>
          </p:nvSpPr>
          <p:spPr>
            <a:xfrm rot="16200000">
              <a:off x="4435095" y="2283983"/>
              <a:ext cx="2271386" cy="1890856"/>
            </a:xfrm>
            <a:prstGeom prst="bentUpArrow">
              <a:avLst>
                <a:gd name="adj1" fmla="val 15731"/>
                <a:gd name="adj2" fmla="val 15328"/>
                <a:gd name="adj3" fmla="val 19358"/>
              </a:avLst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52120" y="4365104"/>
              <a:ext cx="864096" cy="288032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532943" y="5020956"/>
            <a:ext cx="150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Recommendation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3625" y="350878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2778" y="5569495"/>
            <a:ext cx="1134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Similar users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21102" y="6165304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01222" y="6165304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012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76" y="53012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96" y="53012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9" grpId="0" animBg="1"/>
      <p:bldP spid="29" grpId="1" animBg="1"/>
      <p:bldP spid="35" grpId="0"/>
      <p:bldP spid="36" grpId="0"/>
      <p:bldP spid="37" grpId="0"/>
      <p:bldP spid="37" grpId="1"/>
      <p:bldP spid="38" grpId="0" animBg="1"/>
      <p:bldP spid="38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 of trust</a:t>
            </a:r>
          </a:p>
          <a:p>
            <a:pPr lvl="1"/>
            <a:r>
              <a:rPr lang="en-US" altLang="ko-KR" dirty="0"/>
              <a:t>“A </a:t>
            </a:r>
            <a:r>
              <a:rPr lang="en-US" altLang="ko-KR" b="1" dirty="0"/>
              <a:t>subjective expectation</a:t>
            </a:r>
            <a:r>
              <a:rPr lang="en-US" altLang="ko-KR" dirty="0"/>
              <a:t> an agent has about another’s </a:t>
            </a:r>
            <a:r>
              <a:rPr lang="en-US" altLang="ko-KR" b="1" dirty="0"/>
              <a:t>future behavior</a:t>
            </a:r>
            <a:r>
              <a:rPr lang="en-US" altLang="ko-KR" dirty="0"/>
              <a:t> based on the history of their encounters”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6320353"/>
            <a:ext cx="474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Mui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“A 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computational model of trust and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reputation” HICSS 2002</a:t>
            </a:r>
          </a:p>
        </p:txBody>
      </p:sp>
      <p:cxnSp>
        <p:nvCxnSpPr>
          <p:cNvPr id="6" name="직선 화살표 연결선 5"/>
          <p:cNvCxnSpPr>
            <a:stCxn id="7" idx="3"/>
            <a:endCxn id="9" idx="1"/>
          </p:cNvCxnSpPr>
          <p:nvPr/>
        </p:nvCxnSpPr>
        <p:spPr>
          <a:xfrm flipV="1">
            <a:off x="2038104" y="3213016"/>
            <a:ext cx="589760" cy="8364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04" y="3689456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4" y="3688728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4" y="2853016"/>
            <a:ext cx="720000" cy="72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4" y="4509200"/>
            <a:ext cx="720000" cy="7200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 flipV="1">
            <a:off x="2038104" y="4048728"/>
            <a:ext cx="589760" cy="7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10" idx="1"/>
          </p:cNvCxnSpPr>
          <p:nvPr/>
        </p:nvCxnSpPr>
        <p:spPr>
          <a:xfrm>
            <a:off x="2038104" y="4049456"/>
            <a:ext cx="589760" cy="8197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2972" y="5446965"/>
            <a:ext cx="247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USER SIMILARITY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 direction, symmetric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20" y="3861696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64" y="3860968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24" y="3140968"/>
            <a:ext cx="720000" cy="72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24" y="4581208"/>
            <a:ext cx="720000" cy="720000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5" idx="3"/>
            <a:endCxn id="16" idx="1"/>
          </p:cNvCxnSpPr>
          <p:nvPr/>
        </p:nvCxnSpPr>
        <p:spPr>
          <a:xfrm flipV="1">
            <a:off x="6756664" y="3500968"/>
            <a:ext cx="720160" cy="72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 flipV="1">
            <a:off x="5590920" y="4220968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3"/>
            <a:endCxn id="17" idx="1"/>
          </p:cNvCxnSpPr>
          <p:nvPr/>
        </p:nvCxnSpPr>
        <p:spPr>
          <a:xfrm>
            <a:off x="6756664" y="4220968"/>
            <a:ext cx="720160" cy="72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6" idx="1"/>
          </p:cNvCxnSpPr>
          <p:nvPr/>
        </p:nvCxnSpPr>
        <p:spPr>
          <a:xfrm flipV="1">
            <a:off x="5590920" y="3500968"/>
            <a:ext cx="1885904" cy="33177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7" idx="1"/>
          </p:cNvCxnSpPr>
          <p:nvPr/>
        </p:nvCxnSpPr>
        <p:spPr>
          <a:xfrm>
            <a:off x="5676544" y="4653216"/>
            <a:ext cx="1800280" cy="2879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60520" y="5507940"/>
            <a:ext cx="22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TRUST RELATIONSHIP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0440" y="5795972"/>
            <a:ext cx="379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Asymmetric relationship, propagation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0" y="2348960"/>
            <a:ext cx="720000" cy="72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64" y="2348232"/>
            <a:ext cx="720000" cy="720000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6310920" y="2564136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285456" y="2780160"/>
            <a:ext cx="44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곱셈 기호 28"/>
          <p:cNvSpPr/>
          <p:nvPr/>
        </p:nvSpPr>
        <p:spPr>
          <a:xfrm>
            <a:off x="6423950" y="2688646"/>
            <a:ext cx="197736" cy="187520"/>
          </a:xfrm>
          <a:prstGeom prst="mathMultiply">
            <a:avLst>
              <a:gd name="adj1" fmla="val 8878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Epinion.com</a:t>
            </a:r>
          </a:p>
          <a:p>
            <a:pPr lvl="1"/>
            <a:r>
              <a:rPr lang="en-US" altLang="ko-KR" dirty="0" smtClean="0"/>
              <a:t>Web of Trust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2903096"/>
            <a:ext cx="7430538" cy="33342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70118" y="3600175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624" y="2852936"/>
            <a:ext cx="1771053" cy="338437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98" y="2132856"/>
            <a:ext cx="247684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>
            <a:stCxn id="49" idx="2"/>
            <a:endCxn id="21" idx="1"/>
          </p:cNvCxnSpPr>
          <p:nvPr/>
        </p:nvCxnSpPr>
        <p:spPr>
          <a:xfrm>
            <a:off x="2840685" y="2142148"/>
            <a:ext cx="1093961" cy="180885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2"/>
            <a:endCxn id="22" idx="0"/>
          </p:cNvCxnSpPr>
          <p:nvPr/>
        </p:nvCxnSpPr>
        <p:spPr>
          <a:xfrm flipH="1">
            <a:off x="2465736" y="2142148"/>
            <a:ext cx="374949" cy="2096032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9" idx="2"/>
            <a:endCxn id="20" idx="0"/>
          </p:cNvCxnSpPr>
          <p:nvPr/>
        </p:nvCxnSpPr>
        <p:spPr>
          <a:xfrm>
            <a:off x="2840685" y="2142148"/>
            <a:ext cx="2397299" cy="1791232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3"/>
            <a:endCxn id="23" idx="0"/>
          </p:cNvCxnSpPr>
          <p:nvPr/>
        </p:nvCxnSpPr>
        <p:spPr>
          <a:xfrm flipH="1">
            <a:off x="3686536" y="4035226"/>
            <a:ext cx="3015877" cy="190335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5"/>
            <a:endCxn id="23" idx="0"/>
          </p:cNvCxnSpPr>
          <p:nvPr/>
        </p:nvCxnSpPr>
        <p:spPr>
          <a:xfrm>
            <a:off x="2009539" y="3458827"/>
            <a:ext cx="1676997" cy="247975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4"/>
            <a:endCxn id="23" idx="0"/>
          </p:cNvCxnSpPr>
          <p:nvPr/>
        </p:nvCxnSpPr>
        <p:spPr>
          <a:xfrm flipH="1">
            <a:off x="3686536" y="3653408"/>
            <a:ext cx="415714" cy="22851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3"/>
            <a:endCxn id="23" idx="0"/>
          </p:cNvCxnSpPr>
          <p:nvPr/>
        </p:nvCxnSpPr>
        <p:spPr>
          <a:xfrm flipH="1">
            <a:off x="3686536" y="4939797"/>
            <a:ext cx="783629" cy="99878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Identify trustworthy users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63688" y="321297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27984" y="469394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28056" y="2420888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40024" y="3221360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67944" y="2885877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13116" y="4725144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958234" y="336537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47864" y="3173909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39194" y="2708920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60232" y="3789375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732240" y="3155967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220888" y="367017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05358" y="4722291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868144" y="3332339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36296" y="3577787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4" y="39333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46" y="205303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381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37846" y="5938583"/>
            <a:ext cx="189737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7030A0"/>
                </a:solidFill>
                <a:latin typeface="Calibri" pitchFamily="34" charset="0"/>
              </a:rPr>
              <a:t>Trustworthy users</a:t>
            </a:r>
            <a:endParaRPr lang="ko-KR" altLang="en-US" b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79712" y="1772816"/>
            <a:ext cx="17219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</a:rPr>
              <a:t>Cold start users</a:t>
            </a:r>
            <a:endParaRPr lang="ko-KR" altLang="en-US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3" grpId="1" animBg="1"/>
      <p:bldP spid="49" grpId="0" animBg="1"/>
      <p:bldP spid="4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0398"/>
            <a:ext cx="7200000" cy="47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3608" y="1772816"/>
            <a:ext cx="2736304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User Model Construction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744984"/>
            <a:ext cx="2736304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K-means clustering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411760" y="2312816"/>
            <a:ext cx="0" cy="43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827584" y="3501008"/>
            <a:ext cx="3182651" cy="1800000"/>
            <a:chOff x="539792" y="2999465"/>
            <a:chExt cx="2160000" cy="122162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92" y="2999465"/>
              <a:ext cx="2160000" cy="1221623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763688" y="3610276"/>
              <a:ext cx="288032" cy="32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Model construction stage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4368" y="2177404"/>
            <a:ext cx="2880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Implicit Link Identification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04368" y="3149572"/>
            <a:ext cx="2880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Cluster Expert Identification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>
            <a:off x="6444368" y="2717404"/>
            <a:ext cx="0" cy="432168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004368" y="4085676"/>
            <a:ext cx="2880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PageRank Algorithm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5" name="직선 화살표 연결선 24"/>
          <p:cNvCxnSpPr>
            <a:stCxn id="22" idx="2"/>
            <a:endCxn id="24" idx="0"/>
          </p:cNvCxnSpPr>
          <p:nvPr/>
        </p:nvCxnSpPr>
        <p:spPr>
          <a:xfrm>
            <a:off x="6444368" y="3689572"/>
            <a:ext cx="0" cy="39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39" y="4913708"/>
            <a:ext cx="2438405" cy="1755652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5004368" y="1529332"/>
            <a:ext cx="1404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Trust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80368" y="1529332"/>
            <a:ext cx="1404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Distrust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1942</TotalTime>
  <Words>372</Words>
  <Application>Microsoft Office PowerPoint</Application>
  <PresentationFormat>화면 슬라이드 쇼(4:3)</PresentationFormat>
  <Paragraphs>176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An Effective Recommendation Method  for Cold Start New Users  using Trust and Distrust Networks</vt:lpstr>
      <vt:lpstr>Outline</vt:lpstr>
      <vt:lpstr>Introduction</vt:lpstr>
      <vt:lpstr>Introduction</vt:lpstr>
      <vt:lpstr>Introduction</vt:lpstr>
      <vt:lpstr>Outline</vt:lpstr>
      <vt:lpstr>Methodology</vt:lpstr>
      <vt:lpstr>Methodology</vt:lpstr>
      <vt:lpstr>Methodology</vt:lpstr>
      <vt:lpstr>Methodology</vt:lpstr>
      <vt:lpstr>Methodology</vt:lpstr>
      <vt:lpstr>Outline</vt:lpstr>
      <vt:lpstr>Experiments</vt:lpstr>
      <vt:lpstr>Experiments</vt:lpstr>
      <vt:lpstr>Experiments</vt:lpstr>
      <vt:lpstr>Outline</vt:lpstr>
      <vt:lpstr>Conclusion</vt:lpstr>
      <vt:lpstr>Outline</vt:lpstr>
      <vt:lpstr>Discussion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Effective Recommendation Method  for Cold Start New Users  using Trust and Distrust Networks</dc:title>
  <dc:creator>Microsoft Corporation</dc:creator>
  <cp:lastModifiedBy>Ruud</cp:lastModifiedBy>
  <cp:revision>56</cp:revision>
  <dcterms:created xsi:type="dcterms:W3CDTF">2006-10-05T04:04:58Z</dcterms:created>
  <dcterms:modified xsi:type="dcterms:W3CDTF">2013-02-04T11:24:50Z</dcterms:modified>
</cp:coreProperties>
</file>