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83" r:id="rId1"/>
  </p:sldMasterIdLst>
  <p:notesMasterIdLst>
    <p:notesMasterId r:id="rId22"/>
  </p:notesMasterIdLst>
  <p:handoutMasterIdLst>
    <p:handoutMasterId r:id="rId23"/>
  </p:handoutMasterIdLst>
  <p:sldIdLst>
    <p:sldId id="286" r:id="rId2"/>
    <p:sldId id="267" r:id="rId3"/>
    <p:sldId id="268" r:id="rId4"/>
    <p:sldId id="28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9144000" cy="6858000" type="screen4x3"/>
  <p:notesSz cx="9271000" cy="6997700"/>
  <p:embeddedFontLst>
    <p:embeddedFont>
      <p:font typeface="Corbel" pitchFamily="34" charset="0"/>
      <p:regular r:id="rId24"/>
      <p:bold r:id="rId25"/>
      <p:italic r:id="rId26"/>
      <p:boldItalic r:id="rId27"/>
    </p:embeddedFont>
    <p:embeddedFont>
      <p:font typeface="맑은 고딕" pitchFamily="50" charset="-127"/>
      <p:regular r:id="rId28"/>
      <p:bold r:id="rId29"/>
    </p:embeddedFont>
    <p:embeddedFont>
      <p:font typeface="Gill Sans MT" pitchFamily="34" charset="0"/>
      <p:regular r:id="rId30"/>
      <p:bold r:id="rId31"/>
      <p:italic r:id="rId32"/>
      <p:boldItalic r:id="rId33"/>
    </p:embeddedFont>
  </p:embeddedFontLst>
  <p:custDataLst>
    <p:tags r:id="rId34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00099"/>
    <a:srgbClr val="B2B2B2"/>
    <a:srgbClr val="CC0000"/>
    <a:srgbClr val="660066"/>
    <a:srgbClr val="66CCFF"/>
    <a:srgbClr val="EAEAEA"/>
    <a:srgbClr val="990000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36" autoAdjust="0"/>
    <p:restoredTop sz="94622" autoAdjust="0"/>
  </p:normalViewPr>
  <p:slideViewPr>
    <p:cSldViewPr snapToGrid="0">
      <p:cViewPr varScale="1">
        <p:scale>
          <a:sx n="108" d="100"/>
          <a:sy n="108" d="100"/>
        </p:scale>
        <p:origin x="-6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-1320" y="-72"/>
      </p:cViewPr>
      <p:guideLst>
        <p:guide orient="horz" pos="2204"/>
        <p:guide pos="292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84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484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smtClean="0"/>
            </a:lvl1pPr>
          </a:lstStyle>
          <a:p>
            <a:pPr>
              <a:defRPr/>
            </a:pPr>
            <a:fld id="{C1A6D6B7-CB8D-41A2-8A26-F9744BF42A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6075" y="525463"/>
            <a:ext cx="3498850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24225"/>
            <a:ext cx="679767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0"/>
            <a:r>
              <a:rPr lang="en-US" altLang="ko-KR" noProof="0" smtClean="0"/>
              <a:t>Second level</a:t>
            </a:r>
          </a:p>
          <a:p>
            <a:pPr lvl="0"/>
            <a:r>
              <a:rPr lang="en-US" altLang="ko-KR" noProof="0" smtClean="0"/>
              <a:t>Third level</a:t>
            </a:r>
          </a:p>
          <a:p>
            <a:pPr lvl="0"/>
            <a:r>
              <a:rPr lang="en-US" altLang="ko-KR" noProof="0" smtClean="0"/>
              <a:t>Fourth level</a:t>
            </a:r>
          </a:p>
          <a:p>
            <a:pPr lvl="0"/>
            <a:r>
              <a:rPr lang="en-US" altLang="ko-KR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484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484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smtClean="0"/>
            </a:lvl1pPr>
          </a:lstStyle>
          <a:p>
            <a:pPr>
              <a:defRPr/>
            </a:pPr>
            <a:fld id="{3F5767C0-3B26-45BF-81DA-E2700E77D8A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98F76-12A5-42E0-BA9C-6FF661EAC700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fld id="{B96840A4-FC5B-4C8C-8C06-0704EE6BF9C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0" y="107950"/>
            <a:ext cx="77724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2763" y="624046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E02C1-C48A-44DF-9481-CDFDB2E3BB1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2763" y="624046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09CF-4AEA-40F7-9B0B-8FE79D5B4E8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fld id="{32AB145E-4F5E-42F3-9A81-9475FD480FD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namicearth.com/articles/monster1.htm" TargetMode="External"/><Relationship Id="rId2" Type="http://schemas.openxmlformats.org/officeDocument/2006/relationships/hyperlink" Target="http://www.yasd.com/dynaearth/monster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urningbird.net/articles/monster1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urningbird.net/postcon/elements/%0b1.0/bio" TargetMode="External"/><Relationship Id="rId2" Type="http://schemas.openxmlformats.org/officeDocument/2006/relationships/hyperlink" Target="http://www.w3c.org/1999/02/22-rdf-syntax-ns#typ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1999/02/22-rdf-syntax-ns#type" TargetMode="External"/><Relationship Id="rId4" Type="http://schemas.openxmlformats.org/officeDocument/2006/relationships/hyperlink" Target="http://www.burningbird.net/postcon/elements/1.0/resourc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urningbird.net/postcon/elements/1.0/" TargetMode="External"/><Relationship Id="rId2" Type="http://schemas.openxmlformats.org/officeDocument/2006/relationships/hyperlink" Target="http://burningbird.net/postcon/elements/1.0/Resour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2000/01/rdf-schema#Resour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urningbird.net/postcon/elements/1.0/" TargetMode="External"/><Relationship Id="rId2" Type="http://schemas.openxmlformats.org/officeDocument/2006/relationships/hyperlink" Target="http://burningbird.net/postcon/elements/1.0/Resour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2000/01/rdf-schema#Litera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rg/dc/elements/1.1/title" TargetMode="External"/><Relationship Id="rId2" Type="http://schemas.openxmlformats.org/officeDocument/2006/relationships/hyperlink" Target="http://purl.org/dc/elements/1.1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urningbird.net/articles/monster1.htm" TargetMode="External"/><Relationship Id="rId2" Type="http://schemas.openxmlformats.org/officeDocument/2006/relationships/hyperlink" Target="http://burningbird.net/postcon/elements/1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urningbird.net/articles/" TargetMode="External"/><Relationship Id="rId5" Type="http://schemas.openxmlformats.org/officeDocument/2006/relationships/hyperlink" Target="http://burningburd.net/postcon/elements/1.0/" TargetMode="External"/><Relationship Id="rId4" Type="http://schemas.openxmlformats.org/officeDocument/2006/relationships/hyperlink" Target="http://www.w3.org/1999/02/22-rdf-syntax-n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urningbird.net/postcon/elements/%0b1.0/bio" TargetMode="External"/><Relationship Id="rId2" Type="http://schemas.openxmlformats.org/officeDocument/2006/relationships/hyperlink" Target="http://www.w3c.org/1999/02/22-rdf-syntax-ns#typ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urningbird.net/postcon/elements/1.0/resour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57364"/>
            <a:ext cx="8162778" cy="147002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Practical RDF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Chapter 6. Creating an RDF Vocabulary</a:t>
            </a:r>
            <a:endParaRPr lang="ko-KR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Shelley Powers, </a:t>
            </a:r>
            <a:r>
              <a:rPr lang="en-US" altLang="ko-KR" dirty="0" smtClean="0"/>
              <a:t>O’Reilly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SNU IDB Lab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Somin</a:t>
            </a:r>
            <a:r>
              <a:rPr lang="en-US" altLang="ko-KR" dirty="0" smtClean="0"/>
              <a:t> Kim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Adding Repeating Values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Web resource can move many times</a:t>
            </a:r>
          </a:p>
          <a:p>
            <a:r>
              <a:rPr lang="en-US" altLang="ko-KR" smtClean="0"/>
              <a:t>More than one recommended resource</a:t>
            </a:r>
          </a:p>
          <a:p>
            <a:r>
              <a:rPr lang="en-US" altLang="ko-KR" smtClean="0"/>
              <a:t>Use the same predicate in multiple statement</a:t>
            </a:r>
          </a:p>
          <a:p>
            <a:pPr lvl="2"/>
            <a:r>
              <a:rPr lang="en-US" altLang="ko-KR" smtClean="0"/>
              <a:t>Ex) &lt;pstcn : related rdf:resource=“monster2.htm” /&gt;</a:t>
            </a:r>
          </a:p>
          <a:p>
            <a:pPr lvl="2"/>
            <a:r>
              <a:rPr lang="en-US" altLang="ko-KR" smtClean="0"/>
              <a:t>         &lt;pstcn : related rdf:resource=“monster3.htm” /&gt;</a:t>
            </a:r>
          </a:p>
          <a:p>
            <a:pPr lvl="2"/>
            <a:r>
              <a:rPr lang="en-US" altLang="ko-KR" smtClean="0"/>
              <a:t>         &lt;pstcn : related rdf:resource=“monster4.htm” /&gt;</a:t>
            </a:r>
          </a:p>
          <a:p>
            <a:pPr lvl="2"/>
            <a:r>
              <a:rPr lang="en-US" altLang="ko-KR" smtClean="0"/>
              <a:t>Three related resource for entity being defined</a:t>
            </a:r>
          </a:p>
          <a:p>
            <a:pPr lvl="2"/>
            <a:r>
              <a:rPr lang="en-US" altLang="ko-KR" smtClean="0"/>
              <a:t>No order to resources</a:t>
            </a:r>
          </a:p>
        </p:txBody>
      </p:sp>
      <p:sp>
        <p:nvSpPr>
          <p:cNvPr id="1229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3AF5-D6BB-44BB-A0D6-D8C6174AC160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Adding a Container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Container </a:t>
            </a:r>
          </a:p>
          <a:p>
            <a:pPr lvl="1"/>
            <a:r>
              <a:rPr lang="en-US" altLang="ko-KR" smtClean="0"/>
              <a:t>A group of related items : infinite number of items</a:t>
            </a:r>
          </a:p>
          <a:p>
            <a:pPr lvl="1"/>
            <a:r>
              <a:rPr lang="en-US" altLang="ko-KR" smtClean="0"/>
              <a:t>Seq, Bag or Alt</a:t>
            </a:r>
          </a:p>
          <a:p>
            <a:r>
              <a:rPr lang="en-US" altLang="ko-KR" smtClean="0"/>
              <a:t>Web site movement are related to one another</a:t>
            </a:r>
          </a:p>
          <a:p>
            <a:pPr lvl="1"/>
            <a:r>
              <a:rPr lang="en-US" altLang="ko-KR" smtClean="0"/>
              <a:t>By date and time</a:t>
            </a:r>
          </a:p>
          <a:p>
            <a:pPr lvl="1"/>
            <a:r>
              <a:rPr lang="en-US" altLang="ko-KR" smtClean="0"/>
              <a:t>Infinite numbers of movements are possible</a:t>
            </a:r>
          </a:p>
          <a:p>
            <a:pPr lvl="1"/>
            <a:r>
              <a:rPr lang="en-US" altLang="ko-KR" smtClean="0"/>
              <a:t>The best fit is Seq</a:t>
            </a:r>
          </a:p>
          <a:p>
            <a:pPr lvl="2"/>
            <a:r>
              <a:rPr lang="en-US" altLang="ko-KR" smtClean="0"/>
              <a:t>Ex)</a:t>
            </a:r>
          </a:p>
        </p:txBody>
      </p:sp>
      <p:sp>
        <p:nvSpPr>
          <p:cNvPr id="133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786D-9AC2-48CA-BE95-8023C5EFB501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901361" y="3826927"/>
            <a:ext cx="6249987" cy="1378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200" dirty="0">
                <a:latin typeface="Gill Sans MT" pitchFamily="34" charset="0"/>
              </a:rPr>
              <a:t>&lt;</a:t>
            </a:r>
            <a:r>
              <a:rPr lang="en-US" altLang="ko-KR" sz="1200" dirty="0" err="1">
                <a:latin typeface="Gill Sans MT" pitchFamily="34" charset="0"/>
              </a:rPr>
              <a:t>pstcn</a:t>
            </a:r>
            <a:r>
              <a:rPr lang="en-US" altLang="ko-KR" sz="1200" dirty="0">
                <a:latin typeface="Gill Sans MT" pitchFamily="34" charset="0"/>
              </a:rPr>
              <a:t> : history&gt;</a:t>
            </a:r>
          </a:p>
          <a:p>
            <a:pPr algn="l"/>
            <a:r>
              <a:rPr lang="en-US" altLang="ko-KR" sz="1200" dirty="0">
                <a:latin typeface="Gill Sans MT" pitchFamily="34" charset="0"/>
              </a:rPr>
              <a:t>   &lt;</a:t>
            </a:r>
            <a:r>
              <a:rPr lang="en-US" altLang="ko-KR" sz="1200" dirty="0" err="1">
                <a:latin typeface="Gill Sans MT" pitchFamily="34" charset="0"/>
              </a:rPr>
              <a:t>rdf:Seq</a:t>
            </a:r>
            <a:r>
              <a:rPr lang="en-US" altLang="ko-KR" sz="12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200" dirty="0">
                <a:latin typeface="Gill Sans MT" pitchFamily="34" charset="0"/>
              </a:rPr>
              <a:t>    &lt;rdf:_1 </a:t>
            </a:r>
            <a:r>
              <a:rPr lang="en-US" altLang="ko-KR" sz="1200" dirty="0" err="1">
                <a:latin typeface="Gill Sans MT" pitchFamily="34" charset="0"/>
              </a:rPr>
              <a:t>rdf:resource</a:t>
            </a:r>
            <a:r>
              <a:rPr lang="en-US" altLang="ko-KR" sz="1200" dirty="0">
                <a:latin typeface="Gill Sans MT" pitchFamily="34" charset="0"/>
              </a:rPr>
              <a:t>=“</a:t>
            </a:r>
            <a:r>
              <a:rPr lang="en-US" altLang="ko-KR" sz="1200" dirty="0">
                <a:latin typeface="Gill Sans MT" pitchFamily="34" charset="0"/>
                <a:hlinkClick r:id="rId2"/>
              </a:rPr>
              <a:t>http://www.yasd.com/dynaearth/monster1.htm</a:t>
            </a:r>
            <a:r>
              <a:rPr lang="en-US" altLang="ko-KR" sz="1200" dirty="0">
                <a:latin typeface="Gill Sans MT" pitchFamily="34" charset="0"/>
              </a:rPr>
              <a:t>” /&gt;</a:t>
            </a:r>
          </a:p>
          <a:p>
            <a:pPr algn="l"/>
            <a:r>
              <a:rPr lang="en-US" altLang="ko-KR" sz="1200" dirty="0">
                <a:latin typeface="Gill Sans MT" pitchFamily="34" charset="0"/>
              </a:rPr>
              <a:t>    &lt;rdf:_2 </a:t>
            </a:r>
            <a:r>
              <a:rPr lang="en-US" altLang="ko-KR" sz="1200" dirty="0" err="1">
                <a:latin typeface="Gill Sans MT" pitchFamily="34" charset="0"/>
              </a:rPr>
              <a:t>rdf:resource</a:t>
            </a:r>
            <a:r>
              <a:rPr lang="en-US" altLang="ko-KR" sz="1200" dirty="0">
                <a:latin typeface="Gill Sans MT" pitchFamily="34" charset="0"/>
              </a:rPr>
              <a:t>=</a:t>
            </a:r>
            <a:r>
              <a:rPr lang="en-US" altLang="ko-KR" sz="1200" dirty="0">
                <a:latin typeface="Gill Sans MT" pitchFamily="34" charset="0"/>
                <a:hlinkClick r:id="rId3"/>
              </a:rPr>
              <a:t>http://www.dynamicearth.com/articles/monster1.htm</a:t>
            </a:r>
            <a:r>
              <a:rPr lang="en-US" altLang="ko-KR" sz="1200" dirty="0">
                <a:latin typeface="Gill Sans MT" pitchFamily="34" charset="0"/>
              </a:rPr>
              <a:t> /&gt;</a:t>
            </a:r>
          </a:p>
          <a:p>
            <a:pPr algn="l"/>
            <a:r>
              <a:rPr lang="en-US" altLang="ko-KR" sz="1200" dirty="0">
                <a:latin typeface="Gill Sans MT" pitchFamily="34" charset="0"/>
              </a:rPr>
              <a:t>    &lt;rdf:_3 </a:t>
            </a:r>
            <a:r>
              <a:rPr lang="en-US" altLang="ko-KR" sz="1200" dirty="0" err="1">
                <a:latin typeface="Gill Sans MT" pitchFamily="34" charset="0"/>
              </a:rPr>
              <a:t>rdf:resource</a:t>
            </a:r>
            <a:r>
              <a:rPr lang="en-US" altLang="ko-KR" sz="1200" dirty="0">
                <a:latin typeface="Gill Sans MT" pitchFamily="34" charset="0"/>
              </a:rPr>
              <a:t>=</a:t>
            </a:r>
            <a:r>
              <a:rPr lang="en-US" altLang="ko-KR" sz="1200" dirty="0">
                <a:latin typeface="Gill Sans MT" pitchFamily="34" charset="0"/>
                <a:hlinkClick r:id="rId4"/>
              </a:rPr>
              <a:t>http://burningbird.net/articles/monster1.htm</a:t>
            </a:r>
            <a:r>
              <a:rPr lang="en-US" altLang="ko-KR" sz="1200" dirty="0">
                <a:latin typeface="Gill Sans MT" pitchFamily="34" charset="0"/>
              </a:rPr>
              <a:t> /&gt;</a:t>
            </a:r>
          </a:p>
          <a:p>
            <a:pPr algn="l"/>
            <a:r>
              <a:rPr lang="en-US" altLang="ko-KR" sz="1200" dirty="0">
                <a:latin typeface="Gill Sans MT" pitchFamily="34" charset="0"/>
              </a:rPr>
              <a:t>  &lt;</a:t>
            </a:r>
            <a:r>
              <a:rPr lang="en-US" altLang="ko-KR" sz="1200" dirty="0" err="1">
                <a:latin typeface="Gill Sans MT" pitchFamily="34" charset="0"/>
              </a:rPr>
              <a:t>rdf:Seq</a:t>
            </a:r>
            <a:r>
              <a:rPr lang="en-US" altLang="ko-KR" sz="12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200" dirty="0">
                <a:latin typeface="Gill Sans MT" pitchFamily="34" charset="0"/>
              </a:rPr>
              <a:t>&lt;/</a:t>
            </a:r>
            <a:r>
              <a:rPr lang="en-US" altLang="ko-KR" sz="1200" dirty="0" err="1">
                <a:latin typeface="Gill Sans MT" pitchFamily="34" charset="0"/>
              </a:rPr>
              <a:t>pstcn:history</a:t>
            </a:r>
            <a:r>
              <a:rPr lang="en-US" altLang="ko-KR" sz="1200" dirty="0">
                <a:latin typeface="Gill Sans MT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 Graph of  model defined</a:t>
            </a:r>
          </a:p>
        </p:txBody>
      </p:sp>
      <p:sp>
        <p:nvSpPr>
          <p:cNvPr id="34" name="내용 개체 틀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4952-AC75-43F9-A20D-93EA2B2456A7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03188" y="3387725"/>
            <a:ext cx="3900487" cy="10302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400" b="1"/>
              <a:t>http://burningbird.net/articles/monster1.htm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076450" y="1646238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073275" y="1617663"/>
            <a:ext cx="0" cy="17589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auto">
          <a:xfrm>
            <a:off x="2255838" y="2876550"/>
            <a:ext cx="0" cy="50006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19050" y="1671638"/>
            <a:ext cx="41306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2"/>
              </a:rPr>
              <a:t>http://www.w3c.org/1999/02/22-rdf-syntax-ns#type</a:t>
            </a:r>
            <a:endParaRPr kumimoji="1" lang="en-US" altLang="ko-KR" sz="1400" b="1">
              <a:latin typeface="Gill Sans MT" pitchFamily="34" charset="0"/>
            </a:endParaRPr>
          </a:p>
          <a:p>
            <a:pPr algn="l"/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2160588" y="2155825"/>
            <a:ext cx="2389187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3"/>
              </a:rPr>
              <a:t>http://burningbird.net/postcon/elements/</a:t>
            </a:r>
            <a:br>
              <a:rPr kumimoji="1" lang="en-US" altLang="ko-KR" sz="1400" b="1">
                <a:latin typeface="Gill Sans MT" pitchFamily="34" charset="0"/>
                <a:hlinkClick r:id="rId3"/>
              </a:rPr>
            </a:br>
            <a:r>
              <a:rPr kumimoji="1" lang="en-US" altLang="ko-KR" sz="1400" b="1">
                <a:latin typeface="Gill Sans MT" pitchFamily="34" charset="0"/>
                <a:hlinkClick r:id="rId3"/>
              </a:rPr>
              <a:t>1.0/bio</a:t>
            </a:r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4346" name="Oval 11"/>
          <p:cNvSpPr>
            <a:spLocks noChangeArrowheads="1"/>
          </p:cNvSpPr>
          <p:nvPr/>
        </p:nvSpPr>
        <p:spPr bwMode="auto">
          <a:xfrm>
            <a:off x="3967163" y="1370013"/>
            <a:ext cx="4011612" cy="755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400" b="1">
                <a:hlinkClick r:id="rId4"/>
              </a:rPr>
              <a:t>http://www.burningbird.net/postcon/elements/1.0/resource</a:t>
            </a:r>
            <a:endParaRPr lang="en-US" altLang="ko-KR" sz="1400" b="1"/>
          </a:p>
          <a:p>
            <a:endParaRPr lang="en-US" altLang="ko-KR" sz="1400" b="1"/>
          </a:p>
        </p:txBody>
      </p:sp>
      <p:sp>
        <p:nvSpPr>
          <p:cNvPr id="14347" name="Line 13"/>
          <p:cNvSpPr>
            <a:spLocks noChangeShapeType="1"/>
          </p:cNvSpPr>
          <p:nvPr/>
        </p:nvSpPr>
        <p:spPr bwMode="auto">
          <a:xfrm>
            <a:off x="3513138" y="3549650"/>
            <a:ext cx="24495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8" name="Line 14"/>
          <p:cNvSpPr>
            <a:spLocks noChangeShapeType="1"/>
          </p:cNvSpPr>
          <p:nvPr/>
        </p:nvSpPr>
        <p:spPr bwMode="auto">
          <a:xfrm>
            <a:off x="3513138" y="4286250"/>
            <a:ext cx="24495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9" name="Rectangle 16"/>
          <p:cNvSpPr>
            <a:spLocks noChangeArrowheads="1"/>
          </p:cNvSpPr>
          <p:nvPr/>
        </p:nvSpPr>
        <p:spPr bwMode="auto">
          <a:xfrm>
            <a:off x="6088063" y="4032250"/>
            <a:ext cx="1404937" cy="481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400" b="1"/>
          </a:p>
        </p:txBody>
      </p:sp>
      <p:sp>
        <p:nvSpPr>
          <p:cNvPr id="14350" name="Line 17"/>
          <p:cNvSpPr>
            <a:spLocks noChangeShapeType="1"/>
          </p:cNvSpPr>
          <p:nvPr/>
        </p:nvSpPr>
        <p:spPr bwMode="auto">
          <a:xfrm>
            <a:off x="2255838" y="4413250"/>
            <a:ext cx="0" cy="50006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1" name="Line 18"/>
          <p:cNvSpPr>
            <a:spLocks noChangeShapeType="1"/>
          </p:cNvSpPr>
          <p:nvPr/>
        </p:nvSpPr>
        <p:spPr bwMode="auto">
          <a:xfrm>
            <a:off x="2255838" y="4921250"/>
            <a:ext cx="37274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2" name="Line 19"/>
          <p:cNvSpPr>
            <a:spLocks noChangeShapeType="1"/>
          </p:cNvSpPr>
          <p:nvPr/>
        </p:nvSpPr>
        <p:spPr bwMode="auto">
          <a:xfrm>
            <a:off x="2073275" y="4427538"/>
            <a:ext cx="0" cy="113347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3" name="Line 20"/>
          <p:cNvSpPr>
            <a:spLocks noChangeShapeType="1"/>
          </p:cNvSpPr>
          <p:nvPr/>
        </p:nvSpPr>
        <p:spPr bwMode="auto">
          <a:xfrm>
            <a:off x="2078038" y="5594350"/>
            <a:ext cx="39290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4" name="Rectangle 21"/>
          <p:cNvSpPr>
            <a:spLocks noChangeArrowheads="1"/>
          </p:cNvSpPr>
          <p:nvPr/>
        </p:nvSpPr>
        <p:spPr bwMode="auto">
          <a:xfrm>
            <a:off x="6088063" y="4692650"/>
            <a:ext cx="1404937" cy="481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400" b="1"/>
          </a:p>
        </p:txBody>
      </p:sp>
      <p:sp>
        <p:nvSpPr>
          <p:cNvPr id="14355" name="Rectangle 22"/>
          <p:cNvSpPr>
            <a:spLocks noChangeArrowheads="1"/>
          </p:cNvSpPr>
          <p:nvPr/>
        </p:nvSpPr>
        <p:spPr bwMode="auto">
          <a:xfrm>
            <a:off x="6088063" y="5454650"/>
            <a:ext cx="1404937" cy="481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400" b="1"/>
          </a:p>
        </p:txBody>
      </p:sp>
      <p:sp>
        <p:nvSpPr>
          <p:cNvPr id="14356" name="Text Box 23"/>
          <p:cNvSpPr txBox="1">
            <a:spLocks noChangeArrowheads="1"/>
          </p:cNvSpPr>
          <p:nvPr/>
        </p:nvSpPr>
        <p:spPr bwMode="auto">
          <a:xfrm>
            <a:off x="3113088" y="3057525"/>
            <a:ext cx="3416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3"/>
              </a:rPr>
              <a:t>http://burningbird.net/postcon/elements/</a:t>
            </a:r>
            <a:br>
              <a:rPr kumimoji="1" lang="en-US" altLang="ko-KR" sz="1400" b="1">
                <a:latin typeface="Gill Sans MT" pitchFamily="34" charset="0"/>
                <a:hlinkClick r:id="rId3"/>
              </a:rPr>
            </a:br>
            <a:r>
              <a:rPr kumimoji="1" lang="en-US" altLang="ko-KR" sz="1400" b="1">
                <a:latin typeface="Gill Sans MT" pitchFamily="34" charset="0"/>
                <a:hlinkClick r:id="rId3"/>
              </a:rPr>
              <a:t>1.0/relevancy</a:t>
            </a:r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4357" name="Text Box 24"/>
          <p:cNvSpPr txBox="1">
            <a:spLocks noChangeArrowheads="1"/>
          </p:cNvSpPr>
          <p:nvPr/>
        </p:nvSpPr>
        <p:spPr bwMode="auto">
          <a:xfrm>
            <a:off x="3113088" y="4429125"/>
            <a:ext cx="3416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3"/>
              </a:rPr>
              <a:t>http://burningbird.net/postcon/elements/</a:t>
            </a:r>
            <a:br>
              <a:rPr kumimoji="1" lang="en-US" altLang="ko-KR" sz="1400" b="1">
                <a:latin typeface="Gill Sans MT" pitchFamily="34" charset="0"/>
                <a:hlinkClick r:id="rId3"/>
              </a:rPr>
            </a:br>
            <a:r>
              <a:rPr kumimoji="1" lang="en-US" altLang="ko-KR" sz="1400" b="1">
                <a:latin typeface="Gill Sans MT" pitchFamily="34" charset="0"/>
                <a:hlinkClick r:id="rId3"/>
              </a:rPr>
              <a:t>1.0/presentation</a:t>
            </a:r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4358" name="Text Box 25"/>
          <p:cNvSpPr txBox="1">
            <a:spLocks noChangeArrowheads="1"/>
          </p:cNvSpPr>
          <p:nvPr/>
        </p:nvSpPr>
        <p:spPr bwMode="auto">
          <a:xfrm>
            <a:off x="2173288" y="4949825"/>
            <a:ext cx="3416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3"/>
              </a:rPr>
              <a:t>http://burningbird.net/postcon/elements/</a:t>
            </a:r>
            <a:br>
              <a:rPr kumimoji="1" lang="en-US" altLang="ko-KR" sz="1400" b="1">
                <a:latin typeface="Gill Sans MT" pitchFamily="34" charset="0"/>
                <a:hlinkClick r:id="rId3"/>
              </a:rPr>
            </a:br>
            <a:r>
              <a:rPr kumimoji="1" lang="en-US" altLang="ko-KR" sz="1400" b="1">
                <a:latin typeface="Gill Sans MT" pitchFamily="34" charset="0"/>
                <a:hlinkClick r:id="rId3"/>
              </a:rPr>
              <a:t>1.0/history</a:t>
            </a:r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4359" name="Text Box 26"/>
          <p:cNvSpPr txBox="1">
            <a:spLocks noChangeArrowheads="1"/>
          </p:cNvSpPr>
          <p:nvPr/>
        </p:nvSpPr>
        <p:spPr bwMode="auto">
          <a:xfrm>
            <a:off x="2135188" y="5711825"/>
            <a:ext cx="3416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3"/>
              </a:rPr>
              <a:t>http://burningbird.net/postcon/elements/</a:t>
            </a:r>
            <a:br>
              <a:rPr kumimoji="1" lang="en-US" altLang="ko-KR" sz="1400" b="1">
                <a:latin typeface="Gill Sans MT" pitchFamily="34" charset="0"/>
                <a:hlinkClick r:id="rId3"/>
              </a:rPr>
            </a:br>
            <a:r>
              <a:rPr kumimoji="1" lang="en-US" altLang="ko-KR" sz="1400" b="1">
                <a:latin typeface="Gill Sans MT" pitchFamily="34" charset="0"/>
                <a:hlinkClick r:id="rId3"/>
              </a:rPr>
              <a:t>1.0/related</a:t>
            </a:r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4360" name="Oval 27"/>
          <p:cNvSpPr>
            <a:spLocks noChangeArrowheads="1"/>
          </p:cNvSpPr>
          <p:nvPr/>
        </p:nvSpPr>
        <p:spPr bwMode="auto">
          <a:xfrm>
            <a:off x="4824413" y="2651125"/>
            <a:ext cx="1155700" cy="4032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400" b="1"/>
              <a:t>Genid:6405</a:t>
            </a:r>
          </a:p>
        </p:txBody>
      </p:sp>
      <p:sp>
        <p:nvSpPr>
          <p:cNvPr id="14361" name="Oval 28"/>
          <p:cNvSpPr>
            <a:spLocks noChangeArrowheads="1"/>
          </p:cNvSpPr>
          <p:nvPr/>
        </p:nvSpPr>
        <p:spPr bwMode="auto">
          <a:xfrm>
            <a:off x="7561263" y="2638425"/>
            <a:ext cx="1519237" cy="4032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400" b="1"/>
          </a:p>
        </p:txBody>
      </p:sp>
      <p:sp>
        <p:nvSpPr>
          <p:cNvPr id="14362" name="Line 29"/>
          <p:cNvSpPr>
            <a:spLocks noChangeShapeType="1"/>
          </p:cNvSpPr>
          <p:nvPr/>
        </p:nvSpPr>
        <p:spPr bwMode="auto">
          <a:xfrm>
            <a:off x="2281238" y="2876550"/>
            <a:ext cx="24495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3" name="Text Box 30"/>
          <p:cNvSpPr txBox="1">
            <a:spLocks noChangeArrowheads="1"/>
          </p:cNvSpPr>
          <p:nvPr/>
        </p:nvSpPr>
        <p:spPr bwMode="auto">
          <a:xfrm>
            <a:off x="5894388" y="2155825"/>
            <a:ext cx="2389187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5"/>
              </a:rPr>
              <a:t>http://www.w3.org/1999/02/22-rdf-syntax-ns#type</a:t>
            </a:r>
            <a:endParaRPr kumimoji="1" lang="en-US" altLang="ko-KR" sz="1400" b="1">
              <a:latin typeface="Gill Sans MT" pitchFamily="34" charset="0"/>
            </a:endParaRPr>
          </a:p>
          <a:p>
            <a:pPr algn="l"/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4364" name="Line 31"/>
          <p:cNvSpPr>
            <a:spLocks noChangeShapeType="1"/>
          </p:cNvSpPr>
          <p:nvPr/>
        </p:nvSpPr>
        <p:spPr bwMode="auto">
          <a:xfrm>
            <a:off x="5989638" y="2825750"/>
            <a:ext cx="15478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5" name="Line 32"/>
          <p:cNvSpPr>
            <a:spLocks noChangeShapeType="1"/>
          </p:cNvSpPr>
          <p:nvPr/>
        </p:nvSpPr>
        <p:spPr bwMode="auto">
          <a:xfrm>
            <a:off x="2382838" y="3028950"/>
            <a:ext cx="23368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6" name="Line 33"/>
          <p:cNvSpPr>
            <a:spLocks noChangeShapeType="1"/>
          </p:cNvSpPr>
          <p:nvPr/>
        </p:nvSpPr>
        <p:spPr bwMode="auto">
          <a:xfrm>
            <a:off x="2408238" y="3028950"/>
            <a:ext cx="0" cy="33655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6075363" y="3321050"/>
            <a:ext cx="1404937" cy="481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Adding in a Value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How the value is treated</a:t>
            </a:r>
          </a:p>
          <a:p>
            <a:pPr lvl="1"/>
            <a:r>
              <a:rPr lang="en-US" altLang="ko-KR" smtClean="0"/>
              <a:t>Rdf:value work for pstcn:requires</a:t>
            </a:r>
          </a:p>
          <a:p>
            <a:pPr lvl="1"/>
            <a:r>
              <a:rPr lang="en-US" altLang="ko-KR" smtClean="0"/>
              <a:t>References the actual value of the predicate</a:t>
            </a:r>
          </a:p>
          <a:p>
            <a:pPr lvl="1"/>
            <a:r>
              <a:rPr lang="en-US" altLang="ko-KR" smtClean="0"/>
              <a:t>Ex)</a:t>
            </a:r>
          </a:p>
        </p:txBody>
      </p:sp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808AF-D901-49B8-BA24-388DE50058A7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658792" y="2325297"/>
            <a:ext cx="6249987" cy="2317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400" dirty="0">
                <a:latin typeface="Gill Sans MT" pitchFamily="34" charset="0"/>
              </a:rPr>
              <a:t>&lt;</a:t>
            </a:r>
            <a:r>
              <a:rPr lang="en-US" altLang="ko-KR" sz="1400" dirty="0" err="1">
                <a:latin typeface="Gill Sans MT" pitchFamily="34" charset="0"/>
              </a:rPr>
              <a:t>pstcn:presentation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rdf:parseType</a:t>
            </a:r>
            <a:r>
              <a:rPr lang="en-US" altLang="ko-KR" sz="1400" dirty="0">
                <a:latin typeface="Gill Sans MT" pitchFamily="34" charset="0"/>
              </a:rPr>
              <a:t>=“Resource”&gt;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&lt;</a:t>
            </a:r>
            <a:r>
              <a:rPr lang="en-US" altLang="ko-KR" sz="1400" dirty="0" err="1">
                <a:latin typeface="Gill Sans MT" pitchFamily="34" charset="0"/>
              </a:rPr>
              <a:t>pstcn:requires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rdf:parseType</a:t>
            </a:r>
            <a:r>
              <a:rPr lang="en-US" altLang="ko-KR" sz="1400" dirty="0">
                <a:latin typeface="Gill Sans MT" pitchFamily="34" charset="0"/>
              </a:rPr>
              <a:t>=“Resource”&gt;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  &lt;</a:t>
            </a:r>
            <a:r>
              <a:rPr lang="en-US" altLang="ko-KR" sz="1400" dirty="0" err="1">
                <a:latin typeface="Gill Sans MT" pitchFamily="34" charset="0"/>
              </a:rPr>
              <a:t>pstcn:type</a:t>
            </a:r>
            <a:r>
              <a:rPr lang="en-US" altLang="ko-KR" sz="1400" dirty="0">
                <a:latin typeface="Gill Sans MT" pitchFamily="34" charset="0"/>
              </a:rPr>
              <a:t>&gt;</a:t>
            </a:r>
            <a:r>
              <a:rPr lang="en-US" altLang="ko-KR" sz="1400" dirty="0" err="1">
                <a:latin typeface="Gill Sans MT" pitchFamily="34" charset="0"/>
              </a:rPr>
              <a:t>stylesheet</a:t>
            </a:r>
            <a:r>
              <a:rPr lang="en-US" altLang="ko-KR" sz="1400" dirty="0">
                <a:latin typeface="Gill Sans MT" pitchFamily="34" charset="0"/>
              </a:rPr>
              <a:t>&lt;/</a:t>
            </a:r>
            <a:r>
              <a:rPr lang="en-US" altLang="ko-KR" sz="1400" dirty="0" err="1">
                <a:latin typeface="Gill Sans MT" pitchFamily="34" charset="0"/>
              </a:rPr>
              <a:t>pstcn:type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    &lt;</a:t>
            </a:r>
            <a:r>
              <a:rPr lang="en-US" altLang="ko-KR" sz="1400" dirty="0" err="1">
                <a:latin typeface="Gill Sans MT" pitchFamily="34" charset="0"/>
              </a:rPr>
              <a:t>rdf:value</a:t>
            </a:r>
            <a:r>
              <a:rPr lang="en-US" altLang="ko-KR" sz="1400" dirty="0">
                <a:latin typeface="Gill Sans MT" pitchFamily="34" charset="0"/>
              </a:rPr>
              <a:t>&gt;http://burningbird.net/de.css&lt;rdf:value&gt;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&lt;/</a:t>
            </a:r>
            <a:r>
              <a:rPr lang="en-US" altLang="ko-KR" sz="1400" dirty="0" err="1">
                <a:latin typeface="Gill Sans MT" pitchFamily="34" charset="0"/>
              </a:rPr>
              <a:t>pstcn:requires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&lt;</a:t>
            </a:r>
            <a:r>
              <a:rPr lang="en-US" altLang="ko-KR" sz="1400" dirty="0" err="1">
                <a:latin typeface="Gill Sans MT" pitchFamily="34" charset="0"/>
              </a:rPr>
              <a:t>pstcn:requires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rdf:parseType</a:t>
            </a:r>
            <a:r>
              <a:rPr lang="en-US" altLang="ko-KR" sz="1400" dirty="0">
                <a:latin typeface="Gill Sans MT" pitchFamily="34" charset="0"/>
              </a:rPr>
              <a:t>=“Resource”&gt;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  &lt;</a:t>
            </a:r>
            <a:r>
              <a:rPr lang="en-US" altLang="ko-KR" sz="1400" dirty="0" err="1">
                <a:latin typeface="Gill Sans MT" pitchFamily="34" charset="0"/>
              </a:rPr>
              <a:t>pstcn:type</a:t>
            </a:r>
            <a:r>
              <a:rPr lang="en-US" altLang="ko-KR" sz="1400" dirty="0">
                <a:latin typeface="Gill Sans MT" pitchFamily="34" charset="0"/>
              </a:rPr>
              <a:t>&gt;logo&lt;/</a:t>
            </a:r>
            <a:r>
              <a:rPr lang="en-US" altLang="ko-KR" sz="1400" dirty="0" err="1">
                <a:latin typeface="Gill Sans MT" pitchFamily="34" charset="0"/>
              </a:rPr>
              <a:t>pstcn:type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    &lt;</a:t>
            </a:r>
            <a:r>
              <a:rPr lang="en-US" altLang="ko-KR" sz="1400" dirty="0" err="1">
                <a:latin typeface="Gill Sans MT" pitchFamily="34" charset="0"/>
              </a:rPr>
              <a:t>rdf:value</a:t>
            </a:r>
            <a:r>
              <a:rPr lang="en-US" altLang="ko-KR" sz="1400" dirty="0">
                <a:latin typeface="Gill Sans MT" pitchFamily="34" charset="0"/>
              </a:rPr>
              <a:t>&gt;http://burningbird.net/mm/dynamicearth.jpg&lt;rdf:value&gt;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&lt;/</a:t>
            </a:r>
            <a:r>
              <a:rPr lang="en-US" altLang="ko-KR" sz="1400" dirty="0" err="1">
                <a:latin typeface="Gill Sans MT" pitchFamily="34" charset="0"/>
              </a:rPr>
              <a:t>pstcn:requires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&lt;/</a:t>
            </a:r>
            <a:r>
              <a:rPr lang="en-US" altLang="ko-KR" sz="1400" dirty="0" err="1">
                <a:latin typeface="Gill Sans MT" pitchFamily="34" charset="0"/>
              </a:rPr>
              <a:t>pstcn:presentation</a:t>
            </a:r>
            <a:r>
              <a:rPr lang="en-US" altLang="ko-KR" sz="1400" dirty="0" smtClean="0">
                <a:latin typeface="Gill Sans MT" pitchFamily="34" charset="0"/>
              </a:rPr>
              <a:t>&gt;</a:t>
            </a:r>
            <a:endParaRPr lang="en-US" altLang="ko-KR" sz="1400" dirty="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Formalizing the Vocabulary with RDFS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RDFS</a:t>
            </a:r>
          </a:p>
          <a:p>
            <a:pPr lvl="1"/>
            <a:r>
              <a:rPr lang="en-US" altLang="ko-KR" smtClean="0"/>
              <a:t>Define which vocabulary elements are classes and properties</a:t>
            </a:r>
          </a:p>
          <a:p>
            <a:pPr lvl="1"/>
            <a:r>
              <a:rPr lang="en-US" altLang="ko-KR" smtClean="0"/>
              <a:t>Define the range for each property</a:t>
            </a:r>
          </a:p>
          <a:p>
            <a:pPr lvl="1"/>
            <a:r>
              <a:rPr lang="en-US" altLang="ko-KR" smtClean="0"/>
              <a:t>Class</a:t>
            </a:r>
          </a:p>
          <a:p>
            <a:pPr lvl="2"/>
            <a:r>
              <a:rPr lang="en-US" altLang="ko-KR" smtClean="0"/>
              <a:t>Equivalent to a relational data model entity</a:t>
            </a:r>
          </a:p>
          <a:p>
            <a:pPr lvl="2"/>
            <a:r>
              <a:rPr lang="en-US" altLang="ko-KR" smtClean="0"/>
              <a:t>Any item </a:t>
            </a:r>
          </a:p>
          <a:p>
            <a:pPr lvl="3"/>
            <a:r>
              <a:rPr lang="en-US" altLang="ko-KR" smtClean="0"/>
              <a:t>Rdf:Description block with an associated rdf:type</a:t>
            </a:r>
          </a:p>
          <a:p>
            <a:pPr lvl="3"/>
            <a:r>
              <a:rPr lang="en-US" altLang="ko-KR" smtClean="0"/>
              <a:t>Ex) Movement, Resource</a:t>
            </a:r>
          </a:p>
        </p:txBody>
      </p:sp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96B-010B-4573-9EB9-5F91B7F49D68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Formalizing the Vocabulary with RDFS</a:t>
            </a:r>
            <a:endParaRPr lang="ko-KR" alt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Defining the vocabulary classes (Ex. Resource)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/>
            <a:r>
              <a:rPr lang="en-US" altLang="ko-KR" dirty="0" smtClean="0"/>
              <a:t>Subclass </a:t>
            </a:r>
            <a:r>
              <a:rPr lang="en-US" altLang="ko-KR" dirty="0" smtClean="0"/>
              <a:t>of the RDF Resource type</a:t>
            </a:r>
          </a:p>
          <a:p>
            <a:pPr lvl="2"/>
            <a:r>
              <a:rPr lang="en-US" altLang="ko-KR" dirty="0" smtClean="0"/>
              <a:t>Human-readable label is Web Resource</a:t>
            </a:r>
          </a:p>
          <a:p>
            <a:pPr lvl="2"/>
            <a:r>
              <a:rPr lang="en-US" altLang="ko-KR" dirty="0" smtClean="0"/>
              <a:t>Comments provide a brief description</a:t>
            </a:r>
          </a:p>
          <a:p>
            <a:pPr lvl="2"/>
            <a:endParaRPr lang="en-US" altLang="ko-KR" dirty="0" smtClean="0"/>
          </a:p>
        </p:txBody>
      </p:sp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BD39-890D-441C-9B18-D678F8041AB7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276570" y="1651416"/>
            <a:ext cx="6813550" cy="18742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400" dirty="0">
                <a:latin typeface="Gill Sans MT" pitchFamily="34" charset="0"/>
              </a:rPr>
              <a:t>&lt;</a:t>
            </a:r>
            <a:r>
              <a:rPr lang="en-US" altLang="ko-KR" sz="1400" dirty="0" err="1">
                <a:latin typeface="Gill Sans MT" pitchFamily="34" charset="0"/>
              </a:rPr>
              <a:t>rdfs:Class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rdf:about</a:t>
            </a:r>
            <a:r>
              <a:rPr lang="en-US" altLang="ko-KR" sz="1400" dirty="0">
                <a:latin typeface="Gill Sans MT" pitchFamily="34" charset="0"/>
              </a:rPr>
              <a:t>=“</a:t>
            </a:r>
            <a:r>
              <a:rPr lang="en-US" altLang="ko-KR" sz="1400" dirty="0">
                <a:latin typeface="Gill Sans MT" pitchFamily="34" charset="0"/>
                <a:hlinkClick r:id="rId2"/>
              </a:rPr>
              <a:t>http://burningbird.net/postcon/elements/1.0/Resource</a:t>
            </a:r>
            <a:r>
              <a:rPr lang="en-US" altLang="ko-KR" sz="1400" dirty="0">
                <a:latin typeface="Gill Sans MT" pitchFamily="34" charset="0"/>
              </a:rPr>
              <a:t>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</a:t>
            </a:r>
            <a:r>
              <a:rPr lang="en-US" altLang="ko-KR" sz="1400" dirty="0" err="1">
                <a:latin typeface="Gill Sans MT" pitchFamily="34" charset="0"/>
              </a:rPr>
              <a:t>rdfs:isDefinedBy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rdf:resource</a:t>
            </a:r>
            <a:r>
              <a:rPr lang="en-US" altLang="ko-KR" sz="1400" dirty="0">
                <a:latin typeface="Gill Sans MT" pitchFamily="34" charset="0"/>
              </a:rPr>
              <a:t>=“</a:t>
            </a:r>
            <a:r>
              <a:rPr lang="en-US" altLang="ko-KR" sz="1400" dirty="0">
                <a:latin typeface="Gill Sans MT" pitchFamily="34" charset="0"/>
                <a:hlinkClick r:id="rId3"/>
              </a:rPr>
              <a:t>http://burningbird.net/postcon/elements/1.0/</a:t>
            </a:r>
            <a:r>
              <a:rPr lang="en-US" altLang="ko-KR" sz="1400" dirty="0">
                <a:latin typeface="Gill Sans MT" pitchFamily="34" charset="0"/>
              </a:rPr>
              <a:t>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</a:t>
            </a:r>
            <a:r>
              <a:rPr lang="en-US" altLang="ko-KR" sz="1400" dirty="0" err="1">
                <a:latin typeface="Gill Sans MT" pitchFamily="34" charset="0"/>
              </a:rPr>
              <a:t>rdfs:subClass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rdf:resource</a:t>
            </a:r>
            <a:r>
              <a:rPr lang="en-US" altLang="ko-KR" sz="1400" dirty="0">
                <a:latin typeface="Gill Sans MT" pitchFamily="34" charset="0"/>
              </a:rPr>
              <a:t>=“</a:t>
            </a:r>
            <a:r>
              <a:rPr lang="en-US" altLang="ko-KR" sz="1400" dirty="0">
                <a:latin typeface="Gill Sans MT" pitchFamily="34" charset="0"/>
                <a:hlinkClick r:id="rId4"/>
              </a:rPr>
              <a:t>http://www.w3.org/2000/01/rdf-schema#Resource</a:t>
            </a:r>
            <a:r>
              <a:rPr lang="en-US" altLang="ko-KR" sz="1400" dirty="0">
                <a:latin typeface="Gill Sans MT" pitchFamily="34" charset="0"/>
              </a:rPr>
              <a:t>/”&gt;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</a:t>
            </a:r>
            <a:r>
              <a:rPr lang="en-US" altLang="ko-KR" sz="1400" dirty="0" err="1">
                <a:latin typeface="Gill Sans MT" pitchFamily="34" charset="0"/>
              </a:rPr>
              <a:t>rdfs:label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xml:lang</a:t>
            </a:r>
            <a:r>
              <a:rPr lang="en-US" altLang="ko-KR" sz="1400" dirty="0">
                <a:latin typeface="Gill Sans MT" pitchFamily="34" charset="0"/>
              </a:rPr>
              <a:t>=“en”&gt; Web Resource &lt;/</a:t>
            </a:r>
            <a:r>
              <a:rPr lang="en-US" altLang="ko-KR" sz="1400" dirty="0" err="1">
                <a:latin typeface="Gill Sans MT" pitchFamily="34" charset="0"/>
              </a:rPr>
              <a:t>rdfs:label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</a:t>
            </a:r>
            <a:r>
              <a:rPr lang="en-US" altLang="ko-KR" sz="1400" dirty="0" err="1">
                <a:latin typeface="Gill Sans MT" pitchFamily="34" charset="0"/>
              </a:rPr>
              <a:t>rdfs:comment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xml:lang</a:t>
            </a:r>
            <a:r>
              <a:rPr lang="en-US" altLang="ko-KR" sz="1400" dirty="0">
                <a:latin typeface="Gill Sans MT" pitchFamily="34" charset="0"/>
              </a:rPr>
              <a:t>=“en”&gt;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    Web resource managed with </a:t>
            </a:r>
            <a:r>
              <a:rPr lang="en-US" altLang="ko-KR" sz="1400" dirty="0" err="1">
                <a:latin typeface="Gill Sans MT" pitchFamily="34" charset="0"/>
              </a:rPr>
              <a:t>PostCon</a:t>
            </a:r>
            <a:r>
              <a:rPr lang="en-US" altLang="ko-KR" sz="1400" dirty="0">
                <a:latin typeface="Gill Sans MT" pitchFamily="34" charset="0"/>
              </a:rPr>
              <a:t> System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&lt;/</a:t>
            </a:r>
            <a:r>
              <a:rPr lang="en-US" altLang="ko-KR" sz="1400" dirty="0" err="1">
                <a:latin typeface="Gill Sans MT" pitchFamily="34" charset="0"/>
              </a:rPr>
              <a:t>rdfs:comment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&lt;/</a:t>
            </a:r>
            <a:r>
              <a:rPr lang="en-US" altLang="ko-KR" sz="1400" dirty="0" err="1">
                <a:latin typeface="Gill Sans MT" pitchFamily="34" charset="0"/>
              </a:rPr>
              <a:t>rdfs:class</a:t>
            </a:r>
            <a:r>
              <a:rPr lang="en-US" altLang="ko-KR" sz="1400" dirty="0" smtClean="0">
                <a:latin typeface="Gill Sans MT" pitchFamily="34" charset="0"/>
              </a:rPr>
              <a:t>&gt;</a:t>
            </a:r>
            <a:endParaRPr lang="en-US" altLang="ko-KR" sz="1400" dirty="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Formalizing the Vocabulary with RDFS</a:t>
            </a:r>
            <a:endParaRPr lang="ko-KR" alt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Defining the Properties (Ex. Type)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/>
            <a:r>
              <a:rPr lang="en-US" altLang="ko-KR" dirty="0" smtClean="0"/>
              <a:t>Type </a:t>
            </a:r>
            <a:r>
              <a:rPr lang="en-US" altLang="ko-KR" dirty="0" smtClean="0"/>
              <a:t>element has a range that determines the type of value</a:t>
            </a:r>
          </a:p>
          <a:p>
            <a:pPr lvl="2"/>
            <a:r>
              <a:rPr lang="en-US" altLang="ko-KR" dirty="0" smtClean="0"/>
              <a:t>Literal : element contains literal values</a:t>
            </a:r>
          </a:p>
          <a:p>
            <a:pPr lvl="2"/>
            <a:endParaRPr lang="en-US" altLang="ko-KR" dirty="0" smtClean="0"/>
          </a:p>
        </p:txBody>
      </p:sp>
      <p:sp>
        <p:nvSpPr>
          <p:cNvPr id="1843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B612-316A-4D64-9EF8-919335E287A0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293593" y="1616394"/>
            <a:ext cx="6813550" cy="1548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400" dirty="0">
                <a:latin typeface="Gill Sans MT" pitchFamily="34" charset="0"/>
              </a:rPr>
              <a:t>&lt;</a:t>
            </a:r>
            <a:r>
              <a:rPr lang="en-US" altLang="ko-KR" sz="1400" dirty="0" err="1">
                <a:latin typeface="Gill Sans MT" pitchFamily="34" charset="0"/>
              </a:rPr>
              <a:t>rdfs:Property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rdf:about</a:t>
            </a:r>
            <a:r>
              <a:rPr lang="en-US" altLang="ko-KR" sz="1400" dirty="0">
                <a:latin typeface="Gill Sans MT" pitchFamily="34" charset="0"/>
              </a:rPr>
              <a:t>=“</a:t>
            </a:r>
            <a:r>
              <a:rPr lang="en-US" altLang="ko-KR" sz="1400" dirty="0">
                <a:latin typeface="Gill Sans MT" pitchFamily="34" charset="0"/>
                <a:hlinkClick r:id="rId2"/>
              </a:rPr>
              <a:t>http://burningbird.net/postcon/elements/1.0/type</a:t>
            </a:r>
            <a:r>
              <a:rPr lang="en-US" altLang="ko-KR" sz="1400" dirty="0">
                <a:latin typeface="Gill Sans MT" pitchFamily="34" charset="0"/>
              </a:rPr>
              <a:t>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</a:t>
            </a:r>
            <a:r>
              <a:rPr lang="en-US" altLang="ko-KR" sz="1400" dirty="0" err="1">
                <a:latin typeface="Gill Sans MT" pitchFamily="34" charset="0"/>
              </a:rPr>
              <a:t>rdfs:isDefinedBy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rdf:resource</a:t>
            </a:r>
            <a:r>
              <a:rPr lang="en-US" altLang="ko-KR" sz="1400" dirty="0">
                <a:latin typeface="Gill Sans MT" pitchFamily="34" charset="0"/>
              </a:rPr>
              <a:t>=“</a:t>
            </a:r>
            <a:r>
              <a:rPr lang="en-US" altLang="ko-KR" sz="1400" dirty="0">
                <a:latin typeface="Gill Sans MT" pitchFamily="34" charset="0"/>
                <a:hlinkClick r:id="rId3"/>
              </a:rPr>
              <a:t>http://burningbird.net/postcon/elements/1.0/</a:t>
            </a:r>
            <a:r>
              <a:rPr lang="en-US" altLang="ko-KR" sz="1400" dirty="0">
                <a:latin typeface="Gill Sans MT" pitchFamily="34" charset="0"/>
              </a:rPr>
              <a:t>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</a:t>
            </a:r>
            <a:r>
              <a:rPr lang="en-US" altLang="ko-KR" sz="1400" dirty="0" err="1">
                <a:latin typeface="Gill Sans MT" pitchFamily="34" charset="0"/>
              </a:rPr>
              <a:t>rdfs:label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xml:lang</a:t>
            </a:r>
            <a:r>
              <a:rPr lang="en-US" altLang="ko-KR" sz="1400" dirty="0">
                <a:latin typeface="Gill Sans MT" pitchFamily="34" charset="0"/>
              </a:rPr>
              <a:t>=“en”&gt;Resource Type&lt;/</a:t>
            </a:r>
            <a:r>
              <a:rPr lang="en-US" altLang="ko-KR" sz="1400" dirty="0" err="1">
                <a:latin typeface="Gill Sans MT" pitchFamily="34" charset="0"/>
              </a:rPr>
              <a:t>rdfs:label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</a:t>
            </a:r>
            <a:r>
              <a:rPr lang="en-US" altLang="ko-KR" sz="1400" dirty="0" err="1">
                <a:latin typeface="Gill Sans MT" pitchFamily="34" charset="0"/>
              </a:rPr>
              <a:t>rdfs:comment</a:t>
            </a:r>
            <a:r>
              <a:rPr lang="en-US" altLang="ko-KR" sz="1400" dirty="0">
                <a:latin typeface="Gill Sans MT" pitchFamily="34" charset="0"/>
              </a:rPr>
              <a:t> &gt;Type of Required Resource &lt;/</a:t>
            </a:r>
            <a:r>
              <a:rPr lang="en-US" altLang="ko-KR" sz="1400" dirty="0" err="1">
                <a:latin typeface="Gill Sans MT" pitchFamily="34" charset="0"/>
              </a:rPr>
              <a:t>rdfs:comment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</a:t>
            </a:r>
            <a:r>
              <a:rPr lang="en-US" altLang="ko-KR" sz="1400" dirty="0" err="1">
                <a:latin typeface="Gill Sans MT" pitchFamily="34" charset="0"/>
              </a:rPr>
              <a:t>rdfs:range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rdf:resource</a:t>
            </a:r>
            <a:r>
              <a:rPr lang="en-US" altLang="ko-KR" sz="1400" dirty="0">
                <a:latin typeface="Gill Sans MT" pitchFamily="34" charset="0"/>
              </a:rPr>
              <a:t>=“</a:t>
            </a:r>
            <a:r>
              <a:rPr lang="en-US" altLang="ko-KR" sz="1400" dirty="0">
                <a:latin typeface="Gill Sans MT" pitchFamily="34" charset="0"/>
                <a:hlinkClick r:id="rId4"/>
              </a:rPr>
              <a:t>http://www.w3.org/2000/01/rdf-schema#Literal</a:t>
            </a:r>
            <a:r>
              <a:rPr lang="en-US" altLang="ko-KR" sz="1400" dirty="0">
                <a:latin typeface="Gill Sans MT" pitchFamily="34" charset="0"/>
              </a:rPr>
              <a:t>/”&gt;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&lt;/</a:t>
            </a:r>
            <a:r>
              <a:rPr lang="en-US" altLang="ko-KR" sz="1400" dirty="0" err="1">
                <a:latin typeface="Gill Sans MT" pitchFamily="34" charset="0"/>
              </a:rPr>
              <a:t>rdfs:Property</a:t>
            </a:r>
            <a:r>
              <a:rPr lang="en-US" altLang="ko-KR" sz="1400" dirty="0" smtClean="0">
                <a:latin typeface="Gill Sans MT" pitchFamily="34" charset="0"/>
              </a:rPr>
              <a:t>&gt;</a:t>
            </a:r>
            <a:endParaRPr lang="en-US" altLang="ko-KR" sz="1400" dirty="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Intergrating the Dublin Core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Dublin Core </a:t>
            </a:r>
          </a:p>
          <a:p>
            <a:pPr lvl="1"/>
            <a:r>
              <a:rPr lang="en-US" altLang="ko-KR" dirty="0" smtClean="0"/>
              <a:t>Open forum engaged in metadata standards</a:t>
            </a:r>
          </a:p>
          <a:p>
            <a:pPr lvl="1"/>
            <a:r>
              <a:rPr lang="en-US" altLang="ko-KR" dirty="0" smtClean="0"/>
              <a:t>purpose</a:t>
            </a:r>
          </a:p>
          <a:p>
            <a:pPr lvl="2"/>
            <a:r>
              <a:rPr lang="en-US" altLang="ko-KR" dirty="0" smtClean="0"/>
              <a:t>Metadata model  : be used intelligently</a:t>
            </a:r>
          </a:p>
          <a:p>
            <a:pPr lvl="2"/>
            <a:r>
              <a:rPr lang="en-US" altLang="ko-KR" dirty="0" smtClean="0"/>
              <a:t>More efficient and intelligent resource search</a:t>
            </a:r>
          </a:p>
          <a:p>
            <a:pPr lvl="1"/>
            <a:r>
              <a:rPr lang="en-US" altLang="ko-KR" dirty="0" err="1" smtClean="0"/>
              <a:t>MetaData</a:t>
            </a:r>
            <a:r>
              <a:rPr lang="en-US" altLang="ko-KR" dirty="0" smtClean="0"/>
              <a:t> Element set</a:t>
            </a:r>
          </a:p>
          <a:p>
            <a:pPr lvl="2"/>
            <a:r>
              <a:rPr lang="en-US" altLang="ko-KR" dirty="0" smtClean="0"/>
              <a:t>Ex)   title : a name given to the resource</a:t>
            </a:r>
          </a:p>
          <a:p>
            <a:pPr lvl="2"/>
            <a:r>
              <a:rPr lang="en-US" altLang="ko-KR" dirty="0" smtClean="0"/>
              <a:t>         creator : an entity responsible for making the content of the  resource</a:t>
            </a:r>
          </a:p>
          <a:p>
            <a:pPr lvl="2"/>
            <a:r>
              <a:rPr lang="en-US" altLang="ko-KR" dirty="0" smtClean="0"/>
              <a:t>         subject : the topic of the content of the resource</a:t>
            </a:r>
          </a:p>
        </p:txBody>
      </p:sp>
      <p:sp>
        <p:nvSpPr>
          <p:cNvPr id="1945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131-FEE6-43B5-BA93-B5FFE61D0747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Dublin Core in RDF/XML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Namespace for elements</a:t>
            </a:r>
          </a:p>
          <a:p>
            <a:pPr lvl="1"/>
            <a:r>
              <a:rPr lang="en-US" altLang="ko-KR" smtClean="0">
                <a:hlinkClick r:id="rId2"/>
              </a:rPr>
              <a:t>http://purl.org/dc/elements/1.1/</a:t>
            </a:r>
            <a:endParaRPr lang="en-US" altLang="ko-KR" smtClean="0"/>
          </a:p>
          <a:p>
            <a:pPr lvl="1"/>
            <a:r>
              <a:rPr lang="en-US" altLang="ko-KR" smtClean="0"/>
              <a:t>Ex)</a:t>
            </a:r>
          </a:p>
        </p:txBody>
      </p:sp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445D-369E-47BA-B7A7-54D3AB929513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1293592" y="2333846"/>
            <a:ext cx="6813550" cy="187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400" dirty="0">
                <a:latin typeface="Gill Sans MT" pitchFamily="34" charset="0"/>
              </a:rPr>
              <a:t>&lt;</a:t>
            </a:r>
            <a:r>
              <a:rPr lang="en-US" altLang="ko-KR" sz="1400" dirty="0" err="1">
                <a:latin typeface="Gill Sans MT" pitchFamily="34" charset="0"/>
              </a:rPr>
              <a:t>rdfs:Property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rdf:about</a:t>
            </a:r>
            <a:r>
              <a:rPr lang="en-US" altLang="ko-KR" sz="1400" dirty="0">
                <a:latin typeface="Gill Sans MT" pitchFamily="34" charset="0"/>
              </a:rPr>
              <a:t>=“</a:t>
            </a:r>
            <a:r>
              <a:rPr lang="en-US" altLang="ko-KR" sz="1400" dirty="0">
                <a:latin typeface="Gill Sans MT" pitchFamily="34" charset="0"/>
                <a:hlinkClick r:id="rId3"/>
              </a:rPr>
              <a:t>http://purl.org/dc/elements/1.1/title</a:t>
            </a:r>
            <a:r>
              <a:rPr lang="en-US" altLang="ko-KR" sz="1400" dirty="0">
                <a:latin typeface="Gill Sans MT" pitchFamily="34" charset="0"/>
              </a:rPr>
              <a:t>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&lt;</a:t>
            </a:r>
            <a:r>
              <a:rPr lang="en-US" altLang="ko-KR" sz="1400" dirty="0" err="1">
                <a:latin typeface="Gill Sans MT" pitchFamily="34" charset="0"/>
              </a:rPr>
              <a:t>rdfs:label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xml:lang</a:t>
            </a:r>
            <a:r>
              <a:rPr lang="en-US" altLang="ko-KR" sz="1400" dirty="0">
                <a:latin typeface="Gill Sans MT" pitchFamily="34" charset="0"/>
              </a:rPr>
              <a:t>=“en-US”&gt; Title &lt;/</a:t>
            </a:r>
            <a:r>
              <a:rPr lang="en-US" altLang="ko-KR" sz="1400" dirty="0" err="1">
                <a:latin typeface="Gill Sans MT" pitchFamily="34" charset="0"/>
              </a:rPr>
              <a:t>rdfs:label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</a:t>
            </a:r>
            <a:r>
              <a:rPr lang="en-US" altLang="ko-KR" sz="1400" dirty="0" err="1">
                <a:latin typeface="Gill Sans MT" pitchFamily="34" charset="0"/>
              </a:rPr>
              <a:t>rdfs:comment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xml:lang</a:t>
            </a:r>
            <a:r>
              <a:rPr lang="en-US" altLang="ko-KR" sz="1400" dirty="0">
                <a:latin typeface="Gill Sans MT" pitchFamily="34" charset="0"/>
              </a:rPr>
              <a:t>=“en-US”&gt; A name given to the resource. &lt;/</a:t>
            </a:r>
            <a:r>
              <a:rPr lang="en-US" altLang="ko-KR" sz="1400" dirty="0" err="1">
                <a:latin typeface="Gill Sans MT" pitchFamily="34" charset="0"/>
              </a:rPr>
              <a:t>rdfs:comment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</a:t>
            </a:r>
            <a:r>
              <a:rPr lang="en-US" altLang="ko-KR" sz="1400" dirty="0" err="1">
                <a:latin typeface="Gill Sans MT" pitchFamily="34" charset="0"/>
              </a:rPr>
              <a:t>dc:description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xml:lang</a:t>
            </a:r>
            <a:r>
              <a:rPr lang="en-US" altLang="ko-KR" sz="1400" dirty="0">
                <a:latin typeface="Gill Sans MT" pitchFamily="34" charset="0"/>
              </a:rPr>
              <a:t>=“en-US”&gt; Typically, a title will be a name by which the resource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    is formally known. &lt;/</a:t>
            </a:r>
            <a:r>
              <a:rPr lang="en-US" altLang="ko-KR" sz="1400" dirty="0" err="1">
                <a:latin typeface="Gill Sans MT" pitchFamily="34" charset="0"/>
              </a:rPr>
              <a:t>dc:description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</a:t>
            </a:r>
            <a:r>
              <a:rPr lang="en-US" altLang="ko-KR" sz="1200" dirty="0">
                <a:latin typeface="Gill Sans MT" pitchFamily="34" charset="0"/>
              </a:rPr>
              <a:t>&lt;</a:t>
            </a:r>
            <a:r>
              <a:rPr lang="en-US" altLang="ko-KR" sz="1200" dirty="0" err="1">
                <a:latin typeface="Gill Sans MT" pitchFamily="34" charset="0"/>
              </a:rPr>
              <a:t>rdfs:isDefinedBy</a:t>
            </a:r>
            <a:r>
              <a:rPr lang="en-US" altLang="ko-KR" sz="1200" dirty="0">
                <a:latin typeface="Gill Sans MT" pitchFamily="34" charset="0"/>
              </a:rPr>
              <a:t> </a:t>
            </a:r>
            <a:r>
              <a:rPr lang="en-US" altLang="ko-KR" sz="1200" dirty="0" err="1">
                <a:latin typeface="Gill Sans MT" pitchFamily="34" charset="0"/>
              </a:rPr>
              <a:t>rdf:resource</a:t>
            </a:r>
            <a:r>
              <a:rPr lang="en-US" altLang="ko-KR" sz="1200" dirty="0">
                <a:latin typeface="Gill Sans MT" pitchFamily="34" charset="0"/>
              </a:rPr>
              <a:t>=“</a:t>
            </a:r>
            <a:r>
              <a:rPr lang="en-US" altLang="ko-KR" sz="1200" dirty="0">
                <a:hlinkClick r:id="rId3"/>
              </a:rPr>
              <a:t>http://purl.org/dc/elements/1.1/</a:t>
            </a:r>
            <a:r>
              <a:rPr lang="en-US" altLang="ko-KR" sz="1200" dirty="0">
                <a:latin typeface="Gill Sans MT" pitchFamily="34" charset="0"/>
              </a:rPr>
              <a:t>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</a:t>
            </a:r>
            <a:r>
              <a:rPr lang="en-US" altLang="ko-KR" sz="1400" dirty="0" err="1">
                <a:latin typeface="Gill Sans MT" pitchFamily="34" charset="0"/>
              </a:rPr>
              <a:t>dcterms:issued</a:t>
            </a:r>
            <a:r>
              <a:rPr lang="en-US" altLang="ko-KR" sz="1400" dirty="0">
                <a:latin typeface="Gill Sans MT" pitchFamily="34" charset="0"/>
              </a:rPr>
              <a:t>&gt; 1999-07-02 &lt;/</a:t>
            </a:r>
            <a:r>
              <a:rPr lang="en-US" altLang="ko-KR" sz="1400" dirty="0" err="1">
                <a:latin typeface="Gill Sans MT" pitchFamily="34" charset="0"/>
              </a:rPr>
              <a:t>dcterms:issued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&lt;/</a:t>
            </a:r>
            <a:r>
              <a:rPr lang="en-US" altLang="ko-KR" sz="1400" dirty="0" err="1">
                <a:latin typeface="Gill Sans MT" pitchFamily="34" charset="0"/>
              </a:rPr>
              <a:t>rdfs:Property</a:t>
            </a:r>
            <a:r>
              <a:rPr lang="en-US" altLang="ko-KR" sz="1400" dirty="0" smtClean="0">
                <a:latin typeface="Gill Sans MT" pitchFamily="34" charset="0"/>
              </a:rPr>
              <a:t>&gt;</a:t>
            </a:r>
            <a:endParaRPr lang="en-US" altLang="ko-KR" sz="1400" dirty="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Mixing Vocabularies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Replace the PostCon attributes with DC elements</a:t>
            </a:r>
          </a:p>
        </p:txBody>
      </p:sp>
      <p:sp>
        <p:nvSpPr>
          <p:cNvPr id="2150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253C-A002-418E-BCE7-DD9984B787DE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390650" y="1849520"/>
            <a:ext cx="1852613" cy="52705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Pstcn : title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5060950" y="1849520"/>
            <a:ext cx="1852613" cy="52705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dc: title</a:t>
            </a:r>
          </a:p>
        </p:txBody>
      </p:sp>
      <p:sp>
        <p:nvSpPr>
          <p:cNvPr id="21511" name="AutoShape 6"/>
          <p:cNvSpPr>
            <a:spLocks noChangeArrowheads="1"/>
          </p:cNvSpPr>
          <p:nvPr/>
        </p:nvSpPr>
        <p:spPr bwMode="auto">
          <a:xfrm>
            <a:off x="3644900" y="1976520"/>
            <a:ext cx="1003300" cy="287337"/>
          </a:xfrm>
          <a:prstGeom prst="rightArrow">
            <a:avLst>
              <a:gd name="adj1" fmla="val 50000"/>
              <a:gd name="adj2" fmla="val 8729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1377950" y="2713120"/>
            <a:ext cx="1852613" cy="52705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Pstcn : author</a:t>
            </a: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5048250" y="2713120"/>
            <a:ext cx="1852613" cy="52705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dc: creator</a:t>
            </a:r>
          </a:p>
        </p:txBody>
      </p:sp>
      <p:sp>
        <p:nvSpPr>
          <p:cNvPr id="21514" name="AutoShape 9"/>
          <p:cNvSpPr>
            <a:spLocks noChangeArrowheads="1"/>
          </p:cNvSpPr>
          <p:nvPr/>
        </p:nvSpPr>
        <p:spPr bwMode="auto">
          <a:xfrm>
            <a:off x="3632200" y="2840120"/>
            <a:ext cx="1003300" cy="287337"/>
          </a:xfrm>
          <a:prstGeom prst="rightArrow">
            <a:avLst>
              <a:gd name="adj1" fmla="val 50000"/>
              <a:gd name="adj2" fmla="val 8729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1390650" y="3602120"/>
            <a:ext cx="1852613" cy="52705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Pstcn : owner</a:t>
            </a: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5060950" y="3602120"/>
            <a:ext cx="1852613" cy="52705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dc: publisher</a:t>
            </a:r>
          </a:p>
        </p:txBody>
      </p:sp>
      <p:sp>
        <p:nvSpPr>
          <p:cNvPr id="21517" name="AutoShape 12"/>
          <p:cNvSpPr>
            <a:spLocks noChangeArrowheads="1"/>
          </p:cNvSpPr>
          <p:nvPr/>
        </p:nvSpPr>
        <p:spPr bwMode="auto">
          <a:xfrm>
            <a:off x="3644900" y="3729120"/>
            <a:ext cx="1003300" cy="287337"/>
          </a:xfrm>
          <a:prstGeom prst="rightArrow">
            <a:avLst>
              <a:gd name="adj1" fmla="val 50000"/>
              <a:gd name="adj2" fmla="val 8729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8" name="Oval 13"/>
          <p:cNvSpPr>
            <a:spLocks noChangeArrowheads="1"/>
          </p:cNvSpPr>
          <p:nvPr/>
        </p:nvSpPr>
        <p:spPr bwMode="auto">
          <a:xfrm>
            <a:off x="2154238" y="4392695"/>
            <a:ext cx="88900" cy="88900"/>
          </a:xfrm>
          <a:prstGeom prst="ellipse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9" name="Oval 14"/>
          <p:cNvSpPr>
            <a:spLocks noChangeArrowheads="1"/>
          </p:cNvSpPr>
          <p:nvPr/>
        </p:nvSpPr>
        <p:spPr bwMode="auto">
          <a:xfrm>
            <a:off x="2154238" y="4595895"/>
            <a:ext cx="88900" cy="88900"/>
          </a:xfrm>
          <a:prstGeom prst="ellipse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0" name="Oval 15"/>
          <p:cNvSpPr>
            <a:spLocks noChangeArrowheads="1"/>
          </p:cNvSpPr>
          <p:nvPr/>
        </p:nvSpPr>
        <p:spPr bwMode="auto">
          <a:xfrm>
            <a:off x="2154238" y="4824495"/>
            <a:ext cx="88900" cy="88900"/>
          </a:xfrm>
          <a:prstGeom prst="ellipse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1" name="Oval 16"/>
          <p:cNvSpPr>
            <a:spLocks noChangeArrowheads="1"/>
          </p:cNvSpPr>
          <p:nvPr/>
        </p:nvSpPr>
        <p:spPr bwMode="auto">
          <a:xfrm>
            <a:off x="5915025" y="4345070"/>
            <a:ext cx="88900" cy="88900"/>
          </a:xfrm>
          <a:prstGeom prst="ellipse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2" name="Oval 17"/>
          <p:cNvSpPr>
            <a:spLocks noChangeArrowheads="1"/>
          </p:cNvSpPr>
          <p:nvPr/>
        </p:nvSpPr>
        <p:spPr bwMode="auto">
          <a:xfrm>
            <a:off x="5927725" y="4560970"/>
            <a:ext cx="88900" cy="88900"/>
          </a:xfrm>
          <a:prstGeom prst="ellipse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3" name="Oval 18"/>
          <p:cNvSpPr>
            <a:spLocks noChangeArrowheads="1"/>
          </p:cNvSpPr>
          <p:nvPr/>
        </p:nvSpPr>
        <p:spPr bwMode="auto">
          <a:xfrm>
            <a:off x="5940425" y="4764170"/>
            <a:ext cx="88900" cy="88900"/>
          </a:xfrm>
          <a:prstGeom prst="ellipse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Introduction</a:t>
            </a:r>
          </a:p>
          <a:p>
            <a:r>
              <a:rPr lang="en-US" altLang="ko-KR" smtClean="0"/>
              <a:t>Defining the vocabulary</a:t>
            </a:r>
          </a:p>
          <a:p>
            <a:r>
              <a:rPr lang="en-US" altLang="ko-KR" smtClean="0"/>
              <a:t>Prototyping the vocabulary</a:t>
            </a:r>
          </a:p>
          <a:p>
            <a:r>
              <a:rPr lang="en-US" altLang="ko-KR" smtClean="0"/>
              <a:t>Adding repeating values, a container, in a value</a:t>
            </a:r>
          </a:p>
          <a:p>
            <a:r>
              <a:rPr lang="en-US" altLang="ko-KR" smtClean="0"/>
              <a:t>Formalizing the vocabulary with RDFS</a:t>
            </a:r>
          </a:p>
          <a:p>
            <a:r>
              <a:rPr lang="en-US" altLang="ko-KR" smtClean="0"/>
              <a:t>The Dublin Core</a:t>
            </a:r>
          </a:p>
          <a:p>
            <a:endParaRPr lang="en-US" altLang="ko-KR" smtClean="0"/>
          </a:p>
        </p:txBody>
      </p:sp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CE1B-4CCC-4A67-A9C2-BBF57813FBF4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Using DC-dot to Generate DC RDF</a:t>
            </a:r>
          </a:p>
        </p:txBody>
      </p:sp>
      <p:pic>
        <p:nvPicPr>
          <p:cNvPr id="22532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75" y="1071563"/>
            <a:ext cx="6870299" cy="5429250"/>
          </a:xfrm>
        </p:spPr>
      </p:pic>
      <p:sp>
        <p:nvSpPr>
          <p:cNvPr id="2253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FFB9-1AF6-4BDA-B9A5-2FB4ABE6BF42}" type="slidenum">
              <a:rPr lang="ko-KR" altLang="en-US" smtClean="0"/>
              <a:pPr/>
              <a:t>20</a:t>
            </a:fld>
            <a:endParaRPr lang="en-US" altLang="ko-KR"/>
          </a:p>
        </p:txBody>
      </p:sp>
      <p:pic>
        <p:nvPicPr>
          <p:cNvPr id="22533" name="Picture 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638425" y="2374900"/>
            <a:ext cx="4013200" cy="2908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How RDF Vocabularies Differ from XML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RDF</a:t>
            </a:r>
          </a:p>
          <a:p>
            <a:pPr lvl="1"/>
            <a:r>
              <a:rPr lang="en-US" altLang="ko-KR" smtClean="0"/>
              <a:t>A way of recording information about resources</a:t>
            </a:r>
          </a:p>
          <a:p>
            <a:pPr lvl="1"/>
            <a:r>
              <a:rPr lang="en-US" altLang="ko-KR" smtClean="0"/>
              <a:t>Serialized using XML</a:t>
            </a:r>
          </a:p>
          <a:p>
            <a:pPr lvl="1"/>
            <a:r>
              <a:rPr lang="en-US" altLang="ko-KR" smtClean="0"/>
              <a:t>Specific business domain </a:t>
            </a:r>
          </a:p>
          <a:p>
            <a:r>
              <a:rPr lang="en-US" altLang="ko-KR" smtClean="0"/>
              <a:t>Directly within XML</a:t>
            </a:r>
          </a:p>
          <a:p>
            <a:pPr lvl="1"/>
            <a:r>
              <a:rPr lang="en-US" altLang="ko-KR" smtClean="0"/>
              <a:t>Define the concept of “class” and “property”</a:t>
            </a:r>
          </a:p>
          <a:p>
            <a:pPr lvl="1"/>
            <a:r>
              <a:rPr lang="en-US" altLang="ko-KR" smtClean="0"/>
              <a:t>Ex) “Source is a property of Term”</a:t>
            </a:r>
          </a:p>
          <a:p>
            <a:pPr lvl="2"/>
            <a:r>
              <a:rPr lang="en-US" altLang="ko-KR" smtClean="0"/>
              <a:t>The source element is processed as a property of Term</a:t>
            </a:r>
          </a:p>
        </p:txBody>
      </p:sp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4FD1-48E9-4D03-8259-69DFE98F392A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Defining the Vocabulary </a:t>
            </a:r>
            <a:r>
              <a:rPr lang="en-US" altLang="ko-KR" sz="2800" dirty="0" smtClean="0"/>
              <a:t>: Business and Scope</a:t>
            </a:r>
            <a:endParaRPr lang="en-US" altLang="ko-KR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Problem with maturing web site</a:t>
            </a:r>
          </a:p>
          <a:p>
            <a:pPr lvl="1"/>
            <a:r>
              <a:rPr lang="en-US" altLang="ko-KR" dirty="0" smtClean="0"/>
              <a:t>404 page not found</a:t>
            </a:r>
          </a:p>
          <a:p>
            <a:pPr lvl="2"/>
            <a:r>
              <a:rPr lang="en-US" altLang="ko-KR" dirty="0" smtClean="0"/>
              <a:t>Page missing</a:t>
            </a:r>
          </a:p>
          <a:p>
            <a:pPr lvl="2"/>
            <a:r>
              <a:rPr lang="en-US" altLang="ko-KR" dirty="0" smtClean="0"/>
              <a:t>Content’s been deleted or moved</a:t>
            </a:r>
          </a:p>
          <a:p>
            <a:pPr lvl="2"/>
            <a:r>
              <a:rPr lang="en-US" altLang="ko-KR" dirty="0" smtClean="0"/>
              <a:t>The linking site made a mistake with </a:t>
            </a:r>
          </a:p>
          <a:p>
            <a:pPr lvl="2">
              <a:buNone/>
            </a:pPr>
            <a:r>
              <a:rPr lang="en-US" altLang="ko-KR" dirty="0" smtClean="0"/>
              <a:t>      the link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Aging content that isn’t deleted</a:t>
            </a:r>
          </a:p>
          <a:p>
            <a:pPr lvl="2"/>
            <a:r>
              <a:rPr lang="en-US" altLang="ko-KR" dirty="0" smtClean="0"/>
              <a:t>Users could be halfway through reading it only to realize that it talks about something that has been obsolete for years</a:t>
            </a:r>
          </a:p>
        </p:txBody>
      </p:sp>
      <p:sp>
        <p:nvSpPr>
          <p:cNvPr id="61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2A11-CCC2-49F5-AB08-AD74CF7448FE}" type="slidenum">
              <a:rPr lang="ko-KR" altLang="en-US" smtClean="0"/>
              <a:pPr/>
              <a:t>4</a:t>
            </a:fld>
            <a:endParaRPr lang="en-US" altLang="ko-KR"/>
          </a:p>
        </p:txBody>
      </p:sp>
      <p:pic>
        <p:nvPicPr>
          <p:cNvPr id="1026" name="Picture 2" descr="http://www.webdevelopersnotes.com/hosting/error_message_displayed_by_web_server_for_non_existent_pag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5696" y="1462141"/>
            <a:ext cx="3810000" cy="2876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Defining the </a:t>
            </a:r>
            <a:r>
              <a:rPr lang="en-US" altLang="ko-KR" dirty="0" smtClean="0"/>
              <a:t>Vocabulary </a:t>
            </a:r>
            <a:r>
              <a:rPr lang="en-US" altLang="ko-KR" sz="2800" dirty="0" smtClean="0"/>
              <a:t>: Business and Scope</a:t>
            </a:r>
            <a:endParaRPr lang="ko-KR" alt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Content management systems help with creating, posting, and managing the original contents, but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don’t help provide information about the context or the resource</a:t>
            </a:r>
          </a:p>
          <a:p>
            <a:pPr lvl="1"/>
            <a:r>
              <a:rPr lang="en-US" altLang="ko-KR" dirty="0" smtClean="0"/>
              <a:t>Such as FrontPage, Vignette, and others</a:t>
            </a:r>
          </a:p>
          <a:p>
            <a:r>
              <a:rPr lang="en-US" altLang="ko-KR" dirty="0" smtClean="0"/>
              <a:t>Meta tags can be attached</a:t>
            </a:r>
          </a:p>
          <a:p>
            <a:pPr lvl="1"/>
            <a:r>
              <a:rPr lang="en-US" altLang="ko-KR" dirty="0" smtClean="0"/>
              <a:t>Copyright information, keywords, authorship</a:t>
            </a:r>
          </a:p>
          <a:p>
            <a:pPr lvl="1"/>
            <a:r>
              <a:rPr lang="en-US" altLang="ko-KR" dirty="0" smtClean="0"/>
              <a:t>Expectancy of the resource of its move history</a:t>
            </a:r>
          </a:p>
          <a:p>
            <a:pPr lvl="1"/>
            <a:r>
              <a:rPr lang="en-US" altLang="ko-KR" dirty="0" smtClean="0"/>
              <a:t>Reasons for move</a:t>
            </a:r>
          </a:p>
          <a:p>
            <a:r>
              <a:rPr lang="en-US" altLang="ko-KR" dirty="0" smtClean="0"/>
              <a:t>Provide information</a:t>
            </a:r>
          </a:p>
          <a:p>
            <a:pPr lvl="1"/>
            <a:r>
              <a:rPr lang="en-US" altLang="ko-KR" dirty="0" smtClean="0"/>
              <a:t>Useful for humans</a:t>
            </a:r>
          </a:p>
          <a:p>
            <a:pPr lvl="1"/>
            <a:r>
              <a:rPr lang="en-US" altLang="ko-KR" dirty="0" smtClean="0"/>
              <a:t>Usable by automated process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5F83-4C33-49F8-AD79-0C2E4254F409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PostCon</a:t>
            </a:r>
            <a:r>
              <a:rPr lang="en-US" altLang="ko-KR" dirty="0" smtClean="0"/>
              <a:t> Domain Elements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RDF-capable </a:t>
            </a:r>
          </a:p>
          <a:p>
            <a:pPr lvl="1"/>
            <a:r>
              <a:rPr lang="en-US" altLang="ko-KR" dirty="0" smtClean="0"/>
              <a:t>Describe the major entities and properties</a:t>
            </a:r>
          </a:p>
          <a:p>
            <a:pPr lvl="1"/>
            <a:r>
              <a:rPr lang="en-US" altLang="ko-KR" dirty="0" smtClean="0"/>
              <a:t>Describe how these entities are related to one another</a:t>
            </a:r>
          </a:p>
          <a:p>
            <a:r>
              <a:rPr lang="en-US" altLang="ko-KR" dirty="0" err="1" smtClean="0"/>
              <a:t>PostCon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What is the content’s bio </a:t>
            </a:r>
          </a:p>
          <a:p>
            <a:pPr lvl="1"/>
            <a:r>
              <a:rPr lang="en-US" altLang="ko-KR" dirty="0" smtClean="0"/>
              <a:t>What is the content’s relevancy</a:t>
            </a:r>
          </a:p>
          <a:p>
            <a:pPr lvl="1"/>
            <a:r>
              <a:rPr lang="en-US" altLang="ko-KR" dirty="0" smtClean="0"/>
              <a:t>What is the content’s history of movement</a:t>
            </a:r>
          </a:p>
          <a:p>
            <a:pPr lvl="1"/>
            <a:r>
              <a:rPr lang="en-US" altLang="ko-KR" dirty="0" smtClean="0"/>
              <a:t>What are the content’s related resources</a:t>
            </a:r>
          </a:p>
          <a:p>
            <a:pPr lvl="1"/>
            <a:r>
              <a:rPr lang="en-US" altLang="ko-KR" dirty="0" smtClean="0"/>
              <a:t>If the resource no longer exists, are there replacement</a:t>
            </a:r>
          </a:p>
          <a:p>
            <a:pPr lvl="1"/>
            <a:r>
              <a:rPr lang="en-US" altLang="ko-KR" dirty="0" smtClean="0"/>
              <a:t>What are the presentation characteristics of the content</a:t>
            </a:r>
          </a:p>
          <a:p>
            <a:pPr lvl="1"/>
            <a:endParaRPr lang="en-US" altLang="ko-KR" dirty="0" smtClean="0"/>
          </a:p>
        </p:txBody>
      </p:sp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C60-35C9-4695-BD18-D4B9EAF46707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PostCon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system domain elements and their properties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Postcon System domain (Ex.)</a:t>
            </a:r>
          </a:p>
        </p:txBody>
      </p:sp>
      <p:graphicFrame>
        <p:nvGraphicFramePr>
          <p:cNvPr id="1680429" name="Group 45"/>
          <p:cNvGraphicFramePr>
            <a:graphicFrameLocks noGrp="1"/>
          </p:cNvGraphicFramePr>
          <p:nvPr>
            <p:ph idx="1"/>
          </p:nvPr>
        </p:nvGraphicFramePr>
        <p:xfrm>
          <a:off x="565345" y="1592079"/>
          <a:ext cx="7945608" cy="264318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12534"/>
                <a:gridCol w="2323832"/>
                <a:gridCol w="4009242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Element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Property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6238">
                <a:tc row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Content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Unique Content ID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To identify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content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</a:tr>
              <a:tr h="379413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Biography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Content biographical information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</a:tr>
              <a:tr h="37782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Relevancy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Relevancy of content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</a:tr>
              <a:tr h="376238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History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History of content movement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</a:tr>
              <a:tr h="37782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Presentation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Content type and presentation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</a:tr>
              <a:tr h="37782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Related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Related content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</a:tr>
            </a:tbl>
          </a:graphicData>
        </a:graphic>
      </p:graphicFrame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EC6B-3E8A-4AD4-873F-230147A3381D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Prototyping the Vocabulary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creating a new vocabulary</a:t>
            </a:r>
          </a:p>
          <a:p>
            <a:pPr lvl="1"/>
            <a:r>
              <a:rPr lang="en-US" altLang="ko-KR" dirty="0" smtClean="0"/>
              <a:t>Define the URI for the vocabulary</a:t>
            </a:r>
          </a:p>
          <a:p>
            <a:pPr lvl="2"/>
            <a:r>
              <a:rPr lang="en-US" altLang="ko-KR" dirty="0" smtClean="0"/>
              <a:t>Ex) </a:t>
            </a:r>
            <a:r>
              <a:rPr lang="en-US" altLang="ko-KR" dirty="0" smtClean="0">
                <a:hlinkClick r:id="rId2"/>
              </a:rPr>
              <a:t>http://burningbird.net/postcon/elements/1.0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Determining what the URI of the web resource is</a:t>
            </a:r>
          </a:p>
          <a:p>
            <a:pPr lvl="2"/>
            <a:r>
              <a:rPr lang="en-US" altLang="ko-KR" dirty="0" smtClean="0"/>
              <a:t>Ex) </a:t>
            </a:r>
            <a:r>
              <a:rPr lang="en-US" altLang="ko-KR" dirty="0" smtClean="0">
                <a:hlinkClick r:id="rId3"/>
              </a:rPr>
              <a:t>http://burningbird.net/articles/monster1.htm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2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F89F-508C-48D7-B6AC-729AF8E9C514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565275" y="3114926"/>
            <a:ext cx="4497388" cy="27447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200" b="1" dirty="0">
                <a:latin typeface="Gill Sans MT" pitchFamily="34" charset="0"/>
              </a:rPr>
              <a:t>&lt;?xml version=“1.0”?&gt;</a:t>
            </a: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&lt;</a:t>
            </a:r>
            <a:r>
              <a:rPr lang="en-US" altLang="ko-KR" sz="1200" b="1" dirty="0" err="1">
                <a:latin typeface="Gill Sans MT" pitchFamily="34" charset="0"/>
              </a:rPr>
              <a:t>rdf:RDF</a:t>
            </a:r>
            <a:endParaRPr lang="en-US" altLang="ko-KR" sz="1200" b="1" dirty="0">
              <a:latin typeface="Gill Sans MT" pitchFamily="34" charset="0"/>
            </a:endParaRP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      </a:t>
            </a:r>
            <a:r>
              <a:rPr lang="en-US" altLang="ko-KR" sz="1200" b="1" dirty="0" err="1">
                <a:latin typeface="Gill Sans MT" pitchFamily="34" charset="0"/>
              </a:rPr>
              <a:t>xml:rdf</a:t>
            </a:r>
            <a:r>
              <a:rPr lang="en-US" altLang="ko-KR" sz="1200" b="1" dirty="0">
                <a:latin typeface="Gill Sans MT" pitchFamily="34" charset="0"/>
              </a:rPr>
              <a:t>=</a:t>
            </a:r>
            <a:r>
              <a:rPr lang="en-US" altLang="ko-KR" sz="1200" b="1" dirty="0">
                <a:latin typeface="Gill Sans MT" pitchFamily="34" charset="0"/>
                <a:hlinkClick r:id="rId4"/>
              </a:rPr>
              <a:t>http://www.w3.org/1999/02/22-rdf-syntax-ns#</a:t>
            </a:r>
            <a:endParaRPr lang="en-US" altLang="ko-KR" sz="1200" b="1" dirty="0">
              <a:latin typeface="Gill Sans MT" pitchFamily="34" charset="0"/>
            </a:endParaRP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      </a:t>
            </a:r>
            <a:r>
              <a:rPr lang="en-US" altLang="ko-KR" sz="1200" b="1" dirty="0" err="1">
                <a:latin typeface="Gill Sans MT" pitchFamily="34" charset="0"/>
              </a:rPr>
              <a:t>xml:pstcn</a:t>
            </a:r>
            <a:r>
              <a:rPr lang="en-US" altLang="ko-KR" sz="1200" b="1" dirty="0">
                <a:latin typeface="Gill Sans MT" pitchFamily="34" charset="0"/>
              </a:rPr>
              <a:t>=</a:t>
            </a:r>
            <a:r>
              <a:rPr lang="en-US" altLang="ko-KR" sz="1200" b="1" dirty="0">
                <a:latin typeface="Gill Sans MT" pitchFamily="34" charset="0"/>
                <a:hlinkClick r:id="rId5"/>
              </a:rPr>
              <a:t>http:///burningburd.net/postcon/elements/1.0/</a:t>
            </a:r>
            <a:endParaRPr lang="en-US" altLang="ko-KR" sz="1200" b="1" dirty="0">
              <a:latin typeface="Gill Sans MT" pitchFamily="34" charset="0"/>
            </a:endParaRP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      </a:t>
            </a:r>
            <a:r>
              <a:rPr lang="en-US" altLang="ko-KR" sz="1200" b="1" dirty="0" err="1">
                <a:latin typeface="Gill Sans MT" pitchFamily="34" charset="0"/>
              </a:rPr>
              <a:t>xml:base</a:t>
            </a:r>
            <a:r>
              <a:rPr lang="en-US" altLang="ko-KR" sz="1200" b="1" dirty="0">
                <a:latin typeface="Gill Sans MT" pitchFamily="34" charset="0"/>
              </a:rPr>
              <a:t>=</a:t>
            </a:r>
            <a:r>
              <a:rPr lang="en-US" altLang="ko-KR" sz="1200" b="1" dirty="0">
                <a:latin typeface="Gill Sans MT" pitchFamily="34" charset="0"/>
                <a:hlinkClick r:id="rId6"/>
              </a:rPr>
              <a:t>http://burningbird.net/articles/</a:t>
            </a:r>
            <a:r>
              <a:rPr lang="en-US" altLang="ko-KR" sz="1200" b="1" dirty="0">
                <a:latin typeface="Gill Sans MT" pitchFamily="34" charset="0"/>
              </a:rPr>
              <a:t>&gt;</a:t>
            </a:r>
          </a:p>
          <a:p>
            <a:pPr algn="l"/>
            <a:endParaRPr lang="en-US" altLang="ko-KR" sz="1200" b="1" dirty="0">
              <a:latin typeface="Gill Sans MT" pitchFamily="34" charset="0"/>
            </a:endParaRP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 &lt;</a:t>
            </a:r>
            <a:r>
              <a:rPr lang="en-US" altLang="ko-KR" sz="1200" b="1" dirty="0" err="1">
                <a:latin typeface="Gill Sans MT" pitchFamily="34" charset="0"/>
              </a:rPr>
              <a:t>rdf:Description</a:t>
            </a:r>
            <a:r>
              <a:rPr lang="en-US" altLang="ko-KR" sz="1200" b="1" dirty="0">
                <a:latin typeface="Gill Sans MT" pitchFamily="34" charset="0"/>
              </a:rPr>
              <a:t> </a:t>
            </a:r>
            <a:r>
              <a:rPr lang="en-US" altLang="ko-KR" sz="1200" b="1" dirty="0" err="1">
                <a:latin typeface="Gill Sans MT" pitchFamily="34" charset="0"/>
              </a:rPr>
              <a:t>rdf:about</a:t>
            </a:r>
            <a:r>
              <a:rPr lang="en-US" altLang="ko-KR" sz="1200" b="1" dirty="0">
                <a:latin typeface="Gill Sans MT" pitchFamily="34" charset="0"/>
              </a:rPr>
              <a:t>=“monster1.htm”&gt;</a:t>
            </a: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     &lt;</a:t>
            </a:r>
            <a:r>
              <a:rPr lang="en-US" altLang="ko-KR" sz="1200" b="1" dirty="0" err="1">
                <a:latin typeface="Gill Sans MT" pitchFamily="34" charset="0"/>
              </a:rPr>
              <a:t>pstcn:bio</a:t>
            </a:r>
            <a:r>
              <a:rPr lang="en-US" altLang="ko-KR" sz="1200" b="1" dirty="0">
                <a:latin typeface="Gill Sans MT" pitchFamily="34" charset="0"/>
              </a:rPr>
              <a:t> /&gt;</a:t>
            </a: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     &lt;</a:t>
            </a:r>
            <a:r>
              <a:rPr lang="en-US" altLang="ko-KR" sz="1200" b="1" dirty="0" err="1">
                <a:latin typeface="Gill Sans MT" pitchFamily="34" charset="0"/>
              </a:rPr>
              <a:t>pstn:relevancy</a:t>
            </a:r>
            <a:r>
              <a:rPr lang="en-US" altLang="ko-KR" sz="1200" b="1" dirty="0">
                <a:latin typeface="Gill Sans MT" pitchFamily="34" charset="0"/>
              </a:rPr>
              <a:t> /&gt;</a:t>
            </a: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     &lt;</a:t>
            </a:r>
            <a:r>
              <a:rPr lang="en-US" altLang="ko-KR" sz="1200" b="1" dirty="0" err="1">
                <a:latin typeface="Gill Sans MT" pitchFamily="34" charset="0"/>
              </a:rPr>
              <a:t>pstcn:presentaion</a:t>
            </a:r>
            <a:r>
              <a:rPr lang="en-US" altLang="ko-KR" sz="1200" b="1" dirty="0">
                <a:latin typeface="Gill Sans MT" pitchFamily="34" charset="0"/>
              </a:rPr>
              <a:t> /&gt;</a:t>
            </a: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     &lt;</a:t>
            </a:r>
            <a:r>
              <a:rPr lang="en-US" altLang="ko-KR" sz="1200" b="1" dirty="0" err="1">
                <a:latin typeface="Gill Sans MT" pitchFamily="34" charset="0"/>
              </a:rPr>
              <a:t>pstcn:history</a:t>
            </a:r>
            <a:r>
              <a:rPr lang="en-US" altLang="ko-KR" sz="1200" b="1" dirty="0">
                <a:latin typeface="Gill Sans MT" pitchFamily="34" charset="0"/>
              </a:rPr>
              <a:t> /&gt;</a:t>
            </a: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     &lt;</a:t>
            </a:r>
            <a:r>
              <a:rPr lang="en-US" altLang="ko-KR" sz="1200" b="1" dirty="0" err="1">
                <a:latin typeface="Gill Sans MT" pitchFamily="34" charset="0"/>
              </a:rPr>
              <a:t>pstcn:related</a:t>
            </a:r>
            <a:r>
              <a:rPr lang="en-US" altLang="ko-KR" sz="1200" b="1" dirty="0">
                <a:latin typeface="Gill Sans MT" pitchFamily="34" charset="0"/>
              </a:rPr>
              <a:t> /&gt;</a:t>
            </a: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&lt;/</a:t>
            </a:r>
            <a:r>
              <a:rPr lang="en-US" altLang="ko-KR" sz="1200" b="1" dirty="0" err="1">
                <a:latin typeface="Gill Sans MT" pitchFamily="34" charset="0"/>
              </a:rPr>
              <a:t>rdf:Description</a:t>
            </a:r>
            <a:r>
              <a:rPr lang="en-US" altLang="ko-KR" sz="1200" b="1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&lt;/</a:t>
            </a:r>
            <a:r>
              <a:rPr lang="en-US" altLang="ko-KR" sz="1200" b="1" dirty="0" err="1">
                <a:latin typeface="Gill Sans MT" pitchFamily="34" charset="0"/>
              </a:rPr>
              <a:t>rdf:RDF</a:t>
            </a:r>
            <a:r>
              <a:rPr lang="en-US" altLang="ko-KR" sz="1200" b="1" dirty="0">
                <a:latin typeface="Gill Sans MT" pitchFamily="34" charset="0"/>
              </a:rPr>
              <a:t>&gt;</a:t>
            </a:r>
          </a:p>
          <a:p>
            <a:pPr algn="l"/>
            <a:endParaRPr lang="en-US" altLang="ko-KR" sz="1200" b="1" dirty="0">
              <a:latin typeface="Gill Sans MT" pitchFamily="34" charset="0"/>
            </a:endParaRP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6381750" y="4280151"/>
            <a:ext cx="1862138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r>
              <a:rPr kumimoji="1" lang="en-US" altLang="ko-KR" sz="1600" b="1">
                <a:solidFill>
                  <a:srgbClr val="006699"/>
                </a:solidFill>
                <a:latin typeface="Gill Sans MT" pitchFamily="34" charset="0"/>
              </a:rPr>
              <a:t>First cut of PostCon vocabulary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 Graph of our PostCon Example</a:t>
            </a:r>
          </a:p>
        </p:txBody>
      </p:sp>
      <p:sp>
        <p:nvSpPr>
          <p:cNvPr id="29" name="내용 개체 틀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F9E4-4A96-4E63-80E3-3AC394280559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103188" y="3050093"/>
            <a:ext cx="3900487" cy="10302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400" b="1"/>
              <a:t>http://burningbird.net/articles/monster1.htm</a:t>
            </a:r>
          </a:p>
        </p:txBody>
      </p:sp>
      <p:sp>
        <p:nvSpPr>
          <p:cNvPr id="11269" name="Line 10"/>
          <p:cNvSpPr>
            <a:spLocks noChangeShapeType="1"/>
          </p:cNvSpPr>
          <p:nvPr/>
        </p:nvSpPr>
        <p:spPr bwMode="auto">
          <a:xfrm>
            <a:off x="2073275" y="1918206"/>
            <a:ext cx="26447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0" name="Line 11"/>
          <p:cNvSpPr>
            <a:spLocks noChangeShapeType="1"/>
          </p:cNvSpPr>
          <p:nvPr/>
        </p:nvSpPr>
        <p:spPr bwMode="auto">
          <a:xfrm>
            <a:off x="2073275" y="1905506"/>
            <a:ext cx="0" cy="113347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1" name="Line 12"/>
          <p:cNvSpPr>
            <a:spLocks noChangeShapeType="1"/>
          </p:cNvSpPr>
          <p:nvPr/>
        </p:nvSpPr>
        <p:spPr bwMode="auto">
          <a:xfrm>
            <a:off x="2255838" y="2538918"/>
            <a:ext cx="37274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2" name="Line 13"/>
          <p:cNvSpPr>
            <a:spLocks noChangeShapeType="1"/>
          </p:cNvSpPr>
          <p:nvPr/>
        </p:nvSpPr>
        <p:spPr bwMode="auto">
          <a:xfrm>
            <a:off x="2255838" y="2538918"/>
            <a:ext cx="0" cy="50006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3" name="Text Box 20"/>
          <p:cNvSpPr txBox="1">
            <a:spLocks noChangeArrowheads="1"/>
          </p:cNvSpPr>
          <p:nvPr/>
        </p:nvSpPr>
        <p:spPr bwMode="auto">
          <a:xfrm>
            <a:off x="222250" y="1562606"/>
            <a:ext cx="41306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2"/>
              </a:rPr>
              <a:t>http://www.w3c.org/1999/02/22-rdf-syntax-ns#type</a:t>
            </a:r>
            <a:endParaRPr kumimoji="1" lang="en-US" altLang="ko-KR" sz="1400" b="1">
              <a:latin typeface="Gill Sans MT" pitchFamily="34" charset="0"/>
            </a:endParaRPr>
          </a:p>
          <a:p>
            <a:pPr algn="l"/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1274" name="Text Box 21"/>
          <p:cNvSpPr txBox="1">
            <a:spLocks noChangeArrowheads="1"/>
          </p:cNvSpPr>
          <p:nvPr/>
        </p:nvSpPr>
        <p:spPr bwMode="auto">
          <a:xfrm>
            <a:off x="2160588" y="2046793"/>
            <a:ext cx="3416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3"/>
              </a:rPr>
              <a:t>http://burningbird.net/postcon/elements/</a:t>
            </a:r>
            <a:br>
              <a:rPr kumimoji="1" lang="en-US" altLang="ko-KR" sz="1400" b="1">
                <a:latin typeface="Gill Sans MT" pitchFamily="34" charset="0"/>
                <a:hlinkClick r:id="rId3"/>
              </a:rPr>
            </a:br>
            <a:r>
              <a:rPr kumimoji="1" lang="en-US" altLang="ko-KR" sz="1400" b="1">
                <a:latin typeface="Gill Sans MT" pitchFamily="34" charset="0"/>
                <a:hlinkClick r:id="rId3"/>
              </a:rPr>
              <a:t>1.0/bio</a:t>
            </a:r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1275" name="Oval 26"/>
          <p:cNvSpPr>
            <a:spLocks noChangeArrowheads="1"/>
          </p:cNvSpPr>
          <p:nvPr/>
        </p:nvSpPr>
        <p:spPr bwMode="auto">
          <a:xfrm>
            <a:off x="4894263" y="1502281"/>
            <a:ext cx="4011612" cy="755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400" b="1">
                <a:hlinkClick r:id="rId4"/>
              </a:rPr>
              <a:t>http://www.burningbird.net/postcon/elements/1.0/resource</a:t>
            </a:r>
            <a:endParaRPr lang="en-US" altLang="ko-KR" sz="1400" b="1"/>
          </a:p>
          <a:p>
            <a:endParaRPr lang="en-US" altLang="ko-KR" sz="1400" b="1"/>
          </a:p>
        </p:txBody>
      </p:sp>
      <p:sp>
        <p:nvSpPr>
          <p:cNvPr id="11276" name="Rectangle 27"/>
          <p:cNvSpPr>
            <a:spLocks noChangeArrowheads="1"/>
          </p:cNvSpPr>
          <p:nvPr/>
        </p:nvSpPr>
        <p:spPr bwMode="auto">
          <a:xfrm>
            <a:off x="6075363" y="2335718"/>
            <a:ext cx="1404937" cy="481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400" b="1"/>
          </a:p>
        </p:txBody>
      </p:sp>
      <p:sp>
        <p:nvSpPr>
          <p:cNvPr id="11277" name="Line 29"/>
          <p:cNvSpPr>
            <a:spLocks noChangeShapeType="1"/>
          </p:cNvSpPr>
          <p:nvPr/>
        </p:nvSpPr>
        <p:spPr bwMode="auto">
          <a:xfrm>
            <a:off x="3513138" y="3212018"/>
            <a:ext cx="24495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8" name="Line 30"/>
          <p:cNvSpPr>
            <a:spLocks noChangeShapeType="1"/>
          </p:cNvSpPr>
          <p:nvPr/>
        </p:nvSpPr>
        <p:spPr bwMode="auto">
          <a:xfrm>
            <a:off x="3513138" y="3948618"/>
            <a:ext cx="24495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9" name="Rectangle 31"/>
          <p:cNvSpPr>
            <a:spLocks noChangeArrowheads="1"/>
          </p:cNvSpPr>
          <p:nvPr/>
        </p:nvSpPr>
        <p:spPr bwMode="auto">
          <a:xfrm>
            <a:off x="6088063" y="3021518"/>
            <a:ext cx="1404937" cy="481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400" b="1"/>
          </a:p>
        </p:txBody>
      </p:sp>
      <p:sp>
        <p:nvSpPr>
          <p:cNvPr id="11280" name="Rectangle 32"/>
          <p:cNvSpPr>
            <a:spLocks noChangeArrowheads="1"/>
          </p:cNvSpPr>
          <p:nvPr/>
        </p:nvSpPr>
        <p:spPr bwMode="auto">
          <a:xfrm>
            <a:off x="6088063" y="3694618"/>
            <a:ext cx="1404937" cy="481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400" b="1"/>
          </a:p>
        </p:txBody>
      </p:sp>
      <p:sp>
        <p:nvSpPr>
          <p:cNvPr id="11281" name="Line 33"/>
          <p:cNvSpPr>
            <a:spLocks noChangeShapeType="1"/>
          </p:cNvSpPr>
          <p:nvPr/>
        </p:nvSpPr>
        <p:spPr bwMode="auto">
          <a:xfrm>
            <a:off x="2255838" y="4075618"/>
            <a:ext cx="0" cy="50006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2" name="Line 34"/>
          <p:cNvSpPr>
            <a:spLocks noChangeShapeType="1"/>
          </p:cNvSpPr>
          <p:nvPr/>
        </p:nvSpPr>
        <p:spPr bwMode="auto">
          <a:xfrm>
            <a:off x="2255838" y="4583618"/>
            <a:ext cx="37274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3" name="Line 35"/>
          <p:cNvSpPr>
            <a:spLocks noChangeShapeType="1"/>
          </p:cNvSpPr>
          <p:nvPr/>
        </p:nvSpPr>
        <p:spPr bwMode="auto">
          <a:xfrm>
            <a:off x="2073275" y="4089906"/>
            <a:ext cx="0" cy="113347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4" name="Line 36"/>
          <p:cNvSpPr>
            <a:spLocks noChangeShapeType="1"/>
          </p:cNvSpPr>
          <p:nvPr/>
        </p:nvSpPr>
        <p:spPr bwMode="auto">
          <a:xfrm>
            <a:off x="2078038" y="5256718"/>
            <a:ext cx="39290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5" name="Rectangle 37"/>
          <p:cNvSpPr>
            <a:spLocks noChangeArrowheads="1"/>
          </p:cNvSpPr>
          <p:nvPr/>
        </p:nvSpPr>
        <p:spPr bwMode="auto">
          <a:xfrm>
            <a:off x="6088063" y="4355018"/>
            <a:ext cx="1404937" cy="481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400" b="1"/>
          </a:p>
        </p:txBody>
      </p:sp>
      <p:sp>
        <p:nvSpPr>
          <p:cNvPr id="11286" name="Rectangle 38"/>
          <p:cNvSpPr>
            <a:spLocks noChangeArrowheads="1"/>
          </p:cNvSpPr>
          <p:nvPr/>
        </p:nvSpPr>
        <p:spPr bwMode="auto">
          <a:xfrm>
            <a:off x="6088063" y="5117018"/>
            <a:ext cx="1404937" cy="481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400" b="1"/>
          </a:p>
        </p:txBody>
      </p:sp>
      <p:sp>
        <p:nvSpPr>
          <p:cNvPr id="11287" name="Text Box 39"/>
          <p:cNvSpPr txBox="1">
            <a:spLocks noChangeArrowheads="1"/>
          </p:cNvSpPr>
          <p:nvPr/>
        </p:nvSpPr>
        <p:spPr bwMode="auto">
          <a:xfrm>
            <a:off x="3113088" y="2719893"/>
            <a:ext cx="3416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3"/>
              </a:rPr>
              <a:t>http://burningbird.net/postcon/elements/</a:t>
            </a:r>
            <a:br>
              <a:rPr kumimoji="1" lang="en-US" altLang="ko-KR" sz="1400" b="1">
                <a:latin typeface="Gill Sans MT" pitchFamily="34" charset="0"/>
                <a:hlinkClick r:id="rId3"/>
              </a:rPr>
            </a:br>
            <a:r>
              <a:rPr kumimoji="1" lang="en-US" altLang="ko-KR" sz="1400" b="1">
                <a:latin typeface="Gill Sans MT" pitchFamily="34" charset="0"/>
                <a:hlinkClick r:id="rId3"/>
              </a:rPr>
              <a:t>1.0/relevancy</a:t>
            </a:r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1288" name="Text Box 40"/>
          <p:cNvSpPr txBox="1">
            <a:spLocks noChangeArrowheads="1"/>
          </p:cNvSpPr>
          <p:nvPr/>
        </p:nvSpPr>
        <p:spPr bwMode="auto">
          <a:xfrm>
            <a:off x="3113088" y="4091493"/>
            <a:ext cx="3416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3"/>
              </a:rPr>
              <a:t>http://burningbird.net/postcon/elements/</a:t>
            </a:r>
            <a:br>
              <a:rPr kumimoji="1" lang="en-US" altLang="ko-KR" sz="1400" b="1">
                <a:latin typeface="Gill Sans MT" pitchFamily="34" charset="0"/>
                <a:hlinkClick r:id="rId3"/>
              </a:rPr>
            </a:br>
            <a:r>
              <a:rPr kumimoji="1" lang="en-US" altLang="ko-KR" sz="1400" b="1">
                <a:latin typeface="Gill Sans MT" pitchFamily="34" charset="0"/>
                <a:hlinkClick r:id="rId3"/>
              </a:rPr>
              <a:t>1.0/presentation</a:t>
            </a:r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1289" name="Text Box 41"/>
          <p:cNvSpPr txBox="1">
            <a:spLocks noChangeArrowheads="1"/>
          </p:cNvSpPr>
          <p:nvPr/>
        </p:nvSpPr>
        <p:spPr bwMode="auto">
          <a:xfrm>
            <a:off x="2173288" y="4612193"/>
            <a:ext cx="3416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3"/>
              </a:rPr>
              <a:t>http://burningbird.net/postcon/elements/</a:t>
            </a:r>
            <a:br>
              <a:rPr kumimoji="1" lang="en-US" altLang="ko-KR" sz="1400" b="1">
                <a:latin typeface="Gill Sans MT" pitchFamily="34" charset="0"/>
                <a:hlinkClick r:id="rId3"/>
              </a:rPr>
            </a:br>
            <a:r>
              <a:rPr kumimoji="1" lang="en-US" altLang="ko-KR" sz="1400" b="1">
                <a:latin typeface="Gill Sans MT" pitchFamily="34" charset="0"/>
                <a:hlinkClick r:id="rId3"/>
              </a:rPr>
              <a:t>1.0/history</a:t>
            </a:r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1290" name="Text Box 42"/>
          <p:cNvSpPr txBox="1">
            <a:spLocks noChangeArrowheads="1"/>
          </p:cNvSpPr>
          <p:nvPr/>
        </p:nvSpPr>
        <p:spPr bwMode="auto">
          <a:xfrm>
            <a:off x="2135188" y="5374193"/>
            <a:ext cx="3416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3"/>
              </a:rPr>
              <a:t>http://burningbird.net/postcon/elements/</a:t>
            </a:r>
            <a:br>
              <a:rPr kumimoji="1" lang="en-US" altLang="ko-KR" sz="1400" b="1">
                <a:latin typeface="Gill Sans MT" pitchFamily="34" charset="0"/>
                <a:hlinkClick r:id="rId3"/>
              </a:rPr>
            </a:br>
            <a:r>
              <a:rPr kumimoji="1" lang="en-US" altLang="ko-KR" sz="1400" b="1">
                <a:latin typeface="Gill Sans MT" pitchFamily="34" charset="0"/>
                <a:hlinkClick r:id="rId3"/>
              </a:rPr>
              <a:t>1.0/related</a:t>
            </a:r>
            <a:endParaRPr kumimoji="1" lang="ko-KR" altLang="en-US" sz="1400" b="1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418"/>
  <p:tag name="DEFAULTHEIGHT" val="315"/>
  <p:tag name="DEFAULTMAGNIFICATION" val="2"/>
</p:tagLst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6_xmleb_noted</Template>
  <TotalTime>15259</TotalTime>
  <Words>1149</Words>
  <Application>Microsoft PowerPoint</Application>
  <PresentationFormat>화면 슬라이드 쇼(4:3)</PresentationFormat>
  <Paragraphs>247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굴림</vt:lpstr>
      <vt:lpstr>Arial</vt:lpstr>
      <vt:lpstr>Corbel</vt:lpstr>
      <vt:lpstr>맑은 고딕</vt:lpstr>
      <vt:lpstr>Wingdings</vt:lpstr>
      <vt:lpstr>Gill Sans MT</vt:lpstr>
      <vt:lpstr>Times New Roman</vt:lpstr>
      <vt:lpstr>SNU IDB Lab.</vt:lpstr>
      <vt:lpstr>Practical RDF Chapter 6. Creating an RDF Vocabulary</vt:lpstr>
      <vt:lpstr>Contents</vt:lpstr>
      <vt:lpstr>How RDF Vocabularies Differ from XML</vt:lpstr>
      <vt:lpstr>Defining the Vocabulary : Business and Scope</vt:lpstr>
      <vt:lpstr>Defining the Vocabulary : Business and Scope</vt:lpstr>
      <vt:lpstr>The PostCon Domain Elements</vt:lpstr>
      <vt:lpstr>Postcon System domain (Ex.)</vt:lpstr>
      <vt:lpstr>Prototyping the Vocabulary</vt:lpstr>
      <vt:lpstr>The Graph of our PostCon Example</vt:lpstr>
      <vt:lpstr>Adding Repeating Values</vt:lpstr>
      <vt:lpstr>Adding a Container</vt:lpstr>
      <vt:lpstr>The Graph of  model defined</vt:lpstr>
      <vt:lpstr>Adding in a Value</vt:lpstr>
      <vt:lpstr>Formalizing the Vocabulary with RDFS</vt:lpstr>
      <vt:lpstr>Formalizing the Vocabulary with RDFS</vt:lpstr>
      <vt:lpstr>Formalizing the Vocabulary with RDFS</vt:lpstr>
      <vt:lpstr>Intergrating the Dublin Core</vt:lpstr>
      <vt:lpstr>Dublin Core in RDF/XML</vt:lpstr>
      <vt:lpstr>Mixing Vocabularies</vt:lpstr>
      <vt:lpstr>Using DC-dot to Generate DC RDF</vt:lpstr>
    </vt:vector>
  </TitlesOfParts>
  <Company>SNU OOPSLA Lab.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RDF Ch.10</dc:title>
  <dc:creator>smkim</dc:creator>
  <cp:lastModifiedBy>smkim</cp:lastModifiedBy>
  <cp:revision>1005</cp:revision>
  <cp:lastPrinted>1999-02-17T19:14:15Z</cp:lastPrinted>
  <dcterms:created xsi:type="dcterms:W3CDTF">2003-04-07T13:36:53Z</dcterms:created>
  <dcterms:modified xsi:type="dcterms:W3CDTF">2011-07-13T05:47:41Z</dcterms:modified>
</cp:coreProperties>
</file>