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327" r:id="rId2"/>
    <p:sldId id="315" r:id="rId3"/>
    <p:sldId id="299" r:id="rId4"/>
    <p:sldId id="300" r:id="rId5"/>
    <p:sldId id="294" r:id="rId6"/>
    <p:sldId id="326" r:id="rId7"/>
    <p:sldId id="317" r:id="rId8"/>
    <p:sldId id="319" r:id="rId9"/>
    <p:sldId id="318" r:id="rId10"/>
    <p:sldId id="320" r:id="rId11"/>
    <p:sldId id="321" r:id="rId12"/>
    <p:sldId id="322" r:id="rId13"/>
    <p:sldId id="316" r:id="rId14"/>
    <p:sldId id="323" r:id="rId15"/>
    <p:sldId id="295" r:id="rId16"/>
    <p:sldId id="324" r:id="rId17"/>
    <p:sldId id="325" r:id="rId18"/>
  </p:sldIdLst>
  <p:sldSz cx="9144000" cy="6858000" type="screen4x3"/>
  <p:notesSz cx="9902825" cy="6772275"/>
  <p:embeddedFontLst>
    <p:embeddedFont>
      <p:font typeface="Corbel" pitchFamily="34" charset="0"/>
      <p:regular r:id="rId21"/>
      <p:bold r:id="rId22"/>
      <p:italic r:id="rId23"/>
      <p:boldItalic r:id="rId24"/>
    </p:embeddedFont>
    <p:embeddedFont>
      <p:font typeface="맑은 고딕" pitchFamily="50" charset="-127"/>
      <p:regular r:id="rId25"/>
      <p:bold r:id="rId26"/>
    </p:embeddedFont>
  </p:embeddedFontLst>
  <p:custDataLst>
    <p:tags r:id="rId2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FFFF00"/>
    <a:srgbClr val="FEFAA0"/>
    <a:srgbClr val="FE96A0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843" autoAdjust="0"/>
    <p:restoredTop sz="94622" autoAdjust="0"/>
  </p:normalViewPr>
  <p:slideViewPr>
    <p:cSldViewPr snapToGrid="0">
      <p:cViewPr varScale="1">
        <p:scale>
          <a:sx n="114" d="100"/>
          <a:sy n="114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756" y="-84"/>
      </p:cViewPr>
      <p:guideLst>
        <p:guide orient="horz" pos="2133"/>
        <p:guide pos="31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fld id="{B5BC50B6-6B7A-4997-BC15-5102C89770E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9138" y="508000"/>
            <a:ext cx="3386137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0" y="3217863"/>
            <a:ext cx="7261225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fld id="{DD0A868A-A7B5-4A59-AD25-C9812C6D0B8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9E23CFB8-BB58-4E18-8A23-390B0916B84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9C4AD77-E140-4312-8AAF-6128EC29EDF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sourceforge.net/" TargetMode="External"/><Relationship Id="rId2" Type="http://schemas.openxmlformats.org/officeDocument/2006/relationships/hyperlink" Target="http://www-db.stanford.edu/~melnik/rdf/ap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8. Jena: RDF in Java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</a:t>
            </a:r>
            <a:r>
              <a:rPr lang="en-US" altLang="ko-KR" dirty="0" smtClean="0"/>
              <a:t>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(6/8)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Example3 : Adding a blank node to a model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Blank node : a resource that does not have a specific URI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59"/>
            <a:ext cx="7938054" cy="2001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……..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// Create the bio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bnode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resource and add properties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Resource bio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createResource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  )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DC.creator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"Shelley Powers")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DC.publisher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"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Burningbird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")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DC.title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model.createLiteral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("Tale of Two Monsters: Legends", "en"));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(7/8)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Example4 : Creating a Typed Node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Typed node means that it is defined with a specific </a:t>
            </a:r>
            <a:r>
              <a:rPr lang="en-US" altLang="ko-KR" i="1" dirty="0" err="1" smtClean="0">
                <a:ea typeface="굴림" pitchFamily="50" charset="-127"/>
              </a:rPr>
              <a:t>rdf:type</a:t>
            </a:r>
            <a:r>
              <a:rPr lang="en-US" altLang="ko-KR" dirty="0" smtClean="0">
                <a:ea typeface="굴림" pitchFamily="50" charset="-127"/>
              </a:rPr>
              <a:t> property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59"/>
            <a:ext cx="7938054" cy="23191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……..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// Create an empty graph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Model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// Create the resource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//   and add the properties cascading style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Resource article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).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RDF.type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POSTCON.resource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……..</a:t>
            </a:r>
          </a:p>
        </p:txBody>
      </p:sp>
      <p:pic>
        <p:nvPicPr>
          <p:cNvPr id="1724418" name="Picture 2" descr="figs/prdf_08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783" y="5075583"/>
            <a:ext cx="8036680" cy="685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(8/8)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pitchFamily="50" charset="-127"/>
              </a:rPr>
              <a:t>Example5 : Creating a Container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RDF container : a grouping of related items</a:t>
            </a:r>
          </a:p>
          <a:p>
            <a:pPr lvl="2"/>
            <a:r>
              <a:rPr lang="en-US" altLang="ko-KR" i="1" dirty="0" smtClean="0">
                <a:ea typeface="굴림" pitchFamily="50" charset="-127"/>
              </a:rPr>
              <a:t>Alt, </a:t>
            </a:r>
            <a:r>
              <a:rPr lang="en-US" altLang="ko-KR" i="1" dirty="0" err="1" smtClean="0">
                <a:ea typeface="굴림" pitchFamily="50" charset="-127"/>
              </a:rPr>
              <a:t>Seq</a:t>
            </a:r>
            <a:r>
              <a:rPr lang="en-US" altLang="ko-KR" i="1" dirty="0" smtClean="0">
                <a:ea typeface="굴림" pitchFamily="50" charset="-127"/>
              </a:rPr>
              <a:t>, Bag</a:t>
            </a:r>
            <a:endParaRPr lang="ko-KR" altLang="en-US" i="1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38431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......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Model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                // Create an empty graph</a:t>
            </a:r>
          </a:p>
          <a:p>
            <a:pPr algn="just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Seq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model.createSeq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  )           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// Create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Seq</a:t>
            </a:r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.add (1,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(sHistory1)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POSTCON.movementtype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model.createLiteral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("Add"))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POSTCON.reason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model.createLiteral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("New Article"))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DC.date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model.createLiteral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("1998-01-01T00:00:00-05:00")))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.add (2,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(sHistory2)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POSTCON.movementtype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model.createLiteral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("Move"))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......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// Create the resource  and add the properties cascading style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Resource article 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.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POSTCON.history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hist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......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Parsing and Querying an RDF Document (1/2)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Basic dump</a:t>
            </a:r>
            <a:r>
              <a:rPr lang="ko-KR" altLang="en-US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: to print it out in N-Triples format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lvl="1" algn="just"/>
            <a:r>
              <a:rPr lang="en-US" altLang="ko-KR" dirty="0" smtClean="0">
                <a:ea typeface="굴림" pitchFamily="50" charset="-127"/>
              </a:rPr>
              <a:t>Instead of objects, you could also dump out the subjects(</a:t>
            </a:r>
            <a:r>
              <a:rPr lang="en-US" altLang="ko-KR" i="1" dirty="0" err="1" smtClean="0">
                <a:ea typeface="굴림" pitchFamily="50" charset="-127"/>
              </a:rPr>
              <a:t>ResIterator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err="1" smtClean="0">
                <a:ea typeface="굴림" pitchFamily="50" charset="-127"/>
              </a:rPr>
              <a:t>listSubjects</a:t>
            </a:r>
            <a:r>
              <a:rPr lang="en-US" altLang="ko-KR" dirty="0" smtClean="0">
                <a:ea typeface="굴림" pitchFamily="50" charset="-127"/>
              </a:rPr>
              <a:t>) or even the entire statement (</a:t>
            </a:r>
            <a:r>
              <a:rPr lang="en-US" altLang="ko-KR" i="1" dirty="0" err="1" smtClean="0">
                <a:ea typeface="굴림" pitchFamily="50" charset="-127"/>
              </a:rPr>
              <a:t>StmtIterator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err="1" smtClean="0">
                <a:ea typeface="굴림" pitchFamily="50" charset="-127"/>
              </a:rPr>
              <a:t>listStatements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27697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// Create memory model, read in RDF/XML document 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model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model.read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just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// Print out objects in model using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toString</a:t>
            </a:r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NodeIterator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iter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model.listObjects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just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while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iter.hasNext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  )) {</a:t>
            </a:r>
          </a:p>
          <a:p>
            <a:pPr algn="just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System.out.println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("  " +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iter.next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  ).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toString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  ));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Parsing and Querying an RDF Document (2/2)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mtClean="0">
                <a:ea typeface="굴림" pitchFamily="50" charset="-127"/>
              </a:rPr>
              <a:t>Accessing </a:t>
            </a:r>
            <a:r>
              <a:rPr lang="en-US" altLang="ko-KR" dirty="0" smtClean="0">
                <a:ea typeface="굴림" pitchFamily="50" charset="-127"/>
              </a:rPr>
              <a:t>Specific Values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4956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import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com.burningbird.postcon.vocabulary.POSTCON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;</a:t>
            </a:r>
          </a:p>
          <a:p>
            <a:pPr algn="just"/>
            <a:r>
              <a:rPr lang="en-US" sz="1400" dirty="0" smtClean="0"/>
              <a:t>public class </a:t>
            </a:r>
            <a:r>
              <a:rPr lang="en-US" sz="1400" dirty="0" err="1" smtClean="0"/>
              <a:t>pracRDFSeventh</a:t>
            </a:r>
            <a:r>
              <a:rPr lang="en-US" sz="1400" dirty="0" smtClean="0"/>
              <a:t> extends Object { public static void main 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 {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[0];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[1];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try {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model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);     // Create memory model, read in RDF/XML document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model.read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Resource res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model.getResource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);         //Find Resource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StmtIterator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iter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res.listProperties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);          //Find Properties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while 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iter.hasNext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)) {                                           // Print out triple - subject | property | object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// Next statement in queue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Statement stmt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iter.next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     // Get subject, print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Resource res2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stmt.getSubject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System.out.print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(res2.getNameSpace(  ) + res2.getLocalName(  ));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</a:t>
            </a: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     // Get predicate, print         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    // Get object, print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}   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......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Persistent Model Storage (1/3)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Jena also provides the capability to persist data to relational database storage</a:t>
            </a:r>
          </a:p>
          <a:p>
            <a:r>
              <a:rPr lang="en-US" altLang="ko-KR" dirty="0" smtClean="0">
                <a:ea typeface="굴림" pitchFamily="50" charset="-127"/>
              </a:rPr>
              <a:t>Jena supports differing storage layouts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Generic : all statements are stored in a single table and resources and literals are indexed using integer identifiers generated by the database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GenericProc</a:t>
            </a:r>
            <a:r>
              <a:rPr lang="en-US" altLang="ko-KR" dirty="0" smtClean="0">
                <a:ea typeface="굴림" pitchFamily="50" charset="-127"/>
              </a:rPr>
              <a:t> : similar to generic, but data access is through stored procedures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MMGeneric</a:t>
            </a:r>
            <a:r>
              <a:rPr lang="en-US" altLang="ko-KR" dirty="0" smtClean="0">
                <a:ea typeface="굴림" pitchFamily="50" charset="-127"/>
              </a:rPr>
              <a:t> : similar to generic, but can store multiple models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Hash : similar to generic, but uses MD5 hashes to generate the identifiers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MMHash</a:t>
            </a:r>
            <a:r>
              <a:rPr lang="en-US" altLang="ko-KR" dirty="0" smtClean="0">
                <a:ea typeface="굴림" pitchFamily="50" charset="-127"/>
              </a:rPr>
              <a:t> : Similar to hash, but can store multiple models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D9CF-526B-4482-BD0F-3F057E284540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Persistent Model Storage (2/3)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Persisting two RDF/XML models to a </a:t>
            </a:r>
            <a:r>
              <a:rPr lang="en-US" altLang="ko-KR" dirty="0" err="1" smtClean="0">
                <a:ea typeface="굴림" pitchFamily="50" charset="-127"/>
              </a:rPr>
              <a:t>MySQL</a:t>
            </a:r>
            <a:r>
              <a:rPr lang="en-US" altLang="ko-KR" dirty="0" smtClean="0">
                <a:ea typeface="굴림" pitchFamily="50" charset="-127"/>
              </a:rPr>
              <a:t> database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4956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public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pracRDFEighth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extends Object {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public static void main (String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[]) {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// Pass two RDF documents, connection string,   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[0];  String sUri2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[1];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[2];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sUser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[3];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sPass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[4];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                 </a:t>
            </a:r>
          </a:p>
          <a:p>
            <a:pPr algn="just"/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com.mysql.jdbc.Driver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").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newInstance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); // Load driver class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// Establish connection - replace with your own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info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Connection con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DriverManager.getConnection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"user", "pass");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(con);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ModelRDB.create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"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MMGeneric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", "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Mysql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"); // Format database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model1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ModelRDB.createModel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, "one");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// Create and read first model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model1.read(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model2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ModelRDB.createModel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, "two");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// Create and read second model</a:t>
            </a: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model2.read(sUri2);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}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Persistent Model Storage (3/3)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Accessing RDF models stored in </a:t>
            </a:r>
            <a:r>
              <a:rPr lang="en-US" altLang="ko-KR" dirty="0" err="1" smtClean="0">
                <a:ea typeface="굴림" pitchFamily="50" charset="-127"/>
              </a:rPr>
              <a:t>MySQL</a:t>
            </a:r>
            <a:r>
              <a:rPr lang="en-US" altLang="ko-KR" dirty="0" smtClean="0">
                <a:ea typeface="굴림" pitchFamily="50" charset="-127"/>
              </a:rPr>
              <a:t> database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4956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public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pracRDFNinth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extends Object {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public static void main (String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[]) {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[0];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sUser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[1];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sPass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[2];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             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// load driver class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com.mysql.jdbc.Driver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").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newInstance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// Establish connection - replace with your own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info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Connection con =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DriverManager.getConnection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sConn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sUser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sPass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DBConnection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(con);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// Open two existing models</a:t>
            </a: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model1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ModelRDB.open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, "one");</a:t>
            </a:r>
          </a:p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 model2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ModelRDB.open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dbcon</a:t>
            </a:r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, "two");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// Print out objects in first model using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toString</a:t>
            </a:r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……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// Print out triples in second model - find resource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……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}}}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Contents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Introduction</a:t>
            </a:r>
          </a:p>
          <a:p>
            <a:r>
              <a:rPr lang="en-US" altLang="ko-KR" sz="2400" dirty="0">
                <a:ea typeface="굴림" pitchFamily="50" charset="-127"/>
              </a:rPr>
              <a:t>Jena Architecture</a:t>
            </a:r>
          </a:p>
          <a:p>
            <a:r>
              <a:rPr lang="en-US" altLang="ko-KR" sz="2400" dirty="0" smtClean="0">
                <a:ea typeface="굴림" pitchFamily="50" charset="-127"/>
              </a:rPr>
              <a:t>Creating and Serializing an RDF Model</a:t>
            </a:r>
          </a:p>
          <a:p>
            <a:r>
              <a:rPr lang="en-US" altLang="ko-KR" dirty="0" smtClean="0">
                <a:ea typeface="굴림" pitchFamily="50" charset="-127"/>
              </a:rPr>
              <a:t>Parsing and Querying an RDF Document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Persistent Model Storage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E90-3A9E-4FBA-959A-28CF1D64E99C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Introduction</a:t>
            </a:r>
          </a:p>
        </p:txBody>
      </p:sp>
      <p:sp>
        <p:nvSpPr>
          <p:cNvPr id="170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Java Framework for RDF, DAML and OWL</a:t>
            </a:r>
          </a:p>
          <a:p>
            <a:r>
              <a:rPr lang="en-US" altLang="ko-KR" dirty="0">
                <a:ea typeface="굴림" pitchFamily="50" charset="-127"/>
              </a:rPr>
              <a:t>Developed by Brian McBride of HP Labs</a:t>
            </a:r>
          </a:p>
          <a:p>
            <a:r>
              <a:rPr lang="en-US" altLang="ko-KR" dirty="0">
                <a:ea typeface="굴림" pitchFamily="50" charset="-127"/>
              </a:rPr>
              <a:t>Derived from </a:t>
            </a:r>
            <a:r>
              <a:rPr lang="en-US" altLang="ko-KR" dirty="0" err="1">
                <a:ea typeface="굴림" pitchFamily="50" charset="-127"/>
                <a:hlinkClick r:id="rId2"/>
              </a:rPr>
              <a:t>SiRPAC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Can create, parse, navigate and search RDF, DAML and OWL model</a:t>
            </a:r>
          </a:p>
          <a:p>
            <a:r>
              <a:rPr lang="en-US" altLang="ko-KR" dirty="0">
                <a:ea typeface="굴림" pitchFamily="50" charset="-127"/>
              </a:rPr>
              <a:t>Easy to use</a:t>
            </a:r>
          </a:p>
          <a:p>
            <a:r>
              <a:rPr lang="en-US" altLang="ko-KR" dirty="0" smtClean="0">
                <a:ea typeface="굴림" pitchFamily="50" charset="-127"/>
              </a:rPr>
              <a:t>Available </a:t>
            </a:r>
            <a:r>
              <a:rPr lang="en-US" altLang="ko-KR" dirty="0">
                <a:ea typeface="굴림" pitchFamily="50" charset="-127"/>
              </a:rPr>
              <a:t>at </a:t>
            </a:r>
            <a:r>
              <a:rPr lang="en-US" altLang="ko-KR" dirty="0">
                <a:ea typeface="굴림" pitchFamily="50" charset="-127"/>
                <a:hlinkClick r:id="rId3"/>
              </a:rPr>
              <a:t>http://jena.sourceforge.net</a:t>
            </a:r>
            <a:r>
              <a:rPr lang="en-US" altLang="ko-KR" dirty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6D1-1C89-460B-A999-E940AD743710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Jena Architecture</a:t>
            </a:r>
          </a:p>
        </p:txBody>
      </p:sp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03-FCE0-4EF7-8E34-4FF1F86A0059}" type="slidenum">
              <a:rPr lang="ko-KR" altLang="en-US"/>
              <a:pPr/>
              <a:t>4</a:t>
            </a:fld>
            <a:endParaRPr lang="en-US" altLang="ko-KR"/>
          </a:p>
        </p:txBody>
      </p:sp>
      <p:grpSp>
        <p:nvGrpSpPr>
          <p:cNvPr id="1702916" name="Group 4"/>
          <p:cNvGrpSpPr>
            <a:grpSpLocks/>
          </p:cNvGrpSpPr>
          <p:nvPr/>
        </p:nvGrpSpPr>
        <p:grpSpPr bwMode="auto">
          <a:xfrm>
            <a:off x="468313" y="1557338"/>
            <a:ext cx="8186737" cy="4443412"/>
            <a:chOff x="295" y="981"/>
            <a:chExt cx="5157" cy="2799"/>
          </a:xfrm>
        </p:grpSpPr>
        <p:sp>
          <p:nvSpPr>
            <p:cNvPr id="1702917" name="Rectangle 5"/>
            <p:cNvSpPr>
              <a:spLocks noChangeArrowheads="1"/>
            </p:cNvSpPr>
            <p:nvPr/>
          </p:nvSpPr>
          <p:spPr bwMode="auto">
            <a:xfrm>
              <a:off x="1338" y="981"/>
              <a:ext cx="2177" cy="486"/>
            </a:xfrm>
            <a:prstGeom prst="rect">
              <a:avLst/>
            </a:prstGeom>
            <a:solidFill>
              <a:srgbClr val="BAF7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Network API</a:t>
              </a:r>
            </a:p>
          </p:txBody>
        </p:sp>
        <p:sp>
          <p:nvSpPr>
            <p:cNvPr id="1702918" name="Rectangle 6"/>
            <p:cNvSpPr>
              <a:spLocks noChangeArrowheads="1"/>
            </p:cNvSpPr>
            <p:nvPr/>
          </p:nvSpPr>
          <p:spPr bwMode="auto">
            <a:xfrm>
              <a:off x="1973" y="1026"/>
              <a:ext cx="952" cy="272"/>
            </a:xfrm>
            <a:prstGeom prst="rect">
              <a:avLst/>
            </a:prstGeom>
            <a:solidFill>
              <a:srgbClr val="FAA4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Joseki</a:t>
              </a:r>
            </a:p>
          </p:txBody>
        </p:sp>
        <p:sp>
          <p:nvSpPr>
            <p:cNvPr id="1702919" name="Rectangle 7"/>
            <p:cNvSpPr>
              <a:spLocks noChangeArrowheads="1"/>
            </p:cNvSpPr>
            <p:nvPr/>
          </p:nvSpPr>
          <p:spPr bwMode="auto">
            <a:xfrm>
              <a:off x="295" y="2239"/>
              <a:ext cx="726" cy="13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Readers</a:t>
              </a:r>
            </a:p>
          </p:txBody>
        </p:sp>
        <p:sp>
          <p:nvSpPr>
            <p:cNvPr id="1702920" name="Rectangle 8"/>
            <p:cNvSpPr>
              <a:spLocks noChangeArrowheads="1"/>
            </p:cNvSpPr>
            <p:nvPr/>
          </p:nvSpPr>
          <p:spPr bwMode="auto">
            <a:xfrm>
              <a:off x="386" y="2329"/>
              <a:ext cx="545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ARP</a:t>
              </a:r>
            </a:p>
          </p:txBody>
        </p:sp>
        <p:sp>
          <p:nvSpPr>
            <p:cNvPr id="1702921" name="Rectangle 9"/>
            <p:cNvSpPr>
              <a:spLocks noChangeArrowheads="1"/>
            </p:cNvSpPr>
            <p:nvPr/>
          </p:nvSpPr>
          <p:spPr bwMode="auto">
            <a:xfrm>
              <a:off x="385" y="3056"/>
              <a:ext cx="545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n-triple</a:t>
              </a:r>
            </a:p>
          </p:txBody>
        </p:sp>
        <p:sp>
          <p:nvSpPr>
            <p:cNvPr id="1702922" name="Rectangle 10"/>
            <p:cNvSpPr>
              <a:spLocks noChangeArrowheads="1"/>
            </p:cNvSpPr>
            <p:nvPr/>
          </p:nvSpPr>
          <p:spPr bwMode="auto">
            <a:xfrm>
              <a:off x="385" y="2693"/>
              <a:ext cx="545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N3</a:t>
              </a:r>
            </a:p>
          </p:txBody>
        </p:sp>
        <p:sp>
          <p:nvSpPr>
            <p:cNvPr id="1702923" name="Rectangle 11"/>
            <p:cNvSpPr>
              <a:spLocks noChangeArrowheads="1"/>
            </p:cNvSpPr>
            <p:nvPr/>
          </p:nvSpPr>
          <p:spPr bwMode="auto">
            <a:xfrm>
              <a:off x="1338" y="2115"/>
              <a:ext cx="2177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Inference</a:t>
              </a:r>
            </a:p>
          </p:txBody>
        </p:sp>
        <p:sp>
          <p:nvSpPr>
            <p:cNvPr id="1702924" name="Rectangle 12"/>
            <p:cNvSpPr>
              <a:spLocks noChangeArrowheads="1"/>
            </p:cNvSpPr>
            <p:nvPr/>
          </p:nvSpPr>
          <p:spPr bwMode="auto">
            <a:xfrm>
              <a:off x="2112" y="2160"/>
              <a:ext cx="672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DAML API</a:t>
              </a:r>
            </a:p>
          </p:txBody>
        </p:sp>
        <p:sp>
          <p:nvSpPr>
            <p:cNvPr id="1702925" name="Rectangle 13"/>
            <p:cNvSpPr>
              <a:spLocks noChangeArrowheads="1"/>
            </p:cNvSpPr>
            <p:nvPr/>
          </p:nvSpPr>
          <p:spPr bwMode="auto">
            <a:xfrm>
              <a:off x="1392" y="2160"/>
              <a:ext cx="672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RDFS API</a:t>
              </a:r>
            </a:p>
          </p:txBody>
        </p:sp>
        <p:sp>
          <p:nvSpPr>
            <p:cNvPr id="1702926" name="Rectangle 14"/>
            <p:cNvSpPr>
              <a:spLocks noChangeArrowheads="1"/>
            </p:cNvSpPr>
            <p:nvPr/>
          </p:nvSpPr>
          <p:spPr bwMode="auto">
            <a:xfrm>
              <a:off x="1338" y="3055"/>
              <a:ext cx="2177" cy="7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Storages</a:t>
              </a:r>
            </a:p>
          </p:txBody>
        </p:sp>
        <p:sp>
          <p:nvSpPr>
            <p:cNvPr id="1702927" name="AutoShape 15"/>
            <p:cNvSpPr>
              <a:spLocks noChangeArrowheads="1"/>
            </p:cNvSpPr>
            <p:nvPr/>
          </p:nvSpPr>
          <p:spPr bwMode="auto">
            <a:xfrm>
              <a:off x="1428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rgbClr val="F3A9F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Memory</a:t>
              </a:r>
            </a:p>
          </p:txBody>
        </p:sp>
        <p:sp>
          <p:nvSpPr>
            <p:cNvPr id="1702928" name="AutoShape 16"/>
            <p:cNvSpPr>
              <a:spLocks noChangeArrowheads="1"/>
            </p:cNvSpPr>
            <p:nvPr/>
          </p:nvSpPr>
          <p:spPr bwMode="auto">
            <a:xfrm>
              <a:off x="2789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rgbClr val="F3A9F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Berkeley</a:t>
              </a: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DB</a:t>
              </a:r>
            </a:p>
          </p:txBody>
        </p:sp>
        <p:sp>
          <p:nvSpPr>
            <p:cNvPr id="1702929" name="AutoShape 17"/>
            <p:cNvSpPr>
              <a:spLocks noChangeArrowheads="1"/>
            </p:cNvSpPr>
            <p:nvPr/>
          </p:nvSpPr>
          <p:spPr bwMode="auto">
            <a:xfrm>
              <a:off x="2109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rgbClr val="F3A9F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RDBMS</a:t>
              </a:r>
            </a:p>
          </p:txBody>
        </p:sp>
        <p:sp>
          <p:nvSpPr>
            <p:cNvPr id="1702930" name="Rectangle 18"/>
            <p:cNvSpPr>
              <a:spLocks noChangeArrowheads="1"/>
            </p:cNvSpPr>
            <p:nvPr/>
          </p:nvSpPr>
          <p:spPr bwMode="auto">
            <a:xfrm>
              <a:off x="1338" y="2692"/>
              <a:ext cx="2177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Ontology API</a:t>
              </a:r>
            </a:p>
          </p:txBody>
        </p:sp>
        <p:cxnSp>
          <p:nvCxnSpPr>
            <p:cNvPr id="1702931" name="AutoShape 19"/>
            <p:cNvCxnSpPr>
              <a:cxnSpLocks noChangeShapeType="1"/>
              <a:stCxn id="1702920" idx="3"/>
              <a:endCxn id="1702930" idx="1"/>
            </p:cNvCxnSpPr>
            <p:nvPr/>
          </p:nvCxnSpPr>
          <p:spPr bwMode="auto">
            <a:xfrm>
              <a:off x="931" y="2465"/>
              <a:ext cx="407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32" name="AutoShape 20"/>
            <p:cNvCxnSpPr>
              <a:cxnSpLocks noChangeShapeType="1"/>
              <a:stCxn id="1702921" idx="3"/>
              <a:endCxn id="1702930" idx="1"/>
            </p:cNvCxnSpPr>
            <p:nvPr/>
          </p:nvCxnSpPr>
          <p:spPr bwMode="auto">
            <a:xfrm flipV="1">
              <a:off x="930" y="2828"/>
              <a:ext cx="408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33" name="AutoShape 21"/>
            <p:cNvCxnSpPr>
              <a:cxnSpLocks noChangeShapeType="1"/>
              <a:stCxn id="1702922" idx="3"/>
              <a:endCxn id="1702930" idx="1"/>
            </p:cNvCxnSpPr>
            <p:nvPr/>
          </p:nvCxnSpPr>
          <p:spPr bwMode="auto">
            <a:xfrm flipV="1">
              <a:off x="930" y="2828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02934" name="Rectangle 22"/>
            <p:cNvSpPr>
              <a:spLocks noChangeArrowheads="1"/>
            </p:cNvSpPr>
            <p:nvPr/>
          </p:nvSpPr>
          <p:spPr bwMode="auto">
            <a:xfrm>
              <a:off x="1338" y="1525"/>
              <a:ext cx="2177" cy="5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Query</a:t>
              </a:r>
            </a:p>
          </p:txBody>
        </p:sp>
        <p:sp>
          <p:nvSpPr>
            <p:cNvPr id="1702935" name="Rectangle 23"/>
            <p:cNvSpPr>
              <a:spLocks noChangeArrowheads="1"/>
            </p:cNvSpPr>
            <p:nvPr/>
          </p:nvSpPr>
          <p:spPr bwMode="auto">
            <a:xfrm>
              <a:off x="2426" y="1584"/>
              <a:ext cx="998" cy="258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SesameEngine</a:t>
              </a:r>
            </a:p>
          </p:txBody>
        </p:sp>
        <p:sp>
          <p:nvSpPr>
            <p:cNvPr id="1702936" name="Rectangle 24"/>
            <p:cNvSpPr>
              <a:spLocks noChangeArrowheads="1"/>
            </p:cNvSpPr>
            <p:nvPr/>
          </p:nvSpPr>
          <p:spPr bwMode="auto">
            <a:xfrm>
              <a:off x="1429" y="1584"/>
              <a:ext cx="907" cy="258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RDQL</a:t>
              </a:r>
            </a:p>
          </p:txBody>
        </p:sp>
        <p:sp>
          <p:nvSpPr>
            <p:cNvPr id="1702937" name="AutoShape 25"/>
            <p:cNvSpPr>
              <a:spLocks noChangeArrowheads="1"/>
            </p:cNvSpPr>
            <p:nvPr/>
          </p:nvSpPr>
          <p:spPr bwMode="auto">
            <a:xfrm>
              <a:off x="4876" y="1333"/>
              <a:ext cx="576" cy="765"/>
            </a:xfrm>
            <a:prstGeom prst="can">
              <a:avLst>
                <a:gd name="adj" fmla="val 3320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Sesame</a:t>
              </a:r>
            </a:p>
          </p:txBody>
        </p:sp>
        <p:cxnSp>
          <p:nvCxnSpPr>
            <p:cNvPr id="1702938" name="AutoShape 26"/>
            <p:cNvCxnSpPr>
              <a:cxnSpLocks noChangeShapeType="1"/>
              <a:stCxn id="1702935" idx="3"/>
              <a:endCxn id="1702937" idx="2"/>
            </p:cNvCxnSpPr>
            <p:nvPr/>
          </p:nvCxnSpPr>
          <p:spPr bwMode="auto">
            <a:xfrm>
              <a:off x="3424" y="1713"/>
              <a:ext cx="1452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1702939" name="Group 27"/>
            <p:cNvGrpSpPr>
              <a:grpSpLocks/>
            </p:cNvGrpSpPr>
            <p:nvPr/>
          </p:nvGrpSpPr>
          <p:grpSpPr bwMode="auto">
            <a:xfrm>
              <a:off x="3833" y="2240"/>
              <a:ext cx="726" cy="1315"/>
              <a:chOff x="431" y="2523"/>
              <a:chExt cx="726" cy="1315"/>
            </a:xfrm>
          </p:grpSpPr>
          <p:sp>
            <p:nvSpPr>
              <p:cNvPr id="1702940" name="Rectangle 28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726" cy="1315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r>
                  <a:rPr kumimoji="1" lang="en-US" altLang="ko-KR" sz="1800" dirty="0">
                    <a:latin typeface="Corbel" pitchFamily="34" charset="0"/>
                    <a:ea typeface="굴림" pitchFamily="50" charset="-127"/>
                  </a:rPr>
                  <a:t>Writers</a:t>
                </a:r>
              </a:p>
            </p:txBody>
          </p:sp>
          <p:sp>
            <p:nvSpPr>
              <p:cNvPr id="1702941" name="Rectangle 29"/>
              <p:cNvSpPr>
                <a:spLocks noChangeArrowheads="1"/>
              </p:cNvSpPr>
              <p:nvPr/>
            </p:nvSpPr>
            <p:spPr bwMode="auto">
              <a:xfrm>
                <a:off x="522" y="2613"/>
                <a:ext cx="545" cy="272"/>
              </a:xfrm>
              <a:prstGeom prst="rect">
                <a:avLst/>
              </a:prstGeom>
              <a:solidFill>
                <a:srgbClr val="F3A9F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ARP</a:t>
                </a:r>
              </a:p>
            </p:txBody>
          </p:sp>
          <p:sp>
            <p:nvSpPr>
              <p:cNvPr id="1702942" name="Rectangle 30"/>
              <p:cNvSpPr>
                <a:spLocks noChangeArrowheads="1"/>
              </p:cNvSpPr>
              <p:nvPr/>
            </p:nvSpPr>
            <p:spPr bwMode="auto">
              <a:xfrm>
                <a:off x="521" y="3340"/>
                <a:ext cx="545" cy="272"/>
              </a:xfrm>
              <a:prstGeom prst="rect">
                <a:avLst/>
              </a:prstGeom>
              <a:solidFill>
                <a:srgbClr val="F3A9F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n-triple</a:t>
                </a:r>
              </a:p>
            </p:txBody>
          </p:sp>
          <p:sp>
            <p:nvSpPr>
              <p:cNvPr id="1702943" name="Rectangle 31"/>
              <p:cNvSpPr>
                <a:spLocks noChangeArrowheads="1"/>
              </p:cNvSpPr>
              <p:nvPr/>
            </p:nvSpPr>
            <p:spPr bwMode="auto">
              <a:xfrm>
                <a:off x="521" y="2977"/>
                <a:ext cx="545" cy="272"/>
              </a:xfrm>
              <a:prstGeom prst="rect">
                <a:avLst/>
              </a:prstGeom>
              <a:solidFill>
                <a:srgbClr val="F3A9F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N3</a:t>
                </a:r>
              </a:p>
            </p:txBody>
          </p:sp>
        </p:grpSp>
        <p:sp>
          <p:nvSpPr>
            <p:cNvPr id="1702944" name="Rectangle 32"/>
            <p:cNvSpPr>
              <a:spLocks noChangeArrowheads="1"/>
            </p:cNvSpPr>
            <p:nvPr/>
          </p:nvSpPr>
          <p:spPr bwMode="auto">
            <a:xfrm>
              <a:off x="2832" y="2160"/>
              <a:ext cx="624" cy="272"/>
            </a:xfrm>
            <a:prstGeom prst="rect">
              <a:avLst/>
            </a:prstGeom>
            <a:solidFill>
              <a:srgbClr val="F3A9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OWL API</a:t>
              </a:r>
            </a:p>
          </p:txBody>
        </p:sp>
        <p:cxnSp>
          <p:nvCxnSpPr>
            <p:cNvPr id="1702945" name="AutoShape 33"/>
            <p:cNvCxnSpPr>
              <a:cxnSpLocks noChangeShapeType="1"/>
              <a:stCxn id="1702930" idx="3"/>
              <a:endCxn id="1702941" idx="1"/>
            </p:cNvCxnSpPr>
            <p:nvPr/>
          </p:nvCxnSpPr>
          <p:spPr bwMode="auto">
            <a:xfrm flipV="1">
              <a:off x="3515" y="2466"/>
              <a:ext cx="409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46" name="AutoShape 34"/>
            <p:cNvCxnSpPr>
              <a:cxnSpLocks noChangeShapeType="1"/>
              <a:stCxn id="1702930" idx="3"/>
              <a:endCxn id="1702942" idx="1"/>
            </p:cNvCxnSpPr>
            <p:nvPr/>
          </p:nvCxnSpPr>
          <p:spPr bwMode="auto">
            <a:xfrm>
              <a:off x="3515" y="2828"/>
              <a:ext cx="408" cy="3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47" name="AutoShape 35"/>
            <p:cNvCxnSpPr>
              <a:cxnSpLocks noChangeShapeType="1"/>
              <a:stCxn id="1702930" idx="3"/>
              <a:endCxn id="1702943" idx="1"/>
            </p:cNvCxnSpPr>
            <p:nvPr/>
          </p:nvCxnSpPr>
          <p:spPr bwMode="auto">
            <a:xfrm>
              <a:off x="3515" y="2828"/>
              <a:ext cx="4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(1/8)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Example1 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37250"/>
            <a:ext cx="6109254" cy="49563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// Create an empty graph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Model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// Create the resource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Resource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postcon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sURI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// Create the predicate (property)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Property related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model.createProperty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sPostcon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sRelated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// Add the properties with associated values (objects)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postcon.addProperty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(related, 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                    "http://burningbird.net/articles/monsters3.htm");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postcon.addProperty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(related, 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                    "http://burningbird.net/articles/monsters2.htm");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// Print RDF/XML of model to system output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model.write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PrintWriter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System.out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));</a:t>
            </a:r>
            <a:b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50226" y="1205948"/>
            <a:ext cx="2676939" cy="2279374"/>
          </a:xfrm>
          <a:prstGeom prst="wedgeRoundRectCallout">
            <a:avLst>
              <a:gd name="adj1" fmla="val -37170"/>
              <a:gd name="adj2" fmla="val 7064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  <a:latin typeface="Corbel" pitchFamily="34" charset="0"/>
              </a:rPr>
              <a:t>A new </a:t>
            </a:r>
            <a:r>
              <a:rPr lang="en-US" altLang="ko-KR" b="1" dirty="0" smtClean="0">
                <a:solidFill>
                  <a:schemeClr val="bg2"/>
                </a:solidFill>
                <a:latin typeface="Corbel" pitchFamily="34" charset="0"/>
              </a:rPr>
              <a:t>model</a:t>
            </a:r>
            <a:r>
              <a:rPr lang="en-US" altLang="ko-KR" dirty="0" smtClean="0">
                <a:solidFill>
                  <a:schemeClr val="bg2"/>
                </a:solidFill>
                <a:latin typeface="Corbel" pitchFamily="34" charset="0"/>
              </a:rPr>
              <a:t> is created, with the resource and one predicate repeated with two different objects</a:t>
            </a:r>
            <a:endParaRPr lang="ko-KR" altLang="en-US" dirty="0" smtClean="0">
              <a:solidFill>
                <a:schemeClr val="bg2"/>
              </a:solidFill>
              <a:latin typeface="Corbel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59896" y="4280453"/>
            <a:ext cx="3525078" cy="569844"/>
          </a:xfrm>
          <a:prstGeom prst="wedgeRoundRectCallout">
            <a:avLst>
              <a:gd name="adj1" fmla="val -35726"/>
              <a:gd name="adj2" fmla="val 92863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2"/>
                </a:solidFill>
                <a:latin typeface="Corbel" pitchFamily="34" charset="0"/>
              </a:rPr>
              <a:t>addProperty</a:t>
            </a:r>
            <a:r>
              <a:rPr lang="en-US" altLang="ko-KR" sz="1600" dirty="0" smtClean="0">
                <a:solidFill>
                  <a:schemeClr val="bg2"/>
                </a:solidFill>
                <a:latin typeface="Corbel" pitchFamily="34" charset="0"/>
              </a:rPr>
              <a:t>( property, property value)</a:t>
            </a:r>
            <a:endParaRPr lang="ko-KR" altLang="en-US" sz="1600" dirty="0" smtClean="0">
              <a:solidFill>
                <a:schemeClr val="bg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(2/8)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Output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50571" y="1537252"/>
            <a:ext cx="8295863" cy="26901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/>
              <a:t>&lt;</a:t>
            </a:r>
            <a:r>
              <a:rPr lang="en-US" sz="1600" dirty="0" err="1" smtClean="0"/>
              <a:t>rdf:RDF</a:t>
            </a:r>
            <a:endParaRPr lang="en-US" sz="1600" dirty="0" smtClean="0"/>
          </a:p>
          <a:p>
            <a:pPr algn="just"/>
            <a:r>
              <a:rPr lang="en-US" sz="1600" dirty="0" smtClean="0"/>
              <a:t>      </a:t>
            </a:r>
            <a:r>
              <a:rPr lang="en-US" sz="1600" dirty="0" err="1" smtClean="0"/>
              <a:t>xmlns:rdf</a:t>
            </a:r>
            <a:r>
              <a:rPr lang="en-US" sz="1600" dirty="0" smtClean="0"/>
              <a:t>='http://www.w3.org/1999/02/22-rdf-syntax-ns#'            </a:t>
            </a:r>
          </a:p>
          <a:p>
            <a:pPr algn="just"/>
            <a:r>
              <a:rPr lang="en-US" sz="1600" dirty="0"/>
              <a:t> </a:t>
            </a:r>
            <a:r>
              <a:rPr lang="en-US" sz="1600" dirty="0" smtClean="0"/>
              <a:t>     xmlns:NS0='http://www.burningbird.net/postcon/elements/1.0/' </a:t>
            </a:r>
          </a:p>
          <a:p>
            <a:pPr algn="just"/>
            <a:r>
              <a:rPr lang="en-US" sz="1600" dirty="0" smtClean="0"/>
              <a:t>    &gt; </a:t>
            </a:r>
          </a:p>
          <a:p>
            <a:pPr algn="just"/>
            <a:r>
              <a:rPr lang="en-US" sz="1600" dirty="0" smtClean="0"/>
              <a:t>     &lt;</a:t>
            </a:r>
            <a:r>
              <a:rPr lang="en-US" sz="1600" dirty="0" err="1" smtClean="0"/>
              <a:t>rdf:Description</a:t>
            </a:r>
            <a:r>
              <a:rPr lang="en-US" sz="1600" dirty="0" smtClean="0"/>
              <a:t> </a:t>
            </a:r>
            <a:r>
              <a:rPr lang="en-US" sz="1600" dirty="0" err="1" smtClean="0"/>
              <a:t>rdf:about</a:t>
            </a:r>
            <a:r>
              <a:rPr lang="en-US" sz="1600" dirty="0" smtClean="0"/>
              <a:t>='http://burningbird.net/articles/monsters1.htm'&gt; </a:t>
            </a:r>
          </a:p>
          <a:p>
            <a:pPr algn="just"/>
            <a:r>
              <a:rPr lang="en-US" sz="1600" dirty="0" smtClean="0"/>
              <a:t>        &lt;NS0:related&gt;http://burningbird.net/articles/monsters3.htm&lt;/NS0:related&gt;       </a:t>
            </a:r>
          </a:p>
          <a:p>
            <a:pPr algn="just"/>
            <a:r>
              <a:rPr lang="en-US" sz="1600" dirty="0"/>
              <a:t> </a:t>
            </a:r>
            <a:r>
              <a:rPr lang="en-US" sz="1600" dirty="0" smtClean="0"/>
              <a:t>       &lt;NS0:related&gt;http://burningbird.net/articles/monsters2.htm&lt;/NS0:related&gt; </a:t>
            </a:r>
          </a:p>
          <a:p>
            <a:pPr algn="just"/>
            <a:r>
              <a:rPr lang="en-US" sz="1600" dirty="0" smtClean="0"/>
              <a:t>     &lt;/</a:t>
            </a:r>
            <a:r>
              <a:rPr lang="en-US" sz="1600" dirty="0" err="1" smtClean="0"/>
              <a:t>rdf:Description</a:t>
            </a:r>
            <a:r>
              <a:rPr lang="en-US" sz="1600" dirty="0" smtClean="0"/>
              <a:t>&gt; </a:t>
            </a:r>
          </a:p>
          <a:p>
            <a:pPr algn="just"/>
            <a:r>
              <a:rPr lang="en-US" sz="1600" dirty="0" smtClean="0"/>
              <a:t>&lt;/</a:t>
            </a:r>
            <a:r>
              <a:rPr lang="en-US" sz="1600" dirty="0" err="1" smtClean="0"/>
              <a:t>rdf:RDF</a:t>
            </a:r>
            <a:r>
              <a:rPr lang="en-US" sz="1600" dirty="0" smtClean="0"/>
              <a:t>&gt;</a:t>
            </a:r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719298" name="Picture 2" descr="figs/prdf_08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352" y="4511573"/>
            <a:ext cx="8008317" cy="1331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(3/8)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Problem with creating the Property and Resource objects directly in the application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You have to duplicate this functionality across all applications that want to use the vocabulary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It adds to the overall size and complexity of an application</a:t>
            </a:r>
          </a:p>
          <a:p>
            <a:r>
              <a:rPr lang="en-US" altLang="ko-KR" dirty="0" smtClean="0">
                <a:ea typeface="굴림" pitchFamily="50" charset="-127"/>
              </a:rPr>
              <a:t>A </a:t>
            </a:r>
            <a:r>
              <a:rPr lang="en-US" altLang="ko-KR" i="1" dirty="0" smtClean="0">
                <a:ea typeface="굴림" pitchFamily="50" charset="-127"/>
              </a:rPr>
              <a:t>Java Wrapper Class</a:t>
            </a:r>
            <a:r>
              <a:rPr lang="en-US" altLang="ko-KR" dirty="0" smtClean="0">
                <a:ea typeface="굴림" pitchFamily="50" charset="-127"/>
              </a:rPr>
              <a:t> is a better approach</a:t>
            </a:r>
          </a:p>
          <a:p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(4/8)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Example2 : Using wrapper class to add properties to resource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37250"/>
            <a:ext cx="7938054" cy="49563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……..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// Resource names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String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"http://burningbird.net/articles/monsters1.htm";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String sRelResource1 = "http://burningbird.net/articles/monsters2.htm";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String sRelResource2 = "http://burningbird.net/articles/monsters3.htm";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               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try {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// Create an empty graph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 Model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ModelMem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  );                       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// Create the resource and add the properties cascading style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Resource article  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sResource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POSTCON.related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(sRelResource1))</a:t>
            </a:r>
          </a:p>
          <a:p>
            <a:pPr algn="l"/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               .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POSTCON.related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rbel" pitchFamily="34" charset="0"/>
              </a:rPr>
              <a:t>model.createResource</a:t>
            </a:r>
            <a:r>
              <a:rPr lang="en-US" altLang="ko-KR" sz="1600" b="1" dirty="0" smtClean="0">
                <a:solidFill>
                  <a:schemeClr val="tx1"/>
                </a:solidFill>
                <a:latin typeface="Corbel" pitchFamily="34" charset="0"/>
              </a:rPr>
              <a:t>(sRelResource2))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// Print RDF/XML of model to system output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model.write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(new 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PrintWriter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rbel" pitchFamily="34" charset="0"/>
              </a:rPr>
              <a:t>System.out</a:t>
            </a:r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));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  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    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(5/8)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(cont.) vocabulary wrapper class &lt;POSTCON&gt;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37250"/>
            <a:ext cx="7938054" cy="49563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public class POSTCON extends Object {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// URI for vocabulary elements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protected static final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"http://burningbird.net/postcon/elements/1.0/";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public static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getURI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 )                                               // Return URI for vocabulary elements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{         return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;       }    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static final String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nbio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"bio";                                  // Define the property labels and objects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public static       Property bio = null;       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static final String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nrelated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= "related";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public static       Property related = null;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......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static {                                                                                          // Instantiate the properties and the resource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try {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// Instantiate the properties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bio         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PropertyImpl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nbio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);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related     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PropertyImpl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nrelated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);   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......           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} catch (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RDFException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e) {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ErrorHelper.logInternalError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("POSTCON", 1, e);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        }   }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6_xmleb_noted</Template>
  <TotalTime>16266</TotalTime>
  <Words>1546</Words>
  <Application>Microsoft PowerPoint</Application>
  <PresentationFormat>화면 슬라이드 쇼(4:3)</PresentationFormat>
  <Paragraphs>350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Corbel</vt:lpstr>
      <vt:lpstr>맑은 고딕</vt:lpstr>
      <vt:lpstr>Wingdings</vt:lpstr>
      <vt:lpstr>Times New Roman</vt:lpstr>
      <vt:lpstr>SNU IDB Lab.</vt:lpstr>
      <vt:lpstr>Practical RDF Chapter 8. Jena: RDF in Java</vt:lpstr>
      <vt:lpstr>Contents</vt:lpstr>
      <vt:lpstr>Introduction</vt:lpstr>
      <vt:lpstr>Jena Architecture</vt:lpstr>
      <vt:lpstr>Creating and Serializing an RDF Model (1/8)</vt:lpstr>
      <vt:lpstr>Creating and Serializing an RDF Model (2/8)</vt:lpstr>
      <vt:lpstr>Creating and Serializing an RDF Model (3/8)</vt:lpstr>
      <vt:lpstr>Creating and Serializing an RDF Model (4/8)</vt:lpstr>
      <vt:lpstr>Creating and Serializing an RDF Model (5/8)</vt:lpstr>
      <vt:lpstr>Creating and Serializing an RDF Model (6/8)</vt:lpstr>
      <vt:lpstr>Creating and Serializing an RDF Model (7/8)</vt:lpstr>
      <vt:lpstr>Creating and Serializing an RDF Model (8/8)</vt:lpstr>
      <vt:lpstr>Parsing and Querying an RDF Document (1/2)</vt:lpstr>
      <vt:lpstr>Parsing and Querying an RDF Document (2/2)</vt:lpstr>
      <vt:lpstr>Persistent Model Storage (1/3)</vt:lpstr>
      <vt:lpstr>Persistent Model Storage (2/3)</vt:lpstr>
      <vt:lpstr>Persistent Model Storage (3/3)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Jena:RDF in Java</dc:title>
  <dc:creator>smkim</dc:creator>
  <cp:lastModifiedBy>smkim</cp:lastModifiedBy>
  <cp:revision>1135</cp:revision>
  <cp:lastPrinted>1999-02-17T19:14:15Z</cp:lastPrinted>
  <dcterms:created xsi:type="dcterms:W3CDTF">2003-04-07T13:36:53Z</dcterms:created>
  <dcterms:modified xsi:type="dcterms:W3CDTF">2011-07-13T05:13:49Z</dcterms:modified>
</cp:coreProperties>
</file>