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38" r:id="rId16"/>
    <p:sldId id="339" r:id="rId17"/>
    <p:sldId id="337" r:id="rId18"/>
    <p:sldId id="340" r:id="rId19"/>
    <p:sldId id="341" r:id="rId20"/>
    <p:sldId id="342" r:id="rId21"/>
    <p:sldId id="323" r:id="rId22"/>
    <p:sldId id="343" r:id="rId23"/>
    <p:sldId id="344" r:id="rId24"/>
    <p:sldId id="345" r:id="rId25"/>
    <p:sldId id="317" r:id="rId26"/>
    <p:sldId id="335" r:id="rId27"/>
    <p:sldId id="324" r:id="rId28"/>
    <p:sldId id="346" r:id="rId29"/>
    <p:sldId id="347" r:id="rId30"/>
    <p:sldId id="318" r:id="rId31"/>
    <p:sldId id="348" r:id="rId32"/>
    <p:sldId id="349" r:id="rId33"/>
    <p:sldId id="350" r:id="rId34"/>
    <p:sldId id="325" r:id="rId35"/>
    <p:sldId id="351" r:id="rId36"/>
    <p:sldId id="352" r:id="rId37"/>
    <p:sldId id="319" r:id="rId38"/>
    <p:sldId id="320" r:id="rId39"/>
    <p:sldId id="326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21" r:id="rId49"/>
    <p:sldId id="305" r:id="rId50"/>
    <p:sldId id="304" r:id="rId5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FF"/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421" autoAdjust="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Modern Information Retrieval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Ricardo </a:t>
            </a:r>
            <a:r>
              <a:rPr lang="en-US" altLang="ko-KR" dirty="0" err="1" smtClean="0"/>
              <a:t>Baeza</a:t>
            </a:r>
            <a:r>
              <a:rPr lang="en-US" altLang="ko-KR" dirty="0" smtClean="0"/>
              <a:t>-Yates and </a:t>
            </a:r>
            <a:r>
              <a:rPr lang="en-US" altLang="ko-KR" dirty="0" err="1" smtClean="0"/>
              <a:t>Berthier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Ribeiro-Neto</a:t>
            </a:r>
            <a:endParaRPr lang="en-US" altLang="ko-KR" dirty="0" smtClean="0"/>
          </a:p>
          <a:p>
            <a:r>
              <a:rPr lang="en-US" altLang="ko-KR" dirty="0" smtClean="0"/>
              <a:t>Chapter 2. Modeling (2.6-2.10)</a:t>
            </a:r>
          </a:p>
          <a:p>
            <a:pPr algn="r"/>
            <a:r>
              <a:rPr lang="en-US" altLang="ko-KR" dirty="0" smtClean="0"/>
              <a:t>June 28, 2010</a:t>
            </a:r>
          </a:p>
          <a:p>
            <a:pPr algn="r"/>
            <a:r>
              <a:rPr lang="en-US" altLang="ko-KR" dirty="0" err="1" smtClean="0"/>
              <a:t>Kangpyo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  <p:pic>
        <p:nvPicPr>
          <p:cNvPr id="4" name="그림 3" descr="MIR_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116632"/>
            <a:ext cx="1270026" cy="173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Boolean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only two terms are considered, we can plot queries &amp; documents in a two-dimensional map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the # of index terms in a document collection is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, the model can be naturally extended to consider Euclidean distance in a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-dimensional space or </a:t>
            </a:r>
            <a:r>
              <a:rPr lang="en-US" altLang="ko-KR" i="1" dirty="0" smtClean="0"/>
              <a:t>p-norm model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5" name="그림 4" descr="2D_Extended_Boolean_model_AND_example.png"/>
          <p:cNvPicPr>
            <a:picLocks noChangeAspect="1"/>
          </p:cNvPicPr>
          <p:nvPr/>
        </p:nvPicPr>
        <p:blipFill>
          <a:blip r:embed="rId3" cstate="print"/>
          <a:srcRect b="9223"/>
          <a:stretch>
            <a:fillRect/>
          </a:stretch>
        </p:blipFill>
        <p:spPr>
          <a:xfrm>
            <a:off x="2426515" y="1806826"/>
            <a:ext cx="1929461" cy="2126230"/>
          </a:xfrm>
          <a:prstGeom prst="rect">
            <a:avLst/>
          </a:prstGeom>
        </p:spPr>
      </p:pic>
      <p:pic>
        <p:nvPicPr>
          <p:cNvPr id="6" name="그림 5" descr="2D_Extended_Boolean_model_OR_example.png"/>
          <p:cNvPicPr>
            <a:picLocks noChangeAspect="1"/>
          </p:cNvPicPr>
          <p:nvPr/>
        </p:nvPicPr>
        <p:blipFill>
          <a:blip r:embed="rId4" cstate="print"/>
          <a:srcRect b="9223"/>
          <a:stretch>
            <a:fillRect/>
          </a:stretch>
        </p:blipFill>
        <p:spPr>
          <a:xfrm>
            <a:off x="4788024" y="1806826"/>
            <a:ext cx="1929461" cy="2126230"/>
          </a:xfrm>
          <a:prstGeom prst="rect">
            <a:avLst/>
          </a:prstGeom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11560" y="4005064"/>
          <a:ext cx="2513013" cy="800100"/>
        </p:xfrm>
        <a:graphic>
          <a:graphicData uri="http://schemas.openxmlformats.org/presentationml/2006/ole">
            <p:oleObj spid="_x0000_s4098" name="수식" r:id="rId5" imgW="1422360" imgH="4572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563888" y="4005263"/>
          <a:ext cx="3948113" cy="800100"/>
        </p:xfrm>
        <a:graphic>
          <a:graphicData uri="http://schemas.openxmlformats.org/presentationml/2006/ole">
            <p:oleObj spid="_x0000_s4099" name="수식" r:id="rId6" imgW="2234880" imgH="457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5312" y="2939790"/>
            <a:ext cx="246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The similarities of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∨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with documents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592" y="29397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The similarities of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∧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with documents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Boolean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</a:p>
          <a:p>
            <a:pPr lvl="1"/>
            <a:r>
              <a:rPr lang="en-US" altLang="ko-KR" dirty="0" smtClean="0"/>
              <a:t>Really a hybrid model which includes properties of both the set theoretic models &amp; the algebraic models</a:t>
            </a:r>
          </a:p>
          <a:p>
            <a:pPr lvl="1"/>
            <a:r>
              <a:rPr lang="en-US" altLang="ko-KR" dirty="0" smtClean="0"/>
              <a:t>Has not been used extensively</a:t>
            </a:r>
          </a:p>
          <a:p>
            <a:pPr lvl="1"/>
            <a:r>
              <a:rPr lang="en-US" altLang="ko-KR" dirty="0" smtClean="0"/>
              <a:t>Does provides a neat framework &amp; might reveal itself useful in the future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Alternative Set Theoretic Models</a:t>
            </a:r>
          </a:p>
          <a:p>
            <a:pPr lvl="1"/>
            <a:r>
              <a:rPr lang="en-US" altLang="ko-KR" dirty="0" smtClean="0"/>
              <a:t>Fuzzy Set Model</a:t>
            </a:r>
          </a:p>
          <a:p>
            <a:pPr lvl="1"/>
            <a:r>
              <a:rPr lang="en-US" altLang="ko-KR" dirty="0" smtClean="0"/>
              <a:t>Extended Boolean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Alternative Algebraic Model</a:t>
            </a:r>
          </a:p>
          <a:p>
            <a:pPr lvl="1"/>
            <a:r>
              <a:rPr lang="en-US" altLang="ko-KR" dirty="0" smtClean="0"/>
              <a:t>Generalized Vector Space Model</a:t>
            </a:r>
          </a:p>
          <a:p>
            <a:pPr lvl="1"/>
            <a:r>
              <a:rPr lang="en-US" altLang="ko-KR" dirty="0" smtClean="0"/>
              <a:t>Latent Semantic Indexing Model</a:t>
            </a:r>
          </a:p>
          <a:p>
            <a:pPr lvl="1"/>
            <a:r>
              <a:rPr lang="en-US" altLang="ko-KR" dirty="0" smtClean="0"/>
              <a:t>Neural Network Model</a:t>
            </a:r>
          </a:p>
          <a:p>
            <a:r>
              <a:rPr lang="en-US" altLang="ko-KR" dirty="0" smtClean="0"/>
              <a:t>Alternative Probabilistic Models</a:t>
            </a:r>
          </a:p>
          <a:p>
            <a:pPr lvl="1"/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Belief Network Model</a:t>
            </a:r>
          </a:p>
          <a:p>
            <a:r>
              <a:rPr lang="en-US" altLang="ko-KR" dirty="0" smtClean="0"/>
              <a:t>Structured Text Retrieval Models</a:t>
            </a:r>
          </a:p>
          <a:p>
            <a:r>
              <a:rPr lang="en-US" altLang="ko-KR" dirty="0" smtClean="0"/>
              <a:t>Models for Browsing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Vector Space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The three classic models assume independence of index terms</a:t>
            </a:r>
          </a:p>
          <a:p>
            <a:pPr lvl="2"/>
            <a:r>
              <a:rPr lang="en-US" altLang="ko-KR" dirty="0" smtClean="0"/>
              <a:t>I.e. </a:t>
            </a:r>
            <a:r>
              <a:rPr lang="en-US" altLang="ko-KR" dirty="0" err="1" smtClean="0"/>
              <a:t>Pairwise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orthogonality</a:t>
            </a:r>
            <a:r>
              <a:rPr lang="en-US" altLang="ko-KR" dirty="0" smtClean="0"/>
              <a:t> among the index term vectors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ea typeface="바탕"/>
                <a:cs typeface="Times New Roman" pitchFamily="18" charset="0"/>
              </a:rPr>
              <a:t>•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 the generalized vector space model, the index term vectors are assumed </a:t>
            </a:r>
            <a:r>
              <a:rPr lang="en-US" altLang="ko-KR" dirty="0" smtClean="0">
                <a:solidFill>
                  <a:srgbClr val="C00000"/>
                </a:solidFill>
              </a:rPr>
              <a:t>linearly independent</a:t>
            </a:r>
            <a:r>
              <a:rPr lang="en-US" altLang="ko-KR" dirty="0" smtClean="0"/>
              <a:t> but are </a:t>
            </a:r>
            <a:r>
              <a:rPr lang="en-US" altLang="ko-KR" dirty="0" smtClean="0">
                <a:solidFill>
                  <a:srgbClr val="C00000"/>
                </a:solidFill>
              </a:rPr>
              <a:t>not </a:t>
            </a:r>
            <a:r>
              <a:rPr lang="en-US" altLang="ko-KR" dirty="0" err="1" smtClean="0">
                <a:solidFill>
                  <a:srgbClr val="C00000"/>
                </a:solidFill>
              </a:rPr>
              <a:t>pairwise</a:t>
            </a:r>
            <a:r>
              <a:rPr lang="en-US" altLang="ko-KR" dirty="0" smtClean="0">
                <a:solidFill>
                  <a:srgbClr val="C00000"/>
                </a:solidFill>
              </a:rPr>
              <a:t> orthogonal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Limitations</a:t>
            </a:r>
          </a:p>
          <a:p>
            <a:pPr lvl="1"/>
            <a:r>
              <a:rPr lang="en-US" altLang="ko-KR" dirty="0" smtClean="0"/>
              <a:t>There is no consensus that incorporation of term dependencies yields effective improvement with general collections</a:t>
            </a:r>
          </a:p>
          <a:p>
            <a:pPr lvl="1"/>
            <a:r>
              <a:rPr lang="en-US" altLang="ko-KR" dirty="0" smtClean="0"/>
              <a:t>The generalized vector space model is more complex &amp; computationally more expensive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Vector Space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lang="en-US" altLang="ko-KR" dirty="0" smtClean="0"/>
              <a:t>Given the set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ko-KR" dirty="0" smtClean="0"/>
              <a:t> of index terms in a collections</a:t>
            </a:r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ko-KR" dirty="0" smtClean="0"/>
              <a:t>: the weight associated with the term-document pair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 binary</a:t>
            </a:r>
          </a:p>
          <a:p>
            <a:pPr lvl="1"/>
            <a:r>
              <a:rPr lang="en-US" altLang="ko-KR" dirty="0" smtClean="0"/>
              <a:t>All possible patterns of term co-occurrence (inside documents) can be represented by a set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minterms</a:t>
            </a:r>
            <a:endParaRPr lang="en-US" altLang="ko-KR" dirty="0" smtClean="0"/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0, 0, …, 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1, 0, …, 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0, 1, …, 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1, 1, …, 0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, …, </a:t>
            </a:r>
            <a:br>
              <a:rPr lang="en-US" altLang="ko-KR" dirty="0" smtClean="0"/>
            </a:b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1, 1, …, 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 </a:t>
            </a:r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: the weight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0, 1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ko-KR" dirty="0" smtClean="0"/>
              <a:t> of the index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in the </a:t>
            </a:r>
            <a:r>
              <a:rPr lang="en-US" altLang="ko-KR" dirty="0" err="1" smtClean="0"/>
              <a:t>minterm</a:t>
            </a:r>
            <a:r>
              <a:rPr lang="en-US" altLang="ko-KR" dirty="0" smtClean="0"/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central idea</a:t>
            </a:r>
          </a:p>
          <a:p>
            <a:pPr lvl="1"/>
            <a:r>
              <a:rPr lang="en-US" altLang="ko-KR" dirty="0" smtClean="0"/>
              <a:t>To introduce a set of </a:t>
            </a:r>
            <a:r>
              <a:rPr lang="en-US" altLang="ko-KR" dirty="0" err="1" smtClean="0"/>
              <a:t>pairwise</a:t>
            </a:r>
            <a:r>
              <a:rPr lang="en-US" altLang="ko-KR" dirty="0" smtClean="0"/>
              <a:t> orthogonal vectors         associated with set of </a:t>
            </a:r>
            <a:r>
              <a:rPr lang="en-US" altLang="ko-KR" dirty="0" err="1" smtClean="0"/>
              <a:t>minterms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 adopt this set of vectors as the basis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156176" y="5085184"/>
          <a:ext cx="336550" cy="400050"/>
        </p:xfrm>
        <a:graphic>
          <a:graphicData uri="http://schemas.openxmlformats.org/presentationml/2006/ole">
            <p:oleObj spid="_x0000_s16386" name="수식" r:id="rId3" imgW="190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Vector Space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</a:t>
            </a:r>
            <a:br>
              <a:rPr lang="en-US" altLang="ko-KR" dirty="0" smtClean="0"/>
            </a:br>
            <a:r>
              <a:rPr lang="en-US" altLang="ko-KR" sz="1600" dirty="0" smtClean="0"/>
              <a:t>                        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1, 2, …,    2</a:t>
            </a:r>
            <a:r>
              <a:rPr lang="en-US" altLang="ko-KR" sz="16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1"/>
            <a:r>
              <a:rPr lang="en-US" altLang="ko-KR" dirty="0" smtClean="0"/>
              <a:t>  </a:t>
            </a:r>
          </a:p>
          <a:p>
            <a:pPr lvl="1">
              <a:buNone/>
            </a:pPr>
            <a:r>
              <a:rPr lang="en-US" altLang="ko-KR" dirty="0" smtClean="0"/>
              <a:t>where each vector        is associated with the respective </a:t>
            </a:r>
            <a:r>
              <a:rPr lang="en-US" altLang="ko-KR" dirty="0" err="1" smtClean="0"/>
              <a:t>minterm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                                           is associated with the </a:t>
            </a:r>
            <a:r>
              <a:rPr lang="en-US" altLang="ko-KR" dirty="0" err="1" smtClean="0"/>
              <a:t>minterm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1, 1, …, 0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dirty="0" smtClean="0"/>
              <a:t>which points to the documents in the collection containing the index terms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, and no others</a:t>
            </a:r>
          </a:p>
          <a:p>
            <a:pPr lvl="1"/>
            <a:r>
              <a:rPr lang="en-US" altLang="ko-KR" dirty="0" smtClean="0"/>
              <a:t>If such documents do exist in the collection then we say </a:t>
            </a:r>
          </a:p>
          <a:p>
            <a:pPr lvl="2"/>
            <a:r>
              <a:rPr lang="en-US" altLang="ko-KR" dirty="0" smtClean="0"/>
              <a:t>that the </a:t>
            </a:r>
            <a:r>
              <a:rPr lang="en-US" altLang="ko-KR" dirty="0" err="1" smtClean="0"/>
              <a:t>minterm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dirty="0" smtClean="0"/>
              <a:t> is active</a:t>
            </a:r>
          </a:p>
          <a:p>
            <a:pPr lvl="2"/>
            <a:r>
              <a:rPr lang="en-US" altLang="ko-KR" dirty="0" smtClean="0"/>
              <a:t>that a dependence between the index terms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 &amp;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 is induced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71600" y="1772816"/>
          <a:ext cx="1749425" cy="377825"/>
        </p:xfrm>
        <a:graphic>
          <a:graphicData uri="http://schemas.openxmlformats.org/presentationml/2006/ole">
            <p:oleObj spid="_x0000_s15362" name="수식" r:id="rId3" imgW="990360" imgH="2156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77925" y="2132856"/>
          <a:ext cx="1793875" cy="377825"/>
        </p:xfrm>
        <a:graphic>
          <a:graphicData uri="http://schemas.openxmlformats.org/presentationml/2006/ole">
            <p:oleObj spid="_x0000_s15363" name="수식" r:id="rId4" imgW="1015920" imgH="21564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71600" y="2870721"/>
          <a:ext cx="1838325" cy="422275"/>
        </p:xfrm>
        <a:graphic>
          <a:graphicData uri="http://schemas.openxmlformats.org/presentationml/2006/ole">
            <p:oleObj spid="_x0000_s15364" name="수식" r:id="rId5" imgW="1041120" imgH="24120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699792" y="3230761"/>
          <a:ext cx="336550" cy="400050"/>
        </p:xfrm>
        <a:graphic>
          <a:graphicData uri="http://schemas.openxmlformats.org/presentationml/2006/ole">
            <p:oleObj spid="_x0000_s15365" name="수식" r:id="rId6" imgW="190440" imgH="22860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55377" y="4437112"/>
          <a:ext cx="2176463" cy="377825"/>
        </p:xfrm>
        <a:graphic>
          <a:graphicData uri="http://schemas.openxmlformats.org/presentationml/2006/ole">
            <p:oleObj spid="_x0000_s15366" name="수식" r:id="rId7" imgW="12315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Generalized Vector Space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determine the index term vector      associated with the index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Simply sum up the vectors for all </a:t>
            </a:r>
            <a:r>
              <a:rPr lang="en-US" altLang="ko-KR" dirty="0" err="1" smtClean="0"/>
              <a:t>minterms</a:t>
            </a:r>
            <a:r>
              <a:rPr lang="en-US" altLang="ko-KR" dirty="0" smtClean="0"/>
              <a:t>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dirty="0" smtClean="0"/>
              <a:t> in which the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is in state 1 &amp; normalize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 quantify a degree of correlation between the index terms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&amp;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095800" y="1112292"/>
          <a:ext cx="268288" cy="444500"/>
        </p:xfrm>
        <a:graphic>
          <a:graphicData uri="http://schemas.openxmlformats.org/presentationml/2006/ole">
            <p:oleObj spid="_x0000_s17415" name="수식" r:id="rId3" imgW="152280" imgH="253800" progId="Equation.3">
              <p:embed/>
            </p:oleObj>
          </a:graphicData>
        </a:graphic>
      </p:graphicFrame>
      <p:graphicFrame>
        <p:nvGraphicFramePr>
          <p:cNvPr id="17416" name="Object 2"/>
          <p:cNvGraphicFramePr>
            <a:graphicFrameLocks noChangeAspect="1"/>
          </p:cNvGraphicFramePr>
          <p:nvPr/>
        </p:nvGraphicFramePr>
        <p:xfrm>
          <a:off x="2987824" y="2492896"/>
          <a:ext cx="3095916" cy="1448708"/>
        </p:xfrm>
        <a:graphic>
          <a:graphicData uri="http://schemas.openxmlformats.org/presentationml/2006/ole">
            <p:oleObj spid="_x0000_s17416" name="수식" r:id="rId4" imgW="1409400" imgH="660240" progId="Equation.3">
              <p:embed/>
            </p:oleObj>
          </a:graphicData>
        </a:graphic>
      </p:graphicFrame>
      <p:graphicFrame>
        <p:nvGraphicFramePr>
          <p:cNvPr id="17417" name="Object 3"/>
          <p:cNvGraphicFramePr>
            <a:graphicFrameLocks noChangeAspect="1"/>
          </p:cNvGraphicFramePr>
          <p:nvPr/>
        </p:nvGraphicFramePr>
        <p:xfrm>
          <a:off x="2987825" y="4163092"/>
          <a:ext cx="3095918" cy="835793"/>
        </p:xfrm>
        <a:graphic>
          <a:graphicData uri="http://schemas.openxmlformats.org/presentationml/2006/ole">
            <p:oleObj spid="_x0000_s17417" name="Equation" r:id="rId5" imgW="1409400" imgH="380880" progId="Equation.3">
              <p:embed/>
            </p:oleObj>
          </a:graphicData>
        </a:graphic>
      </p:graphicFrame>
      <p:graphicFrame>
        <p:nvGraphicFramePr>
          <p:cNvPr id="17418" name="Object 2"/>
          <p:cNvGraphicFramePr>
            <a:graphicFrameLocks noChangeAspect="1"/>
          </p:cNvGraphicFramePr>
          <p:nvPr/>
        </p:nvGraphicFramePr>
        <p:xfrm>
          <a:off x="2781772" y="5714479"/>
          <a:ext cx="3590428" cy="999468"/>
        </p:xfrm>
        <a:graphic>
          <a:graphicData uri="http://schemas.openxmlformats.org/presentationml/2006/ole">
            <p:oleObj spid="_x0000_s17418" name="Equation" r:id="rId6" imgW="1638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Semantic Indexing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The inherent vagueness associated with a retrieval process which is based on keyword sets</a:t>
            </a:r>
          </a:p>
          <a:p>
            <a:pPr lvl="1"/>
            <a:r>
              <a:rPr lang="en-US" altLang="ko-KR" dirty="0" smtClean="0"/>
              <a:t>The process of matching documents to a given query based on </a:t>
            </a:r>
            <a:r>
              <a:rPr lang="en-US" altLang="ko-KR" dirty="0" smtClean="0">
                <a:solidFill>
                  <a:srgbClr val="C00000"/>
                </a:solidFill>
              </a:rPr>
              <a:t>concept matching instead of index term matching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E.g. a document could be retrieved because it shares concepts with another document which is relevant to the given query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main idea</a:t>
            </a:r>
          </a:p>
          <a:p>
            <a:pPr lvl="1"/>
            <a:r>
              <a:rPr lang="en-US" altLang="ko-KR" dirty="0" smtClean="0"/>
              <a:t>To map each document &amp; query vector into a lower dimensional space which is associated with concepts</a:t>
            </a:r>
          </a:p>
          <a:p>
            <a:pPr lvl="1"/>
            <a:r>
              <a:rPr lang="en-US" altLang="ko-KR" dirty="0" smtClean="0"/>
              <a:t>Accomplished by mapping the index term vectors into this lower dimensional space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Semantic Indexing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>
                <a:ea typeface="굴림" pitchFamily="50" charset="-127"/>
              </a:rPr>
              <a:t>Definition</a:t>
            </a:r>
          </a:p>
          <a:p>
            <a:pPr lvl="1"/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pt-BR" altLang="ko-KR" dirty="0" smtClean="0">
                <a:ea typeface="굴림" pitchFamily="50" charset="-127"/>
              </a:rPr>
              <a:t>: the total # of index terms</a:t>
            </a:r>
          </a:p>
          <a:p>
            <a:pPr lvl="1"/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pt-BR" altLang="ko-KR" dirty="0" smtClean="0">
                <a:ea typeface="굴림" pitchFamily="50" charset="-127"/>
              </a:rPr>
              <a:t>: the # of documents</a:t>
            </a:r>
          </a:p>
          <a:p>
            <a:pPr lvl="1"/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= (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ij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pt-BR" altLang="ko-KR" dirty="0" smtClean="0">
                <a:ea typeface="굴림" pitchFamily="50" charset="-127"/>
              </a:rPr>
              <a:t>: a term-document matrix with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pt-BR" altLang="ko-KR" dirty="0" smtClean="0">
                <a:ea typeface="굴림" pitchFamily="50" charset="-127"/>
              </a:rPr>
              <a:t> rows &amp;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</a:t>
            </a:r>
            <a:r>
              <a:rPr lang="pt-BR" altLang="ko-KR" dirty="0" smtClean="0">
                <a:ea typeface="굴림" pitchFamily="50" charset="-127"/>
              </a:rPr>
              <a:t> columns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To each element of this matrix is assigned a weight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ij</a:t>
            </a:r>
            <a:r>
              <a:rPr lang="pt-BR" altLang="ko-KR" dirty="0" smtClean="0">
                <a:ea typeface="굴림" pitchFamily="50" charset="-127"/>
              </a:rPr>
              <a:t> associated with the pair 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[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d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]</a:t>
            </a:r>
            <a:r>
              <a:rPr lang="pt-BR" altLang="ko-KR" dirty="0" smtClean="0">
                <a:ea typeface="굴림" pitchFamily="50" charset="-127"/>
              </a:rPr>
              <a:t> 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The weight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ij</a:t>
            </a:r>
            <a:r>
              <a:rPr lang="pt-BR" altLang="ko-KR" dirty="0" smtClean="0">
                <a:ea typeface="굴림" pitchFamily="50" charset="-127"/>
              </a:rPr>
              <a:t> could be generated using the tf-idf weighting technique</a:t>
            </a:r>
          </a:p>
          <a:p>
            <a:endParaRPr lang="pt-BR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To compute the correlation matrix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Term-to-term correlation matrix = </a:t>
            </a:r>
            <a:r>
              <a:rPr lang="en-US" altLang="ko-KR" dirty="0" err="1" smtClean="0"/>
              <a:t>AA</a:t>
            </a:r>
            <a:r>
              <a:rPr lang="en-US" altLang="ko-KR" baseline="30000" dirty="0" err="1" smtClean="0"/>
              <a:t>t</a:t>
            </a:r>
            <a:endParaRPr lang="en-US" altLang="ko-KR" baseline="30000" dirty="0" smtClean="0"/>
          </a:p>
          <a:p>
            <a:pPr lvl="1"/>
            <a:r>
              <a:rPr lang="en-US" altLang="ko-KR" dirty="0" smtClean="0"/>
              <a:t>Document-to-document correlation matrix = </a:t>
            </a:r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t</a:t>
            </a:r>
            <a:r>
              <a:rPr lang="en-US" altLang="ko-KR" dirty="0" err="1" smtClean="0"/>
              <a:t>A</a:t>
            </a:r>
            <a:endParaRPr lang="pt-BR" altLang="ko-KR" dirty="0" smtClean="0">
              <a:ea typeface="굴림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74452" y="2204864"/>
          <a:ext cx="357188" cy="355600"/>
        </p:xfrm>
        <a:graphic>
          <a:graphicData uri="http://schemas.openxmlformats.org/presentationml/2006/ole">
            <p:oleObj spid="_x0000_s18435" name="수식" r:id="rId3" imgW="203040" imgH="203040" progId="Equation.3">
              <p:embed/>
            </p:oleObj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682680" y="4437112"/>
          <a:ext cx="22098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="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b="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ko-K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b="0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ko-KR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254080" y="5122912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rbel" pitchFamily="34" charset="0"/>
              </a:rPr>
              <a:t>A = </a:t>
            </a:r>
            <a:endParaRPr lang="ko-KR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Semantic Indexing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>
                <a:ea typeface="굴림" pitchFamily="50" charset="-127"/>
              </a:rPr>
              <a:t>Decompose the association matrix       in three components using singular value decomposion</a:t>
            </a:r>
          </a:p>
          <a:p>
            <a:endParaRPr lang="pt-BR" altLang="ko-KR" dirty="0" smtClean="0">
              <a:ea typeface="굴림" pitchFamily="50" charset="-127"/>
            </a:endParaRPr>
          </a:p>
          <a:p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       : the matrix of eigenvectors derived from the term-to-term correlation matrix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       : the matrix of eigenvectors derived from the document-to-document correlation matrix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       : an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x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pt-BR" altLang="ko-KR" dirty="0" smtClean="0">
                <a:ea typeface="굴림" pitchFamily="50" charset="-127"/>
              </a:rPr>
              <a:t> digornal matrix of singular values where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=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min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t, N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  <a:r>
              <a:rPr lang="pt-BR" altLang="ko-KR" dirty="0" smtClean="0">
                <a:ea typeface="굴림" pitchFamily="50" charset="-127"/>
              </a:rPr>
              <a:t> is the rank of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graphicFrame>
        <p:nvGraphicFramePr>
          <p:cNvPr id="18434" name="내용 개체 틀 3"/>
          <p:cNvGraphicFramePr>
            <a:graphicFrameLocks noChangeAspect="1"/>
          </p:cNvGraphicFramePr>
          <p:nvPr/>
        </p:nvGraphicFramePr>
        <p:xfrm>
          <a:off x="3635896" y="1916832"/>
          <a:ext cx="1698625" cy="584200"/>
        </p:xfrm>
        <a:graphic>
          <a:graphicData uri="http://schemas.openxmlformats.org/presentationml/2006/ole">
            <p:oleObj spid="_x0000_s19458" name="수식" r:id="rId3" imgW="850680" imgH="29196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006900" y="1124744"/>
          <a:ext cx="357188" cy="355600"/>
        </p:xfrm>
        <a:graphic>
          <a:graphicData uri="http://schemas.openxmlformats.org/presentationml/2006/ole">
            <p:oleObj spid="_x0000_s19460" name="수식" r:id="rId4" imgW="203040" imgH="20304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041128" y="2708275"/>
          <a:ext cx="290512" cy="355600"/>
        </p:xfrm>
        <a:graphic>
          <a:graphicData uri="http://schemas.openxmlformats.org/presentationml/2006/ole">
            <p:oleObj spid="_x0000_s19461" name="수식" r:id="rId5" imgW="164880" imgH="20304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71600" y="3433440"/>
          <a:ext cx="357187" cy="355600"/>
        </p:xfrm>
        <a:graphic>
          <a:graphicData uri="http://schemas.openxmlformats.org/presentationml/2006/ole">
            <p:oleObj spid="_x0000_s19462" name="수식" r:id="rId6" imgW="203040" imgH="20304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043608" y="4077072"/>
          <a:ext cx="246063" cy="377825"/>
        </p:xfrm>
        <a:graphic>
          <a:graphicData uri="http://schemas.openxmlformats.org/presentationml/2006/ole">
            <p:oleObj spid="_x0000_s19463" name="수식" r:id="rId7" imgW="139680" imgH="21564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763688" y="4365104"/>
          <a:ext cx="357188" cy="355600"/>
        </p:xfrm>
        <a:graphic>
          <a:graphicData uri="http://schemas.openxmlformats.org/presentationml/2006/ole">
            <p:oleObj spid="_x0000_s19464" name="수식" r:id="rId8" imgW="203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Alternative Set Theoretic Models</a:t>
            </a:r>
          </a:p>
          <a:p>
            <a:pPr lvl="1"/>
            <a:r>
              <a:rPr lang="en-US" altLang="ko-KR" dirty="0" smtClean="0"/>
              <a:t>Fuzzy Set Model</a:t>
            </a:r>
          </a:p>
          <a:p>
            <a:pPr lvl="1"/>
            <a:r>
              <a:rPr lang="en-US" altLang="ko-KR" dirty="0" smtClean="0"/>
              <a:t>Extended Boolean Model</a:t>
            </a:r>
          </a:p>
          <a:p>
            <a:r>
              <a:rPr lang="en-US" altLang="ko-KR" dirty="0" smtClean="0"/>
              <a:t>Alternative Algebraic Model</a:t>
            </a:r>
          </a:p>
          <a:p>
            <a:pPr lvl="1"/>
            <a:r>
              <a:rPr lang="en-US" altLang="ko-KR" dirty="0" smtClean="0"/>
              <a:t>Generalized Vector Space Model</a:t>
            </a:r>
          </a:p>
          <a:p>
            <a:pPr lvl="1"/>
            <a:r>
              <a:rPr lang="en-US" altLang="ko-KR" dirty="0" smtClean="0"/>
              <a:t>Latent Semantic Indexing Model</a:t>
            </a:r>
          </a:p>
          <a:p>
            <a:pPr lvl="1"/>
            <a:r>
              <a:rPr lang="en-US" altLang="ko-KR" dirty="0" smtClean="0"/>
              <a:t>Neural Network Model</a:t>
            </a:r>
          </a:p>
          <a:p>
            <a:r>
              <a:rPr lang="en-US" altLang="ko-KR" dirty="0" smtClean="0"/>
              <a:t>Alternative Probabilistic Models</a:t>
            </a:r>
          </a:p>
          <a:p>
            <a:pPr lvl="1"/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Belief Network Model</a:t>
            </a:r>
          </a:p>
          <a:p>
            <a:r>
              <a:rPr lang="en-US" altLang="ko-KR" dirty="0" smtClean="0"/>
              <a:t>Structured Text Retrieval Models</a:t>
            </a:r>
          </a:p>
          <a:p>
            <a:r>
              <a:rPr lang="en-US" altLang="ko-KR" dirty="0" smtClean="0"/>
              <a:t>Models for Browsing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Latent Semantic Indexing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 smtClean="0">
                <a:ea typeface="굴림" pitchFamily="50" charset="-127"/>
              </a:rPr>
              <a:t>Only the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</a:t>
            </a:r>
            <a:r>
              <a:rPr lang="pt-BR" altLang="ko-KR" dirty="0" smtClean="0">
                <a:ea typeface="굴림" pitchFamily="50" charset="-127"/>
              </a:rPr>
              <a:t> largest singular values of      are kept along with their corresponding columns in       &amp;          </a:t>
            </a:r>
          </a:p>
          <a:p>
            <a:endParaRPr lang="pt-BR" altLang="ko-KR" dirty="0" smtClean="0">
              <a:ea typeface="굴림" pitchFamily="50" charset="-127"/>
            </a:endParaRPr>
          </a:p>
          <a:p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</a:t>
            </a:r>
            <a:r>
              <a:rPr lang="pt-BR" altLang="ko-KR" dirty="0" smtClean="0">
                <a:ea typeface="굴림" pitchFamily="50" charset="-127"/>
              </a:rPr>
              <a:t>: the dimensionality of a reduced concept space ( </a:t>
            </a:r>
            <a:r>
              <a:rPr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pt-BR" altLang="ko-KR" dirty="0" smtClean="0">
                <a:ea typeface="굴림" pitchFamily="50" charset="-127"/>
              </a:rPr>
              <a:t>)</a:t>
            </a:r>
          </a:p>
          <a:p>
            <a:pPr lvl="2">
              <a:buClr>
                <a:srgbClr val="990000"/>
              </a:buClr>
              <a:defRPr/>
            </a:pPr>
            <a:r>
              <a:rPr kumimoji="1" lang="en-US" altLang="ko-KR" kern="0" dirty="0" smtClean="0"/>
              <a:t>should be large enough to allow fitting all the structure</a:t>
            </a:r>
            <a:endParaRPr kumimoji="1" lang="en-US" altLang="ko-KR" sz="2800" kern="0" dirty="0" smtClean="0"/>
          </a:p>
          <a:p>
            <a:pPr lvl="2">
              <a:buClr>
                <a:srgbClr val="990000"/>
              </a:buClr>
              <a:defRPr/>
            </a:pPr>
            <a:r>
              <a:rPr kumimoji="1" lang="en-US" altLang="ko-KR" kern="0" dirty="0" smtClean="0"/>
              <a:t>should be small enough to allow filtering out all the non-relevant representational details</a:t>
            </a:r>
          </a:p>
          <a:p>
            <a:pPr lvl="2"/>
            <a:endParaRPr lang="pt-BR" altLang="ko-KR" dirty="0" smtClean="0">
              <a:ea typeface="굴림" pitchFamily="50" charset="-127"/>
            </a:endParaRPr>
          </a:p>
          <a:p>
            <a:r>
              <a:rPr lang="pt-BR" altLang="ko-KR" dirty="0" smtClean="0">
                <a:ea typeface="굴림" pitchFamily="50" charset="-127"/>
              </a:rPr>
              <a:t>The relationship between any two documents in the reduced space</a:t>
            </a:r>
          </a:p>
          <a:p>
            <a:endParaRPr lang="pt-BR" altLang="ko-KR" dirty="0" smtClean="0">
              <a:ea typeface="굴림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graphicFrame>
        <p:nvGraphicFramePr>
          <p:cNvPr id="19465" name="Object 5"/>
          <p:cNvGraphicFramePr>
            <a:graphicFrameLocks noChangeAspect="1"/>
          </p:cNvGraphicFramePr>
          <p:nvPr/>
        </p:nvGraphicFramePr>
        <p:xfrm>
          <a:off x="3563888" y="1916832"/>
          <a:ext cx="2054225" cy="684213"/>
        </p:xfrm>
        <a:graphic>
          <a:graphicData uri="http://schemas.openxmlformats.org/presentationml/2006/ole">
            <p:oleObj spid="_x0000_s21512" name="수식" r:id="rId3" imgW="1028520" imgH="342720" progId="Equation.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076056" y="1129184"/>
          <a:ext cx="246062" cy="377825"/>
        </p:xfrm>
        <a:graphic>
          <a:graphicData uri="http://schemas.openxmlformats.org/presentationml/2006/ole">
            <p:oleObj spid="_x0000_s21513" name="수식" r:id="rId4" imgW="139680" imgH="215640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923928" y="1489224"/>
          <a:ext cx="290513" cy="355600"/>
        </p:xfrm>
        <a:graphic>
          <a:graphicData uri="http://schemas.openxmlformats.org/presentationml/2006/ole">
            <p:oleObj spid="_x0000_s21514" name="수식" r:id="rId5" imgW="164880" imgH="203040" progId="Equation.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499992" y="1489224"/>
          <a:ext cx="357188" cy="355600"/>
        </p:xfrm>
        <a:graphic>
          <a:graphicData uri="http://schemas.openxmlformats.org/presentationml/2006/ole">
            <p:oleObj spid="_x0000_s21515" name="수식" r:id="rId6" imgW="203040" imgH="203040" progId="Equation.3">
              <p:embed/>
            </p:oleObj>
          </a:graphicData>
        </a:graphic>
      </p:graphicFrame>
      <p:graphicFrame>
        <p:nvGraphicFramePr>
          <p:cNvPr id="21516" name="내용 개체 틀 3"/>
          <p:cNvGraphicFramePr>
            <a:graphicFrameLocks noChangeAspect="1"/>
          </p:cNvGraphicFramePr>
          <p:nvPr/>
        </p:nvGraphicFramePr>
        <p:xfrm>
          <a:off x="658043" y="5047704"/>
          <a:ext cx="4418013" cy="1117600"/>
        </p:xfrm>
        <a:graphic>
          <a:graphicData uri="http://schemas.openxmlformats.org/presentationml/2006/ole">
            <p:oleObj spid="_x0000_s21516" name="Equation" r:id="rId7" imgW="2209680" imgH="558720" progId="Equation.3">
              <p:embed/>
            </p:oleObj>
          </a:graphicData>
        </a:graphic>
      </p:graphicFrame>
      <p:graphicFrame>
        <p:nvGraphicFramePr>
          <p:cNvPr id="21517" name="Object 5"/>
          <p:cNvGraphicFramePr>
            <a:graphicFrameLocks noChangeAspect="1"/>
          </p:cNvGraphicFramePr>
          <p:nvPr/>
        </p:nvGraphicFramePr>
        <p:xfrm>
          <a:off x="5220072" y="5072856"/>
          <a:ext cx="2792413" cy="660400"/>
        </p:xfrm>
        <a:graphic>
          <a:graphicData uri="http://schemas.openxmlformats.org/presentationml/2006/ole">
            <p:oleObj spid="_x0000_s21517" name="Equation" r:id="rId8" imgW="1396800" imgH="330120" progId="Equation.3">
              <p:embed/>
            </p:oleObj>
          </a:graphicData>
        </a:graphic>
      </p:graphicFrame>
      <p:graphicFrame>
        <p:nvGraphicFramePr>
          <p:cNvPr id="21518" name="Object 6"/>
          <p:cNvGraphicFramePr>
            <a:graphicFrameLocks noChangeAspect="1"/>
          </p:cNvGraphicFramePr>
          <p:nvPr/>
        </p:nvGraphicFramePr>
        <p:xfrm>
          <a:off x="1732483" y="5805264"/>
          <a:ext cx="1903413" cy="660400"/>
        </p:xfrm>
        <a:graphic>
          <a:graphicData uri="http://schemas.openxmlformats.org/presentationml/2006/ole">
            <p:oleObj spid="_x0000_s21518" name="Equation" r:id="rId9" imgW="952200" imgH="330120" progId="Equation.3">
              <p:embed/>
            </p:oleObj>
          </a:graphicData>
        </a:graphic>
      </p:graphicFrame>
      <p:graphicFrame>
        <p:nvGraphicFramePr>
          <p:cNvPr id="21519" name="Object 7"/>
          <p:cNvGraphicFramePr>
            <a:graphicFrameLocks noChangeAspect="1"/>
          </p:cNvGraphicFramePr>
          <p:nvPr/>
        </p:nvGraphicFramePr>
        <p:xfrm>
          <a:off x="3791371" y="5792936"/>
          <a:ext cx="2436813" cy="660400"/>
        </p:xfrm>
        <a:graphic>
          <a:graphicData uri="http://schemas.openxmlformats.org/presentationml/2006/ole">
            <p:oleObj spid="_x0000_s21519" name="Equation" r:id="rId10" imgW="121896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Index terms in documents &amp; queries should be matched &amp; weighted</a:t>
            </a:r>
          </a:p>
          <a:p>
            <a:pPr lvl="1"/>
            <a:r>
              <a:rPr lang="en-US" altLang="ko-KR" dirty="0" smtClean="0"/>
              <a:t>Neural networks are known to be good pattern matchers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Three layers</a:t>
            </a:r>
          </a:p>
          <a:p>
            <a:pPr lvl="1"/>
            <a:r>
              <a:rPr lang="en-US" altLang="ko-KR" dirty="0" smtClean="0"/>
              <a:t>Query terms</a:t>
            </a:r>
          </a:p>
          <a:p>
            <a:pPr lvl="1"/>
            <a:r>
              <a:rPr lang="en-US" altLang="ko-KR" dirty="0" smtClean="0"/>
              <a:t>Documents terms</a:t>
            </a:r>
          </a:p>
          <a:p>
            <a:pPr lvl="1"/>
            <a:r>
              <a:rPr lang="en-US" altLang="ko-KR" dirty="0" smtClean="0"/>
              <a:t>Documents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780928"/>
            <a:ext cx="4593240" cy="35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First phase of propagation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Query term nodes initiate the process by sending signals to the document term nodes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 document term nodes might themselves generate signals to the document nodes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Next phase of propagation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 document nodes might generate new signals which are directed back to the document term nodes (-&gt; the bidirectional edges)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The document term nodes might again fire new signals directed to the document nodes, repeating the process</a:t>
            </a:r>
            <a:endParaRPr lang="ko-KR" altLang="en-US" dirty="0" smtClean="0">
              <a:ea typeface="굴림" pitchFamily="50" charset="-127"/>
            </a:endParaRP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Normalize signal strength (MAX = 1)</a:t>
            </a:r>
          </a:p>
          <a:p>
            <a:r>
              <a:rPr lang="en-US" altLang="ko-KR" dirty="0" smtClean="0"/>
              <a:t>Query terms emit initial signal equal to 1</a:t>
            </a:r>
          </a:p>
          <a:p>
            <a:r>
              <a:rPr lang="en-US" altLang="ko-KR" dirty="0" smtClean="0"/>
              <a:t>Weight associated with an edge from a query term node 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to a document term node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Weight associated with an edge from a document term node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to a document node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424287" y="2772023"/>
          <a:ext cx="2155825" cy="1089025"/>
        </p:xfrm>
        <a:graphic>
          <a:graphicData uri="http://schemas.openxmlformats.org/presentationml/2006/ole">
            <p:oleObj spid="_x0000_s23554" name="수식" r:id="rId3" imgW="1079280" imgH="545760" progId="Equation.3">
              <p:embed/>
            </p:oleObj>
          </a:graphicData>
        </a:graphic>
      </p:graphicFrame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3419872" y="5013176"/>
          <a:ext cx="2130425" cy="1089025"/>
        </p:xfrm>
        <a:graphic>
          <a:graphicData uri="http://schemas.openxmlformats.org/presentationml/2006/ole">
            <p:oleObj spid="_x0000_s23555" name="수식" r:id="rId4" imgW="106668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the first round of signal propagation, the activation level of the document node associated to the document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-&gt; Exactly the ranking of the Vector model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New signals might be exchanged among document term nodes &amp; document nodes in a process analogous to a feedback cycle</a:t>
            </a:r>
          </a:p>
          <a:p>
            <a:r>
              <a:rPr lang="en-US" altLang="ko-KR" dirty="0" smtClean="0"/>
              <a:t>A minimum threshold should be enforced to avoid spurious signal generation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318990" y="1888555"/>
          <a:ext cx="4413250" cy="1468437"/>
        </p:xfrm>
        <a:graphic>
          <a:graphicData uri="http://schemas.openxmlformats.org/presentationml/2006/ole">
            <p:oleObj spid="_x0000_s24580" name="수식" r:id="rId3" imgW="220968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Alternative Set Theoretic Models</a:t>
            </a:r>
          </a:p>
          <a:p>
            <a:pPr lvl="1"/>
            <a:r>
              <a:rPr lang="en-US" altLang="ko-KR" dirty="0" smtClean="0"/>
              <a:t>Fuzzy Set Model</a:t>
            </a:r>
          </a:p>
          <a:p>
            <a:pPr lvl="1"/>
            <a:r>
              <a:rPr lang="en-US" altLang="ko-KR" dirty="0" smtClean="0"/>
              <a:t>Extended Boolean Model</a:t>
            </a:r>
          </a:p>
          <a:p>
            <a:r>
              <a:rPr lang="en-US" altLang="ko-KR" dirty="0" smtClean="0"/>
              <a:t>Alternative Algebraic Model</a:t>
            </a:r>
          </a:p>
          <a:p>
            <a:pPr lvl="1"/>
            <a:r>
              <a:rPr lang="en-US" altLang="ko-KR" dirty="0" smtClean="0"/>
              <a:t>Generalized Vector Space Model</a:t>
            </a:r>
          </a:p>
          <a:p>
            <a:pPr lvl="1"/>
            <a:r>
              <a:rPr lang="en-US" altLang="ko-KR" dirty="0" smtClean="0"/>
              <a:t>Latent Semantic Indexing Model</a:t>
            </a:r>
          </a:p>
          <a:p>
            <a:pPr lvl="1"/>
            <a:r>
              <a:rPr lang="en-US" altLang="ko-KR" dirty="0" smtClean="0"/>
              <a:t>Neural Network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Alternative Probabilistic Models</a:t>
            </a:r>
          </a:p>
          <a:p>
            <a:pPr lvl="1"/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Belief Network Model</a:t>
            </a:r>
          </a:p>
          <a:p>
            <a:r>
              <a:rPr lang="en-US" altLang="ko-KR" dirty="0" smtClean="0"/>
              <a:t>Structured Text Retrieval Models</a:t>
            </a:r>
          </a:p>
          <a:p>
            <a:r>
              <a:rPr lang="en-US" altLang="ko-KR" dirty="0" smtClean="0"/>
              <a:t>Models for Browsing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Alternative Probabilistic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Probability theory for quantifying document relevance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One stream concerning Bayesian belief network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Why Bayesian Networks?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Clear formalism to combine evidences	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Combining distinct evidences leading better performance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Bayesian Network Models for IR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Inference Network (Turtle &amp; Croft, 1991)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Prior successful model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Belief Network (</a:t>
            </a:r>
            <a:r>
              <a:rPr lang="en-US" altLang="ko-KR" dirty="0" err="1" smtClean="0"/>
              <a:t>Ribeiro-Neto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Muntz</a:t>
            </a:r>
            <a:r>
              <a:rPr lang="en-US" altLang="ko-KR" dirty="0" smtClean="0"/>
              <a:t>, 1996)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Generalized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Networks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Bayesian (belief) networks are useful</a:t>
            </a:r>
          </a:p>
          <a:p>
            <a:pPr lvl="2"/>
            <a:r>
              <a:rPr lang="en-US" altLang="ko-KR" dirty="0" smtClean="0"/>
              <a:t>Provide a clean formalism for combining distinct sources of evidence (past queries, past feedback cycles, &amp; distinct query formulations) in support of the rank for a given document</a:t>
            </a:r>
          </a:p>
          <a:p>
            <a:pPr lvl="2"/>
            <a:r>
              <a:rPr lang="en-US" altLang="ko-KR" dirty="0" smtClean="0"/>
              <a:t>The combination of distinct evidential sources can be used to improve retrieval performance</a:t>
            </a:r>
          </a:p>
          <a:p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Bayesian Network Models for IR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Inference Network (Turtle &amp; Croft, 1991)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Prior successful model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Belief Network (</a:t>
            </a:r>
            <a:r>
              <a:rPr lang="en-US" altLang="ko-KR" dirty="0" err="1" smtClean="0"/>
              <a:t>Ribeiro-Neto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Muntz</a:t>
            </a:r>
            <a:r>
              <a:rPr lang="en-US" altLang="ko-KR" dirty="0" smtClean="0"/>
              <a:t>, 1996)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Generalized model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Networks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Directed acyclic graphs (DAGs) </a:t>
            </a:r>
          </a:p>
          <a:p>
            <a:pPr lvl="1"/>
            <a:r>
              <a:rPr lang="en-US" altLang="ko-KR" dirty="0" smtClean="0"/>
              <a:t>Nodes: random variables</a:t>
            </a:r>
          </a:p>
          <a:p>
            <a:pPr lvl="1"/>
            <a:r>
              <a:rPr lang="en-US" altLang="ko-KR" dirty="0" smtClean="0"/>
              <a:t>Arcs: causal relationships between these variables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바탕"/>
                <a:ea typeface="바탕"/>
                <a:cs typeface="Times New Roman" pitchFamily="18" charset="0"/>
              </a:rPr>
              <a:t>→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is a direct cause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&amp;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dirty="0" smtClean="0"/>
              <a:t> is a parent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The strengths of these causal influences: conditional probabilities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Bayes</a:t>
            </a:r>
            <a:r>
              <a:rPr lang="en-US" altLang="ko-KR" dirty="0" smtClean="0"/>
              <a:t>’ Rule: the heart of Bayesian techniques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33835" y="4251747"/>
          <a:ext cx="4570413" cy="833437"/>
        </p:xfrm>
        <a:graphic>
          <a:graphicData uri="http://schemas.openxmlformats.org/presentationml/2006/ole">
            <p:oleObj spid="_x0000_s25603" name="수식" r:id="rId3" imgW="2286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Bayesian Networks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A Bayesian network for a joint probability distribution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: the </a:t>
            </a:r>
            <a:r>
              <a:rPr lang="en-US" altLang="ko-KR" i="1" dirty="0" smtClean="0"/>
              <a:t>prior</a:t>
            </a:r>
            <a:r>
              <a:rPr lang="en-US" altLang="ko-KR" dirty="0" smtClean="0"/>
              <a:t> probability (used to model previous knowledge about the semantics of the application)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67544" y="4701579"/>
          <a:ext cx="8074025" cy="455613"/>
        </p:xfrm>
        <a:graphic>
          <a:graphicData uri="http://schemas.openxmlformats.org/presentationml/2006/ole">
            <p:oleObj spid="_x0000_s26626" name="수식" r:id="rId3" imgW="4038480" imgH="228600" progId="Equation.3">
              <p:embed/>
            </p:oleObj>
          </a:graphicData>
        </a:graphic>
      </p:graphicFrame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2324" y="1926873"/>
            <a:ext cx="3823892" cy="243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Set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Representing documents &amp; queries through set of keywords</a:t>
            </a:r>
          </a:p>
          <a:p>
            <a:pPr lvl="1"/>
            <a:r>
              <a:rPr lang="en-US" altLang="ko-KR" dirty="0" smtClean="0"/>
              <a:t>Only partially related to the real semantic contents</a:t>
            </a:r>
          </a:p>
          <a:p>
            <a:pPr lvl="1"/>
            <a:r>
              <a:rPr lang="en-US" altLang="ko-KR" dirty="0" smtClean="0"/>
              <a:t>An approximate (or vague) matching of a document to the query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Alternative</a:t>
            </a:r>
          </a:p>
          <a:p>
            <a:pPr lvl="1"/>
            <a:r>
              <a:rPr lang="en-US" altLang="ko-KR" dirty="0" smtClean="0"/>
              <a:t>Each query term defines a </a:t>
            </a:r>
            <a:r>
              <a:rPr lang="en-US" altLang="ko-KR" i="1" dirty="0" smtClean="0"/>
              <a:t>fuzzy</a:t>
            </a:r>
            <a:r>
              <a:rPr lang="en-US" altLang="ko-KR" dirty="0" smtClean="0"/>
              <a:t> set</a:t>
            </a:r>
          </a:p>
          <a:p>
            <a:pPr lvl="1"/>
            <a:r>
              <a:rPr lang="en-US" altLang="ko-KR" dirty="0" smtClean="0"/>
              <a:t>Each document has a degree of membership (usually &lt; 1) in this set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Proposed in  1991 by </a:t>
            </a:r>
            <a:r>
              <a:rPr kumimoji="1" lang="pt-BR" altLang="ko-KR" dirty="0" smtClean="0">
                <a:ea typeface="굴림" pitchFamily="50" charset="-127"/>
              </a:rPr>
              <a:t>Ogawa, Morita, &amp; Kobayashi [616]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Network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most traditional schools of thought in probability</a:t>
            </a:r>
          </a:p>
          <a:p>
            <a:pPr lvl="1"/>
            <a:r>
              <a:rPr lang="en-US" altLang="ko-KR" i="1" dirty="0" err="1" smtClean="0"/>
              <a:t>Frequentist</a:t>
            </a:r>
            <a:r>
              <a:rPr lang="en-US" altLang="ko-KR" dirty="0" smtClean="0"/>
              <a:t> view</a:t>
            </a:r>
          </a:p>
          <a:p>
            <a:pPr lvl="2"/>
            <a:r>
              <a:rPr lang="en-US" altLang="ko-KR" dirty="0" smtClean="0"/>
              <a:t>Probability as a statistical notion related to the laws of chance</a:t>
            </a:r>
          </a:p>
          <a:p>
            <a:pPr lvl="1"/>
            <a:r>
              <a:rPr lang="en-US" altLang="ko-KR" i="1" dirty="0" smtClean="0"/>
              <a:t>Epistemological</a:t>
            </a:r>
            <a:r>
              <a:rPr lang="en-US" altLang="ko-KR" dirty="0" smtClean="0"/>
              <a:t> view</a:t>
            </a:r>
          </a:p>
          <a:p>
            <a:pPr lvl="2"/>
            <a:r>
              <a:rPr lang="en-US" altLang="ko-KR" dirty="0" smtClean="0"/>
              <a:t>Probability as a degree of belief without statistical experimentation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Takes an epistemological view of the IR problem</a:t>
            </a:r>
          </a:p>
          <a:p>
            <a:pPr lvl="1"/>
            <a:r>
              <a:rPr lang="en-US" altLang="ko-KR" dirty="0" smtClean="0"/>
              <a:t>Associates random variables with the index terms, documents, &amp; user queries</a:t>
            </a:r>
          </a:p>
          <a:p>
            <a:pPr lvl="1"/>
            <a:r>
              <a:rPr lang="en-US" altLang="ko-KR" dirty="0" smtClean="0"/>
              <a:t>A random variable associated with a document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represents the event of observing that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Network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Nodes</a:t>
            </a:r>
          </a:p>
          <a:p>
            <a:pPr lvl="1"/>
            <a:r>
              <a:rPr lang="en-US" altLang="ko-KR" dirty="0" smtClean="0"/>
              <a:t>Documents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Index terms 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Queries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&amp;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User information need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Edges </a:t>
            </a:r>
          </a:p>
          <a:p>
            <a:pPr lvl="1"/>
            <a:r>
              <a:rPr lang="en-US" altLang="ko-KR" dirty="0" smtClean="0"/>
              <a:t>An edge from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to its index term nodes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indicate that the observation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increase </a:t>
            </a:r>
            <a:br>
              <a:rPr lang="en-US" altLang="ko-KR" dirty="0" smtClean="0"/>
            </a:br>
            <a:r>
              <a:rPr lang="en-US" altLang="ko-KR" dirty="0" smtClean="0"/>
              <a:t>the belief in the variables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has index terms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,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, &amp;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/>
              <a:t> has index terms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, &amp;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 &amp;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 model a Boolean formulation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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V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963765"/>
            <a:ext cx="3092971" cy="312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Network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Definition</a:t>
            </a:r>
          </a:p>
          <a:p>
            <a:pPr lvl="1"/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ko-KR" dirty="0" smtClean="0"/>
              <a:t>: a </a:t>
            </a:r>
            <a:r>
              <a:rPr kumimoji="1" lang="en-US" altLang="ko-KR" i="1" dirty="0" smtClean="0"/>
              <a:t>t</a:t>
            </a:r>
            <a:r>
              <a:rPr kumimoji="1" lang="en-US" altLang="ko-KR" dirty="0" smtClean="0"/>
              <a:t>-dimensional vector</a:t>
            </a:r>
          </a:p>
          <a:p>
            <a:pPr lvl="2"/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ko-KR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{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0, 1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kumimoji="1" lang="en-US" altLang="ko-KR" dirty="0" smtClean="0">
                <a:sym typeface="Symbol" pitchFamily="18" charset="2"/>
              </a:rPr>
              <a:t> is a binary random variable </a:t>
            </a:r>
          </a:p>
          <a:p>
            <a:pPr lvl="2"/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en-US" altLang="ko-KR" dirty="0" smtClean="0">
                <a:sym typeface="Symbol" pitchFamily="18" charset="2"/>
              </a:rPr>
              <a:t> has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ko-KR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ko-KR" dirty="0" smtClean="0">
                <a:sym typeface="Symbol" pitchFamily="18" charset="2"/>
              </a:rPr>
              <a:t> possible states for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en-US" altLang="ko-KR" dirty="0" smtClean="0">
                <a:sym typeface="Symbol" pitchFamily="18" charset="2"/>
              </a:rPr>
              <a:t> </a:t>
            </a:r>
          </a:p>
          <a:p>
            <a:pPr lvl="1"/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{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0, 1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kumimoji="1" lang="en-US" altLang="ko-KR" dirty="0" smtClean="0">
                <a:sym typeface="Symbol" pitchFamily="18" charset="2"/>
              </a:rPr>
              <a:t>: a binary random variable associated with a document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dirty="0" smtClean="0">
                <a:sym typeface="Symbol" pitchFamily="18" charset="2"/>
              </a:rPr>
              <a:t> </a:t>
            </a:r>
          </a:p>
          <a:p>
            <a:pPr lvl="1"/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 {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0, 1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kumimoji="1" lang="en-US" altLang="ko-KR" dirty="0" smtClean="0">
                <a:sym typeface="Symbol" pitchFamily="18" charset="2"/>
              </a:rPr>
              <a:t>: a binary random variable associated with the user query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ko-KR" dirty="0" smtClean="0">
                <a:sym typeface="Symbol" pitchFamily="18" charset="2"/>
              </a:rPr>
              <a:t>  </a:t>
            </a:r>
          </a:p>
          <a:p>
            <a:endParaRPr kumimoji="1" lang="en-US" altLang="ko-KR" dirty="0" smtClean="0">
              <a:sym typeface="Symbol" pitchFamily="18" charset="2"/>
            </a:endParaRPr>
          </a:p>
          <a:p>
            <a:r>
              <a:rPr kumimoji="1" lang="en-US" altLang="ko-KR" dirty="0" smtClean="0">
                <a:sym typeface="Symbol" pitchFamily="18" charset="2"/>
              </a:rPr>
              <a:t>The ranking of  a document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dirty="0" smtClean="0">
                <a:sym typeface="Symbol" pitchFamily="18" charset="2"/>
              </a:rPr>
              <a:t> with respect to a query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ko-KR" dirty="0" smtClean="0">
                <a:sym typeface="Symbol" pitchFamily="18" charset="2"/>
              </a:rPr>
              <a:t> is computed as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ko-KR" dirty="0" smtClean="0">
                <a:sym typeface="Symbol" pitchFamily="18" charset="2"/>
              </a:rPr>
              <a:t> </a:t>
            </a:r>
          </a:p>
          <a:p>
            <a:pPr lvl="1"/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ko-KR" dirty="0" smtClean="0">
                <a:sym typeface="Symbol" pitchFamily="18" charset="2"/>
              </a:rPr>
              <a:t> &amp;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dirty="0" smtClean="0">
                <a:sym typeface="Symbol" pitchFamily="18" charset="2"/>
              </a:rPr>
              <a:t> are short representations for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ko-KR" dirty="0" smtClean="0">
                <a:sym typeface="Symbol" pitchFamily="18" charset="2"/>
              </a:rPr>
              <a:t> &amp;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en-US" altLang="ko-KR" dirty="0" smtClean="0">
                <a:sym typeface="Symbol" pitchFamily="18" charset="2"/>
              </a:rPr>
              <a:t> 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Network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>
                <a:sym typeface="Symbol" pitchFamily="18" charset="2"/>
              </a:rPr>
              <a:t>Computing 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kumimoji="1"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ko-KR" dirty="0" smtClean="0">
                <a:sym typeface="Symbol" pitchFamily="18" charset="2"/>
              </a:rPr>
              <a:t> </a:t>
            </a:r>
          </a:p>
          <a:p>
            <a:endParaRPr kumimoji="1" lang="en-US" altLang="ko-KR" dirty="0" smtClean="0"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cs typeface="Times New Roman" pitchFamily="18" charset="0"/>
                <a:sym typeface="Symbol" pitchFamily="18" charset="2"/>
              </a:rPr>
              <a:t> 		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(Product Rule)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(Product Rule)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     	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(Product Rule)</a:t>
            </a:r>
            <a:endParaRPr lang="en-US" altLang="ko-KR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cs typeface="Times New Roman" pitchFamily="18" charset="0"/>
                <a:sym typeface="Symbol" pitchFamily="18" charset="2"/>
              </a:rPr>
              <a:t> 	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i="1" baseline="-250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 separates </a:t>
            </a:r>
            <a:r>
              <a:rPr lang="en-US" altLang="ko-KR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 from </a:t>
            </a:r>
            <a:r>
              <a:rPr lang="en-US" altLang="ko-KR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ko-KR" i="1" baseline="-250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>
                <a:solidFill>
                  <a:srgbClr val="CC0000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 altLang="ko-KR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lang="en-US" altLang="ko-KR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(¬(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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/>
            <a:endParaRPr kumimoji="1" lang="en-US" altLang="ko-KR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Belief Network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 the inference network model</a:t>
            </a:r>
          </a:p>
          <a:p>
            <a:pPr lvl="1"/>
            <a:r>
              <a:rPr lang="en-US" altLang="ko-KR" dirty="0" smtClean="0"/>
              <a:t>Takes an epistemological view of the IR problem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Contrary to the inference network model</a:t>
            </a:r>
          </a:p>
          <a:p>
            <a:pPr lvl="1"/>
            <a:r>
              <a:rPr lang="en-US" altLang="ko-KR" dirty="0" smtClean="0"/>
              <a:t>Adopting a clearly defined sample space 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A set-theoretic view</a:t>
            </a:r>
          </a:p>
          <a:p>
            <a:pPr lvl="1"/>
            <a:r>
              <a:rPr lang="en-US" altLang="ko-KR" dirty="0" smtClean="0"/>
              <a:t>A slightly different network topology which provides a separation between the documents &amp; the query portions of the network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Belief Network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Definition of the probability space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ko-KR" dirty="0" smtClean="0"/>
              <a:t>: the sample space (a concept space)</a:t>
            </a:r>
          </a:p>
          <a:p>
            <a:pPr lvl="1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sym typeface="Symbol" pitchFamily="18" charset="2"/>
              </a:rPr>
              <a:t>:</a:t>
            </a:r>
            <a:r>
              <a:rPr lang="en-US" altLang="ko-KR" dirty="0" smtClean="0"/>
              <a:t> a subset of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/>
              <a:t> (a concept)</a:t>
            </a:r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 smtClean="0">
                <a:sym typeface="Symbol" pitchFamily="18" charset="2"/>
              </a:rPr>
              <a:t> probability distribution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sym typeface="Symbol" pitchFamily="18" charset="2"/>
              </a:rPr>
              <a:t> over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sym typeface="Symbol" pitchFamily="18" charset="2"/>
              </a:rPr>
              <a:t> 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dirty="0" smtClean="0">
                <a:sym typeface="Symbol" pitchFamily="18" charset="2"/>
              </a:rPr>
              <a:t>: a generic concept in the space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sym typeface="Symbol" pitchFamily="18" charset="2"/>
              </a:rPr>
              <a:t> representing a document or user query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sym typeface="Symbol" pitchFamily="18" charset="2"/>
              </a:rPr>
              <a:t>  </a:t>
            </a:r>
          </a:p>
          <a:p>
            <a:pPr lvl="2"/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)=(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baseline="30000" dirty="0" smtClean="0">
                <a:sym typeface="Symbol" pitchFamily="18" charset="2"/>
              </a:rPr>
              <a:t> </a:t>
            </a:r>
            <a:r>
              <a:rPr lang="en-US" altLang="ko-KR" dirty="0" smtClean="0">
                <a:sym typeface="Symbol" pitchFamily="18" charset="2"/>
              </a:rPr>
              <a:t> 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Belief Network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rank of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/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~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			</a:t>
            </a:r>
            <a:r>
              <a:rPr lang="en-US" altLang="ko-KR" sz="18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(P(q) is constant for every document)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~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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	</a:t>
            </a:r>
            <a:r>
              <a:rPr lang="en-US" altLang="ko-K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(P(c)=</a:t>
            </a:r>
            <a:r>
              <a:rPr lang="en-US" altLang="ko-KR" baseline="-250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baseline="-25000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c|u</a:t>
            </a:r>
            <a:r>
              <a:rPr lang="en-US" altLang="ko-KR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P(u))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~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	</a:t>
            </a:r>
            <a:r>
              <a:rPr lang="en-US" altLang="ko-KR" sz="12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(Instantiation of index term variables make d &amp; q independent)</a:t>
            </a:r>
            <a:endParaRPr lang="en-US" altLang="ko-KR" sz="1800" dirty="0" smtClean="0">
              <a:solidFill>
                <a:srgbClr val="CC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 ~ 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</a:t>
            </a:r>
            <a:r>
              <a:rPr lang="en-US" altLang="ko-KR" sz="18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(u can be converted to vector k)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077072"/>
            <a:ext cx="4176464" cy="24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Alternative Set Theoretic Models</a:t>
            </a:r>
          </a:p>
          <a:p>
            <a:pPr lvl="1"/>
            <a:r>
              <a:rPr lang="en-US" altLang="ko-KR" dirty="0" smtClean="0"/>
              <a:t>Fuzzy Set Model</a:t>
            </a:r>
          </a:p>
          <a:p>
            <a:pPr lvl="1"/>
            <a:r>
              <a:rPr lang="en-US" altLang="ko-KR" dirty="0" smtClean="0"/>
              <a:t>Extended Boolean Model</a:t>
            </a:r>
          </a:p>
          <a:p>
            <a:r>
              <a:rPr lang="en-US" altLang="ko-KR" dirty="0" smtClean="0"/>
              <a:t>Alternative Algebraic Model</a:t>
            </a:r>
          </a:p>
          <a:p>
            <a:pPr lvl="1"/>
            <a:r>
              <a:rPr lang="en-US" altLang="ko-KR" dirty="0" smtClean="0"/>
              <a:t>Generalized Vector Space Model</a:t>
            </a:r>
          </a:p>
          <a:p>
            <a:pPr lvl="1"/>
            <a:r>
              <a:rPr lang="en-US" altLang="ko-KR" dirty="0" smtClean="0"/>
              <a:t>Latent Semantic Indexing Model</a:t>
            </a:r>
          </a:p>
          <a:p>
            <a:pPr lvl="1"/>
            <a:r>
              <a:rPr lang="en-US" altLang="ko-KR" dirty="0" smtClean="0"/>
              <a:t>Neural Network Model</a:t>
            </a:r>
          </a:p>
          <a:p>
            <a:r>
              <a:rPr lang="en-US" altLang="ko-KR" dirty="0" smtClean="0"/>
              <a:t>Alternative Probabilistic Models</a:t>
            </a:r>
          </a:p>
          <a:p>
            <a:pPr lvl="1"/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Belief Network Model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Structured Text Retrieval Models</a:t>
            </a:r>
          </a:p>
          <a:p>
            <a:r>
              <a:rPr lang="en-US" altLang="ko-KR" dirty="0" smtClean="0"/>
              <a:t>Models for Browsing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Keyword-based query answering considers that the documents are flat 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A word in the title has the same weight as a word in the body of the document </a:t>
            </a:r>
          </a:p>
          <a:p>
            <a:pPr lvl="2"/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But, the document structure is one additional piece of information which can be taken advantage of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W</a:t>
            </a:r>
            <a:r>
              <a:rPr lang="pt-BR" altLang="ko-KR" dirty="0" smtClean="0">
                <a:ea typeface="굴림" pitchFamily="50" charset="-127"/>
              </a:rPr>
              <a:t>ords appearing in the title or in sub-titles within the document could receive higher</a:t>
            </a:r>
          </a:p>
          <a:p>
            <a:pPr lvl="2"/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E.g. Consider the following information need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Retrieve all documents which contain a page in which the string 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‘</a:t>
            </a:r>
            <a:r>
              <a:rPr lang="pt-BR" altLang="ko-KR" i="1" dirty="0" smtClean="0">
                <a:ea typeface="굴림" pitchFamily="50" charset="-127"/>
              </a:rPr>
              <a:t>atomic holocaust</a:t>
            </a:r>
            <a:r>
              <a:rPr lang="pt-BR" altLang="ko-KR" i="1" dirty="0" smtClean="0">
                <a:latin typeface="Arial"/>
                <a:ea typeface="굴림" pitchFamily="50" charset="-127"/>
              </a:rPr>
              <a:t>’</a:t>
            </a:r>
            <a:r>
              <a:rPr lang="pt-BR" altLang="ko-KR" dirty="0" smtClean="0">
                <a:ea typeface="굴림" pitchFamily="50" charset="-127"/>
              </a:rPr>
              <a:t> appears in italic in the text surrounding a Figure whose label contains the word 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‘</a:t>
            </a:r>
            <a:r>
              <a:rPr lang="pt-BR" altLang="ko-KR" i="1" dirty="0" smtClean="0">
                <a:ea typeface="굴림" pitchFamily="50" charset="-127"/>
              </a:rPr>
              <a:t>earth</a:t>
            </a:r>
            <a:r>
              <a:rPr lang="pt-BR" altLang="ko-KR" i="1" dirty="0" smtClean="0">
                <a:latin typeface="Arial"/>
                <a:ea typeface="굴림" pitchFamily="50" charset="-127"/>
              </a:rPr>
              <a:t>’</a:t>
            </a:r>
            <a:endParaRPr lang="pt-BR" altLang="ko-KR" i="1" dirty="0" smtClean="0">
              <a:ea typeface="굴림" pitchFamily="50" charset="-127"/>
            </a:endParaRPr>
          </a:p>
          <a:p>
            <a:pPr lvl="2"/>
            <a:r>
              <a:rPr lang="pt-BR" altLang="ko-KR" dirty="0" smtClean="0">
                <a:ea typeface="굴림" pitchFamily="50" charset="-127"/>
              </a:rPr>
              <a:t>The corresponding query could be:</a:t>
            </a:r>
            <a:br>
              <a:rPr lang="pt-BR" altLang="ko-KR" dirty="0" smtClean="0">
                <a:ea typeface="굴림" pitchFamily="50" charset="-127"/>
              </a:rPr>
            </a:br>
            <a:r>
              <a:rPr lang="pt-BR" altLang="ko-KR" dirty="0" smtClean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same-page(near(‘</a:t>
            </a:r>
            <a:r>
              <a:rPr lang="pt-BR" altLang="ko-KR" i="1" dirty="0" smtClean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atomic holocaust</a:t>
            </a:r>
            <a:r>
              <a:rPr lang="pt-BR" altLang="ko-KR" dirty="0" smtClean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’, Figure( label(‘</a:t>
            </a:r>
            <a:r>
              <a:rPr lang="pt-BR" altLang="ko-KR" i="1" dirty="0" smtClean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earth</a:t>
            </a:r>
            <a:r>
              <a:rPr lang="pt-BR" altLang="ko-KR" dirty="0" smtClean="0">
                <a:solidFill>
                  <a:srgbClr val="CC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’))))</a:t>
            </a:r>
            <a:endParaRPr lang="ko-KR" altLang="en-US" dirty="0" smtClean="0">
              <a:solidFill>
                <a:srgbClr val="CC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ko-KR" dirty="0" smtClean="0">
                <a:ea typeface="굴림" pitchFamily="50" charset="-127"/>
              </a:rPr>
              <a:t>Advanced interfaces that facilitate the specification of the structure are also highly desirable</a:t>
            </a:r>
          </a:p>
          <a:p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Structured text models</a:t>
            </a:r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Allow combining information on text content with information on document structure</a:t>
            </a:r>
            <a:endParaRPr lang="pt-BR" altLang="ko-KR" i="1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Include no ranking (open research problem)</a:t>
            </a:r>
          </a:p>
          <a:p>
            <a:r>
              <a:rPr lang="en-US" altLang="ko-KR" dirty="0" smtClean="0">
                <a:ea typeface="굴림" pitchFamily="50" charset="-127"/>
              </a:rPr>
              <a:t>Trade-off between the expressiveness &amp; efficiency</a:t>
            </a:r>
          </a:p>
          <a:p>
            <a:r>
              <a:rPr lang="pt-BR" altLang="ko-KR" dirty="0" smtClean="0">
                <a:ea typeface="굴림" pitchFamily="50" charset="-127"/>
              </a:rPr>
              <a:t>Definitions</a:t>
            </a:r>
          </a:p>
          <a:p>
            <a:pPr lvl="1"/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Match point</a:t>
            </a:r>
            <a:r>
              <a:rPr lang="pt-BR" altLang="ko-KR" i="1" dirty="0" smtClean="0">
                <a:ea typeface="굴림" pitchFamily="50" charset="-127"/>
              </a:rPr>
              <a:t>: </a:t>
            </a:r>
            <a:r>
              <a:rPr lang="pt-BR" altLang="ko-KR" dirty="0" smtClean="0">
                <a:ea typeface="굴림" pitchFamily="50" charset="-127"/>
              </a:rPr>
              <a:t>the position in the text of a sequence of words that match the query 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Query: [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‘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atomic holocaust in Hiroshima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’</a:t>
            </a:r>
            <a:r>
              <a:rPr lang="pt-BR" altLang="ko-KR" dirty="0" smtClean="0">
                <a:ea typeface="굴림" pitchFamily="50" charset="-127"/>
              </a:rPr>
              <a:t>]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Document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lang="pt-BR" altLang="ko-KR" dirty="0" smtClean="0">
                <a:ea typeface="굴림" pitchFamily="50" charset="-127"/>
              </a:rPr>
              <a:t>: contains three lines with this string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Then, the document </a:t>
            </a:r>
            <a:r>
              <a:rPr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lang="pt-BR" altLang="ko-KR" dirty="0" smtClean="0">
                <a:ea typeface="굴림" pitchFamily="50" charset="-127"/>
              </a:rPr>
              <a:t> contains three match points</a:t>
            </a:r>
          </a:p>
          <a:p>
            <a:pPr lvl="1"/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Region</a:t>
            </a:r>
            <a:r>
              <a:rPr lang="pt-BR" altLang="ko-KR" dirty="0" smtClean="0">
                <a:ea typeface="굴림" pitchFamily="50" charset="-127"/>
              </a:rPr>
              <a:t>: a contiguous portion of the text</a:t>
            </a:r>
          </a:p>
          <a:p>
            <a:pPr lvl="1"/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Node</a:t>
            </a:r>
            <a:r>
              <a:rPr lang="pt-BR" altLang="ko-KR" dirty="0" smtClean="0">
                <a:ea typeface="굴림" pitchFamily="50" charset="-127"/>
              </a:rPr>
              <a:t>: a structural component of the text such as a chapter, a section, etc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Set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Fuzzy Set Theory</a:t>
            </a:r>
          </a:p>
          <a:p>
            <a:pPr lvl="1"/>
            <a:r>
              <a:rPr lang="en-US" altLang="ko-KR" dirty="0" smtClean="0"/>
              <a:t>The representation of classes whose boundaries are not well defined</a:t>
            </a:r>
          </a:p>
          <a:p>
            <a:pPr lvl="1"/>
            <a:r>
              <a:rPr lang="en-US" altLang="ko-KR" dirty="0" smtClean="0"/>
              <a:t>Key idea</a:t>
            </a:r>
          </a:p>
          <a:p>
            <a:pPr lvl="2"/>
            <a:r>
              <a:rPr lang="en-US" altLang="ko-KR" dirty="0" smtClean="0"/>
              <a:t>to associate a membership function with the elements of the class</a:t>
            </a:r>
          </a:p>
          <a:p>
            <a:pPr lvl="1"/>
            <a:r>
              <a:rPr lang="en-US" altLang="ko-KR" dirty="0" smtClean="0"/>
              <a:t>This function takes values in the interval [0,1]</a:t>
            </a:r>
          </a:p>
          <a:p>
            <a:pPr lvl="2"/>
            <a:r>
              <a:rPr lang="en-US" altLang="ko-KR" dirty="0" smtClean="0"/>
              <a:t>0: no membership in the class</a:t>
            </a:r>
          </a:p>
          <a:p>
            <a:pPr lvl="2"/>
            <a:r>
              <a:rPr lang="en-US" altLang="ko-KR" dirty="0" smtClean="0"/>
              <a:t>1: full membership</a:t>
            </a:r>
          </a:p>
          <a:p>
            <a:pPr lvl="1"/>
            <a:r>
              <a:rPr lang="en-US" altLang="ko-KR" dirty="0" smtClean="0"/>
              <a:t>Definition</a:t>
            </a:r>
          </a:p>
          <a:p>
            <a:pPr lvl="2"/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(u): U  [0,1]</a:t>
            </a:r>
          </a:p>
          <a:p>
            <a:pPr lvl="3"/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A membership function which associates with each element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u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 of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U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 a number in the interval [0,1]</a:t>
            </a:r>
          </a:p>
          <a:p>
            <a:pPr lvl="2">
              <a:buClr>
                <a:srgbClr val="990000"/>
              </a:buClr>
              <a:buFont typeface="Wingdings" pitchFamily="2" charset="2"/>
              <a:buChar char=""/>
            </a:pP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¬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 = 1 -  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  </a:t>
            </a:r>
          </a:p>
          <a:p>
            <a:pPr lvl="2">
              <a:buClr>
                <a:srgbClr val="990000"/>
              </a:buClr>
              <a:buFont typeface="Wingdings" pitchFamily="2" charset="2"/>
              <a:buChar char=""/>
            </a:pP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AB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 = max(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(u), 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(u))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 </a:t>
            </a:r>
          </a:p>
          <a:p>
            <a:pPr lvl="2">
              <a:buClr>
                <a:srgbClr val="990000"/>
              </a:buClr>
              <a:buFont typeface="Wingdings" pitchFamily="2" charset="2"/>
              <a:buChar char=""/>
            </a:pP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AB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 = min(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(u), 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(u))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 </a:t>
            </a:r>
          </a:p>
          <a:p>
            <a:pPr>
              <a:buClr>
                <a:srgbClr val="990000"/>
              </a:buClr>
              <a:buFont typeface="Wingdings" pitchFamily="2" charset="2"/>
              <a:buChar char=""/>
            </a:pP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Fuzzy sets are useful for representing vagueness &amp; imprecision</a:t>
            </a:r>
          </a:p>
          <a:p>
            <a:pPr lvl="2">
              <a:buClr>
                <a:srgbClr val="990000"/>
              </a:buClr>
              <a:buFont typeface="Wingdings" pitchFamily="2" charset="2"/>
              <a:buChar char=""/>
            </a:pPr>
            <a:endParaRPr kumimoji="1" lang="pt-BR" altLang="ko-KR" dirty="0" smtClean="0">
              <a:ea typeface="굴림" pitchFamily="50" charset="-127"/>
            </a:endParaRPr>
          </a:p>
          <a:p>
            <a:pPr lvl="2"/>
            <a:endParaRPr kumimoji="1" lang="pt-BR" altLang="ko-KR" dirty="0" smtClean="0">
              <a:ea typeface="굴림" pitchFamily="50" charset="-127"/>
              <a:sym typeface="Symbol" pitchFamily="18" charset="2"/>
            </a:endParaRP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Non-Overlapping Lists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Proposed by </a:t>
            </a:r>
            <a:r>
              <a:rPr lang="pt-BR" altLang="ko-KR" dirty="0" smtClean="0">
                <a:ea typeface="굴림" pitchFamily="50" charset="-127"/>
              </a:rPr>
              <a:t>Burkowski [132, 133]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Dividing the text in </a:t>
            </a:r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non-overlapping</a:t>
            </a: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 regions which are collected in a </a:t>
            </a:r>
            <a:r>
              <a:rPr lang="pt-BR" altLang="ko-KR" i="1" dirty="0" smtClean="0">
                <a:solidFill>
                  <a:srgbClr val="CC0000"/>
                </a:solidFill>
                <a:ea typeface="굴림" pitchFamily="50" charset="-127"/>
              </a:rPr>
              <a:t>list</a:t>
            </a:r>
            <a:r>
              <a:rPr lang="pt-BR" altLang="ko-KR" i="1" dirty="0" smtClean="0">
                <a:ea typeface="굴림" pitchFamily="50" charset="-127"/>
              </a:rPr>
              <a:t> </a:t>
            </a:r>
            <a:endParaRPr lang="pt-BR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Multiple ways to divide the text in non-overlapping parts yield multiple lists:</a:t>
            </a:r>
          </a:p>
          <a:p>
            <a:pPr lvl="2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 list for chapters</a:t>
            </a:r>
          </a:p>
          <a:p>
            <a:pPr lvl="2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 list for sections</a:t>
            </a:r>
          </a:p>
          <a:p>
            <a:pPr lvl="2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 list for subsections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Text regions from distinct lists might overlap</a:t>
            </a:r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738313" y="5240560"/>
            <a:ext cx="4908550" cy="1588"/>
            <a:chOff x="2556" y="5609"/>
            <a:chExt cx="10248" cy="0"/>
          </a:xfrm>
        </p:grpSpPr>
        <p:sp>
          <p:nvSpPr>
            <p:cNvPr id="6" name="Line 33"/>
            <p:cNvSpPr>
              <a:spLocks noChangeShapeType="1"/>
            </p:cNvSpPr>
            <p:nvPr/>
          </p:nvSpPr>
          <p:spPr bwMode="auto">
            <a:xfrm>
              <a:off x="2556" y="5609"/>
              <a:ext cx="23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>
              <a:off x="5619" y="5609"/>
              <a:ext cx="46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35"/>
            <p:cNvSpPr>
              <a:spLocks noChangeShapeType="1"/>
            </p:cNvSpPr>
            <p:nvPr/>
          </p:nvSpPr>
          <p:spPr bwMode="auto">
            <a:xfrm>
              <a:off x="11076" y="5609"/>
              <a:ext cx="17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738313" y="5772174"/>
            <a:ext cx="4895850" cy="1588"/>
            <a:chOff x="2556" y="6390"/>
            <a:chExt cx="10224" cy="0"/>
          </a:xfrm>
        </p:grpSpPr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5680" y="6390"/>
              <a:ext cx="4544" cy="0"/>
              <a:chOff x="5680" y="6248"/>
              <a:chExt cx="4544" cy="0"/>
            </a:xfrm>
          </p:grpSpPr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5680" y="6248"/>
                <a:ext cx="127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>
                <a:off x="7242" y="6248"/>
                <a:ext cx="156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>
                <a:off x="9088" y="6248"/>
                <a:ext cx="1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11218" y="6390"/>
              <a:ext cx="1562" cy="0"/>
              <a:chOff x="10650" y="6248"/>
              <a:chExt cx="1562" cy="0"/>
            </a:xfrm>
          </p:grpSpPr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>
                <a:off x="10650" y="6248"/>
                <a:ext cx="8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Line 43"/>
              <p:cNvSpPr>
                <a:spLocks noChangeShapeType="1"/>
              </p:cNvSpPr>
              <p:nvPr/>
            </p:nvSpPr>
            <p:spPr bwMode="auto">
              <a:xfrm>
                <a:off x="11786" y="6248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556" y="6390"/>
              <a:ext cx="2272" cy="0"/>
              <a:chOff x="2982" y="6248"/>
              <a:chExt cx="2272" cy="0"/>
            </a:xfrm>
          </p:grpSpPr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2982" y="6248"/>
                <a:ext cx="71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Line 46"/>
              <p:cNvSpPr>
                <a:spLocks noChangeShapeType="1"/>
              </p:cNvSpPr>
              <p:nvPr/>
            </p:nvSpPr>
            <p:spPr bwMode="auto">
              <a:xfrm>
                <a:off x="3976" y="6248"/>
                <a:ext cx="127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990600" y="4077072"/>
            <a:ext cx="688975" cy="3415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971600" y="4509120"/>
            <a:ext cx="688975" cy="4320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990600" y="5031705"/>
            <a:ext cx="688975" cy="4135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6880522" y="4560739"/>
            <a:ext cx="1450975" cy="452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Sections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6859562" y="5046315"/>
            <a:ext cx="1831975" cy="542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SubSections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6891337" y="5568851"/>
            <a:ext cx="1713111" cy="452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SubSubSections</a:t>
            </a:r>
          </a:p>
        </p:txBody>
      </p: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1764382" y="4745533"/>
            <a:ext cx="4895850" cy="1588"/>
            <a:chOff x="2556" y="2414"/>
            <a:chExt cx="10224" cy="0"/>
          </a:xfrm>
        </p:grpSpPr>
        <p:sp>
          <p:nvSpPr>
            <p:cNvPr id="27" name="Line 54"/>
            <p:cNvSpPr>
              <a:spLocks noChangeShapeType="1"/>
            </p:cNvSpPr>
            <p:nvPr/>
          </p:nvSpPr>
          <p:spPr bwMode="auto">
            <a:xfrm>
              <a:off x="2556" y="2414"/>
              <a:ext cx="76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>
              <a:off x="10934" y="2414"/>
              <a:ext cx="18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ko-KR" altLang="en-US" sz="1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1738313" y="4260007"/>
            <a:ext cx="489585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ko-KR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990600" y="5535761"/>
            <a:ext cx="688975" cy="4135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pt-BR" altLang="ko-K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880522" y="4077072"/>
            <a:ext cx="1450975" cy="542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Non-Overlapping Lists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A single </a:t>
            </a:r>
            <a:r>
              <a:rPr lang="pt-BR" altLang="ko-KR" dirty="0" smtClean="0">
                <a:solidFill>
                  <a:srgbClr val="C00000"/>
                </a:solidFill>
                <a:ea typeface="굴림" pitchFamily="50" charset="-127"/>
              </a:rPr>
              <a:t>inverted file</a:t>
            </a:r>
            <a:r>
              <a:rPr lang="pt-BR" altLang="ko-KR" dirty="0" smtClean="0">
                <a:ea typeface="굴림" pitchFamily="50" charset="-127"/>
              </a:rPr>
              <a:t> that combines keywords and text regions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To each entry in this inverted file is associated a list of text regions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Lists of text regions can be merged with lists of keywords</a:t>
            </a: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r>
              <a:rPr lang="pt-BR" altLang="ko-KR" dirty="0" smtClean="0">
                <a:ea typeface="굴림" pitchFamily="50" charset="-127"/>
              </a:rPr>
              <a:t>Types of queries: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(a) select a region that contains a given word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(b) select a region A that does not contain a region B (regions A and B belong to distinct lists) 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(c) select a region not contained within any other region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771800" y="2959388"/>
            <a:ext cx="1371600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beautiful</a:t>
            </a:r>
          </a:p>
          <a:p>
            <a:pPr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flowers</a:t>
            </a:r>
          </a:p>
          <a:p>
            <a:pPr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garden</a:t>
            </a:r>
          </a:p>
          <a:p>
            <a:pPr>
              <a:spcBef>
                <a:spcPct val="50000"/>
              </a:spcBef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house</a:t>
            </a:r>
            <a:endParaRPr lang="pt-BR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524400" y="2959388"/>
            <a:ext cx="134374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ko-KR" sz="1600" dirty="0">
                <a:latin typeface="Times New Roman" pitchFamily="18" charset="0"/>
                <a:cs typeface="Times New Roman" pitchFamily="18" charset="0"/>
              </a:rPr>
              <a:t>70</a:t>
            </a:r>
          </a:p>
          <a:p>
            <a:pPr>
              <a:spcBef>
                <a:spcPct val="50000"/>
              </a:spcBef>
            </a:pPr>
            <a:r>
              <a:rPr lang="pt-BR" altLang="ko-KR" sz="1600" dirty="0">
                <a:latin typeface="Times New Roman" pitchFamily="18" charset="0"/>
                <a:cs typeface="Times New Roman" pitchFamily="18" charset="0"/>
              </a:rPr>
              <a:t>45, 58</a:t>
            </a:r>
          </a:p>
          <a:p>
            <a:pPr>
              <a:spcBef>
                <a:spcPct val="50000"/>
              </a:spcBef>
            </a:pPr>
            <a:r>
              <a:rPr lang="pt-BR" altLang="ko-KR" sz="1600" dirty="0">
                <a:latin typeface="Times New Roman" pitchFamily="18" charset="0"/>
                <a:cs typeface="Times New Roman" pitchFamily="18" charset="0"/>
              </a:rPr>
              <a:t>18, 29</a:t>
            </a:r>
          </a:p>
          <a:p>
            <a:pPr>
              <a:spcBef>
                <a:spcPct val="50000"/>
              </a:spcBef>
            </a:pPr>
            <a:r>
              <a:rPr lang="pt-BR" altLang="ko-KR" sz="16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699792" y="2564904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Vocabulary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427984" y="2564904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Occurrences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Non-Overlapping Lists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The non-overlapping lists model is simple and allows efficient implementation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But, </a:t>
            </a: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types of queries that can be asked are limited</a:t>
            </a:r>
          </a:p>
          <a:p>
            <a:pPr lvl="1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No provision for ranking</a:t>
            </a:r>
            <a:r>
              <a:rPr lang="pt-BR" altLang="ko-KR" dirty="0" smtClean="0">
                <a:ea typeface="굴림" pitchFamily="50" charset="-127"/>
              </a:rPr>
              <a:t> the documents by degree of similarity to the query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Proximal Nodes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Proposed by </a:t>
            </a:r>
            <a:r>
              <a:rPr lang="pt-BR" altLang="ko-KR" dirty="0" smtClean="0">
                <a:ea typeface="굴림" pitchFamily="50" charset="-127"/>
              </a:rPr>
              <a:t>Navarro &amp; Baeza-Yates [41, 589, 590]</a:t>
            </a:r>
          </a:p>
          <a:p>
            <a:pPr lvl="1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Defining indepedent hierarchical indexing structures over the text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Multiple index hierarchies might be defined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504950" y="2867372"/>
            <a:ext cx="4814888" cy="2735262"/>
            <a:chOff x="1846" y="1562"/>
            <a:chExt cx="10248" cy="6106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846" y="5609"/>
              <a:ext cx="10248" cy="0"/>
              <a:chOff x="2556" y="5609"/>
              <a:chExt cx="10248" cy="0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>
                <a:off x="2556" y="5609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>
                <a:off x="5619" y="5609"/>
                <a:ext cx="46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1076" y="5609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846" y="7668"/>
              <a:ext cx="10224" cy="0"/>
              <a:chOff x="2556" y="6390"/>
              <a:chExt cx="10224" cy="0"/>
            </a:xfrm>
          </p:grpSpPr>
          <p:grpSp>
            <p:nvGrpSpPr>
              <p:cNvPr id="16" name="Group 10"/>
              <p:cNvGrpSpPr>
                <a:grpSpLocks/>
              </p:cNvGrpSpPr>
              <p:nvPr/>
            </p:nvGrpSpPr>
            <p:grpSpPr bwMode="auto">
              <a:xfrm>
                <a:off x="5680" y="6390"/>
                <a:ext cx="4544" cy="0"/>
                <a:chOff x="5680" y="6248"/>
                <a:chExt cx="4544" cy="0"/>
              </a:xfrm>
            </p:grpSpPr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5680" y="6248"/>
                  <a:ext cx="127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7242" y="6248"/>
                  <a:ext cx="156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9088" y="6248"/>
                  <a:ext cx="113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7" name="Group 14"/>
              <p:cNvGrpSpPr>
                <a:grpSpLocks/>
              </p:cNvGrpSpPr>
              <p:nvPr/>
            </p:nvGrpSpPr>
            <p:grpSpPr bwMode="auto">
              <a:xfrm>
                <a:off x="11218" y="6390"/>
                <a:ext cx="1562" cy="0"/>
                <a:chOff x="10650" y="6248"/>
                <a:chExt cx="1562" cy="0"/>
              </a:xfrm>
            </p:grpSpPr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10650" y="6248"/>
                  <a:ext cx="85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11786" y="6248"/>
                  <a:ext cx="42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2556" y="6390"/>
                <a:ext cx="2272" cy="0"/>
                <a:chOff x="2982" y="6248"/>
                <a:chExt cx="2272" cy="0"/>
              </a:xfrm>
            </p:grpSpPr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>
                  <a:off x="2982" y="6248"/>
                  <a:ext cx="71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>
                  <a:off x="3976" y="6248"/>
                  <a:ext cx="127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ko-KR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1846" y="3550"/>
              <a:ext cx="10224" cy="0"/>
              <a:chOff x="2556" y="2414"/>
              <a:chExt cx="10224" cy="0"/>
            </a:xfrm>
          </p:grpSpPr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2556" y="2414"/>
                <a:ext cx="766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10934" y="2414"/>
                <a:ext cx="18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/>
              <a:lstStyle/>
              <a:p>
                <a:endParaRPr lang="ko-KR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846" y="1562"/>
              <a:ext cx="102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6553200" y="3591272"/>
            <a:ext cx="16002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sz="2400">
                <a:latin typeface="Times New Roman" pitchFamily="18" charset="0"/>
                <a:cs typeface="Times New Roman" pitchFamily="18" charset="0"/>
              </a:rPr>
              <a:t>Sections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75425" y="4458047"/>
            <a:ext cx="2111375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sz="2400">
                <a:latin typeface="Times New Roman" pitchFamily="18" charset="0"/>
                <a:cs typeface="Times New Roman" pitchFamily="18" charset="0"/>
              </a:rPr>
              <a:t>SubSections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575425" y="5412134"/>
            <a:ext cx="2263775" cy="4651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pt-BR" altLang="ko-KR" sz="2400">
                <a:latin typeface="Times New Roman" pitchFamily="18" charset="0"/>
                <a:cs typeface="Times New Roman" pitchFamily="18" charset="0"/>
              </a:rPr>
              <a:t>SubSubSections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6575425" y="2676872"/>
            <a:ext cx="1349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altLang="ko-KR" sz="2400">
                <a:latin typeface="Times New Roman" pitchFamily="18" charset="0"/>
                <a:cs typeface="Times New Roman" pitchFamily="18" charset="0"/>
              </a:rPr>
              <a:t>Chapter</a:t>
            </a: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3773488" y="2994372"/>
            <a:ext cx="866775" cy="700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4640263" y="2994372"/>
            <a:ext cx="1268412" cy="700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H="1">
            <a:off x="2038350" y="3819872"/>
            <a:ext cx="735013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2771775" y="3819872"/>
            <a:ext cx="133350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5910263" y="3819872"/>
            <a:ext cx="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>
            <a:off x="1638300" y="4775547"/>
            <a:ext cx="200025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1838325" y="4775547"/>
            <a:ext cx="400050" cy="700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 flipH="1">
            <a:off x="3306763" y="4775547"/>
            <a:ext cx="733425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4040188" y="4775547"/>
            <a:ext cx="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4040188" y="4775547"/>
            <a:ext cx="80010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773738" y="4775547"/>
            <a:ext cx="133350" cy="763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5910263" y="4775547"/>
            <a:ext cx="266700" cy="700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med" len="med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1219200" y="6066656"/>
            <a:ext cx="1220788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ctr"/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holocaust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3108325" y="6066656"/>
            <a:ext cx="473075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ctr"/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4114800" y="6084119"/>
            <a:ext cx="685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ctr"/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256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6553200" y="6084119"/>
            <a:ext cx="827112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</p:spPr>
        <p:txBody>
          <a:bodyPr/>
          <a:lstStyle/>
          <a:p>
            <a:pPr algn="ctr"/>
            <a:r>
              <a:rPr lang="pt-BR" altLang="ko-KR" dirty="0">
                <a:latin typeface="Times New Roman" pitchFamily="18" charset="0"/>
                <a:cs typeface="Times New Roman" pitchFamily="18" charset="0"/>
              </a:rPr>
              <a:t>48,324</a:t>
            </a: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2506663" y="6257156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lg" len="lg"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3581400" y="6236519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4800600" y="623651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47"/>
          <p:cNvSpPr>
            <a:spLocks noChangeShapeType="1"/>
          </p:cNvSpPr>
          <p:nvPr/>
        </p:nvSpPr>
        <p:spPr bwMode="auto">
          <a:xfrm>
            <a:off x="6019800" y="6236519"/>
            <a:ext cx="534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Group 48"/>
          <p:cNvGrpSpPr>
            <a:grpSpLocks/>
          </p:cNvGrpSpPr>
          <p:nvPr/>
        </p:nvGrpSpPr>
        <p:grpSpPr bwMode="auto">
          <a:xfrm>
            <a:off x="5562600" y="6182444"/>
            <a:ext cx="292100" cy="63500"/>
            <a:chOff x="8662" y="8520"/>
            <a:chExt cx="622" cy="142"/>
          </a:xfrm>
        </p:grpSpPr>
        <p:sp>
          <p:nvSpPr>
            <p:cNvPr id="58" name="Oval 49"/>
            <p:cNvSpPr>
              <a:spLocks noChangeArrowheads="1"/>
            </p:cNvSpPr>
            <p:nvPr/>
          </p:nvSpPr>
          <p:spPr bwMode="auto">
            <a:xfrm>
              <a:off x="8662" y="852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0"/>
            <p:cNvSpPr>
              <a:spLocks noChangeArrowheads="1"/>
            </p:cNvSpPr>
            <p:nvPr/>
          </p:nvSpPr>
          <p:spPr bwMode="auto">
            <a:xfrm>
              <a:off x="8902" y="852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Oval 51"/>
            <p:cNvSpPr>
              <a:spLocks noChangeArrowheads="1"/>
            </p:cNvSpPr>
            <p:nvPr/>
          </p:nvSpPr>
          <p:spPr bwMode="auto">
            <a:xfrm>
              <a:off x="9142" y="852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1838325" y="6461968"/>
            <a:ext cx="66675" cy="279400"/>
            <a:chOff x="9382" y="9240"/>
            <a:chExt cx="142" cy="622"/>
          </a:xfrm>
        </p:grpSpPr>
        <p:sp>
          <p:nvSpPr>
            <p:cNvPr id="62" name="Oval 53"/>
            <p:cNvSpPr>
              <a:spLocks noChangeArrowheads="1"/>
            </p:cNvSpPr>
            <p:nvPr/>
          </p:nvSpPr>
          <p:spPr bwMode="auto">
            <a:xfrm>
              <a:off x="9382" y="924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54"/>
            <p:cNvSpPr>
              <a:spLocks noChangeArrowheads="1"/>
            </p:cNvSpPr>
            <p:nvPr/>
          </p:nvSpPr>
          <p:spPr bwMode="auto">
            <a:xfrm>
              <a:off x="9382" y="948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55"/>
            <p:cNvSpPr>
              <a:spLocks noChangeArrowheads="1"/>
            </p:cNvSpPr>
            <p:nvPr/>
          </p:nvSpPr>
          <p:spPr bwMode="auto">
            <a:xfrm>
              <a:off x="9382" y="972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1838325" y="5750520"/>
            <a:ext cx="66675" cy="279400"/>
            <a:chOff x="10102" y="9960"/>
            <a:chExt cx="142" cy="622"/>
          </a:xfrm>
        </p:grpSpPr>
        <p:sp>
          <p:nvSpPr>
            <p:cNvPr id="66" name="Oval 57"/>
            <p:cNvSpPr>
              <a:spLocks noChangeArrowheads="1"/>
            </p:cNvSpPr>
            <p:nvPr/>
          </p:nvSpPr>
          <p:spPr bwMode="auto">
            <a:xfrm>
              <a:off x="10102" y="996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58"/>
            <p:cNvSpPr>
              <a:spLocks noChangeArrowheads="1"/>
            </p:cNvSpPr>
            <p:nvPr/>
          </p:nvSpPr>
          <p:spPr bwMode="auto">
            <a:xfrm>
              <a:off x="10102" y="1020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59"/>
            <p:cNvSpPr>
              <a:spLocks noChangeArrowheads="1"/>
            </p:cNvSpPr>
            <p:nvPr/>
          </p:nvSpPr>
          <p:spPr bwMode="auto">
            <a:xfrm>
              <a:off x="10102" y="1044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Proximal Nodes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Each indexing structure is a strict hierarchy composed of chapters, sections, subsections, paragraphs, &amp; lines which are called </a:t>
            </a:r>
            <a:r>
              <a:rPr lang="pt-BR" altLang="ko-KR" i="1" dirty="0" smtClean="0">
                <a:ea typeface="굴림" pitchFamily="50" charset="-127"/>
              </a:rPr>
              <a:t>nodes</a:t>
            </a:r>
            <a:r>
              <a:rPr lang="pt-BR" altLang="ko-KR" dirty="0" smtClean="0">
                <a:ea typeface="굴림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To each node is associated a text region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Two distinct hierarchies might refer to overlapping text regions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Queries are now </a:t>
            </a:r>
          </a:p>
          <a:p>
            <a:pPr lvl="2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regular expressions</a:t>
            </a:r>
            <a:r>
              <a:rPr lang="pt-BR" altLang="ko-KR" dirty="0" smtClean="0">
                <a:ea typeface="굴림" pitchFamily="50" charset="-127"/>
              </a:rPr>
              <a:t> (search for strings)</a:t>
            </a:r>
          </a:p>
          <a:p>
            <a:pPr lvl="2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references to structural components by name</a:t>
            </a:r>
            <a:r>
              <a:rPr lang="pt-BR" altLang="ko-KR" dirty="0" smtClean="0">
                <a:ea typeface="굴림" pitchFamily="50" charset="-127"/>
              </a:rPr>
              <a:t> (search for chapters)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combination of these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Queries are simple, but can be processed efficiently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More expressive than non-overlapping lists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Proximal Nodes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Given a user query which refers to distinct hierarchies,</a:t>
            </a:r>
          </a:p>
          <a:p>
            <a:pPr lvl="2"/>
            <a:r>
              <a:rPr lang="en-US" altLang="ko-KR" dirty="0" smtClean="0">
                <a:solidFill>
                  <a:srgbClr val="CC0000"/>
                </a:solidFill>
                <a:ea typeface="굴림" pitchFamily="50" charset="-127"/>
              </a:rPr>
              <a:t>The compiled answer is formed by nodes which all coming from only one of them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This is for faster query processing at the expense of less expressiveness</a:t>
            </a:r>
          </a:p>
          <a:p>
            <a:pPr lvl="3"/>
            <a:r>
              <a:rPr lang="pt-BR" altLang="ko-KR" dirty="0" smtClean="0">
                <a:ea typeface="굴림" pitchFamily="50" charset="-127"/>
              </a:rPr>
              <a:t>A compromise between expressiveness and efficiency</a:t>
            </a:r>
          </a:p>
          <a:p>
            <a:pPr lvl="3"/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Query: find the sections, the subsections, and the subsubsections that contain the word 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“</a:t>
            </a:r>
            <a:r>
              <a:rPr lang="pt-BR" altLang="ko-KR" dirty="0" smtClean="0">
                <a:ea typeface="굴림" pitchFamily="50" charset="-127"/>
              </a:rPr>
              <a:t>holocaust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”</a:t>
            </a:r>
            <a:endParaRPr lang="pt-BR" altLang="ko-KR" dirty="0" smtClean="0">
              <a:ea typeface="굴림" pitchFamily="50" charset="-127"/>
            </a:endParaRPr>
          </a:p>
          <a:p>
            <a:pPr lvl="2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[(*section) with (</a:t>
            </a:r>
            <a:r>
              <a:rPr lang="pt-BR" altLang="ko-KR" dirty="0" smtClean="0">
                <a:solidFill>
                  <a:srgbClr val="CC0000"/>
                </a:solidFill>
                <a:latin typeface="Arial"/>
                <a:ea typeface="굴림" pitchFamily="50" charset="-127"/>
              </a:rPr>
              <a:t>‘</a:t>
            </a: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holocaust</a:t>
            </a:r>
            <a:r>
              <a:rPr lang="pt-BR" altLang="ko-KR" dirty="0" smtClean="0">
                <a:solidFill>
                  <a:srgbClr val="CC0000"/>
                </a:solidFill>
                <a:latin typeface="Arial"/>
                <a:ea typeface="굴림" pitchFamily="50" charset="-127"/>
              </a:rPr>
              <a:t>’</a:t>
            </a: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)]</a:t>
            </a:r>
          </a:p>
          <a:p>
            <a:pPr lvl="1"/>
            <a:endParaRPr lang="pt-BR" altLang="ko-KR" dirty="0" smtClean="0">
              <a:ea typeface="굴림" pitchFamily="50" charset="-127"/>
            </a:endParaRPr>
          </a:p>
          <a:p>
            <a:pPr lvl="1"/>
            <a:r>
              <a:rPr lang="pt-BR" altLang="ko-KR" dirty="0" smtClean="0">
                <a:ea typeface="굴림" pitchFamily="50" charset="-127"/>
              </a:rPr>
              <a:t>A simple query processing: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Traverse the inverted list for 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“</a:t>
            </a:r>
            <a:r>
              <a:rPr lang="pt-BR" altLang="ko-KR" dirty="0" smtClean="0">
                <a:ea typeface="굴림" pitchFamily="50" charset="-127"/>
              </a:rPr>
              <a:t>holocaust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”</a:t>
            </a:r>
            <a:r>
              <a:rPr lang="pt-BR" altLang="ko-KR" dirty="0" smtClean="0">
                <a:ea typeface="굴림" pitchFamily="50" charset="-127"/>
              </a:rPr>
              <a:t> and determine all match points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Use the match points to search in the hierarchical index for the structural components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Proximal Nodes</a:t>
            </a:r>
          </a:p>
          <a:p>
            <a:pPr lvl="1"/>
            <a:r>
              <a:rPr lang="pt-BR" altLang="ko-KR" dirty="0" smtClean="0">
                <a:ea typeface="굴림" pitchFamily="50" charset="-127"/>
              </a:rPr>
              <a:t>A sophisticated query processing: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Get the first entry in the inverted list for 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‘</a:t>
            </a:r>
            <a:r>
              <a:rPr lang="pt-BR" altLang="ko-KR" dirty="0" smtClean="0">
                <a:ea typeface="굴림" pitchFamily="50" charset="-127"/>
              </a:rPr>
              <a:t>holocaust</a:t>
            </a:r>
            <a:r>
              <a:rPr lang="pt-BR" altLang="ko-KR" dirty="0" smtClean="0">
                <a:latin typeface="Arial"/>
                <a:ea typeface="굴림" pitchFamily="50" charset="-127"/>
              </a:rPr>
              <a:t>’</a:t>
            </a:r>
            <a:endParaRPr lang="pt-BR" altLang="ko-KR" dirty="0" smtClean="0">
              <a:ea typeface="굴림" pitchFamily="50" charset="-127"/>
            </a:endParaRPr>
          </a:p>
          <a:p>
            <a:pPr lvl="2"/>
            <a:r>
              <a:rPr lang="pt-BR" altLang="ko-KR" dirty="0" smtClean="0">
                <a:ea typeface="굴림" pitchFamily="50" charset="-127"/>
              </a:rPr>
              <a:t>Use this match point as a starting point to search in the hierarchical index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Traverse down until the innermost matching component is found</a:t>
            </a:r>
          </a:p>
          <a:p>
            <a:pPr lvl="2"/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Verify if innermost matching component includes the second entry in the inverted list for </a:t>
            </a:r>
            <a:r>
              <a:rPr lang="pt-BR" altLang="ko-KR" dirty="0" smtClean="0">
                <a:solidFill>
                  <a:srgbClr val="CC0000"/>
                </a:solidFill>
                <a:latin typeface="Arial"/>
                <a:ea typeface="굴림" pitchFamily="50" charset="-127"/>
              </a:rPr>
              <a:t>‘</a:t>
            </a: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holocaust</a:t>
            </a:r>
            <a:r>
              <a:rPr lang="pt-BR" altLang="ko-KR" dirty="0" smtClean="0">
                <a:solidFill>
                  <a:srgbClr val="CC0000"/>
                </a:solidFill>
                <a:latin typeface="Arial"/>
                <a:ea typeface="굴림" pitchFamily="50" charset="-127"/>
              </a:rPr>
              <a:t>’</a:t>
            </a:r>
            <a:endParaRPr lang="pt-BR" altLang="ko-KR" dirty="0" smtClean="0">
              <a:solidFill>
                <a:srgbClr val="CC0000"/>
              </a:solidFill>
              <a:ea typeface="굴림" pitchFamily="50" charset="-127"/>
            </a:endParaRPr>
          </a:p>
          <a:p>
            <a:pPr lvl="2"/>
            <a:r>
              <a:rPr lang="pt-BR" altLang="ko-KR" dirty="0" smtClean="0">
                <a:ea typeface="굴림" pitchFamily="50" charset="-127"/>
              </a:rPr>
              <a:t>If it does, we conclude that the larger structural components above it also do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Proceed to the third entry and so on</a:t>
            </a:r>
          </a:p>
          <a:p>
            <a:pPr lvl="2"/>
            <a:r>
              <a:rPr lang="pt-BR" altLang="ko-KR" dirty="0" smtClean="0">
                <a:ea typeface="굴림" pitchFamily="50" charset="-127"/>
              </a:rPr>
              <a:t>This allows matching efficiently the nearby (or proximal) nodes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Text Retrieval Models 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Model Based on Proximal Nodes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Allows formulating queries that are more sophisticated than those allowed by non-overlapping lists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solidFill>
                  <a:srgbClr val="CC0000"/>
                </a:solidFill>
                <a:ea typeface="굴림" pitchFamily="50" charset="-127"/>
              </a:rPr>
              <a:t>To speed up query processing, only nearby nodes are inspected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Types of queries that can be asked are somewhat limited</a:t>
            </a:r>
          </a:p>
          <a:p>
            <a:pPr lvl="2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All nodes in the answer must come from a same index hierarchy!</a:t>
            </a:r>
          </a:p>
          <a:p>
            <a:pPr lvl="1">
              <a:lnSpc>
                <a:spcPct val="90000"/>
              </a:lnSpc>
            </a:pPr>
            <a:r>
              <a:rPr lang="pt-BR" altLang="ko-KR" dirty="0" smtClean="0">
                <a:ea typeface="굴림" pitchFamily="50" charset="-127"/>
              </a:rPr>
              <a:t>A compromise between efficiency and expressiveness</a:t>
            </a: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258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Alternative Set Theoretic Models</a:t>
            </a:r>
          </a:p>
          <a:p>
            <a:pPr lvl="1"/>
            <a:r>
              <a:rPr lang="en-US" altLang="ko-KR" dirty="0" smtClean="0"/>
              <a:t>Fuzzy Set Model</a:t>
            </a:r>
          </a:p>
          <a:p>
            <a:pPr lvl="1"/>
            <a:r>
              <a:rPr lang="en-US" altLang="ko-KR" dirty="0" smtClean="0"/>
              <a:t>Extended Boolean Model</a:t>
            </a:r>
          </a:p>
          <a:p>
            <a:r>
              <a:rPr lang="en-US" altLang="ko-KR" dirty="0" smtClean="0"/>
              <a:t>Alternative Algebraic Model</a:t>
            </a:r>
          </a:p>
          <a:p>
            <a:pPr lvl="1"/>
            <a:r>
              <a:rPr lang="en-US" altLang="ko-KR" dirty="0" smtClean="0"/>
              <a:t>Generalized Vector Space Model</a:t>
            </a:r>
          </a:p>
          <a:p>
            <a:pPr lvl="1"/>
            <a:r>
              <a:rPr lang="en-US" altLang="ko-KR" dirty="0" smtClean="0"/>
              <a:t>Latent Semantic Indexing Model</a:t>
            </a:r>
          </a:p>
          <a:p>
            <a:pPr lvl="1"/>
            <a:r>
              <a:rPr lang="en-US" altLang="ko-KR" dirty="0" smtClean="0"/>
              <a:t>Neural Network Model</a:t>
            </a:r>
          </a:p>
          <a:p>
            <a:r>
              <a:rPr lang="en-US" altLang="ko-KR" dirty="0" smtClean="0"/>
              <a:t>Alternative Probabilistic Models</a:t>
            </a:r>
          </a:p>
          <a:p>
            <a:pPr lvl="1"/>
            <a:r>
              <a:rPr lang="en-US" altLang="ko-KR" dirty="0" smtClean="0"/>
              <a:t>Bayesian Networks</a:t>
            </a:r>
          </a:p>
          <a:p>
            <a:pPr lvl="1"/>
            <a:r>
              <a:rPr lang="en-US" altLang="ko-KR" dirty="0" smtClean="0"/>
              <a:t>Inference Network Model</a:t>
            </a:r>
          </a:p>
          <a:p>
            <a:pPr lvl="1"/>
            <a:r>
              <a:rPr lang="en-US" altLang="ko-KR" dirty="0" smtClean="0"/>
              <a:t>Belief Network Model</a:t>
            </a:r>
          </a:p>
          <a:p>
            <a:r>
              <a:rPr lang="en-US" altLang="ko-KR" dirty="0" smtClean="0"/>
              <a:t>Structured Text Retrieval Models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Models for Browsing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Models for Browsing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Browsing</a:t>
            </a:r>
          </a:p>
          <a:p>
            <a:pPr lvl="1"/>
            <a:r>
              <a:rPr lang="en-US" altLang="ko-KR" dirty="0" smtClean="0"/>
              <a:t>Exploring the documents space looking for interesting references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Three types</a:t>
            </a:r>
          </a:p>
          <a:p>
            <a:pPr lvl="1"/>
            <a:r>
              <a:rPr lang="en-US" altLang="ko-KR" dirty="0" smtClean="0"/>
              <a:t>Flat browsing</a:t>
            </a:r>
          </a:p>
          <a:p>
            <a:pPr lvl="1"/>
            <a:r>
              <a:rPr lang="en-US" altLang="ko-KR" dirty="0" smtClean="0"/>
              <a:t>Structure guided browsing</a:t>
            </a:r>
          </a:p>
          <a:p>
            <a:pPr lvl="1"/>
            <a:r>
              <a:rPr lang="en-US" altLang="ko-KR" dirty="0" smtClean="0"/>
              <a:t>The hypertext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Set Model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Fuzzy Information Retrieval</a:t>
            </a:r>
          </a:p>
          <a:p>
            <a:pPr lvl="1"/>
            <a:r>
              <a:rPr lang="en-US" altLang="ko-KR" dirty="0" smtClean="0"/>
              <a:t>Basic idea: to expand the set of index terms in the query with related terms</a:t>
            </a:r>
          </a:p>
          <a:p>
            <a:pPr lvl="1"/>
            <a:r>
              <a:rPr lang="en-US" altLang="ko-KR" dirty="0" smtClean="0"/>
              <a:t>Defining a </a:t>
            </a:r>
            <a:r>
              <a:rPr lang="en-US" altLang="ko-KR" i="1" dirty="0" smtClean="0"/>
              <a:t>term-term correlation matrix</a:t>
            </a:r>
            <a:r>
              <a:rPr lang="en-US" altLang="ko-KR" dirty="0" smtClean="0"/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dirty="0" smtClean="0"/>
              <a:t> (i.e. </a:t>
            </a:r>
            <a:r>
              <a:rPr lang="en-US" altLang="ko-KR" i="1" dirty="0" smtClean="0"/>
              <a:t>keyword connection matrix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 normalized correlation factor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i,l</a:t>
            </a:r>
            <a:r>
              <a:rPr lang="en-US" altLang="ko-KR" dirty="0" smtClean="0"/>
              <a:t> between two terms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&amp;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: the # of documents which contain the term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i,l</a:t>
            </a:r>
            <a:r>
              <a:rPr lang="en-US" altLang="ko-KR" dirty="0" smtClean="0"/>
              <a:t>: the # of documents which contain both terms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 &amp;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 document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/>
              <a:t> has a degree of membership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i,j</a:t>
            </a:r>
            <a:r>
              <a:rPr lang="en-US" altLang="ko-KR" dirty="0" smtClean="0"/>
              <a:t>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Computes an algebraic sum over all terms in the document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1) Whenever there is at least one index term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ko-KR" dirty="0" smtClean="0"/>
              <a:t> of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/>
              <a:t> which is strongly related to the index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/>
              <a:t> , then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i,j</a:t>
            </a:r>
            <a:r>
              <a:rPr lang="en-US" altLang="ko-KR" dirty="0" smtClean="0"/>
              <a:t> ~ 1 (-&gt; the index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/>
              <a:t> is a good fuzzy index for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2) When all index terms of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j </a:t>
            </a:r>
            <a:r>
              <a:rPr lang="en-US" altLang="ko-KR" dirty="0" smtClean="0"/>
              <a:t>are only loosely related to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/>
              <a:t>, then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i,j</a:t>
            </a:r>
            <a:r>
              <a:rPr lang="en-US" altLang="ko-KR" dirty="0" smtClean="0"/>
              <a:t> ~ 0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87624" y="2564904"/>
          <a:ext cx="1908175" cy="800100"/>
        </p:xfrm>
        <a:graphic>
          <a:graphicData uri="http://schemas.openxmlformats.org/presentationml/2006/ole">
            <p:oleObj spid="_x0000_s1026" name="수식" r:id="rId3" imgW="1079280" imgH="457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43409" y="4418434"/>
          <a:ext cx="2176463" cy="666750"/>
        </p:xfrm>
        <a:graphic>
          <a:graphicData uri="http://schemas.openxmlformats.org/presentationml/2006/ole">
            <p:oleObj spid="_x0000_s1027" name="수식" r:id="rId4" imgW="123156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Set Model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Fuzzy Information Retrieval</a:t>
            </a:r>
          </a:p>
          <a:p>
            <a:pPr lvl="1"/>
            <a:r>
              <a:rPr lang="en-US" altLang="ko-KR" dirty="0" smtClean="0"/>
              <a:t>Converting a Boolean-like query expression to its disjunctive normal form</a:t>
            </a:r>
          </a:p>
          <a:p>
            <a:pPr lvl="2"/>
            <a:r>
              <a:rPr lang="en-US" altLang="ko-KR" dirty="0" smtClean="0"/>
              <a:t>E.g. [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q = 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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(k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 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kumimoji="1" lang="pt-BR" altLang="ko-KR" i="1" dirty="0" smtClean="0">
                <a:ea typeface="굴림" pitchFamily="50" charset="-127"/>
                <a:sym typeface="Symbol" pitchFamily="18" charset="2"/>
              </a:rPr>
              <a:t> -&gt; 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[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dnf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= (1,1,1)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(1,1,0)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(1,0,0)</a:t>
            </a:r>
            <a:r>
              <a:rPr kumimoji="1" lang="pt-BR" altLang="ko-KR" dirty="0" smtClean="0">
                <a:ea typeface="굴림" pitchFamily="50" charset="-127"/>
                <a:sym typeface="Symbol" pitchFamily="18" charset="2"/>
              </a:rPr>
              <a:t>]</a:t>
            </a:r>
          </a:p>
          <a:p>
            <a:pPr lvl="2"/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dnf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= cc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cc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...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 cc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p</a:t>
            </a:r>
            <a:endParaRPr lang="en-US" altLang="ko-KR" dirty="0" smtClean="0"/>
          </a:p>
          <a:p>
            <a:pPr lvl="3"/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cc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/>
              <a:t>: a reference to the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err="1" smtClean="0"/>
              <a:t>-th</a:t>
            </a:r>
            <a:r>
              <a:rPr lang="en-US" altLang="ko-KR" dirty="0" smtClean="0"/>
              <a:t> conjunctive component</a:t>
            </a:r>
          </a:p>
          <a:p>
            <a:pPr lvl="3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dirty="0" smtClean="0"/>
              <a:t>: the # of conjunctive components of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dnf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31640" y="3140968"/>
          <a:ext cx="5273675" cy="2089150"/>
        </p:xfrm>
        <a:graphic>
          <a:graphicData uri="http://schemas.openxmlformats.org/presentationml/2006/ole">
            <p:oleObj spid="_x0000_s2051" name="수식" r:id="rId3" imgW="2984400" imgH="1193760" progId="Equation.3">
              <p:embed/>
            </p:oleObj>
          </a:graphicData>
        </a:graphic>
      </p:graphicFrame>
      <p:sp>
        <p:nvSpPr>
          <p:cNvPr id="20" name="타원 19"/>
          <p:cNvSpPr/>
          <p:nvPr/>
        </p:nvSpPr>
        <p:spPr>
          <a:xfrm>
            <a:off x="6674012" y="3553271"/>
            <a:ext cx="1440160" cy="1440160"/>
          </a:xfrm>
          <a:prstGeom prst="ellipse">
            <a:avLst/>
          </a:prstGeom>
          <a:solidFill>
            <a:srgbClr val="00B0F0">
              <a:alpha val="50000"/>
            </a:srgb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38108" y="3553271"/>
            <a:ext cx="1440160" cy="1440160"/>
          </a:xfrm>
          <a:prstGeom prst="ellipse">
            <a:avLst/>
          </a:prstGeom>
          <a:solidFill>
            <a:srgbClr val="FF0000">
              <a:alpha val="49804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06060" y="4273351"/>
            <a:ext cx="1440160" cy="1440160"/>
          </a:xfrm>
          <a:prstGeom prst="ellipse">
            <a:avLst/>
          </a:prstGeom>
          <a:solidFill>
            <a:srgbClr val="FFFF00">
              <a:alpha val="50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88224" y="348126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400" b="1" i="1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54876" y="353352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30196" y="535347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9814" y="398531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42774" y="391331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2774" y="43453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2044" y="585752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1400" b="1" i="1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q</a:t>
            </a:r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</a:t>
            </a:r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+ 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 </a:t>
            </a:r>
            <a:r>
              <a:rPr lang="en-US" altLang="ko-KR" sz="1400" b="1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+ cc</a:t>
            </a:r>
            <a:r>
              <a:rPr lang="en-US" altLang="ko-KR" sz="1400" b="1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endParaRPr lang="en-US" altLang="ko-KR" sz="1400" b="1" i="1" baseline="-25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2843808" y="2420888"/>
            <a:ext cx="2160240" cy="1728192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 flipV="1">
            <a:off x="2699792" y="2204864"/>
            <a:ext cx="3024336" cy="2664296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>
            <a:off x="4463988" y="2744924"/>
            <a:ext cx="2664296" cy="1584176"/>
          </a:xfrm>
          <a:prstGeom prst="straightConnector1">
            <a:avLst/>
          </a:prstGeom>
          <a:ln w="31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Set Model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</a:p>
          <a:p>
            <a:pPr lvl="1"/>
            <a:r>
              <a:rPr lang="en-US" altLang="ko-KR" dirty="0" smtClean="0"/>
              <a:t>Fuzzy set models for IR have been </a:t>
            </a:r>
          </a:p>
          <a:p>
            <a:pPr lvl="2"/>
            <a:r>
              <a:rPr lang="en-US" altLang="ko-KR" dirty="0" smtClean="0"/>
              <a:t>Discussed mainly in the literature</a:t>
            </a:r>
          </a:p>
          <a:p>
            <a:pPr lvl="2"/>
            <a:r>
              <a:rPr lang="en-US" altLang="ko-KR" dirty="0" smtClean="0"/>
              <a:t>Not popular among the IR community</a:t>
            </a:r>
          </a:p>
          <a:p>
            <a:pPr lvl="1"/>
            <a:r>
              <a:rPr lang="en-US" altLang="ko-KR" dirty="0" smtClean="0"/>
              <a:t>The vast majority of the experiments has considered only small collections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Boolean Model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Consider a conjunctive Boolean query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q = 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kumimoji="1" lang="pt-BR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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According to the Boolean model, a document which contains either the term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 smtClean="0"/>
              <a:t> or the term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y</a:t>
            </a:r>
            <a:r>
              <a:rPr lang="en-US" altLang="ko-KR" dirty="0" smtClean="0"/>
              <a:t> is as irrelevant as another document which contains neither of them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Extending the Boolean model with the functionality of </a:t>
            </a:r>
            <a:r>
              <a:rPr lang="en-US" altLang="ko-KR" dirty="0" smtClean="0">
                <a:solidFill>
                  <a:srgbClr val="C00000"/>
                </a:solidFill>
              </a:rPr>
              <a:t>partial matching &amp; term weighting</a:t>
            </a:r>
            <a:r>
              <a:rPr lang="en-US" altLang="ko-KR" dirty="0" smtClean="0"/>
              <a:t> of the vector model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Introduced in 1983 by Salton, Fox, &amp; Wu [703]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Extended Boolean Model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only two terms are considered, we can plot queries &amp; documents in a two-dimensional map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x,j</a:t>
            </a:r>
            <a:r>
              <a:rPr lang="en-US" altLang="ko-KR" dirty="0" smtClean="0"/>
              <a:t>: the normalized frequency of term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 smtClean="0"/>
              <a:t> in the document 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idf</a:t>
            </a:r>
            <a:r>
              <a:rPr lang="en-US" altLang="ko-KR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 smtClean="0"/>
              <a:t>: the inverse document frequency for a generic term </a:t>
            </a:r>
            <a:r>
              <a:rPr kumimoji="1" lang="pt-BR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</a:t>
            </a:r>
            <a:r>
              <a:rPr kumimoji="1" lang="pt-BR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5" name="그림 4" descr="2D_Extended_Boolean_model_AND_example.png"/>
          <p:cNvPicPr>
            <a:picLocks noChangeAspect="1"/>
          </p:cNvPicPr>
          <p:nvPr/>
        </p:nvPicPr>
        <p:blipFill>
          <a:blip r:embed="rId3" cstate="print"/>
          <a:srcRect b="9223"/>
          <a:stretch>
            <a:fillRect/>
          </a:stretch>
        </p:blipFill>
        <p:spPr>
          <a:xfrm>
            <a:off x="2426515" y="1806826"/>
            <a:ext cx="1929461" cy="2126230"/>
          </a:xfrm>
          <a:prstGeom prst="rect">
            <a:avLst/>
          </a:prstGeom>
        </p:spPr>
      </p:pic>
      <p:pic>
        <p:nvPicPr>
          <p:cNvPr id="6" name="그림 5" descr="2D_Extended_Boolean_model_OR_example.png"/>
          <p:cNvPicPr>
            <a:picLocks noChangeAspect="1"/>
          </p:cNvPicPr>
          <p:nvPr/>
        </p:nvPicPr>
        <p:blipFill>
          <a:blip r:embed="rId4" cstate="print"/>
          <a:srcRect b="9223"/>
          <a:stretch>
            <a:fillRect/>
          </a:stretch>
        </p:blipFill>
        <p:spPr>
          <a:xfrm>
            <a:off x="4788024" y="1806826"/>
            <a:ext cx="1929461" cy="2126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5312" y="2939790"/>
            <a:ext cx="246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The similarities of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∨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with documents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92" y="29397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The similarities of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∧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with documents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4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11560" y="4041502"/>
          <a:ext cx="2198688" cy="755650"/>
        </p:xfrm>
        <a:graphic>
          <a:graphicData uri="http://schemas.openxmlformats.org/presentationml/2006/ole">
            <p:oleObj spid="_x0000_s3074" name="수식" r:id="rId5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3429</Words>
  <Application>Microsoft Office PowerPoint</Application>
  <PresentationFormat>화면 슬라이드 쇼(4:3)</PresentationFormat>
  <Paragraphs>603</Paragraphs>
  <Slides>50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SNU IDB Lab.</vt:lpstr>
      <vt:lpstr>수식</vt:lpstr>
      <vt:lpstr>Equation</vt:lpstr>
      <vt:lpstr>Modern Information Retrieval </vt:lpstr>
      <vt:lpstr>Contents</vt:lpstr>
      <vt:lpstr>Fuzzy Set Model (1)</vt:lpstr>
      <vt:lpstr>Fuzzy Set Model (2)</vt:lpstr>
      <vt:lpstr>Fuzzy Set Model (3)</vt:lpstr>
      <vt:lpstr>Fuzzy Set Model (4)</vt:lpstr>
      <vt:lpstr>Fuzzy Set Model (5)</vt:lpstr>
      <vt:lpstr>Extended Boolean Model (1)</vt:lpstr>
      <vt:lpstr>Extended Boolean Model (2)</vt:lpstr>
      <vt:lpstr>Extended Boolean Model (3)</vt:lpstr>
      <vt:lpstr>Extended Boolean Model (4)</vt:lpstr>
      <vt:lpstr>Contents</vt:lpstr>
      <vt:lpstr>Generalized Vector Space Model (1)</vt:lpstr>
      <vt:lpstr>Generalized Vector Space Model (2)</vt:lpstr>
      <vt:lpstr>Generalized Vector Space Model (3)</vt:lpstr>
      <vt:lpstr>Generalized Vector Space Model (4)</vt:lpstr>
      <vt:lpstr>Latent Semantic Indexing Model (1)</vt:lpstr>
      <vt:lpstr>Latent Semantic Indexing Model (2)</vt:lpstr>
      <vt:lpstr>Latent Semantic Indexing Model (3)</vt:lpstr>
      <vt:lpstr>Latent Semantic Indexing Model (4)</vt:lpstr>
      <vt:lpstr>Neural Network Model (1)</vt:lpstr>
      <vt:lpstr>Neural Network Model (2)</vt:lpstr>
      <vt:lpstr>Neural Network Model (3)</vt:lpstr>
      <vt:lpstr>Neural Network Model (4)</vt:lpstr>
      <vt:lpstr>Contents</vt:lpstr>
      <vt:lpstr>Alternative Probabilistic Models</vt:lpstr>
      <vt:lpstr>Bayesian Networks (1)</vt:lpstr>
      <vt:lpstr>Bayesian Networks (2)</vt:lpstr>
      <vt:lpstr>Bayesian Networks (3)</vt:lpstr>
      <vt:lpstr>Inference Network Model (1)</vt:lpstr>
      <vt:lpstr>Inference Network Model (2)</vt:lpstr>
      <vt:lpstr>Inference Network Model (3)</vt:lpstr>
      <vt:lpstr>Inference Network Model (4)</vt:lpstr>
      <vt:lpstr>Belief Network Model (1)</vt:lpstr>
      <vt:lpstr>Belief Network Model (2)</vt:lpstr>
      <vt:lpstr>Belief Network Model (3)</vt:lpstr>
      <vt:lpstr>Contents</vt:lpstr>
      <vt:lpstr>Structured Text Retrieval Models (1)</vt:lpstr>
      <vt:lpstr>Structured Text Retrieval Models (2)</vt:lpstr>
      <vt:lpstr>Structured Text Retrieval Models (3)</vt:lpstr>
      <vt:lpstr>Structured Text Retrieval Models (4)</vt:lpstr>
      <vt:lpstr>Structured Text Retrieval Models (5)</vt:lpstr>
      <vt:lpstr>Structured Text Retrieval Models (6)</vt:lpstr>
      <vt:lpstr>Structured Text Retrieval Models (7)</vt:lpstr>
      <vt:lpstr>Structured Text Retrieval Models (8)</vt:lpstr>
      <vt:lpstr>Structured Text Retrieval Models (9)</vt:lpstr>
      <vt:lpstr>Structured Text Retrieval Models (10)</vt:lpstr>
      <vt:lpstr>Contents</vt:lpstr>
      <vt:lpstr>Models for Browsing</vt:lpstr>
      <vt:lpstr>Thank You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Information Retrieval</dc:title>
  <dc:creator>Hyunwoo Kim</dc:creator>
  <cp:lastModifiedBy>Victorinus</cp:lastModifiedBy>
  <cp:revision>641</cp:revision>
  <dcterms:created xsi:type="dcterms:W3CDTF">2006-10-05T04:04:58Z</dcterms:created>
  <dcterms:modified xsi:type="dcterms:W3CDTF">2010-07-20T11:35:18Z</dcterms:modified>
</cp:coreProperties>
</file>