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9" r:id="rId4"/>
    <p:sldId id="260" r:id="rId5"/>
    <p:sldId id="261" r:id="rId6"/>
    <p:sldId id="262" r:id="rId7"/>
    <p:sldId id="273" r:id="rId8"/>
    <p:sldId id="263" r:id="rId9"/>
    <p:sldId id="258" r:id="rId10"/>
    <p:sldId id="264" r:id="rId11"/>
    <p:sldId id="27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72" r:id="rId21"/>
    <p:sldId id="277" r:id="rId22"/>
    <p:sldId id="278" r:id="rId23"/>
    <p:sldId id="276" r:id="rId24"/>
    <p:sldId id="279" r:id="rId25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083E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E4226-3B1B-4172-B197-E37425226689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EF567-8B8D-4EFC-814D-580753BFD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953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451D-B62C-4691-A6F1-EB979F6CA5FB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DBFFC-C7DD-4DD1-B647-480FD4CB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05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9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23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DBFFC-C7DD-4DD1-B647-480FD4CBD82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56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419707" y="3389970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8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‹#›</a:t>
            </a:fld>
            <a:r>
              <a:rPr lang="en-US" altLang="ko-KR" dirty="0" smtClean="0"/>
              <a:t>/24</a:t>
            </a:r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0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ú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ú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0" y="95250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692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5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E558-4905-45D0-B7E8-64AD774146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2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Short Text Understanding Through Lexical-Semantic Analysis</a:t>
            </a:r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Wen Hua, </a:t>
            </a:r>
            <a:r>
              <a:rPr lang="en-US" altLang="ko-KR" dirty="0" err="1" smtClean="0"/>
              <a:t>Zhongyuan</a:t>
            </a:r>
            <a:r>
              <a:rPr lang="en-US" altLang="ko-KR" dirty="0" smtClean="0"/>
              <a:t> Wang, </a:t>
            </a:r>
            <a:r>
              <a:rPr lang="en-US" altLang="ko-KR" dirty="0" err="1" smtClean="0"/>
              <a:t>Haixun</a:t>
            </a:r>
            <a:r>
              <a:rPr lang="en-US" altLang="ko-KR" dirty="0" smtClean="0"/>
              <a:t> Wang, Kai Zheng, and </a:t>
            </a:r>
            <a:r>
              <a:rPr lang="en-US" altLang="ko-KR" dirty="0" err="1" smtClean="0"/>
              <a:t>Xiaofang</a:t>
            </a:r>
            <a:r>
              <a:rPr lang="en-US" altLang="ko-KR" dirty="0" smtClean="0"/>
              <a:t> Zhou</a:t>
            </a:r>
          </a:p>
          <a:p>
            <a:r>
              <a:rPr lang="en-US" altLang="ko-KR" dirty="0" smtClean="0"/>
              <a:t>ICDE 2015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21 April 2015</a:t>
            </a:r>
            <a:endParaRPr lang="en-US" altLang="ko-KR" dirty="0"/>
          </a:p>
          <a:p>
            <a:r>
              <a:rPr lang="en-US" altLang="ko-KR" dirty="0" smtClean="0"/>
              <a:t>Hyewon Lim</a:t>
            </a:r>
          </a:p>
        </p:txBody>
      </p:sp>
    </p:spTree>
    <p:extLst>
      <p:ext uri="{BB962C8B-B14F-4D97-AF65-F5344CB8AC3E}">
        <p14:creationId xmlns:p14="http://schemas.microsoft.com/office/powerpoint/2010/main" val="29705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Framework 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Statement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827" y="1957623"/>
            <a:ext cx="5694558" cy="394566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10</a:t>
            </a:fld>
            <a:r>
              <a:rPr lang="en-US" altLang="ko-KR" smtClean="0"/>
              <a:t>/24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62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Problem Statement</a:t>
            </a:r>
          </a:p>
          <a:p>
            <a:r>
              <a:rPr lang="en-US" altLang="ko-KR" dirty="0" smtClean="0"/>
              <a:t>Methodology</a:t>
            </a:r>
          </a:p>
          <a:p>
            <a:r>
              <a:rPr lang="en-US" altLang="ko-KR" dirty="0" smtClean="0"/>
              <a:t>Experiment</a:t>
            </a:r>
          </a:p>
          <a:p>
            <a:r>
              <a:rPr lang="en-US" altLang="ko-KR" dirty="0" smtClean="0"/>
              <a:t>Conclusion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11</a:t>
            </a:fld>
            <a:r>
              <a:rPr lang="en-US" altLang="ko-KR" smtClean="0"/>
              <a:t>/24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9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Online inference</a:t>
            </a:r>
          </a:p>
          <a:p>
            <a:pPr lvl="1"/>
            <a:r>
              <a:rPr lang="en-US" altLang="ko-KR" dirty="0" smtClean="0"/>
              <a:t>Text segmentation</a:t>
            </a:r>
          </a:p>
          <a:p>
            <a:pPr lvl="2"/>
            <a:r>
              <a:rPr lang="en-US" altLang="ko-KR" dirty="0" smtClean="0"/>
              <a:t>How to obtain a coherent segmentation from the set of terms?</a:t>
            </a:r>
          </a:p>
          <a:p>
            <a:pPr lvl="3"/>
            <a:r>
              <a:rPr lang="en-US" altLang="ko-KR" dirty="0" smtClean="0"/>
              <a:t>Mutual exclusion</a:t>
            </a:r>
          </a:p>
          <a:p>
            <a:pPr lvl="3"/>
            <a:r>
              <a:rPr lang="en-US" altLang="ko-KR" dirty="0" smtClean="0"/>
              <a:t>Mutual reinforce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25" y="3202614"/>
            <a:ext cx="5739162" cy="248972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12</a:t>
            </a:fld>
            <a:r>
              <a:rPr lang="en-US" altLang="ko-KR" smtClean="0"/>
              <a:t>/24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0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Online inference (cont.)</a:t>
            </a:r>
          </a:p>
          <a:p>
            <a:pPr lvl="1"/>
            <a:r>
              <a:rPr lang="en-US" altLang="ko-KR" dirty="0" smtClean="0"/>
              <a:t>Type detection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Chain Model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Consider </a:t>
            </a:r>
            <a:r>
              <a:rPr lang="en-US" altLang="ko-KR" dirty="0"/>
              <a:t>relatedness between consecutive </a:t>
            </a:r>
            <a:r>
              <a:rPr lang="en-US" altLang="ko-KR" dirty="0" smtClean="0"/>
              <a:t>terms</a:t>
            </a:r>
          </a:p>
          <a:p>
            <a:pPr lvl="3"/>
            <a:r>
              <a:rPr lang="en-US" altLang="ko-KR" dirty="0" smtClean="0"/>
              <a:t>Maximize </a:t>
            </a:r>
            <a:r>
              <a:rPr lang="en-US" altLang="ko-KR" dirty="0"/>
              <a:t>total score of consecutive terms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Pairwise </a:t>
            </a:r>
            <a:r>
              <a:rPr lang="en-US" altLang="ko-KR" dirty="0"/>
              <a:t>Model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Most </a:t>
            </a:r>
            <a:r>
              <a:rPr lang="en-US" altLang="ko-KR" dirty="0"/>
              <a:t>related terms might not always be </a:t>
            </a:r>
            <a:r>
              <a:rPr lang="en-US" altLang="ko-KR" dirty="0" smtClean="0"/>
              <a:t>adjacent</a:t>
            </a:r>
          </a:p>
          <a:p>
            <a:pPr lvl="3"/>
            <a:r>
              <a:rPr lang="en-US" altLang="ko-KR" dirty="0" smtClean="0"/>
              <a:t>Find </a:t>
            </a:r>
            <a:r>
              <a:rPr lang="en-US" altLang="ko-KR" dirty="0"/>
              <a:t>the best type for each term so that the Maximum Spanning Tree of the resulting sub-graph between typed-terms has the largest </a:t>
            </a:r>
            <a:r>
              <a:rPr lang="en-US" altLang="ko-KR" dirty="0" smtClean="0"/>
              <a:t>weight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418" y="2095638"/>
            <a:ext cx="5263376" cy="2176072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13</a:t>
            </a:fld>
            <a:r>
              <a:rPr lang="en-US" altLang="ko-KR" smtClean="0"/>
              <a:t>/24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81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Online inference (cont.)</a:t>
            </a:r>
          </a:p>
          <a:p>
            <a:pPr lvl="1"/>
            <a:r>
              <a:rPr lang="en-US" altLang="ko-KR" dirty="0" smtClean="0"/>
              <a:t>Instance disambiguation</a:t>
            </a:r>
          </a:p>
          <a:p>
            <a:pPr lvl="2"/>
            <a:r>
              <a:rPr lang="en-US" altLang="ko-KR" dirty="0"/>
              <a:t>Infer the best concept of each entity within context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Filtering/re-rank </a:t>
            </a:r>
            <a:r>
              <a:rPr lang="en-US" altLang="ko-KR" dirty="0"/>
              <a:t>of the original concept cluster vector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Weighted-Vote </a:t>
            </a:r>
          </a:p>
          <a:p>
            <a:pPr lvl="3"/>
            <a:r>
              <a:rPr lang="en-US" altLang="ko-KR" dirty="0" smtClean="0"/>
              <a:t>The </a:t>
            </a:r>
            <a:r>
              <a:rPr lang="en-US" altLang="ko-KR" dirty="0"/>
              <a:t>final score of each concept cluster is a combination of its original score and the support from other terms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14</a:t>
            </a:fld>
            <a:r>
              <a:rPr lang="en-US" altLang="ko-KR" smtClean="0"/>
              <a:t>/24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0163" y="3834965"/>
            <a:ext cx="2654894" cy="30777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hotel</a:t>
            </a:r>
            <a:r>
              <a:rPr lang="ko-KR" altLang="en-US" sz="1400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california</a:t>
            </a:r>
            <a:r>
              <a:rPr lang="en-US" altLang="ko-KR" sz="1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eagles</a:t>
            </a:r>
            <a:endParaRPr lang="ko-KR" altLang="en-US" sz="1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824" y="4931608"/>
            <a:ext cx="22252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&lt;animal, 0.2379&gt;</a:t>
            </a:r>
          </a:p>
          <a:p>
            <a:pPr algn="ctr"/>
            <a:r>
              <a:rPr lang="en-US" altLang="ko-K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&lt;band, 0.1277&gt;</a:t>
            </a:r>
          </a:p>
          <a:p>
            <a:pPr algn="ctr"/>
            <a:r>
              <a:rPr lang="en-US" altLang="ko-K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&lt;bird, 0.1101&gt;</a:t>
            </a:r>
          </a:p>
          <a:p>
            <a:pPr algn="ctr"/>
            <a:r>
              <a:rPr lang="en-US" altLang="ko-K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&lt;celebrity, 0.0463&gt;</a:t>
            </a:r>
          </a:p>
          <a:p>
            <a:pPr algn="ctr"/>
            <a:r>
              <a:rPr lang="en-US" altLang="ko-K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ko-KR" altLang="en-US" sz="1400" i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67043" y="4519453"/>
            <a:ext cx="1903085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hotel</a:t>
            </a:r>
            <a:r>
              <a:rPr lang="ko-KR" altLang="en-US" sz="140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california</a:t>
            </a: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706" y="4519453"/>
            <a:ext cx="1875518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eagles</a:t>
            </a: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5940" y="4931608"/>
            <a:ext cx="22252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&lt;singer, 0.0237&gt;</a:t>
            </a:r>
          </a:p>
          <a:p>
            <a:pPr algn="ctr"/>
            <a:r>
              <a:rPr lang="en-US" altLang="ko-K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&lt;band, 0.0181&gt;</a:t>
            </a:r>
          </a:p>
          <a:p>
            <a:pPr algn="ctr"/>
            <a:r>
              <a:rPr lang="en-US" altLang="ko-K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&lt;celebrity, 0.0137&gt;</a:t>
            </a:r>
          </a:p>
          <a:p>
            <a:pPr algn="ctr"/>
            <a:r>
              <a:rPr lang="en-US" altLang="ko-K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&lt;album, 0.0132&gt;</a:t>
            </a:r>
          </a:p>
          <a:p>
            <a:pPr algn="ctr"/>
            <a:r>
              <a:rPr lang="en-US" altLang="ko-K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ko-KR" altLang="en-US" sz="1400" i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5315" y="4290646"/>
            <a:ext cx="5152293" cy="1960685"/>
          </a:xfrm>
          <a:prstGeom prst="roundRect">
            <a:avLst>
              <a:gd name="adj" fmla="val 769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62346" y="4290646"/>
            <a:ext cx="2365131" cy="1960685"/>
          </a:xfrm>
          <a:prstGeom prst="roundRect">
            <a:avLst>
              <a:gd name="adj" fmla="val 769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532266" y="4931608"/>
            <a:ext cx="22252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&lt;band, 0.4562&gt;</a:t>
            </a:r>
          </a:p>
          <a:p>
            <a:pPr algn="ctr"/>
            <a:r>
              <a:rPr lang="en-US" altLang="ko-K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&lt;celebrity, 0.1583&gt;</a:t>
            </a:r>
          </a:p>
          <a:p>
            <a:pPr algn="ctr"/>
            <a:r>
              <a:rPr lang="en-US" altLang="ko-K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&lt;animal, 0.1317&gt;</a:t>
            </a:r>
          </a:p>
          <a:p>
            <a:pPr algn="ctr"/>
            <a:r>
              <a:rPr lang="en-US" altLang="ko-K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&lt;singer, </a:t>
            </a:r>
            <a:r>
              <a:rPr lang="en-US" altLang="ko-K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0.0911&gt;</a:t>
            </a:r>
          </a:p>
          <a:p>
            <a:pPr algn="ctr"/>
            <a:r>
              <a:rPr lang="en-US" altLang="ko-K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ko-KR" altLang="en-US" sz="1400" i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5688623" y="5117681"/>
            <a:ext cx="589085" cy="35051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653339" y="482645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WV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708595" y="4525598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 smtClean="0"/>
              <a:t>After normalization</a:t>
            </a:r>
            <a:r>
              <a:rPr lang="en-US" altLang="ko-KR" sz="1600" dirty="0" smtClean="0"/>
              <a:t>: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77846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Offline knowledge acquisition</a:t>
            </a:r>
          </a:p>
          <a:p>
            <a:pPr lvl="1"/>
            <a:r>
              <a:rPr lang="en-US" altLang="ko-KR" dirty="0" smtClean="0"/>
              <a:t>Harvesting IS-A network from </a:t>
            </a:r>
            <a:r>
              <a:rPr lang="en-US" altLang="ko-KR" dirty="0" err="1" smtClean="0"/>
              <a:t>Probase</a:t>
            </a:r>
            <a:endParaRPr lang="en-US" altLang="ko-KR" dirty="0" smtClean="0"/>
          </a:p>
          <a:p>
            <a:pPr lvl="1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/>
          </a:p>
        </p:txBody>
      </p:sp>
      <p:pic>
        <p:nvPicPr>
          <p:cNvPr id="2050" name="Picture 2" descr="http://research.microsoft.com/en-us/projects/probase/viewer_conce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15" y="2245113"/>
            <a:ext cx="5317182" cy="40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80478" y="6265866"/>
            <a:ext cx="61740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http://research.microsoft.com/en-us/projects/probase/browser.aspx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15</a:t>
            </a:fld>
            <a:r>
              <a:rPr lang="en-US" altLang="ko-KR" smtClean="0"/>
              <a:t>/24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35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Offline knowledge acquisition (cont.)</a:t>
            </a:r>
          </a:p>
          <a:p>
            <a:pPr lvl="1"/>
            <a:r>
              <a:rPr lang="en-US" altLang="ko-KR" dirty="0" smtClean="0"/>
              <a:t>Constructing co-occurrence network</a:t>
            </a:r>
          </a:p>
          <a:p>
            <a:pPr lvl="2"/>
            <a:r>
              <a:rPr lang="en-US" altLang="ko-KR" dirty="0" smtClean="0"/>
              <a:t>Between typed-terms; common terms are penalized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74" y="2786043"/>
            <a:ext cx="3642732" cy="25051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339" y="3199471"/>
            <a:ext cx="2375442" cy="1520282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060417" y="3838342"/>
            <a:ext cx="394010" cy="2425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01339" y="5214727"/>
            <a:ext cx="3050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Compress network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Reduce cardinality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Improve inference accuracy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16</a:t>
            </a:fld>
            <a:r>
              <a:rPr lang="en-US" altLang="ko-KR" smtClean="0"/>
              <a:t>/24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493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Offline knowledge acquisition (cont.)</a:t>
            </a:r>
          </a:p>
          <a:p>
            <a:pPr lvl="1"/>
            <a:r>
              <a:rPr lang="en-US" altLang="ko-KR" dirty="0" smtClean="0"/>
              <a:t>Concept clustering by k-</a:t>
            </a:r>
            <a:r>
              <a:rPr lang="en-US" altLang="ko-KR" dirty="0" err="1" smtClean="0"/>
              <a:t>Mediods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Cluster similar concepts contained in </a:t>
            </a:r>
            <a:r>
              <a:rPr lang="en-US" altLang="ko-KR" dirty="0" err="1" smtClean="0"/>
              <a:t>Probase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Represent the semantics of an instance in a more compact manner</a:t>
            </a:r>
          </a:p>
          <a:p>
            <a:pPr lvl="3"/>
            <a:r>
              <a:rPr lang="en-US" altLang="ko-KR" dirty="0" smtClean="0"/>
              <a:t>Reduce the size of the original co-occurrence network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23036" y="3292895"/>
            <a:ext cx="1258678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Disneyland</a:t>
            </a:r>
            <a:endParaRPr lang="ko-KR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5208" y="3707078"/>
            <a:ext cx="619913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&lt;theme park, 0.0351&gt;,  &lt;amusement park, 0.0336&gt;,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&lt;company, 0.0179&gt;, &lt;park, 0.0178&gt;, &lt;big company, 0.0178&gt;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&lt;{theme park, amusement park, park}, 0.0865&gt;,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&lt;{company, big company}, 0.0357&gt;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4437389" y="4500254"/>
            <a:ext cx="193431" cy="2110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17</a:t>
            </a:fld>
            <a:r>
              <a:rPr lang="en-US" altLang="ko-KR" smtClean="0"/>
              <a:t>/24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40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Offline knowledge acquisition (cont.)</a:t>
            </a:r>
          </a:p>
          <a:p>
            <a:pPr lvl="1"/>
            <a:r>
              <a:rPr lang="en-US" altLang="ko-KR" dirty="0" smtClean="0"/>
              <a:t>Scoring semantic coherence</a:t>
            </a:r>
          </a:p>
          <a:p>
            <a:pPr lvl="2"/>
            <a:r>
              <a:rPr lang="en-US" altLang="ko-KR" dirty="0" smtClean="0"/>
              <a:t>Affinity Score </a:t>
            </a:r>
          </a:p>
          <a:p>
            <a:pPr lvl="3"/>
            <a:r>
              <a:rPr lang="en-US" altLang="ko-KR" dirty="0" smtClean="0"/>
              <a:t>Measure semantic coherence between typed-terms</a:t>
            </a:r>
          </a:p>
          <a:p>
            <a:pPr lvl="3"/>
            <a:r>
              <a:rPr lang="en-US" altLang="ko-KR" dirty="0" smtClean="0"/>
              <a:t>Two types of coherence: similarity, relatedness (co-occurrence)</a:t>
            </a:r>
          </a:p>
          <a:p>
            <a:pPr lvl="3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Methodology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94" y="3173207"/>
            <a:ext cx="2527612" cy="2858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570" y="3528596"/>
            <a:ext cx="2084858" cy="2970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915" y="3895195"/>
            <a:ext cx="2126168" cy="3013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7873" y="4429115"/>
            <a:ext cx="4148254" cy="191199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813506" y="3895195"/>
            <a:ext cx="390396" cy="301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8" idx="3"/>
            <a:endCxn id="7" idx="0"/>
          </p:cNvCxnSpPr>
          <p:nvPr/>
        </p:nvCxnSpPr>
        <p:spPr>
          <a:xfrm rot="5400000">
            <a:off x="4583005" y="4141442"/>
            <a:ext cx="276668" cy="298678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18</a:t>
            </a:fld>
            <a:r>
              <a:rPr lang="en-US" altLang="ko-KR" smtClean="0"/>
              <a:t>/24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Problem Statement</a:t>
            </a:r>
          </a:p>
          <a:p>
            <a:r>
              <a:rPr lang="en-US" altLang="ko-KR" dirty="0" smtClean="0"/>
              <a:t>Methodology</a:t>
            </a:r>
          </a:p>
          <a:p>
            <a:r>
              <a:rPr lang="en-US" altLang="ko-KR" dirty="0" smtClean="0"/>
              <a:t>Experiment</a:t>
            </a:r>
          </a:p>
          <a:p>
            <a:r>
              <a:rPr lang="en-US" altLang="ko-KR" dirty="0" smtClean="0"/>
              <a:t>Conclusion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19</a:t>
            </a:fld>
            <a:r>
              <a:rPr lang="en-US" altLang="ko-KR" smtClean="0"/>
              <a:t>/24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6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Problem Statement</a:t>
            </a:r>
          </a:p>
          <a:p>
            <a:r>
              <a:rPr lang="en-US" altLang="ko-KR" dirty="0" smtClean="0"/>
              <a:t>Methodology</a:t>
            </a:r>
          </a:p>
          <a:p>
            <a:r>
              <a:rPr lang="en-US" altLang="ko-KR" dirty="0" smtClean="0"/>
              <a:t>Experiment</a:t>
            </a:r>
          </a:p>
          <a:p>
            <a:r>
              <a:rPr lang="en-US" altLang="ko-KR" dirty="0" smtClean="0"/>
              <a:t>Conclusion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</a:t>
            </a:fld>
            <a:r>
              <a:rPr lang="en-US" altLang="ko-KR" smtClean="0"/>
              <a:t>/24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Benchmark</a:t>
            </a:r>
          </a:p>
          <a:p>
            <a:pPr lvl="1"/>
            <a:r>
              <a:rPr lang="en-US" altLang="ko-KR" dirty="0" smtClean="0"/>
              <a:t>Manually picked 11 terms</a:t>
            </a:r>
          </a:p>
          <a:p>
            <a:pPr lvl="2"/>
            <a:r>
              <a:rPr lang="en-US" altLang="ko-KR" i="1" dirty="0" smtClean="0"/>
              <a:t>April in </a:t>
            </a:r>
            <a:r>
              <a:rPr lang="en-US" altLang="ko-KR" i="1" dirty="0" err="1" smtClean="0"/>
              <a:t>paris</a:t>
            </a:r>
            <a:r>
              <a:rPr lang="en-US" altLang="ko-KR" i="1" dirty="0" smtClean="0"/>
              <a:t>, hotel </a:t>
            </a:r>
            <a:r>
              <a:rPr lang="en-US" altLang="ko-KR" i="1" dirty="0" err="1" smtClean="0"/>
              <a:t>california</a:t>
            </a:r>
            <a:r>
              <a:rPr lang="en-US" altLang="ko-KR" i="1" dirty="0" smtClean="0"/>
              <a:t>, watch, book, pink, blue, orange, population, birthday, apple fox</a:t>
            </a:r>
          </a:p>
          <a:p>
            <a:pPr lvl="1"/>
            <a:r>
              <a:rPr lang="en-US" altLang="ko-KR" dirty="0" smtClean="0"/>
              <a:t>Randomly selected 1,100 queries containing one of above terms from one day’s query log</a:t>
            </a:r>
          </a:p>
          <a:p>
            <a:pPr lvl="1"/>
            <a:r>
              <a:rPr lang="en-US" altLang="ko-KR" dirty="0" smtClean="0"/>
              <a:t>Randomly sampled another 400 queries without any restriction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Invited 15 colleagues </a:t>
            </a:r>
            <a:r>
              <a:rPr lang="en-US" altLang="ko-KR" dirty="0" smtClean="0">
                <a:sym typeface="Wingdings" panose="05000000000000000000" pitchFamily="2" charset="2"/>
              </a:rPr>
              <a:t>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20</a:t>
            </a:fld>
            <a:r>
              <a:rPr lang="en-US" altLang="ko-KR" smtClean="0"/>
              <a:t>/24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7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Effectiveness of text segmentation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Effectiveness of type detection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Effectiveness of short text understanding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516" y="1913083"/>
            <a:ext cx="3954968" cy="623170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5969620" y="1831307"/>
            <a:ext cx="148683" cy="163551"/>
          </a:xfrm>
          <a:prstGeom prst="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737" y="3191671"/>
            <a:ext cx="2988526" cy="1223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69620" y="3424081"/>
            <a:ext cx="210666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 smtClean="0"/>
              <a:t>Verb, adjective, …</a:t>
            </a:r>
          </a:p>
          <a:p>
            <a:pPr>
              <a:lnSpc>
                <a:spcPct val="120000"/>
              </a:lnSpc>
            </a:pPr>
            <a:r>
              <a:rPr lang="en-US" altLang="ko-KR" sz="1200" dirty="0" smtClean="0"/>
              <a:t>Attribute, concept and instance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843" y="5086381"/>
            <a:ext cx="3464314" cy="816200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21</a:t>
            </a:fld>
            <a:r>
              <a:rPr lang="en-US" altLang="ko-KR" smtClean="0"/>
              <a:t>/24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00" y="1743584"/>
            <a:ext cx="1538468" cy="9621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361" y="3363102"/>
            <a:ext cx="1796468" cy="105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49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Accuracy of concept labeling</a:t>
            </a:r>
          </a:p>
          <a:p>
            <a:pPr lvl="1"/>
            <a:r>
              <a:rPr lang="en-US" altLang="ko-KR" dirty="0" smtClean="0"/>
              <a:t>AC: adjacent context; WV: weighted-vote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Efficiency of short text understanding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941" y="2332096"/>
            <a:ext cx="4728118" cy="900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232" y="3959612"/>
            <a:ext cx="3453536" cy="257593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22</a:t>
            </a:fld>
            <a:r>
              <a:rPr lang="en-US" altLang="ko-KR" smtClean="0"/>
              <a:t>/24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439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Problem Statement</a:t>
            </a:r>
          </a:p>
          <a:p>
            <a:r>
              <a:rPr lang="en-US" altLang="ko-KR" dirty="0" smtClean="0"/>
              <a:t>Methodology</a:t>
            </a:r>
          </a:p>
          <a:p>
            <a:r>
              <a:rPr lang="en-US" altLang="ko-KR" dirty="0" smtClean="0"/>
              <a:t>Experiment</a:t>
            </a:r>
          </a:p>
          <a:p>
            <a:r>
              <a:rPr lang="en-US" altLang="ko-KR" dirty="0" smtClean="0"/>
              <a:t>Conclusion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23</a:t>
            </a:fld>
            <a:r>
              <a:rPr lang="en-US" altLang="ko-KR" smtClean="0"/>
              <a:t>/24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0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Short text understanding</a:t>
            </a:r>
          </a:p>
          <a:p>
            <a:pPr lvl="1"/>
            <a:r>
              <a:rPr lang="en-US" altLang="ko-KR" dirty="0" smtClean="0"/>
              <a:t>Text segmentation: a randomized approximation algorithm</a:t>
            </a:r>
          </a:p>
          <a:p>
            <a:pPr lvl="1"/>
            <a:r>
              <a:rPr lang="en-US" altLang="ko-KR" dirty="0" smtClean="0"/>
              <a:t>Type detection: a Chain Model and a Pairwise Model</a:t>
            </a:r>
          </a:p>
          <a:p>
            <a:pPr lvl="1"/>
            <a:r>
              <a:rPr lang="en-US" altLang="ko-KR" dirty="0" smtClean="0"/>
              <a:t>Concept labeling: a Weighted-Vote algorithm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 framework with feedback</a:t>
            </a:r>
          </a:p>
          <a:p>
            <a:pPr lvl="1"/>
            <a:r>
              <a:rPr lang="en-US" altLang="ko-KR" dirty="0" smtClean="0"/>
              <a:t>The three steps of short text understanding are related with each other</a:t>
            </a:r>
          </a:p>
          <a:p>
            <a:pPr lvl="1"/>
            <a:r>
              <a:rPr lang="en-US" altLang="ko-KR" dirty="0" smtClean="0"/>
              <a:t>Quality of text segmentation &gt; Quality of other steps</a:t>
            </a:r>
          </a:p>
          <a:p>
            <a:pPr lvl="1"/>
            <a:r>
              <a:rPr lang="en-US" altLang="ko-KR" dirty="0" smtClean="0"/>
              <a:t>Disambiguation &gt; accuracy of measuring semantic coherence </a:t>
            </a:r>
            <a:br>
              <a:rPr lang="en-US" altLang="ko-KR" dirty="0" smtClean="0"/>
            </a:br>
            <a:r>
              <a:rPr lang="en-US" altLang="ko-KR" dirty="0" smtClean="0"/>
              <a:t>		&gt; performance of text segmentation and type detection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 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24</a:t>
            </a:fld>
            <a:r>
              <a:rPr lang="en-US" altLang="ko-KR" smtClean="0"/>
              <a:t>/24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9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Characteristics of short texts </a:t>
            </a:r>
          </a:p>
          <a:p>
            <a:pPr lvl="1"/>
            <a:r>
              <a:rPr lang="en-US" altLang="ko-KR" dirty="0" smtClean="0"/>
              <a:t>Do not always observe the syntax of a written language</a:t>
            </a:r>
          </a:p>
          <a:p>
            <a:pPr lvl="2"/>
            <a:r>
              <a:rPr lang="en-US" altLang="ko-KR" dirty="0" smtClean="0"/>
              <a:t>Cannot always apply to the traditional NLP techniques</a:t>
            </a:r>
          </a:p>
          <a:p>
            <a:pPr lvl="1"/>
            <a:r>
              <a:rPr lang="en-US" altLang="ko-KR" dirty="0" smtClean="0"/>
              <a:t>Have limited context</a:t>
            </a:r>
          </a:p>
          <a:p>
            <a:pPr lvl="2"/>
            <a:r>
              <a:rPr lang="en-US" altLang="ko-KR" dirty="0" smtClean="0"/>
              <a:t>The most search queries contain &lt;5 words</a:t>
            </a:r>
          </a:p>
          <a:p>
            <a:pPr lvl="2"/>
            <a:r>
              <a:rPr lang="en-US" altLang="ko-KR" dirty="0" smtClean="0"/>
              <a:t>Tweets have &lt;140 characters</a:t>
            </a:r>
          </a:p>
          <a:p>
            <a:pPr lvl="1"/>
            <a:r>
              <a:rPr lang="en-US" altLang="ko-KR" dirty="0" smtClean="0"/>
              <a:t>Do not possess sufficient signals to support statistical text processing techniques 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3</a:t>
            </a:fld>
            <a:r>
              <a:rPr lang="en-US" altLang="ko-KR" smtClean="0"/>
              <a:t>/24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63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Challenges of short text understanding</a:t>
            </a:r>
          </a:p>
          <a:p>
            <a:pPr lvl="1"/>
            <a:r>
              <a:rPr lang="en-US" altLang="ko-KR" dirty="0" smtClean="0"/>
              <a:t>Segmentation ambiguity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Incorrect segmentation of short texts leads to incorrect semantic similarity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12139" y="2277208"/>
            <a:ext cx="2440092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April in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paris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lyrics</a:t>
            </a:r>
            <a:endParaRPr lang="ko-KR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0215" y="2277208"/>
            <a:ext cx="2654894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Vacation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april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paris</a:t>
            </a:r>
            <a:endParaRPr lang="ko-KR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4738" y="3086100"/>
            <a:ext cx="26548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ko-KR" sz="14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april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paris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lyrics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ko-KR" sz="14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april</a:t>
            </a:r>
            <a:r>
              <a:rPr lang="en-US" altLang="ko-KR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ko-KR" sz="14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paris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lyrics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9114" y="3086100"/>
            <a:ext cx="2977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ko-KR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vacation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april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paris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ko-KR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vacation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april</a:t>
            </a:r>
            <a:r>
              <a:rPr lang="en-US" altLang="ko-KR" sz="1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ko-KR" sz="14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paris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2435469" y="2833775"/>
            <a:ext cx="193431" cy="2110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6470946" y="2833775"/>
            <a:ext cx="193431" cy="2110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12139" y="4474463"/>
            <a:ext cx="2440092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 hotel 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california</a:t>
            </a:r>
            <a:endParaRPr lang="ko-KR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40215" y="4474463"/>
            <a:ext cx="2654894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Hotel California eagles</a:t>
            </a:r>
            <a:endParaRPr lang="ko-KR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72444" y="221565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vs.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72444" y="444368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vs.</a:t>
            </a:r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4</a:t>
            </a:fld>
            <a:r>
              <a:rPr lang="en-US" altLang="ko-KR" smtClean="0"/>
              <a:t>/24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4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Type ambiguity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Traditional approaches to POS tagging consider only lexical features</a:t>
            </a:r>
          </a:p>
          <a:p>
            <a:pPr lvl="1"/>
            <a:r>
              <a:rPr lang="en-US" altLang="ko-KR" dirty="0" smtClean="0"/>
              <a:t>Surface features are insufficient to determine types of terms in short texts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93553" y="2162908"/>
            <a:ext cx="1258678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pink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songs</a:t>
            </a:r>
            <a:endParaRPr lang="ko-KR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0215" y="2162908"/>
            <a:ext cx="1258678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pink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shoes</a:t>
            </a:r>
            <a:endParaRPr lang="ko-KR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2444" y="210135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vs.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49146" y="2902058"/>
            <a:ext cx="1903085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free movie</a:t>
            </a:r>
            <a:endParaRPr lang="ko-KR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0215" y="2902058"/>
            <a:ext cx="1366080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watch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omega</a:t>
            </a:r>
            <a:endParaRPr lang="ko-KR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72444" y="284050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vs.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74495" y="2407084"/>
            <a:ext cx="1043876" cy="38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endParaRPr lang="ko-KR" altLang="en-US" sz="1400" i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74075" y="2407084"/>
            <a:ext cx="11512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adjective</a:t>
            </a:r>
            <a:endParaRPr lang="ko-KR" altLang="en-US" sz="1400" i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4100" y="3164155"/>
            <a:ext cx="6142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verb</a:t>
            </a:r>
            <a:endParaRPr lang="ko-KR" altLang="en-US" sz="1400" i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1478" y="3164155"/>
            <a:ext cx="9364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concept</a:t>
            </a:r>
            <a:endParaRPr lang="ko-KR" altLang="en-US" sz="1400" i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5</a:t>
            </a:fld>
            <a:r>
              <a:rPr lang="en-US" altLang="ko-KR" smtClean="0"/>
              <a:t>/24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Entity ambiguity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33183" y="2162908"/>
            <a:ext cx="2117887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watch </a:t>
            </a:r>
            <a:r>
              <a:rPr lang="en-US" altLang="ko-KR" sz="1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harry potter</a:t>
            </a:r>
            <a:endParaRPr lang="ko-KR" altLang="en-US" sz="140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0215" y="2162908"/>
            <a:ext cx="2010487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altLang="ko-KR" sz="1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harry potter</a:t>
            </a:r>
            <a:endParaRPr lang="ko-KR" altLang="en-US" sz="140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2444" y="210135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vs.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95640" y="3822237"/>
            <a:ext cx="2654894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Hotel California </a:t>
            </a:r>
            <a:r>
              <a:rPr lang="en-US" altLang="ko-KR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eagles</a:t>
            </a:r>
            <a:endParaRPr lang="ko-KR" altLang="en-US" sz="140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0215" y="3822237"/>
            <a:ext cx="1366080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Jaguar</a:t>
            </a:r>
            <a:r>
              <a:rPr lang="en-US" altLang="ko-K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</a:t>
            </a: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72444" y="376068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vs.</a:t>
            </a:r>
            <a:endParaRPr lang="ko-KR" altLang="en-US"/>
          </a:p>
        </p:txBody>
      </p:sp>
      <p:pic>
        <p:nvPicPr>
          <p:cNvPr id="1026" name="Picture 2" descr="https://encrypted-tbn3.gstatic.com/images?q=tbn:ANd9GcTYahSurVneSCocwJLo9-vGT9R1QRGW2I0HTm2eqhqrX7KOzUQ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550" y="2549187"/>
            <a:ext cx="721984" cy="107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inemablend.com/images/sections/52521/_13607807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215" y="2549187"/>
            <a:ext cx="711810" cy="107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laska-in-pictures.com/data/media/4/bald-eagle-stare_85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86" y="4249290"/>
            <a:ext cx="1127087" cy="75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jayj13.files.wordpress.com/2011/02/the-eagles-ban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142" y="4249291"/>
            <a:ext cx="751391" cy="75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artype.com/pics/3573/small/jaguar_logo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212" y="4249291"/>
            <a:ext cx="1359286" cy="75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cdn0.cosmosmagazine.com/wp-content/uploads/20110526_jagua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976" y="4249292"/>
            <a:ext cx="755167" cy="75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6</a:t>
            </a:fld>
            <a:r>
              <a:rPr lang="en-US" altLang="ko-KR" smtClean="0"/>
              <a:t>/24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Problem Statement</a:t>
            </a:r>
          </a:p>
          <a:p>
            <a:r>
              <a:rPr lang="en-US" altLang="ko-KR" dirty="0" smtClean="0"/>
              <a:t>Methodology</a:t>
            </a:r>
          </a:p>
          <a:p>
            <a:r>
              <a:rPr lang="en-US" altLang="ko-KR" dirty="0" smtClean="0"/>
              <a:t>Experiment</a:t>
            </a:r>
          </a:p>
          <a:p>
            <a:r>
              <a:rPr lang="en-US" altLang="ko-KR" dirty="0" smtClean="0"/>
              <a:t>Conclusion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7</a:t>
            </a:fld>
            <a:r>
              <a:rPr lang="en-US" altLang="ko-KR" smtClean="0"/>
              <a:t>/24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Problem definition</a:t>
            </a:r>
          </a:p>
          <a:p>
            <a:pPr lvl="1"/>
            <a:r>
              <a:rPr lang="en-US" altLang="ko-KR" i="1" dirty="0" smtClean="0"/>
              <a:t>Does a query “book Disneyland hotel </a:t>
            </a:r>
            <a:r>
              <a:rPr lang="en-US" altLang="ko-KR" i="1" dirty="0" err="1" smtClean="0"/>
              <a:t>california</a:t>
            </a:r>
            <a:r>
              <a:rPr lang="en-US" altLang="ko-KR" i="1" dirty="0" smtClean="0"/>
              <a:t>” mean that “user is searching for hotels close to Disneyland Theme Park in California”?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Problem Statement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723354" y="2649297"/>
            <a:ext cx="3621504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 Disneyland hotel </a:t>
            </a:r>
            <a:r>
              <a:rPr lang="en-US" altLang="ko-K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california</a:t>
            </a:r>
            <a:endParaRPr lang="ko-KR" altLang="en-US" sz="14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3354" y="4294860"/>
            <a:ext cx="3621504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altLang="ko-K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Disneyland</a:t>
            </a:r>
            <a:r>
              <a:rPr lang="en-US" altLang="ko-K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hotel</a:t>
            </a:r>
            <a:r>
              <a:rPr lang="en-US" altLang="ko-K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u="sng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california</a:t>
            </a:r>
            <a:endParaRPr lang="ko-KR" altLang="en-US" sz="1400" u="sng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0543" y="5023918"/>
            <a:ext cx="4487126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altLang="ko-KR" sz="1400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[v]</a:t>
            </a:r>
            <a:r>
              <a:rPr lang="en-US" altLang="ko-K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Disneyland</a:t>
            </a:r>
            <a:r>
              <a:rPr lang="en-US" altLang="ko-KR" sz="1400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[e]</a:t>
            </a:r>
            <a:r>
              <a:rPr lang="en-US" altLang="ko-K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hotel</a:t>
            </a:r>
            <a:r>
              <a:rPr lang="en-US" altLang="ko-KR" sz="1400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[c]</a:t>
            </a:r>
            <a:r>
              <a:rPr lang="en-US" altLang="ko-K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u="sng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california</a:t>
            </a:r>
            <a:r>
              <a:rPr lang="en-US" altLang="ko-KR" sz="1400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[e]</a:t>
            </a:r>
            <a:endParaRPr lang="ko-KR" altLang="en-US" sz="1400" u="sng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1662" y="5940423"/>
            <a:ext cx="5424883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altLang="ko-KR" sz="1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[v]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Disneyland</a:t>
            </a:r>
            <a:r>
              <a:rPr lang="en-US" altLang="ko-KR" sz="1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</a:t>
            </a:r>
            <a:r>
              <a:rPr lang="en-US" altLang="ko-KR" sz="1400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](park)</a:t>
            </a:r>
            <a:r>
              <a:rPr lang="en-US" altLang="ko-K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hotel</a:t>
            </a:r>
            <a:r>
              <a:rPr lang="en-US" altLang="ko-KR" sz="1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[c]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u="sng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california</a:t>
            </a:r>
            <a:r>
              <a:rPr lang="en-US" altLang="ko-KR" sz="1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</a:t>
            </a:r>
            <a:r>
              <a:rPr lang="en-US" altLang="ko-KR" sz="1400" baseline="-25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](state)</a:t>
            </a:r>
            <a:endParaRPr lang="ko-KR" altLang="en-US" sz="1400" u="sng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4437389" y="3520459"/>
            <a:ext cx="193431" cy="2110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4437389" y="4694617"/>
            <a:ext cx="193431" cy="2110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4437389" y="5514361"/>
            <a:ext cx="193431" cy="2110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13506" y="3071969"/>
            <a:ext cx="38379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1) Detect all candidate terms</a:t>
            </a:r>
          </a:p>
          <a:p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{“book”, “</a:t>
            </a:r>
            <a:r>
              <a:rPr lang="en-US" altLang="ko-K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disneyland</a:t>
            </a:r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“hotel </a:t>
            </a:r>
            <a:r>
              <a:rPr lang="en-US" altLang="ko-K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california</a:t>
            </a:r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b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“hotel”, “</a:t>
            </a:r>
            <a:r>
              <a:rPr lang="en-US" altLang="ko-K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california</a:t>
            </a:r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</a:t>
            </a:r>
          </a:p>
          <a:p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 Two possible segmentations:</a:t>
            </a:r>
          </a:p>
          <a:p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ko-KR" sz="11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disneyland</a:t>
            </a:r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hotel </a:t>
            </a:r>
            <a:r>
              <a:rPr lang="en-US" altLang="ko-KR" sz="11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ko-KR" sz="11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alifornia</a:t>
            </a:r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ko-KR" sz="11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disneyland</a:t>
            </a:r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hotel</a:t>
            </a:r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california</a:t>
            </a:r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3506" y="5482877"/>
            <a:ext cx="3073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“Disneyland” has multiple senses: </a:t>
            </a:r>
          </a:p>
          <a:p>
            <a:r>
              <a:rPr lang="en-US" altLang="ko-KR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Theme park</a:t>
            </a:r>
            <a:r>
              <a:rPr lang="en-US" altLang="ko-K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ko-KR" sz="11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Company</a:t>
            </a:r>
            <a:endParaRPr lang="ko-KR" altLang="en-US" sz="1100" i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8</a:t>
            </a:fld>
            <a:r>
              <a:rPr lang="en-US" altLang="ko-KR" smtClean="0"/>
              <a:t>/24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5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Short text understanding = Semantic labeling</a:t>
            </a:r>
          </a:p>
          <a:p>
            <a:pPr lvl="1"/>
            <a:r>
              <a:rPr lang="en-US" altLang="ko-KR" dirty="0" smtClean="0"/>
              <a:t>Text segmentation</a:t>
            </a:r>
          </a:p>
          <a:p>
            <a:pPr lvl="2"/>
            <a:r>
              <a:rPr lang="en-US" altLang="ko-KR" dirty="0" smtClean="0"/>
              <a:t>Divide text into a sequence of terms in vocabulary</a:t>
            </a:r>
          </a:p>
          <a:p>
            <a:pPr lvl="1"/>
            <a:r>
              <a:rPr lang="en-US" altLang="ko-KR" dirty="0" smtClean="0"/>
              <a:t>Type detection</a:t>
            </a:r>
          </a:p>
          <a:p>
            <a:pPr lvl="2"/>
            <a:r>
              <a:rPr lang="en-US" altLang="ko-KR" dirty="0" smtClean="0"/>
              <a:t>Determine the best type of each term</a:t>
            </a:r>
          </a:p>
          <a:p>
            <a:pPr lvl="1"/>
            <a:r>
              <a:rPr lang="en-US" altLang="ko-KR" dirty="0" smtClean="0"/>
              <a:t>Concept labeling</a:t>
            </a:r>
          </a:p>
          <a:p>
            <a:pPr lvl="2"/>
            <a:r>
              <a:rPr lang="en-US" altLang="ko-KR" dirty="0" smtClean="0"/>
              <a:t>Infer the best concept of each entity within context</a:t>
            </a:r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Statement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E558-4905-45D0-B7E8-64AD774146C2}" type="slidenum">
              <a:rPr lang="ko-KR" altLang="en-US" smtClean="0"/>
              <a:pPr/>
              <a:t>9</a:t>
            </a:fld>
            <a:r>
              <a:rPr lang="en-US" altLang="ko-KR" smtClean="0"/>
              <a:t>/24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62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F05540EA-6133-420D-B64D-4FA17C724C6C}" vid="{52050709-A391-445B-AC16-9458798F92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376</TotalTime>
  <Words>903</Words>
  <Application>Microsoft Office PowerPoint</Application>
  <PresentationFormat>화면 슬라이드 쇼(4:3)</PresentationFormat>
  <Paragraphs>262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Calibri</vt:lpstr>
      <vt:lpstr>Courier New</vt:lpstr>
      <vt:lpstr>Times New Roman</vt:lpstr>
      <vt:lpstr>Wingdings</vt:lpstr>
      <vt:lpstr>Office 테마</vt:lpstr>
      <vt:lpstr>Short Text Understanding Through Lexical-Semantic Analysis</vt:lpstr>
      <vt:lpstr>Outline</vt:lpstr>
      <vt:lpstr>Introduction</vt:lpstr>
      <vt:lpstr>Introduction</vt:lpstr>
      <vt:lpstr>Introduction</vt:lpstr>
      <vt:lpstr>Introduction</vt:lpstr>
      <vt:lpstr>Outline</vt:lpstr>
      <vt:lpstr>Problem Statement</vt:lpstr>
      <vt:lpstr>Problem Statement</vt:lpstr>
      <vt:lpstr>Problem Statement</vt:lpstr>
      <vt:lpstr>Outline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Outline</vt:lpstr>
      <vt:lpstr>Experiment</vt:lpstr>
      <vt:lpstr>Experiment</vt:lpstr>
      <vt:lpstr>Experiment</vt:lpstr>
      <vt:lpstr>Outline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Text Understanding Through Lexical-Semantic Analysis</dc:title>
  <dc:creator>Hyewon Lim</dc:creator>
  <cp:lastModifiedBy>Hyewon Lim</cp:lastModifiedBy>
  <cp:revision>25</cp:revision>
  <dcterms:created xsi:type="dcterms:W3CDTF">2015-04-20T07:25:41Z</dcterms:created>
  <dcterms:modified xsi:type="dcterms:W3CDTF">2015-04-21T03:48:28Z</dcterms:modified>
</cp:coreProperties>
</file>