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0099FF"/>
    <a:srgbClr val="00CCFF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2" autoAdjust="0"/>
    <p:restoredTop sz="95943" autoAdjust="0"/>
  </p:normalViewPr>
  <p:slideViewPr>
    <p:cSldViewPr>
      <p:cViewPr varScale="1">
        <p:scale>
          <a:sx n="127" d="100"/>
          <a:sy n="127" d="100"/>
        </p:scale>
        <p:origin x="-11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724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82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itchFamily="34" charset="0"/>
              </a:defRPr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Ch. </a:t>
            </a:r>
            <a:r>
              <a:rPr lang="en-US" altLang="ko-KR" smtClean="0"/>
              <a:t>1: Writing </a:t>
            </a:r>
            <a:r>
              <a:rPr lang="en-US" altLang="ko-KR" dirty="0" smtClean="0"/>
              <a:t>XML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Seoul National University, Internet Database Laboratory</a:t>
            </a:r>
          </a:p>
          <a:p>
            <a:pPr algn="r"/>
            <a:r>
              <a:rPr lang="en-US" altLang="ko-KR" dirty="0" smtClean="0"/>
              <a:t>July, 2011</a:t>
            </a:r>
          </a:p>
          <a:p>
            <a:pPr algn="r"/>
            <a:r>
              <a:rPr lang="en-US" altLang="ko-KR" smtClean="0"/>
              <a:t>Hyunwoo</a:t>
            </a:r>
            <a:r>
              <a:rPr lang="en-US" altLang="ko-KR" dirty="0" smtClean="0"/>
              <a:t> </a:t>
            </a:r>
            <a:r>
              <a:rPr lang="en-US" altLang="ko-KR" dirty="0" smtClean="0"/>
              <a:t>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55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XML </a:t>
            </a:r>
            <a:r>
              <a:rPr lang="en-US" altLang="ko-KR" sz="2000" dirty="0" smtClean="0"/>
              <a:t>[4/5]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6. Using empty elements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532" y="3374990"/>
            <a:ext cx="8424936" cy="34163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endParaRPr lang="en-US" altLang="ko-KR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&lt;wonder&gt;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&lt;name language=“English”&gt;Colossus of Rhodes&lt;/name&gt;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&lt;name language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=“Greek”&gt;</a:t>
            </a:r>
            <a:r>
              <a:rPr lang="el-GR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Κολοσσός </a:t>
            </a:r>
            <a:r>
              <a:rPr lang="el-GR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της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l-GR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Ρόδου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&lt;location&gt;Rhodes, Greece&lt;/location&gt;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&lt;height units=“feet”&gt;107&lt;/height&gt;</a:t>
            </a:r>
          </a:p>
          <a:p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file=“colossus.jpg” w=“528 h=“349”/&gt;</a:t>
            </a:r>
          </a:p>
          <a:p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&lt;source 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=“101” 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newspaperid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=“21”&gt;&lt;/source&gt;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&lt;/wonder&gt;</a:t>
            </a:r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56792"/>
            <a:ext cx="42672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597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XML </a:t>
            </a:r>
            <a:r>
              <a:rPr lang="en-US" altLang="ko-KR" sz="2000" dirty="0" smtClean="0"/>
              <a:t>[5/5]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7. Writing comments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532" y="1596856"/>
            <a:ext cx="8424936" cy="480131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&lt;wonder&gt;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&lt;name language=“English”&gt;Colossus of Rhodes&lt;/name&gt;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&lt;name language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=“Greek”&gt;</a:t>
            </a:r>
            <a:r>
              <a:rPr lang="el-GR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Κολοσσός </a:t>
            </a:r>
            <a:r>
              <a:rPr lang="el-GR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της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l-GR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Ρόδου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&lt;location&gt;Rhodes, Greece&lt;/location&gt;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&lt;height units=“feet”&gt;107&lt;/height&gt;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file=“colossus.jpg” w=“528 h=“349”/&gt;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endParaRPr lang="en-US" altLang="ko-KR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&lt;!–- the research on this wonder of the world came in part from the 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of the newspaper (identified by 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newspaperid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in the source tag below --&gt;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&lt;source 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=“101” 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newspaperid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=“21”&gt;&lt;/source&gt;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&lt;/wonder&gt;</a:t>
            </a:r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81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Predefined Entities – Five Special Symbols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Type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&amp;amp;</a:t>
            </a:r>
            <a:r>
              <a:rPr lang="en-US" altLang="ko-KR" dirty="0" smtClean="0"/>
              <a:t> to create an ampersand sign (&amp;)</a:t>
            </a:r>
          </a:p>
          <a:p>
            <a:r>
              <a:rPr lang="en-US" altLang="ko-KR" dirty="0"/>
              <a:t>Type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lt</a:t>
            </a:r>
            <a:r>
              <a:rPr lang="en-US" altLang="ko-KR" dirty="0" smtClean="0"/>
              <a:t>; </a:t>
            </a:r>
            <a:r>
              <a:rPr lang="en-US" altLang="ko-KR" dirty="0"/>
              <a:t>to create a less than sign </a:t>
            </a:r>
            <a:r>
              <a:rPr lang="en-US" altLang="ko-KR" dirty="0" smtClean="0"/>
              <a:t>(&lt;)</a:t>
            </a:r>
            <a:endParaRPr lang="ko-KR" altLang="en-US" dirty="0"/>
          </a:p>
          <a:p>
            <a:r>
              <a:rPr lang="en-US" altLang="ko-KR" dirty="0" smtClean="0"/>
              <a:t>Type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gt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ko-KR" dirty="0"/>
              <a:t>to create a less than sign </a:t>
            </a:r>
            <a:r>
              <a:rPr lang="en-US" altLang="ko-KR" dirty="0" smtClean="0"/>
              <a:t>(&gt;)</a:t>
            </a:r>
            <a:endParaRPr lang="ko-KR" altLang="en-US" dirty="0"/>
          </a:p>
          <a:p>
            <a:r>
              <a:rPr lang="en-US" altLang="ko-KR" dirty="0" smtClean="0"/>
              <a:t>Type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quot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ko-KR" dirty="0"/>
              <a:t>to create a less than sign </a:t>
            </a:r>
            <a:r>
              <a:rPr lang="en-US" altLang="ko-KR" dirty="0" smtClean="0"/>
              <a:t>(“)</a:t>
            </a:r>
            <a:endParaRPr lang="ko-KR" altLang="en-US" dirty="0"/>
          </a:p>
          <a:p>
            <a:r>
              <a:rPr lang="en-US" altLang="ko-KR" dirty="0"/>
              <a:t>Type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apos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ko-KR" dirty="0"/>
              <a:t>to create a less than sign </a:t>
            </a:r>
            <a:r>
              <a:rPr lang="en-US" altLang="ko-KR" dirty="0" smtClean="0"/>
              <a:t>(‘)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861048"/>
            <a:ext cx="5688632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&lt;height units=“feet”&gt;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lt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107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&lt;/height&gt;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779912" y="4149080"/>
            <a:ext cx="576064" cy="9988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67170" y="5190291"/>
            <a:ext cx="1612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latin typeface="Times New Roman" pitchFamily="18" charset="0"/>
                <a:cs typeface="Times New Roman" pitchFamily="18" charset="0"/>
              </a:rPr>
              <a:t>&lt; 107</a:t>
            </a:r>
            <a:endParaRPr lang="ko-KR" altLang="en-US" sz="4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0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Displaying Elements as Text </a:t>
            </a:r>
            <a:r>
              <a:rPr lang="en-US" altLang="ko-KR" sz="2000" dirty="0" smtClean="0"/>
              <a:t>[1/4]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9532" y="1724030"/>
            <a:ext cx="8424936" cy="480131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xml_book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&lt;tags&gt;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&lt;appearance&gt;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&lt;wonder&gt;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&lt;name language=“English”&gt;Colossus of Rhodes&lt;/name&gt;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&lt;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 language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=“Greek”&gt;</a:t>
            </a:r>
            <a:r>
              <a:rPr lang="el-GR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Κολοσσός </a:t>
            </a:r>
            <a:r>
              <a:rPr lang="el-GR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της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l-GR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Ρόδου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&lt;location&gt;Rhodes, Greece&lt;/location&gt;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&lt;height units=“feet”&gt;107&lt;/height&gt;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file=“colossus.jpg” w=“528 h=“349”/&gt;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&lt;source 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=“101” 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newspaperid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=“21”&gt;&lt;/source&gt;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&lt;/wonder&gt;</a:t>
            </a:r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&lt;/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&lt;/appearance&gt;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&lt;/tags&gt;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xml_book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429288"/>
          </a:xfrm>
        </p:spPr>
        <p:txBody>
          <a:bodyPr/>
          <a:lstStyle/>
          <a:p>
            <a:r>
              <a:rPr lang="en-US" altLang="ko-KR" dirty="0" smtClean="0"/>
              <a:t>Displaying elements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408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Displaying Elements as Text </a:t>
            </a:r>
            <a:r>
              <a:rPr lang="en-US" altLang="ko-KR" sz="2000" dirty="0" smtClean="0"/>
              <a:t>[2/4]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Displaying elements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78" y="1772816"/>
            <a:ext cx="6573445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854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1966476"/>
            <a:ext cx="7740860" cy="477053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  <a:endParaRPr lang="en-US" altLang="ko-KR" sz="16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xml_book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&lt;tags&gt;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&lt;appearance&gt;</a:t>
            </a:r>
          </a:p>
          <a:p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&lt;![CDATA[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&lt;wonder&gt;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&lt;name language=“English”&gt;Colossus of Rhodes&lt;/name&gt;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 language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=“Greek”&gt;</a:t>
            </a:r>
            <a:r>
              <a:rPr lang="el-GR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Κολοσσός </a:t>
            </a:r>
            <a:r>
              <a:rPr lang="el-GR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της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l-GR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Ρόδου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&lt;location&gt;Rhodes, Greece&lt;/location&gt;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&lt;height units=“feet”&gt;107&lt;/height&gt;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file=“colossus.jpg” w=“528 h=“349”/&gt;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&lt;source 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=“101” 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newspaperid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=“21”&gt;&lt;/source&gt;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&lt;/wonder&gt;</a:t>
            </a:r>
            <a:endParaRPr lang="en-US" altLang="ko-KR" sz="16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]]&gt;</a:t>
            </a:r>
          </a:p>
          <a:p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&lt;/appearance&gt;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&lt;/tags&gt;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xml_book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6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Displaying Elements as Text </a:t>
            </a:r>
            <a:r>
              <a:rPr lang="en-US" altLang="ko-KR" sz="2000" dirty="0" smtClean="0"/>
              <a:t>[3/4]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내용 개체 틀 6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429288"/>
          </a:xfrm>
        </p:spPr>
        <p:txBody>
          <a:bodyPr/>
          <a:lstStyle/>
          <a:p>
            <a:r>
              <a:rPr lang="en-US" altLang="ko-KR" dirty="0" smtClean="0"/>
              <a:t>Displaying elements as text</a:t>
            </a:r>
          </a:p>
          <a:p>
            <a:pPr marL="457200" lvl="1" indent="0">
              <a:buNone/>
            </a:pP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&lt;![CDATA[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]]&gt;</a:t>
            </a:r>
            <a:endParaRPr lang="ko-KR" alt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38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Displaying Elements as Text </a:t>
            </a:r>
            <a:r>
              <a:rPr lang="en-US" altLang="ko-KR" sz="2000" dirty="0" smtClean="0"/>
              <a:t>[4/4]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Displaying elements as text</a:t>
            </a:r>
          </a:p>
          <a:p>
            <a:pPr marL="457200" lvl="1" indent="0">
              <a:buNone/>
            </a:pP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&lt;![CDATA[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]]&gt;</a:t>
            </a:r>
            <a:endParaRPr lang="ko-KR" alt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42" y="2060848"/>
            <a:ext cx="7059116" cy="45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5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 XML Sample</a:t>
            </a:r>
          </a:p>
          <a:p>
            <a:r>
              <a:rPr lang="en-US" altLang="ko-KR" dirty="0" smtClean="0"/>
              <a:t>Rules for Writing XML</a:t>
            </a:r>
          </a:p>
          <a:p>
            <a:r>
              <a:rPr lang="en-US" altLang="ko-KR" dirty="0" smtClean="0"/>
              <a:t>Elements, Attributes, and Values</a:t>
            </a:r>
          </a:p>
          <a:p>
            <a:r>
              <a:rPr lang="en-US" altLang="ko-KR" dirty="0" smtClean="0"/>
              <a:t>Writing XML</a:t>
            </a:r>
          </a:p>
          <a:p>
            <a:r>
              <a:rPr lang="en-US" altLang="ko-KR" dirty="0" smtClean="0"/>
              <a:t>Predefined Entities</a:t>
            </a:r>
          </a:p>
          <a:p>
            <a:r>
              <a:rPr lang="en-US" altLang="ko-KR" dirty="0" smtClean="0"/>
              <a:t>Displaying Elements as Text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0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 XML Sample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 XML document describing one of </a:t>
            </a:r>
            <a:r>
              <a:rPr lang="en-US" altLang="ko-KR" i="1" dirty="0" smtClean="0"/>
              <a:t>the Sever Wonders of the World: the Colossus of Rhodes</a:t>
            </a:r>
          </a:p>
          <a:p>
            <a:endParaRPr lang="en-US" altLang="ko-KR" i="1" dirty="0"/>
          </a:p>
          <a:p>
            <a:endParaRPr lang="en-US" altLang="ko-KR" i="1" dirty="0" smtClean="0"/>
          </a:p>
          <a:p>
            <a:endParaRPr lang="en-US" altLang="ko-KR" i="1" dirty="0"/>
          </a:p>
          <a:p>
            <a:endParaRPr lang="en-US" altLang="ko-KR" i="1" dirty="0" smtClean="0"/>
          </a:p>
          <a:p>
            <a:endParaRPr lang="en-US" altLang="ko-KR" i="1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7684" y="2837835"/>
            <a:ext cx="5688632" cy="20313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endParaRPr lang="en-US" altLang="ko-KR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&lt;wonder&gt;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&lt;name&gt;Colossus of Rhodes&lt;/name&gt;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&lt;location&gt;Rhodes, Greece&lt;/location&gt;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&lt;height units=“feet”&gt;107&lt;/height&gt;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&lt;/wonder&gt;</a:t>
            </a:r>
            <a:endParaRPr lang="ko-KR" alt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화살표 연결선 6"/>
          <p:cNvCxnSpPr>
            <a:stCxn id="10" idx="1"/>
          </p:cNvCxnSpPr>
          <p:nvPr/>
        </p:nvCxnSpPr>
        <p:spPr>
          <a:xfrm flipH="1">
            <a:off x="4562620" y="2533546"/>
            <a:ext cx="1377532" cy="463406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40152" y="234888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XML declaration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935596" y="3286981"/>
            <a:ext cx="900100" cy="27874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8012" y="2917649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root element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직선 화살표 연결선 18"/>
          <p:cNvCxnSpPr>
            <a:stCxn id="20" idx="1"/>
          </p:cNvCxnSpPr>
          <p:nvPr/>
        </p:nvCxnSpPr>
        <p:spPr>
          <a:xfrm flipH="1" flipV="1">
            <a:off x="6695728" y="3853497"/>
            <a:ext cx="869799" cy="248546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65527" y="3917377"/>
            <a:ext cx="157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child elements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직선 화살표 연결선 24"/>
          <p:cNvCxnSpPr>
            <a:stCxn id="20" idx="1"/>
          </p:cNvCxnSpPr>
          <p:nvPr/>
        </p:nvCxnSpPr>
        <p:spPr>
          <a:xfrm flipH="1">
            <a:off x="6840252" y="4102043"/>
            <a:ext cx="725275" cy="375719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0" idx="1"/>
          </p:cNvCxnSpPr>
          <p:nvPr/>
        </p:nvCxnSpPr>
        <p:spPr>
          <a:xfrm flipH="1">
            <a:off x="7130627" y="4102043"/>
            <a:ext cx="4349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6" idx="0"/>
          </p:cNvCxnSpPr>
          <p:nvPr/>
        </p:nvCxnSpPr>
        <p:spPr>
          <a:xfrm flipH="1" flipV="1">
            <a:off x="4139952" y="4540478"/>
            <a:ext cx="90518" cy="67943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92388" y="5219908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41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20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Rules for Writing XML </a:t>
            </a:r>
            <a:r>
              <a:rPr lang="en-US" altLang="ko-KR" sz="2000" dirty="0" smtClean="0"/>
              <a:t>[1/2]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A root element is required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Closing tags are required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628800"/>
            <a:ext cx="5688632" cy="120032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&lt;wonder&gt;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&lt;name&gt;Colossus of Rhodes&lt;/name&gt;</a:t>
            </a:r>
          </a:p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&lt;/wonder&gt;</a:t>
            </a:r>
            <a:endParaRPr lang="ko-KR" altLang="en-US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812847"/>
            <a:ext cx="5688632" cy="1477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&lt;wonder&gt;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&lt;name&gt;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Colossus of Rhodes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&lt;/name&gt;</a:t>
            </a:r>
          </a:p>
          <a:p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file=“colossus.jpg”/&gt;</a:t>
            </a:r>
            <a:endParaRPr lang="en-US" altLang="ko-KR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&lt;/wonder&gt;</a:t>
            </a:r>
            <a:endParaRPr lang="ko-KR" alt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8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3. Elements must be properly nested</a:t>
            </a: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 Case matters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Values must be enclosed in quotation marks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356992"/>
            <a:ext cx="5688632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&lt;name&gt;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Colossus of Rhodes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&lt;/name&gt;</a:t>
            </a:r>
          </a:p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&lt;Name&gt;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Colossus 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 Rhodes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&lt;/Name&gt;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/>
          <a:lstStyle/>
          <a:p>
            <a:r>
              <a:rPr lang="en-US" altLang="ko-KR" dirty="0" smtClean="0"/>
              <a:t>Rules for Writing XML </a:t>
            </a:r>
            <a:r>
              <a:rPr lang="en-US" altLang="ko-KR" sz="2000" dirty="0" smtClean="0"/>
              <a:t>[2/2]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4150821"/>
            <a:ext cx="5688632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&lt;name&gt;</a:t>
            </a:r>
            <a:r>
              <a:rPr lang="en-US" altLang="ko-KR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Colossus of Rhodes</a:t>
            </a:r>
            <a:r>
              <a:rPr lang="en-US" altLang="ko-KR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&lt;/Name&gt;</a:t>
            </a:r>
          </a:p>
        </p:txBody>
      </p:sp>
      <p:sp>
        <p:nvSpPr>
          <p:cNvPr id="9" name="&quot;없음&quot; 기호 8"/>
          <p:cNvSpPr/>
          <p:nvPr/>
        </p:nvSpPr>
        <p:spPr>
          <a:xfrm>
            <a:off x="6372200" y="4149080"/>
            <a:ext cx="360040" cy="369332"/>
          </a:xfrm>
          <a:prstGeom prst="noSmoking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5518973"/>
            <a:ext cx="5688632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file=“colossus.jpg”/&gt;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552" y="1641574"/>
            <a:ext cx="5688632" cy="923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&lt;wonder&gt;</a:t>
            </a:r>
          </a:p>
          <a:p>
            <a:r>
              <a:rPr lang="en-US" altLang="ko-KR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&lt;name&gt;</a:t>
            </a:r>
            <a:r>
              <a:rPr lang="en-US" altLang="ko-KR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Colossus of Rhodes</a:t>
            </a:r>
            <a:r>
              <a:rPr lang="en-US" altLang="ko-KR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&lt;/wonder&gt;</a:t>
            </a:r>
          </a:p>
          <a:p>
            <a:r>
              <a:rPr lang="en-US" altLang="ko-KR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&lt;/name&gt;</a:t>
            </a:r>
          </a:p>
        </p:txBody>
      </p:sp>
      <p:sp>
        <p:nvSpPr>
          <p:cNvPr id="13" name="&quot;없음&quot; 기호 12"/>
          <p:cNvSpPr/>
          <p:nvPr/>
        </p:nvSpPr>
        <p:spPr>
          <a:xfrm>
            <a:off x="6372200" y="1907540"/>
            <a:ext cx="360040" cy="369332"/>
          </a:xfrm>
          <a:prstGeom prst="noSmoking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76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Elements, Attributes, and Values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XML element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Attributes and values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554355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80495"/>
            <a:ext cx="43815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29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XML </a:t>
            </a:r>
            <a:r>
              <a:rPr lang="en-US" altLang="ko-KR" sz="2000" dirty="0" smtClean="0"/>
              <a:t>[1/5]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To declare the version of XML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Every XML document must have one, and only one </a:t>
            </a:r>
            <a:r>
              <a:rPr lang="en-US" altLang="ko-KR" i="1" dirty="0" smtClean="0"/>
              <a:t>root element</a:t>
            </a:r>
          </a:p>
          <a:p>
            <a:pPr marL="0" indent="0">
              <a:buNone/>
            </a:pPr>
            <a:endParaRPr lang="en-US" altLang="ko-KR" i="1" dirty="0"/>
          </a:p>
          <a:p>
            <a:pPr marL="0" indent="0">
              <a:buNone/>
            </a:pPr>
            <a:endParaRPr lang="en-US" altLang="ko-KR" i="1" dirty="0" smtClean="0"/>
          </a:p>
          <a:p>
            <a:pPr marL="0" indent="0">
              <a:buNone/>
            </a:pPr>
            <a:endParaRPr lang="en-US" altLang="ko-KR" i="1" dirty="0"/>
          </a:p>
          <a:p>
            <a:pPr marL="0" indent="0">
              <a:buNone/>
            </a:pPr>
            <a:endParaRPr lang="en-US" altLang="ko-KR" i="1" dirty="0" smtClean="0"/>
          </a:p>
          <a:p>
            <a:pPr marL="0" indent="0">
              <a:buNone/>
            </a:pPr>
            <a:r>
              <a:rPr lang="en-US" altLang="ko-KR" dirty="0" smtClean="0"/>
              <a:t>3. Writing child elements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628800"/>
            <a:ext cx="5688632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  <a:endParaRPr lang="ko-KR" altLang="en-US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2887776"/>
            <a:ext cx="5688632" cy="1477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endParaRPr lang="en-US" altLang="ko-KR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5048016"/>
            <a:ext cx="5688632" cy="1477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endParaRPr lang="en-US" altLang="ko-KR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&lt;wonder&gt;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Colossus of Rhodes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&lt;/wonder&gt;</a:t>
            </a:r>
            <a:endParaRPr lang="en-US" altLang="ko-KR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95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XML </a:t>
            </a:r>
            <a:r>
              <a:rPr lang="en-US" altLang="ko-KR" sz="2000" dirty="0" smtClean="0"/>
              <a:t>[2/5]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4. Nesting Elements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663640"/>
            <a:ext cx="6480720" cy="258532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endParaRPr lang="en-US" altLang="ko-KR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&lt;wonder&gt;</a:t>
            </a:r>
          </a:p>
          <a:p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&lt;name&gt;Colossus of Rhodes&lt;/name&gt;</a:t>
            </a:r>
          </a:p>
          <a:p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&lt;location&gt;Rhodes, Greece&lt;/location&gt;</a:t>
            </a:r>
          </a:p>
          <a:p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&lt;height units=“feet”&gt;107&lt;/height&gt;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&lt;/wonder&gt;</a:t>
            </a:r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41093"/>
            <a:ext cx="508635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86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XML </a:t>
            </a:r>
            <a:r>
              <a:rPr lang="en-US" altLang="ko-KR" sz="2000" dirty="0" smtClean="0"/>
              <a:t>[3/5]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5. Adding attributes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Attribute values </a:t>
            </a:r>
            <a:r>
              <a:rPr lang="en-US" altLang="ko-KR" b="1" dirty="0" smtClean="0"/>
              <a:t>must</a:t>
            </a:r>
            <a:r>
              <a:rPr lang="en-US" altLang="ko-KR" dirty="0" smtClean="0"/>
              <a:t> be in quotes</a:t>
            </a:r>
          </a:p>
          <a:p>
            <a:pPr lvl="1"/>
            <a:r>
              <a:rPr lang="en-US" altLang="ko-KR" dirty="0" smtClean="0"/>
              <a:t>If an attribute’s value contains double quotes, use single quotes to contain the value (and vice versa)</a:t>
            </a:r>
          </a:p>
          <a:p>
            <a:pPr marL="914400" lvl="2" indent="0">
              <a:buNone/>
            </a:pPr>
            <a:r>
              <a:rPr lang="en-US" altLang="ko-KR" dirty="0" smtClean="0"/>
              <a:t>ex)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comment=‘She said, “The Colossus has fallen!”’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532" y="1663640"/>
            <a:ext cx="8424936" cy="28623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endParaRPr lang="en-US" altLang="ko-KR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&lt;wonder&gt;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&lt;name 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language=“English”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&gt;Colossus of Rhodes&lt;/name&gt;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&lt;name </a:t>
            </a:r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language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=“Greek”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l-GR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Κολοσσός </a:t>
            </a:r>
            <a:r>
              <a:rPr lang="el-GR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της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l-GR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Ρόδου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&lt;location&gt;Rhodes, Greece&lt;/location&gt;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&lt;height units=“feet”&gt;107&lt;/height&gt;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&lt;/wonder&gt;</a:t>
            </a:r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35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14541</TotalTime>
  <Words>726</Words>
  <Application>Microsoft Office PowerPoint</Application>
  <PresentationFormat>화면 슬라이드 쇼(4:3)</PresentationFormat>
  <Paragraphs>228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SNU IDB Lab.</vt:lpstr>
      <vt:lpstr>Ch. 1: Writing XML</vt:lpstr>
      <vt:lpstr>Contents</vt:lpstr>
      <vt:lpstr>An XML Sample</vt:lpstr>
      <vt:lpstr>Rules for Writing XML [1/2]</vt:lpstr>
      <vt:lpstr>Rules for Writing XML [2/2]</vt:lpstr>
      <vt:lpstr>Elements, Attributes, and Values</vt:lpstr>
      <vt:lpstr>Writing XML [1/5]</vt:lpstr>
      <vt:lpstr>Writing XML [2/5]</vt:lpstr>
      <vt:lpstr>Writing XML [3/5]</vt:lpstr>
      <vt:lpstr>Writing XML [4/5]</vt:lpstr>
      <vt:lpstr>Writing XML [5/5]</vt:lpstr>
      <vt:lpstr>Predefined Entities – Five Special Symbols</vt:lpstr>
      <vt:lpstr>Displaying Elements as Text [1/4]</vt:lpstr>
      <vt:lpstr>Displaying Elements as Text [2/4]</vt:lpstr>
      <vt:lpstr>Displaying Elements as Text [3/4]</vt:lpstr>
      <vt:lpstr>Displaying Elements as Text [4/4]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XML</dc:title>
  <dc:creator>Hyunwoo Kim</dc:creator>
  <cp:lastModifiedBy>Ruud</cp:lastModifiedBy>
  <cp:revision>1205</cp:revision>
  <dcterms:created xsi:type="dcterms:W3CDTF">2006-10-05T04:04:58Z</dcterms:created>
  <dcterms:modified xsi:type="dcterms:W3CDTF">2011-07-07T05:54:48Z</dcterms:modified>
</cp:coreProperties>
</file>