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9" r:id="rId4"/>
    <p:sldId id="263" r:id="rId5"/>
    <p:sldId id="264" r:id="rId6"/>
    <p:sldId id="260" r:id="rId7"/>
    <p:sldId id="261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8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/>
            </a:lvl1pPr>
          </a:lstStyle>
          <a:p>
            <a:endParaRPr lang="ko-KR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/>
            </a:lvl1pPr>
          </a:lstStyle>
          <a:p>
            <a:endParaRPr lang="ko-KR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/>
            </a:lvl1pPr>
          </a:lstStyle>
          <a:p>
            <a:endParaRPr lang="ko-KR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/>
            </a:lvl1pPr>
          </a:lstStyle>
          <a:p>
            <a:fld id="{3E07A722-0123-4B08-BD14-CE885C434748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5329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/>
            </a:lvl1pPr>
          </a:lstStyle>
          <a:p>
            <a:endParaRPr lang="ko-KR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/>
            </a:lvl1pPr>
          </a:lstStyle>
          <a:p>
            <a:endParaRPr lang="ko-KR" altLang="ko-K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ko-KR" smtClean="0"/>
              <a:t>마스터 문자열 유형 편집</a:t>
            </a:r>
          </a:p>
          <a:p>
            <a:pPr lvl="1"/>
            <a:r>
              <a:rPr lang="ko-KR" altLang="ko-KR" smtClean="0"/>
              <a:t>둘째 수준</a:t>
            </a:r>
          </a:p>
          <a:p>
            <a:pPr lvl="2"/>
            <a:r>
              <a:rPr lang="ko-KR" altLang="ko-KR" smtClean="0"/>
              <a:t>셋째 수준</a:t>
            </a:r>
          </a:p>
          <a:p>
            <a:pPr lvl="3"/>
            <a:r>
              <a:rPr lang="ko-KR" altLang="ko-KR" smtClean="0"/>
              <a:t>넷째 수준</a:t>
            </a:r>
          </a:p>
          <a:p>
            <a:pPr lvl="4"/>
            <a:r>
              <a:rPr lang="ko-KR" altLang="ko-KR" smtClean="0"/>
              <a:t>다섯째 수준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/>
            </a:lvl1pPr>
          </a:lstStyle>
          <a:p>
            <a:endParaRPr lang="ko-KR" altLang="ko-K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/>
            </a:lvl1pPr>
          </a:lstStyle>
          <a:p>
            <a:fld id="{744A61CD-3B85-4743-B87C-41D61A02586A}" type="slidenum">
              <a:rPr lang="ko-KR" altLang="ko-KR"/>
              <a:pPr/>
              <a:t>‹#›</a:t>
            </a:fld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726375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Corbel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rbel" pitchFamily="34" charset="0"/>
              </a:defRPr>
            </a:lvl1pPr>
            <a:lvl2pPr>
              <a:defRPr>
                <a:latin typeface="Corbel" pitchFamily="34" charset="0"/>
              </a:defRPr>
            </a:lvl2pPr>
            <a:lvl3pPr>
              <a:defRPr>
                <a:latin typeface="Corbel" pitchFamily="34" charset="0"/>
              </a:defRPr>
            </a:lvl3pPr>
            <a:lvl4pPr>
              <a:defRPr>
                <a:latin typeface="Corbel" pitchFamily="34" charset="0"/>
              </a:defRPr>
            </a:lvl4pPr>
            <a:lvl5pPr>
              <a:defRPr>
                <a:latin typeface="Corbel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96951" y="6572272"/>
            <a:ext cx="750099" cy="214314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fld id="{F25B0907-3F3C-4B65-891E-70820AB104D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49460" y="6197600"/>
            <a:ext cx="973079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Corbel" pitchFamily="34" charset="0"/>
              </a:defRPr>
            </a:lvl1pPr>
          </a:lstStyle>
          <a:p>
            <a:fld id="{4A86E05C-7A7D-47CA-9EF2-25212E2439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Corbe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Corbel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800" kern="1200">
          <a:solidFill>
            <a:schemeClr val="tx1"/>
          </a:solidFill>
          <a:latin typeface="Corbel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Document </a:t>
            </a:r>
            <a:r>
              <a:rPr lang="en-US" altLang="ko-KR" dirty="0" smtClean="0"/>
              <a:t>Markup</a:t>
            </a:r>
            <a:endParaRPr lang="en-US" altLang="ko-KR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SNU IDB Lab.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Table of Contents</a:t>
            </a:r>
            <a:endParaRPr lang="en-US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Elements</a:t>
            </a:r>
          </a:p>
          <a:p>
            <a:r>
              <a:rPr lang="en-US" altLang="ko-KR" smtClean="0"/>
              <a:t>Attributes</a:t>
            </a:r>
          </a:p>
          <a:p>
            <a:r>
              <a:rPr lang="en-US" altLang="ko-KR" smtClean="0"/>
              <a:t>Reserved Attributes</a:t>
            </a:r>
          </a:p>
          <a:p>
            <a:r>
              <a:rPr lang="en-US" altLang="ko-KR" smtClean="0"/>
              <a:t>Declarations</a:t>
            </a:r>
            <a:endParaRPr lang="en-US" altLang="ko-K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Elements</a:t>
            </a:r>
            <a:endParaRPr lang="en-US" altLang="ko-KR" dirty="0"/>
          </a:p>
        </p:txBody>
      </p:sp>
      <p:sp>
        <p:nvSpPr>
          <p:cNvPr id="8195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An element consists of a start tag, an end tag, and data</a:t>
            </a:r>
          </a:p>
          <a:p>
            <a:pPr lvl="1"/>
            <a:r>
              <a:rPr lang="en-US" altLang="ko-KR" smtClean="0"/>
              <a:t>e.g.) Are you going to &lt;name&gt; Scarborough &lt;/name&gt; failr ?</a:t>
            </a:r>
          </a:p>
          <a:p>
            <a:r>
              <a:rPr lang="en-US" altLang="ko-KR" smtClean="0"/>
              <a:t>Element names are case-sensitive</a:t>
            </a:r>
          </a:p>
          <a:p>
            <a:r>
              <a:rPr lang="en-US" altLang="ko-KR" smtClean="0"/>
              <a:t>Some hierarchical structures may be recursive</a:t>
            </a:r>
            <a:endParaRPr lang="en-US" altLang="ko-K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Elements</a:t>
            </a:r>
            <a:endParaRPr lang="en-US" altLang="ko-KR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Content types</a:t>
            </a:r>
          </a:p>
          <a:p>
            <a:pPr lvl="1"/>
            <a:r>
              <a:rPr lang="en-US" altLang="ko-KR" smtClean="0"/>
              <a:t>element content</a:t>
            </a:r>
          </a:p>
          <a:p>
            <a:pPr lvl="2"/>
            <a:r>
              <a:rPr lang="en-US" altLang="ko-KR" smtClean="0"/>
              <a:t>an element that does not directly contain text, but contains other elements</a:t>
            </a:r>
          </a:p>
          <a:p>
            <a:pPr lvl="1"/>
            <a:r>
              <a:rPr lang="en-US" altLang="ko-KR" smtClean="0"/>
              <a:t>mixed content</a:t>
            </a:r>
          </a:p>
          <a:p>
            <a:pPr lvl="2"/>
            <a:r>
              <a:rPr lang="en-US" altLang="ko-KR" smtClean="0"/>
              <a:t>an element that contains a mixture of elements and text</a:t>
            </a:r>
          </a:p>
          <a:p>
            <a:pPr lvl="1"/>
            <a:r>
              <a:rPr lang="en-US" altLang="ko-KR" smtClean="0"/>
              <a:t>data content</a:t>
            </a:r>
          </a:p>
          <a:p>
            <a:pPr lvl="2"/>
            <a:r>
              <a:rPr lang="en-US" altLang="ko-KR" smtClean="0"/>
              <a:t>an element that happens to contain only text</a:t>
            </a:r>
          </a:p>
          <a:p>
            <a:pPr lvl="1"/>
            <a:r>
              <a:rPr lang="en-US" altLang="ko-KR" smtClean="0"/>
              <a:t>empty element</a:t>
            </a:r>
          </a:p>
          <a:p>
            <a:pPr lvl="2"/>
            <a:r>
              <a:rPr lang="en-US" altLang="ko-KR" smtClean="0"/>
              <a:t>an element that may not be allowed to contain data</a:t>
            </a:r>
            <a:endParaRPr lang="en-US" altLang="ko-K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1371600" y="2204243"/>
            <a:ext cx="6403975" cy="2289175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/>
              <a:t>&lt;</a:t>
            </a:r>
            <a:r>
              <a:rPr kumimoji="1" lang="en-US" altLang="ko-KR"/>
              <a:t>section&gt;</a:t>
            </a:r>
          </a:p>
          <a:p>
            <a:pPr eaLnBrk="1" latinLnBrk="1" hangingPunct="1"/>
            <a:r>
              <a:rPr kumimoji="1" lang="en-US" altLang="ko-KR"/>
              <a:t>	&lt;p&gt; … &lt;/p&gt;</a:t>
            </a:r>
          </a:p>
          <a:p>
            <a:pPr eaLnBrk="1" latinLnBrk="1" hangingPunct="1"/>
            <a:r>
              <a:rPr kumimoji="1" lang="en-US" altLang="ko-KR"/>
              <a:t>	&lt;p&gt; This paragraph contains an </a:t>
            </a:r>
          </a:p>
          <a:p>
            <a:pPr eaLnBrk="1" latinLnBrk="1" hangingPunct="1"/>
            <a:r>
              <a:rPr kumimoji="1" lang="en-US" altLang="ko-KR"/>
              <a:t>		&lt;em&gt;emphasized phrases&lt;/em&gt; </a:t>
            </a:r>
          </a:p>
          <a:p>
            <a:pPr eaLnBrk="1" latinLnBrk="1" hangingPunct="1"/>
            <a:r>
              <a:rPr kumimoji="1" lang="en-US" altLang="ko-KR"/>
              <a:t>		in the middle. &lt;/p&gt;</a:t>
            </a:r>
          </a:p>
          <a:p>
            <a:pPr eaLnBrk="1" latinLnBrk="1" hangingPunct="1"/>
            <a:r>
              <a:rPr kumimoji="1" lang="en-US" altLang="ko-KR"/>
              <a:t>	&lt;p&gt; This paragraph contains a figure &lt;fig …/&gt; here. &lt;/p&gt;</a:t>
            </a:r>
          </a:p>
          <a:p>
            <a:pPr eaLnBrk="1" latinLnBrk="1" hangingPunct="1"/>
            <a:r>
              <a:rPr kumimoji="1" lang="en-US" altLang="ko-KR"/>
              <a:t>	&lt;list&gt; … &lt;/list&gt;</a:t>
            </a:r>
          </a:p>
          <a:p>
            <a:pPr eaLnBrk="1" latinLnBrk="1" hangingPunct="1"/>
            <a:r>
              <a:rPr kumimoji="1" lang="en-US" altLang="ko-KR"/>
              <a:t>&lt;/section&gt;</a:t>
            </a:r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 flipH="1" flipV="1">
            <a:off x="2133600" y="4414043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2193925" y="5366543"/>
            <a:ext cx="1638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/>
              <a:t>element content</a:t>
            </a:r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 flipH="1" flipV="1">
            <a:off x="1905000" y="2509043"/>
            <a:ext cx="53340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3946525" y="1556543"/>
            <a:ext cx="1485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/>
              <a:t>mixed content</a:t>
            </a:r>
          </a:p>
        </p:txBody>
      </p:sp>
      <p:sp>
        <p:nvSpPr>
          <p:cNvPr id="17419" name="Line 11"/>
          <p:cNvSpPr>
            <a:spLocks noChangeShapeType="1"/>
          </p:cNvSpPr>
          <p:nvPr/>
        </p:nvSpPr>
        <p:spPr bwMode="auto">
          <a:xfrm flipH="1">
            <a:off x="2667000" y="1823243"/>
            <a:ext cx="1295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20" name="Line 12"/>
          <p:cNvSpPr>
            <a:spLocks noChangeShapeType="1"/>
          </p:cNvSpPr>
          <p:nvPr/>
        </p:nvSpPr>
        <p:spPr bwMode="auto">
          <a:xfrm>
            <a:off x="4114800" y="1823243"/>
            <a:ext cx="7620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6384925" y="1937543"/>
            <a:ext cx="1295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/>
              <a:t>data content</a:t>
            </a:r>
          </a:p>
        </p:txBody>
      </p:sp>
      <p:sp>
        <p:nvSpPr>
          <p:cNvPr id="17422" name="Line 14"/>
          <p:cNvSpPr>
            <a:spLocks noChangeShapeType="1"/>
          </p:cNvSpPr>
          <p:nvPr/>
        </p:nvSpPr>
        <p:spPr bwMode="auto">
          <a:xfrm flipH="1">
            <a:off x="3733800" y="2128043"/>
            <a:ext cx="2667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23" name="Line 15"/>
          <p:cNvSpPr>
            <a:spLocks noChangeShapeType="1"/>
          </p:cNvSpPr>
          <p:nvPr/>
        </p:nvSpPr>
        <p:spPr bwMode="auto">
          <a:xfrm flipH="1">
            <a:off x="6019800" y="2204243"/>
            <a:ext cx="457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24" name="Line 16"/>
          <p:cNvSpPr>
            <a:spLocks noChangeShapeType="1"/>
          </p:cNvSpPr>
          <p:nvPr/>
        </p:nvSpPr>
        <p:spPr bwMode="auto">
          <a:xfrm flipH="1" flipV="1">
            <a:off x="6400800" y="3956843"/>
            <a:ext cx="228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6308725" y="5061743"/>
            <a:ext cx="1536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/>
              <a:t>empty element</a:t>
            </a:r>
          </a:p>
        </p:txBody>
      </p:sp>
      <p:sp>
        <p:nvSpPr>
          <p:cNvPr id="16" name="제목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Elements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Attributes</a:t>
            </a:r>
            <a:endParaRPr lang="en-US" altLang="ko-KR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mtClean="0"/>
              <a:t>Provides refined information about an element</a:t>
            </a:r>
          </a:p>
          <a:p>
            <a:r>
              <a:rPr lang="ko-KR" altLang="ko-KR" smtClean="0"/>
              <a:t>Embedded in the element start-tag</a:t>
            </a:r>
          </a:p>
          <a:p>
            <a:r>
              <a:rPr lang="ko-KR" altLang="ko-KR" smtClean="0"/>
              <a:t>Consists of an attribute name and an attribute value</a:t>
            </a:r>
          </a:p>
          <a:p>
            <a:pPr lvl="1"/>
            <a:r>
              <a:rPr lang="ko-KR" altLang="ko-KR" smtClean="0"/>
              <a:t>value is enclosed by quotes</a:t>
            </a:r>
          </a:p>
          <a:p>
            <a:pPr lvl="1"/>
            <a:r>
              <a:rPr lang="ko-KR" altLang="ko-KR" smtClean="0"/>
              <a:t>name and value are case-sensitive</a:t>
            </a:r>
          </a:p>
          <a:p>
            <a:pPr lvl="1"/>
            <a:endParaRPr lang="ko-KR" altLang="ko-K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Reserved Attributes</a:t>
            </a:r>
            <a:endParaRPr lang="en-US" altLang="ko-KR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Languages</a:t>
            </a:r>
          </a:p>
          <a:p>
            <a:pPr lvl="1"/>
            <a:r>
              <a:rPr lang="en-US" altLang="ko-KR" smtClean="0"/>
              <a:t>‘xml:lang’ is reserved for storage of both language and country details</a:t>
            </a:r>
          </a:p>
          <a:p>
            <a:pPr lvl="2"/>
            <a:r>
              <a:rPr lang="en-US" altLang="ko-KR" smtClean="0"/>
              <a:t>e.g.) &lt;para xml:lang=“en”&gt; … &lt;/para&gt;</a:t>
            </a:r>
          </a:p>
          <a:p>
            <a:pPr lvl="1"/>
            <a:r>
              <a:rPr lang="en-US" altLang="ko-KR" smtClean="0"/>
              <a:t>sub-code specify a country code</a:t>
            </a:r>
          </a:p>
          <a:p>
            <a:pPr lvl="2"/>
            <a:r>
              <a:rPr lang="en-US" altLang="ko-KR" smtClean="0"/>
              <a:t>e.g.) &lt;instruction xml:lang=“en-GB”&gt; … &lt;instruction&gt;</a:t>
            </a:r>
            <a:endParaRPr lang="en-US" altLang="ko-K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Reserved Attributes</a:t>
            </a:r>
            <a:endParaRPr lang="en-US" altLang="ko-KR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Significant spaces</a:t>
            </a:r>
          </a:p>
          <a:p>
            <a:pPr lvl="1"/>
            <a:r>
              <a:rPr lang="en-US" altLang="ko-KR" smtClean="0"/>
              <a:t>‘xml:space’ is reserved for distinguish space characters in elements that contain other elements from spaces in elements that contain text</a:t>
            </a:r>
          </a:p>
          <a:p>
            <a:pPr lvl="2"/>
            <a:r>
              <a:rPr lang="en-US" altLang="ko-KR" smtClean="0"/>
              <a:t>possible values : ‘default’, ‘preserve’</a:t>
            </a:r>
            <a:endParaRPr lang="en-US" altLang="ko-K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Declarations</a:t>
            </a:r>
            <a:endParaRPr lang="en-US" altLang="ko-KR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Contain instructions to the XML processor</a:t>
            </a:r>
          </a:p>
          <a:p>
            <a:r>
              <a:rPr lang="en-US" altLang="ko-KR" smtClean="0"/>
              <a:t>Delimited by ‘&lt;!’ and ‘&gt;’</a:t>
            </a:r>
          </a:p>
          <a:p>
            <a:r>
              <a:rPr lang="en-US" altLang="ko-KR" smtClean="0"/>
              <a:t>Types of declarations</a:t>
            </a:r>
          </a:p>
          <a:p>
            <a:pPr lvl="1"/>
            <a:r>
              <a:rPr lang="en-US" altLang="ko-KR" smtClean="0"/>
              <a:t>document type declaration</a:t>
            </a:r>
          </a:p>
          <a:p>
            <a:pPr lvl="2"/>
            <a:r>
              <a:rPr lang="en-US" altLang="ko-KR" smtClean="0"/>
              <a:t>e.g.) &lt;!DOCTYPE MyBook&gt;</a:t>
            </a:r>
          </a:p>
          <a:p>
            <a:pPr lvl="1"/>
            <a:r>
              <a:rPr lang="en-US" altLang="ko-KR" smtClean="0"/>
              <a:t>comments</a:t>
            </a:r>
          </a:p>
          <a:p>
            <a:pPr lvl="2"/>
            <a:r>
              <a:rPr lang="en-US" altLang="ko-KR" smtClean="0"/>
              <a:t>e.g.&gt; &lt;!-- This is a comment --&gt;</a:t>
            </a:r>
          </a:p>
          <a:p>
            <a:pPr lvl="1"/>
            <a:r>
              <a:rPr lang="en-US" altLang="ko-KR" smtClean="0"/>
              <a:t>character data sections</a:t>
            </a:r>
          </a:p>
          <a:p>
            <a:pPr lvl="2"/>
            <a:r>
              <a:rPr lang="en-US" altLang="ko-KR" smtClean="0"/>
              <a:t>&lt;![CDATA[Press the &lt;&lt;&lt;Enter&gt;&gt;&gt; button.]]&gt;</a:t>
            </a:r>
          </a:p>
          <a:p>
            <a:pPr lvl="1"/>
            <a:r>
              <a:rPr lang="en-US" altLang="ko-KR" smtClean="0"/>
              <a:t>XML declaration</a:t>
            </a:r>
          </a:p>
          <a:p>
            <a:pPr lvl="2"/>
            <a:r>
              <a:rPr lang="en-US" altLang="ko-KR" smtClean="0"/>
              <a:t>&lt;?XML version=“1.0” encoding=“UTF-8” standalone=“yes” ?&gt;</a:t>
            </a:r>
            <a:endParaRPr lang="en-US" altLang="ko-K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>
            <a:solidFill>
              <a:schemeClr val="tx1"/>
            </a:solidFill>
            <a:latin typeface="Corbel" pitchFamily="34" charset="0"/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orbe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</Template>
  <TotalTime>62</TotalTime>
  <Words>290</Words>
  <Application>Microsoft Office PowerPoint</Application>
  <PresentationFormat>화면 슬라이드 쇼(4:3)</PresentationFormat>
  <Paragraphs>63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SNU IDB Lab.</vt:lpstr>
      <vt:lpstr>Document Markup</vt:lpstr>
      <vt:lpstr>Table of Contents</vt:lpstr>
      <vt:lpstr>Elements</vt:lpstr>
      <vt:lpstr>Elements</vt:lpstr>
      <vt:lpstr>Elements</vt:lpstr>
      <vt:lpstr>Attributes</vt:lpstr>
      <vt:lpstr>Reserved Attributes</vt:lpstr>
      <vt:lpstr>Reserved Attributes</vt:lpstr>
      <vt:lpstr>Declarations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markup</dc:title>
  <dc:creator>hcbae</dc:creator>
  <cp:lastModifiedBy>Ruud</cp:lastModifiedBy>
  <cp:revision>13</cp:revision>
  <cp:lastPrinted>1997-02-26T15:00:00Z</cp:lastPrinted>
  <dcterms:created xsi:type="dcterms:W3CDTF">1996-09-30T18:28:10Z</dcterms:created>
  <dcterms:modified xsi:type="dcterms:W3CDTF">2011-06-22T06:21:26Z</dcterms:modified>
</cp:coreProperties>
</file>