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3" r:id="rId3"/>
    <p:sldId id="517" r:id="rId4"/>
    <p:sldId id="519" r:id="rId5"/>
    <p:sldId id="518" r:id="rId6"/>
    <p:sldId id="317" r:id="rId7"/>
    <p:sldId id="318" r:id="rId8"/>
    <p:sldId id="310" r:id="rId9"/>
    <p:sldId id="520" r:id="rId10"/>
    <p:sldId id="535" r:id="rId11"/>
    <p:sldId id="533" r:id="rId12"/>
    <p:sldId id="541" r:id="rId13"/>
    <p:sldId id="542" r:id="rId14"/>
    <p:sldId id="536" r:id="rId15"/>
    <p:sldId id="408" r:id="rId16"/>
    <p:sldId id="410" r:id="rId17"/>
    <p:sldId id="521" r:id="rId18"/>
    <p:sldId id="537" r:id="rId19"/>
    <p:sldId id="543" r:id="rId20"/>
    <p:sldId id="427" r:id="rId21"/>
    <p:sldId id="522" r:id="rId22"/>
    <p:sldId id="524" r:id="rId23"/>
    <p:sldId id="525" r:id="rId24"/>
    <p:sldId id="526" r:id="rId25"/>
    <p:sldId id="528" r:id="rId26"/>
    <p:sldId id="529" r:id="rId27"/>
    <p:sldId id="538" r:id="rId28"/>
    <p:sldId id="530" r:id="rId29"/>
    <p:sldId id="531" r:id="rId30"/>
    <p:sldId id="532" r:id="rId31"/>
    <p:sldId id="539" r:id="rId32"/>
    <p:sldId id="534" r:id="rId33"/>
    <p:sldId id="540" r:id="rId34"/>
  </p:sldIdLst>
  <p:sldSz cx="9144000" cy="6858000" type="screen4x3"/>
  <p:notesSz cx="6985000" cy="10121900"/>
  <p:embeddedFontLst>
    <p:embeddedFont>
      <p:font typeface="MS PGothic" pitchFamily="34" charset="-128"/>
      <p:regular r:id="rId37"/>
    </p:embeddedFont>
    <p:embeddedFont>
      <p:font typeface="맑은 고딕" pitchFamily="50" charset="-127"/>
      <p:regular r:id="rId38"/>
      <p:bold r:id="rId39"/>
    </p:embeddedFont>
    <p:embeddedFont>
      <p:font typeface="Cambria Math" pitchFamily="18" charset="0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85253" autoAdjust="0"/>
  </p:normalViewPr>
  <p:slideViewPr>
    <p:cSldViewPr>
      <p:cViewPr>
        <p:scale>
          <a:sx n="106" d="100"/>
          <a:sy n="106" d="100"/>
        </p:scale>
        <p:origin x="-10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-3696" y="-108"/>
      </p:cViewPr>
      <p:guideLst>
        <p:guide orient="horz" pos="3189"/>
        <p:guide pos="22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506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506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A131F-4277-4E27-AAC9-4CE6FB2E09E2}" type="datetimeFigureOut">
              <a:rPr lang="ko-KR" altLang="en-US" smtClean="0"/>
              <a:pPr/>
              <a:t>2011-10-06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613900"/>
            <a:ext cx="3027363" cy="506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56050" y="9613900"/>
            <a:ext cx="3027363" cy="506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53930-60EF-49AA-9AD9-1A9563397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44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26833" cy="506095"/>
          </a:xfrm>
          <a:prstGeom prst="rect">
            <a:avLst/>
          </a:prstGeom>
        </p:spPr>
        <p:txBody>
          <a:bodyPr vert="horz" lIns="97736" tIns="48869" rIns="97736" bIns="48869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56550" y="1"/>
            <a:ext cx="3026833" cy="506095"/>
          </a:xfrm>
          <a:prstGeom prst="rect">
            <a:avLst/>
          </a:prstGeom>
        </p:spPr>
        <p:txBody>
          <a:bodyPr vert="horz" lIns="97736" tIns="48869" rIns="97736" bIns="48869" rtlCol="0"/>
          <a:lstStyle>
            <a:lvl1pPr algn="r">
              <a:defRPr sz="1300"/>
            </a:lvl1pPr>
          </a:lstStyle>
          <a:p>
            <a:fld id="{172DF321-ADC3-46B6-A6DC-F32A92514B4A}" type="datetimeFigureOut">
              <a:rPr lang="ko-KR" altLang="en-US" smtClean="0"/>
              <a:pPr/>
              <a:t>2011-10-06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758825"/>
            <a:ext cx="5060950" cy="379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736" tIns="48869" rIns="97736" bIns="4886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98501" y="4807904"/>
            <a:ext cx="5588000" cy="4554855"/>
          </a:xfrm>
          <a:prstGeom prst="rect">
            <a:avLst/>
          </a:prstGeom>
        </p:spPr>
        <p:txBody>
          <a:bodyPr vert="horz" lIns="97736" tIns="48869" rIns="97736" bIns="4886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614049"/>
            <a:ext cx="3026833" cy="506095"/>
          </a:xfrm>
          <a:prstGeom prst="rect">
            <a:avLst/>
          </a:prstGeom>
        </p:spPr>
        <p:txBody>
          <a:bodyPr vert="horz" lIns="97736" tIns="48869" rIns="97736" bIns="48869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56550" y="9614049"/>
            <a:ext cx="3026833" cy="506095"/>
          </a:xfrm>
          <a:prstGeom prst="rect">
            <a:avLst/>
          </a:prstGeom>
        </p:spPr>
        <p:txBody>
          <a:bodyPr vert="horz" lIns="97736" tIns="48869" rIns="97736" bIns="48869" rtlCol="0" anchor="b"/>
          <a:lstStyle>
            <a:lvl1pPr algn="r">
              <a:defRPr sz="1300"/>
            </a:lvl1pPr>
          </a:lstStyle>
          <a:p>
            <a:fld id="{6A51678A-EBF3-4EC3-B5B8-E1E02433DA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2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857364"/>
            <a:ext cx="7772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23913" y="264348"/>
            <a:ext cx="7581900" cy="5862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14282" y="1071546"/>
            <a:ext cx="8715436" cy="5000660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" y="0"/>
            <a:ext cx="637953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IDB-bluelogo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8532440" y="6447814"/>
            <a:ext cx="576119" cy="38892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4286248" y="6453336"/>
            <a:ext cx="789808" cy="264662"/>
          </a:xfrm>
          <a:prstGeom prst="rect">
            <a:avLst/>
          </a:prstGeom>
        </p:spPr>
        <p:txBody>
          <a:bodyPr anchor="ctr"/>
          <a:lstStyle>
            <a:lvl1pPr>
              <a:defRPr sz="1600"/>
            </a:lvl1pPr>
          </a:lstStyle>
          <a:p>
            <a:fld id="{90E643BE-F4AA-41F8-B578-B2897250BF68}" type="slidenum">
              <a:rPr lang="ko-KR" altLang="en-US" smtClean="0"/>
              <a:pPr/>
              <a:t>‹#›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 bwMode="auto">
          <a:xfrm>
            <a:off x="823913" y="1166552"/>
            <a:ext cx="7660868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dirty="0" smtClean="0"/>
          </a:p>
        </p:txBody>
      </p:sp>
      <p:sp>
        <p:nvSpPr>
          <p:cNvPr id="1033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ko-KR" sz="200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23913" y="264348"/>
            <a:ext cx="7581900" cy="58625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5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34" charset="-128"/>
          <a:cs typeface="MS PGothic" pitchFamily="34" charset="-128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1pPr>
      <a:lvl2pPr marL="569913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2pPr>
      <a:lvl3pPr marL="914400" indent="-230188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3pPr>
      <a:lvl4pPr marL="1258888" indent="-230188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4pPr>
      <a:lvl5pPr marL="16017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5pPr>
      <a:lvl6pPr marL="20589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161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9733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4305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tags" Target="../tags/tag128.xml"/><Relationship Id="rId18" Type="http://schemas.openxmlformats.org/officeDocument/2006/relationships/tags" Target="../tags/tag13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17" Type="http://schemas.openxmlformats.org/officeDocument/2006/relationships/tags" Target="../tags/tag132.xml"/><Relationship Id="rId2" Type="http://schemas.openxmlformats.org/officeDocument/2006/relationships/tags" Target="../tags/tag117.xml"/><Relationship Id="rId16" Type="http://schemas.openxmlformats.org/officeDocument/2006/relationships/tags" Target="../tags/tag131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5" Type="http://schemas.openxmlformats.org/officeDocument/2006/relationships/tags" Target="../tags/tag130.xml"/><Relationship Id="rId10" Type="http://schemas.openxmlformats.org/officeDocument/2006/relationships/tags" Target="../tags/tag125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tags" Target="../tags/tag1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7.png"/><Relationship Id="rId5" Type="http://schemas.openxmlformats.org/officeDocument/2006/relationships/tags" Target="../tags/tag139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image" Target="../media/image8.png"/><Relationship Id="rId5" Type="http://schemas.openxmlformats.org/officeDocument/2006/relationships/tags" Target="../tags/tag142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tags" Target="../tags/tag155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tags" Target="../tags/tag154.xml"/><Relationship Id="rId17" Type="http://schemas.openxmlformats.org/officeDocument/2006/relationships/image" Target="../media/image10.png"/><Relationship Id="rId2" Type="http://schemas.openxmlformats.org/officeDocument/2006/relationships/tags" Target="../tags/tag144.xml"/><Relationship Id="rId16" Type="http://schemas.openxmlformats.org/officeDocument/2006/relationships/image" Target="../media/image9.png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tags" Target="../tags/tag153.xml"/><Relationship Id="rId5" Type="http://schemas.openxmlformats.org/officeDocument/2006/relationships/tags" Target="../tags/tag147.xml"/><Relationship Id="rId15" Type="http://schemas.openxmlformats.org/officeDocument/2006/relationships/tags" Target="../tags/tag145.xml"/><Relationship Id="rId10" Type="http://schemas.openxmlformats.org/officeDocument/2006/relationships/tags" Target="../tags/tag152.xml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image" Target="../media/image26.png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12" Type="http://schemas.openxmlformats.org/officeDocument/2006/relationships/image" Target="../media/image25.pn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0.xml"/><Relationship Id="rId10" Type="http://schemas.openxmlformats.org/officeDocument/2006/relationships/tags" Target="../tags/tag175.xml"/><Relationship Id="rId4" Type="http://schemas.openxmlformats.org/officeDocument/2006/relationships/tags" Target="../tags/tag169.xml"/><Relationship Id="rId9" Type="http://schemas.openxmlformats.org/officeDocument/2006/relationships/tags" Target="../tags/tag17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6.gif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hyperlink" Target="http://lod-cloud.net/" TargetMode="Externa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5.png"/><Relationship Id="rId5" Type="http://schemas.openxmlformats.org/officeDocument/2006/relationships/tags" Target="../tags/tag24.xml"/><Relationship Id="rId10" Type="http://schemas.openxmlformats.org/officeDocument/2006/relationships/image" Target="../media/image4.png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2.xml"/><Relationship Id="rId14" Type="http://schemas.openxmlformats.org/officeDocument/2006/relationships/hyperlink" Target="http://www.w3.org/wiki/SweoIG/TaskForces/CommunityProjects/LinkingOpenData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tags" Target="../tags/tag64.xml"/><Relationship Id="rId26" Type="http://schemas.openxmlformats.org/officeDocument/2006/relationships/tags" Target="../tags/tag72.xml"/><Relationship Id="rId3" Type="http://schemas.openxmlformats.org/officeDocument/2006/relationships/tags" Target="../tags/tag49.xml"/><Relationship Id="rId21" Type="http://schemas.openxmlformats.org/officeDocument/2006/relationships/tags" Target="../tags/tag67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5" Type="http://schemas.openxmlformats.org/officeDocument/2006/relationships/tags" Target="../tags/tag71.xml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20" Type="http://schemas.openxmlformats.org/officeDocument/2006/relationships/tags" Target="../tags/tag66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24" Type="http://schemas.openxmlformats.org/officeDocument/2006/relationships/tags" Target="../tags/tag70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23" Type="http://schemas.openxmlformats.org/officeDocument/2006/relationships/tags" Target="../tags/tag69.xml"/><Relationship Id="rId28" Type="http://schemas.openxmlformats.org/officeDocument/2006/relationships/tags" Target="../tags/tag74.xml"/><Relationship Id="rId10" Type="http://schemas.openxmlformats.org/officeDocument/2006/relationships/tags" Target="../tags/tag56.xml"/><Relationship Id="rId19" Type="http://schemas.openxmlformats.org/officeDocument/2006/relationships/tags" Target="../tags/tag65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Relationship Id="rId22" Type="http://schemas.openxmlformats.org/officeDocument/2006/relationships/tags" Target="../tags/tag68.xml"/><Relationship Id="rId27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1" Type="http://schemas.openxmlformats.org/officeDocument/2006/relationships/tags" Target="../tags/tag95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tags" Target="../tags/tag99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24" Type="http://schemas.openxmlformats.org/officeDocument/2006/relationships/tags" Target="../tags/tag98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tags" Target="../tags/tag97.xm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tags" Target="../tags/tag96.xml"/><Relationship Id="rId27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3528" y="1772816"/>
            <a:ext cx="8532440" cy="1470025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RP-Filter: A Path-based Triple Filtering Method</a:t>
            </a:r>
            <a:br>
              <a:rPr lang="en-US" altLang="ko-KR" sz="3200" dirty="0" smtClean="0"/>
            </a:br>
            <a:r>
              <a:rPr lang="en-US" altLang="ko-KR" sz="3200" dirty="0" smtClean="0"/>
              <a:t>for 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Efficient SPARQL Query Processing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043608" y="4221088"/>
            <a:ext cx="7758122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 smtClean="0"/>
              <a:t>Seoul National University</a:t>
            </a:r>
          </a:p>
          <a:p>
            <a:pPr algn="r"/>
            <a:r>
              <a:rPr lang="en-US" altLang="ko-KR" dirty="0" smtClean="0"/>
              <a:t>Internet Database Lab.</a:t>
            </a:r>
          </a:p>
          <a:p>
            <a:pPr algn="r"/>
            <a:endParaRPr lang="en-US" altLang="ko-KR" dirty="0" smtClean="0"/>
          </a:p>
          <a:p>
            <a:pPr algn="r"/>
            <a:r>
              <a:rPr lang="en-US" altLang="ko-KR" dirty="0" err="1" smtClean="0"/>
              <a:t>Kisung</a:t>
            </a:r>
            <a:r>
              <a:rPr lang="en-US" altLang="ko-KR" dirty="0" smtClean="0"/>
              <a:t> Kim</a:t>
            </a:r>
          </a:p>
          <a:p>
            <a:pPr algn="r"/>
            <a:r>
              <a:rPr lang="en-US" altLang="ko-KR" dirty="0" smtClean="0"/>
              <a:t>2011. 10. 6</a:t>
            </a:r>
            <a:endParaRPr lang="ko-KR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u="sng" dirty="0"/>
              <a:t>Related </a:t>
            </a:r>
            <a:r>
              <a:rPr lang="en-US" altLang="ko-KR" u="sng" dirty="0" smtClean="0"/>
              <a:t>work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Preliminary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Our approaches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Conclusions and future work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10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769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3913" y="260648"/>
            <a:ext cx="7581900" cy="58625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RDF3x </a:t>
            </a:r>
            <a:r>
              <a:rPr lang="en-US" altLang="ko-KR" b="1" dirty="0" smtClean="0"/>
              <a:t>[Neumann et al., VLDB’08]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One of the state-of-the-art RDF stores </a:t>
            </a:r>
          </a:p>
          <a:p>
            <a:pPr lvl="1"/>
            <a:r>
              <a:rPr lang="en-US" altLang="ko-KR" dirty="0" smtClean="0"/>
              <a:t>Store </a:t>
            </a:r>
            <a:r>
              <a:rPr lang="en-US" altLang="ko-KR" dirty="0"/>
              <a:t>RDF triples </a:t>
            </a:r>
            <a:r>
              <a:rPr lang="en-US" altLang="ko-KR" dirty="0" smtClean="0"/>
              <a:t>in six indexes(SPO,SOP,PSO,POS,OSP,OPS) redundantly</a:t>
            </a:r>
          </a:p>
          <a:p>
            <a:pPr lvl="1"/>
            <a:r>
              <a:rPr lang="en-US" altLang="ko-KR" dirty="0" smtClean="0"/>
              <a:t>Use fast merge joins extensively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내용 개체 틀 4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94521223"/>
              </p:ext>
            </p:extLst>
          </p:nvPr>
        </p:nvGraphicFramePr>
        <p:xfrm>
          <a:off x="755576" y="3834244"/>
          <a:ext cx="1223595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05"/>
                <a:gridCol w="434091"/>
                <a:gridCol w="400699"/>
              </a:tblGrid>
              <a:tr h="143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S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P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O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764543" y="3258180"/>
            <a:ext cx="1214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Triple Table 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(not sorted)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3702032" y="5418420"/>
            <a:ext cx="1328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Triple Pattern</a:t>
            </a:r>
          </a:p>
          <a:p>
            <a:pPr algn="ctr"/>
            <a:r>
              <a:rPr lang="en-US" altLang="ko-KR" sz="1400" dirty="0" smtClean="0"/>
              <a:t>&lt;?, 10, ?&gt;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34799994"/>
              </p:ext>
            </p:extLst>
          </p:nvPr>
        </p:nvGraphicFramePr>
        <p:xfrm>
          <a:off x="3784624" y="3834244"/>
          <a:ext cx="1223595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05"/>
                <a:gridCol w="434091"/>
                <a:gridCol w="400699"/>
              </a:tblGrid>
              <a:tr h="143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P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S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O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>
            <p:custDataLst>
              <p:tags r:id="rId8"/>
            </p:custDataLst>
          </p:nvPr>
        </p:nvSpPr>
        <p:spPr>
          <a:xfrm>
            <a:off x="6588224" y="5426060"/>
            <a:ext cx="1328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Triple Pattern</a:t>
            </a:r>
          </a:p>
          <a:p>
            <a:pPr algn="ctr"/>
            <a:r>
              <a:rPr lang="en-US" altLang="ko-KR" sz="1400" dirty="0" smtClean="0"/>
              <a:t>&lt;6, ?, ?&gt;</a:t>
            </a:r>
            <a:endParaRPr lang="ko-KR" altLang="en-US" sz="14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712646049"/>
              </p:ext>
            </p:extLst>
          </p:nvPr>
        </p:nvGraphicFramePr>
        <p:xfrm>
          <a:off x="6656798" y="3834244"/>
          <a:ext cx="1223595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05"/>
                <a:gridCol w="434091"/>
                <a:gridCol w="400699"/>
              </a:tblGrid>
              <a:tr h="143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S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P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O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>
            <p:custDataLst>
              <p:tags r:id="rId10"/>
            </p:custDataLst>
          </p:nvPr>
        </p:nvSpPr>
        <p:spPr>
          <a:xfrm>
            <a:off x="3558016" y="3258180"/>
            <a:ext cx="1734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Triple Index(PSO)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Sorted by (P, S, O)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>
            <p:custDataLst>
              <p:tags r:id="rId11"/>
            </p:custDataLst>
          </p:nvPr>
        </p:nvSpPr>
        <p:spPr>
          <a:xfrm>
            <a:off x="6479034" y="3258180"/>
            <a:ext cx="1757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Triple Index(SPO)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Sorted by (S, P, O)</a:t>
            </a:r>
            <a:endParaRPr lang="ko-KR" altLang="en-US" sz="1400" b="1" dirty="0"/>
          </a:p>
        </p:txBody>
      </p:sp>
      <p:sp>
        <p:nvSpPr>
          <p:cNvPr id="14" name="이등변 삼각형 13"/>
          <p:cNvSpPr/>
          <p:nvPr>
            <p:custDataLst>
              <p:tags r:id="rId12"/>
            </p:custDataLst>
          </p:nvPr>
        </p:nvSpPr>
        <p:spPr>
          <a:xfrm rot="16200000">
            <a:off x="5643653" y="4339705"/>
            <a:ext cx="1241070" cy="648072"/>
          </a:xfrm>
          <a:prstGeom prst="triangl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/>
          <p:nvPr>
            <p:custDataLst>
              <p:tags r:id="rId13"/>
            </p:custDataLst>
          </p:nvPr>
        </p:nvCxnSpPr>
        <p:spPr bwMode="auto">
          <a:xfrm flipV="1">
            <a:off x="5999081" y="4259232"/>
            <a:ext cx="589143" cy="404508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이등변 삼각형 15"/>
          <p:cNvSpPr/>
          <p:nvPr>
            <p:custDataLst>
              <p:tags r:id="rId14"/>
            </p:custDataLst>
          </p:nvPr>
        </p:nvSpPr>
        <p:spPr>
          <a:xfrm rot="16200000">
            <a:off x="2763333" y="4301563"/>
            <a:ext cx="1241070" cy="648072"/>
          </a:xfrm>
          <a:prstGeom prst="triangl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/>
          <p:nvPr>
            <p:custDataLst>
              <p:tags r:id="rId15"/>
            </p:custDataLst>
          </p:nvPr>
        </p:nvCxnSpPr>
        <p:spPr bwMode="auto">
          <a:xfrm>
            <a:off x="3118761" y="4625598"/>
            <a:ext cx="589143" cy="180848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>
            <p:custDataLst>
              <p:tags r:id="rId16"/>
            </p:custDataLst>
          </p:nvPr>
        </p:nvCxnSpPr>
        <p:spPr bwMode="auto">
          <a:xfrm>
            <a:off x="5076056" y="4716022"/>
            <a:ext cx="0" cy="56825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>
            <p:custDataLst>
              <p:tags r:id="rId17"/>
            </p:custDataLst>
          </p:nvPr>
        </p:nvCxnSpPr>
        <p:spPr bwMode="auto">
          <a:xfrm>
            <a:off x="7956376" y="4221088"/>
            <a:ext cx="0" cy="54721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직선 화살표 연결선 19"/>
          <p:cNvCxnSpPr/>
          <p:nvPr>
            <p:custDataLst>
              <p:tags r:id="rId18"/>
            </p:custDataLst>
          </p:nvPr>
        </p:nvCxnSpPr>
        <p:spPr bwMode="auto">
          <a:xfrm>
            <a:off x="2123728" y="4005064"/>
            <a:ext cx="0" cy="127921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3491880" y="5949280"/>
            <a:ext cx="1766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Totally ordered by S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444208" y="5949280"/>
            <a:ext cx="1766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Totally ordered by P</a:t>
            </a:r>
            <a:endParaRPr lang="ko-KR" altLang="en-US" sz="1400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11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5826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3581590"/>
          </a:xfrm>
        </p:spPr>
        <p:txBody>
          <a:bodyPr>
            <a:normAutofit/>
          </a:bodyPr>
          <a:lstStyle/>
          <a:p>
            <a:r>
              <a:rPr lang="en-US" altLang="ko-KR" dirty="0"/>
              <a:t>U-SIP </a:t>
            </a:r>
            <a:r>
              <a:rPr lang="en-US" altLang="ko-KR" b="1" dirty="0"/>
              <a:t>[Neumann et al., SIGMOD’09]</a:t>
            </a:r>
            <a:endParaRPr lang="en-US" altLang="ko-KR" dirty="0"/>
          </a:p>
          <a:p>
            <a:pPr lvl="1"/>
            <a:r>
              <a:rPr lang="en-US" altLang="ko-KR" dirty="0"/>
              <a:t>RDF-specific sideway information passing method</a:t>
            </a:r>
          </a:p>
          <a:p>
            <a:pPr lvl="1"/>
            <a:r>
              <a:rPr lang="en-US" altLang="ko-KR" dirty="0"/>
              <a:t>To reduce the intermediate results and the overhead of index scans</a:t>
            </a:r>
          </a:p>
          <a:p>
            <a:pPr lvl="1"/>
            <a:r>
              <a:rPr lang="en-US" altLang="ko-KR" dirty="0"/>
              <a:t>Build a sort of filters while processing of an operator and to pass the filters to other operators</a:t>
            </a:r>
          </a:p>
          <a:p>
            <a:pPr lvl="1"/>
            <a:r>
              <a:rPr lang="en-US" altLang="ko-KR" dirty="0"/>
              <a:t>Not transfer the filter information reverse direction to the data flow of the execution plan</a:t>
            </a:r>
          </a:p>
          <a:p>
            <a:pPr lvl="1"/>
            <a:r>
              <a:rPr lang="en-US" altLang="ko-KR" dirty="0"/>
              <a:t>Not very effective for long path queries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12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781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U-SIP </a:t>
            </a:r>
            <a:r>
              <a:rPr lang="en-US" altLang="ko-KR" b="1" dirty="0"/>
              <a:t>[Neumann et al., SIGMOD’09]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61040" y="3220956"/>
            <a:ext cx="1000132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Scan PSO</a:t>
            </a:r>
          </a:p>
          <a:p>
            <a:pPr algn="ctr"/>
            <a:r>
              <a:rPr lang="en-US" altLang="ko-KR" sz="900" dirty="0" smtClean="0"/>
              <a:t>[P=</a:t>
            </a:r>
            <a:r>
              <a:rPr lang="en-US" altLang="ko-KR" sz="900" dirty="0" err="1" smtClean="0"/>
              <a:t>hasAuthor</a:t>
            </a:r>
            <a:r>
              <a:rPr lang="en-US" altLang="ko-KR" sz="900" dirty="0" smtClean="0"/>
              <a:t>, S2, O2]</a:t>
            </a:r>
            <a:endParaRPr lang="ko-KR" altLang="en-US" sz="9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03652" y="3220956"/>
            <a:ext cx="1000132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Scan PSO</a:t>
            </a:r>
          </a:p>
          <a:p>
            <a:pPr algn="ctr"/>
            <a:r>
              <a:rPr lang="en-US" altLang="ko-KR" sz="900" dirty="0" smtClean="0"/>
              <a:t>[P=</a:t>
            </a:r>
            <a:r>
              <a:rPr lang="en-US" altLang="ko-KR" sz="900" dirty="0" err="1" smtClean="0"/>
              <a:t>hasTitle</a:t>
            </a:r>
            <a:r>
              <a:rPr lang="en-US" altLang="ko-KR" sz="900" dirty="0" smtClean="0"/>
              <a:t>, S1, O1]</a:t>
            </a:r>
            <a:endParaRPr lang="ko-KR" altLang="en-US" sz="9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14942" y="2500306"/>
            <a:ext cx="986737" cy="5080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Scan PSO</a:t>
            </a:r>
          </a:p>
          <a:p>
            <a:pPr algn="ctr"/>
            <a:r>
              <a:rPr lang="en-US" altLang="ko-KR" sz="900" dirty="0" smtClean="0"/>
              <a:t>[P=</a:t>
            </a:r>
            <a:r>
              <a:rPr lang="en-US" altLang="ko-KR" sz="900" dirty="0" err="1" smtClean="0"/>
              <a:t>wonPrize</a:t>
            </a:r>
            <a:r>
              <a:rPr lang="en-US" altLang="ko-KR" sz="900" dirty="0" smtClean="0"/>
              <a:t>,</a:t>
            </a:r>
          </a:p>
          <a:p>
            <a:pPr algn="ctr"/>
            <a:r>
              <a:rPr lang="en-US" altLang="ko-KR" sz="900" dirty="0" smtClean="0"/>
              <a:t>S3, O3]</a:t>
            </a:r>
            <a:endParaRPr lang="ko-KR" altLang="en-US" sz="9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32346" y="2364270"/>
            <a:ext cx="928694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Merge Join</a:t>
            </a:r>
          </a:p>
          <a:p>
            <a:pPr algn="ctr"/>
            <a:r>
              <a:rPr lang="en-US" altLang="ko-KR" sz="900" dirty="0" smtClean="0"/>
              <a:t>[S1=S2]</a:t>
            </a:r>
            <a:endParaRPr lang="ko-KR" altLang="en-US" sz="9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00496" y="1500174"/>
            <a:ext cx="85725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Merge Join</a:t>
            </a:r>
          </a:p>
          <a:p>
            <a:pPr algn="ctr"/>
            <a:r>
              <a:rPr lang="en-US" altLang="ko-KR" sz="900" dirty="0" smtClean="0"/>
              <a:t>[S2=S3]</a:t>
            </a:r>
            <a:endParaRPr lang="ko-KR" altLang="en-US" sz="900" dirty="0"/>
          </a:p>
        </p:txBody>
      </p:sp>
      <p:cxnSp>
        <p:nvCxnSpPr>
          <p:cNvPr id="15" name="직선 화살표 연결선 14"/>
          <p:cNvCxnSpPr>
            <a:stCxn id="10" idx="0"/>
            <a:endCxn id="13" idx="2"/>
          </p:cNvCxnSpPr>
          <p:nvPr/>
        </p:nvCxnSpPr>
        <p:spPr>
          <a:xfrm flipH="1" flipV="1">
            <a:off x="3396693" y="2864336"/>
            <a:ext cx="964413" cy="356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/>
          <p:cNvCxnSpPr>
            <a:stCxn id="11" idx="0"/>
            <a:endCxn id="13" idx="2"/>
          </p:cNvCxnSpPr>
          <p:nvPr/>
        </p:nvCxnSpPr>
        <p:spPr>
          <a:xfrm flipV="1">
            <a:off x="2503718" y="2864336"/>
            <a:ext cx="892975" cy="356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/>
          <p:cNvCxnSpPr>
            <a:stCxn id="13" idx="0"/>
            <a:endCxn id="14" idx="2"/>
          </p:cNvCxnSpPr>
          <p:nvPr/>
        </p:nvCxnSpPr>
        <p:spPr>
          <a:xfrm flipV="1">
            <a:off x="3396693" y="2000240"/>
            <a:ext cx="1032431" cy="364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>
            <a:stCxn id="12" idx="0"/>
            <a:endCxn id="14" idx="2"/>
          </p:cNvCxnSpPr>
          <p:nvPr/>
        </p:nvCxnSpPr>
        <p:spPr>
          <a:xfrm rot="16200000" flipV="1">
            <a:off x="4818685" y="1610679"/>
            <a:ext cx="500066" cy="1279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직사각형 18"/>
          <p:cNvSpPr/>
          <p:nvPr/>
        </p:nvSpPr>
        <p:spPr>
          <a:xfrm>
            <a:off x="1932214" y="3927398"/>
            <a:ext cx="57150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S1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503718" y="3927398"/>
            <a:ext cx="57150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O1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932214" y="4141712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2503718" y="4141712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861040" y="3935336"/>
            <a:ext cx="57150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S2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432544" y="3935336"/>
            <a:ext cx="57150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O2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3861040" y="4149650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432544" y="4149650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1932214" y="4356026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2503718" y="4356026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1932214" y="4570340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2503718" y="4570340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1932214" y="4784654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2503718" y="4784654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1932214" y="5596080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100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2503718" y="5596080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1932214" y="5810394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101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2503718" y="5810394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1932214" y="6024708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102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2503718" y="6024708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1932214" y="6239022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103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2503718" y="6239022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3861040" y="4363964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4432544" y="4363964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3861040" y="4578278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4432544" y="4578278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3861040" y="4792592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4432544" y="4792592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3861040" y="5532580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99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4432544" y="5532580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3861040" y="5746894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103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4432544" y="5746894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3861040" y="5961208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104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4432544" y="5961208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3861040" y="6175522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105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432544" y="6175522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572264" y="2214554"/>
            <a:ext cx="78581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S1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43702" y="185736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Next Information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7358082" y="2214554"/>
            <a:ext cx="78581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S2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143900" y="2214554"/>
            <a:ext cx="78581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S3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72264" y="2571744"/>
            <a:ext cx="78581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358082" y="2571744"/>
            <a:ext cx="78581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143900" y="2571744"/>
            <a:ext cx="78581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932214" y="5006906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2503718" y="5006906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5143504" y="3214686"/>
            <a:ext cx="57150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S3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5715008" y="3214686"/>
            <a:ext cx="57150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O3</a:t>
            </a:r>
            <a:endParaRPr lang="ko-KR" altLang="en-US" sz="1400" dirty="0"/>
          </a:p>
        </p:txBody>
      </p:sp>
      <p:sp>
        <p:nvSpPr>
          <p:cNvPr id="69" name="직사각형 68"/>
          <p:cNvSpPr/>
          <p:nvPr/>
        </p:nvSpPr>
        <p:spPr>
          <a:xfrm>
            <a:off x="5143504" y="3429000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100</a:t>
            </a:r>
            <a:endParaRPr lang="ko-KR" altLang="en-US" sz="1400" dirty="0"/>
          </a:p>
        </p:txBody>
      </p:sp>
      <p:sp>
        <p:nvSpPr>
          <p:cNvPr id="70" name="직사각형 69"/>
          <p:cNvSpPr/>
          <p:nvPr/>
        </p:nvSpPr>
        <p:spPr>
          <a:xfrm>
            <a:off x="5715008" y="3429000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71" name="직사각형 70"/>
          <p:cNvSpPr/>
          <p:nvPr/>
        </p:nvSpPr>
        <p:spPr>
          <a:xfrm>
            <a:off x="5143504" y="3643314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502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5715008" y="3643314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5143504" y="3857628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803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>
          <a:xfrm>
            <a:off x="5715008" y="3857628"/>
            <a:ext cx="571504" cy="214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75" name="타원 74"/>
          <p:cNvSpPr/>
          <p:nvPr/>
        </p:nvSpPr>
        <p:spPr>
          <a:xfrm>
            <a:off x="2457999" y="52926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2457999" y="53898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2457999" y="54532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386825" y="5149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4386825" y="52469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4386825" y="53640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5669289" y="42148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5669289" y="43119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5669289" y="44291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6572264" y="2571744"/>
            <a:ext cx="78581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58082" y="2571744"/>
            <a:ext cx="78581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10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43900" y="2571744"/>
            <a:ext cx="78581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100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92" name="오른쪽으로 구부러진 화살표 91"/>
          <p:cNvSpPr/>
          <p:nvPr/>
        </p:nvSpPr>
        <p:spPr>
          <a:xfrm>
            <a:off x="1503586" y="5078344"/>
            <a:ext cx="357190" cy="71438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오른쪽으로 구부러진 화살표 92"/>
          <p:cNvSpPr/>
          <p:nvPr/>
        </p:nvSpPr>
        <p:spPr>
          <a:xfrm>
            <a:off x="3432412" y="4935468"/>
            <a:ext cx="357190" cy="1000132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7702" y="4506840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Skip using </a:t>
            </a:r>
            <a:r>
              <a:rPr lang="en-US" altLang="ko-KR" dirty="0" err="1" smtClean="0"/>
              <a:t>B+tree</a:t>
            </a:r>
            <a:r>
              <a:rPr lang="en-US" altLang="ko-KR" dirty="0" smtClean="0"/>
              <a:t> index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643702" y="150017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S1=S2=S3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1932214" y="4143528"/>
            <a:ext cx="571504" cy="214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97" name="직사각형 96"/>
          <p:cNvSpPr/>
          <p:nvPr/>
        </p:nvSpPr>
        <p:spPr>
          <a:xfrm>
            <a:off x="1932214" y="4357842"/>
            <a:ext cx="571504" cy="214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98" name="직사각형 97"/>
          <p:cNvSpPr/>
          <p:nvPr/>
        </p:nvSpPr>
        <p:spPr>
          <a:xfrm>
            <a:off x="1932214" y="4572156"/>
            <a:ext cx="571504" cy="214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99" name="직사각형 98"/>
          <p:cNvSpPr/>
          <p:nvPr/>
        </p:nvSpPr>
        <p:spPr>
          <a:xfrm>
            <a:off x="1932214" y="4786470"/>
            <a:ext cx="571504" cy="214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00" name="직사각형 99"/>
          <p:cNvSpPr/>
          <p:nvPr/>
        </p:nvSpPr>
        <p:spPr>
          <a:xfrm>
            <a:off x="3861040" y="4149650"/>
            <a:ext cx="571504" cy="214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01" name="직사각형 100"/>
          <p:cNvSpPr/>
          <p:nvPr/>
        </p:nvSpPr>
        <p:spPr>
          <a:xfrm>
            <a:off x="3861040" y="4363964"/>
            <a:ext cx="571504" cy="214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02" name="직사각형 101"/>
          <p:cNvSpPr/>
          <p:nvPr/>
        </p:nvSpPr>
        <p:spPr>
          <a:xfrm>
            <a:off x="3861040" y="4578278"/>
            <a:ext cx="571504" cy="214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1932214" y="5006906"/>
            <a:ext cx="571504" cy="214314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104" name="직사각형 103"/>
          <p:cNvSpPr/>
          <p:nvPr/>
        </p:nvSpPr>
        <p:spPr>
          <a:xfrm>
            <a:off x="3861040" y="4792592"/>
            <a:ext cx="571504" cy="214314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105" name="직사각형 104"/>
          <p:cNvSpPr/>
          <p:nvPr/>
        </p:nvSpPr>
        <p:spPr>
          <a:xfrm>
            <a:off x="5143504" y="3429000"/>
            <a:ext cx="571504" cy="214314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100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55576" y="200023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S1=S2=S3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13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021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92" grpId="0" animBg="1"/>
      <p:bldP spid="93" grpId="0" animBg="1"/>
      <p:bldP spid="94" grpId="0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Related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work</a:t>
            </a:r>
          </a:p>
          <a:p>
            <a:r>
              <a:rPr lang="en-US" altLang="ko-KR" u="sng" dirty="0" smtClean="0"/>
              <a:t>Preliminary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Our approaches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Conclusions and future work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14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769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Preliminary: RDF Data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U, VAR: an infinite set of RDF URI, variable </a:t>
                </a:r>
                <a:r>
                  <a:rPr lang="en-US" altLang="ko-KR" dirty="0"/>
                  <a:t>symbol </a:t>
                </a:r>
                <a:r>
                  <a:rPr lang="en-US" altLang="ko-KR" dirty="0" smtClean="0"/>
                  <a:t>set</a:t>
                </a:r>
              </a:p>
              <a:p>
                <a:r>
                  <a:rPr lang="en-US" altLang="ko-KR" dirty="0" smtClean="0"/>
                  <a:t>RDF triple: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/>
                      </a:rPr>
                      <m:t>t</m:t>
                    </m:r>
                    <m:r>
                      <a:rPr lang="en-US" altLang="ko-KR" i="1" dirty="0">
                        <a:latin typeface="Cambria Math"/>
                      </a:rPr>
                      <m:t>∈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altLang="ko-KR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altLang="ko-KR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𝑈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r>
                  <a:rPr lang="en-US" altLang="ko-KR" dirty="0"/>
                  <a:t>Triple pattern: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/>
                      </a:rPr>
                      <m:t>tp</m:t>
                    </m:r>
                    <m:r>
                      <a:rPr lang="en-US" altLang="ko-KR" i="1" dirty="0">
                        <a:latin typeface="Cambria Math"/>
                      </a:rPr>
                      <m:t>∈(</m:t>
                    </m:r>
                    <m:r>
                      <a:rPr lang="en-US" altLang="ko-KR" i="1" dirty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altLang="ko-KR" i="1" dirty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altLang="ko-KR" i="1" dirty="0">
                        <a:latin typeface="Cambria Math"/>
                        <a:ea typeface="Cambria Math"/>
                      </a:rPr>
                      <m:t>𝑉𝐴𝑅</m:t>
                    </m:r>
                    <m:r>
                      <a:rPr lang="en-US" altLang="ko-KR" i="1" dirty="0">
                        <a:latin typeface="Cambria Math"/>
                        <a:ea typeface="Cambria Math"/>
                      </a:rPr>
                      <m:t>)×</m:t>
                    </m:r>
                    <m:r>
                      <a:rPr lang="en-US" altLang="ko-KR" i="1" dirty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altLang="ko-KR" i="1" dirty="0">
                        <a:latin typeface="Cambria Math"/>
                        <a:ea typeface="Cambria Math"/>
                      </a:rPr>
                      <m:t>×(</m:t>
                    </m:r>
                    <m:r>
                      <a:rPr lang="en-US" altLang="ko-KR" i="1" dirty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altLang="ko-KR" i="1" dirty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altLang="ko-KR" i="1" dirty="0">
                        <a:latin typeface="Cambria Math"/>
                        <a:ea typeface="Cambria Math"/>
                      </a:rPr>
                      <m:t>𝑉𝐴𝑅</m:t>
                    </m:r>
                    <m:r>
                      <a:rPr lang="en-US" altLang="ko-KR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RDF </a:t>
                </a:r>
                <a:r>
                  <a:rPr lang="en-US" altLang="ko-KR" dirty="0"/>
                  <a:t>database, D: a set of triples  </a:t>
                </a:r>
              </a:p>
              <a:p>
                <a:r>
                  <a:rPr lang="en-US" altLang="ko-KR" dirty="0" smtClean="0"/>
                  <a:t>RDF query, Q: a set of triple patterns</a:t>
                </a:r>
              </a:p>
              <a:p>
                <a:pPr marL="571500" lvl="2" indent="-227013">
                  <a:buClr>
                    <a:srgbClr val="002060"/>
                  </a:buClr>
                  <a:buFontTx/>
                  <a:buChar char="•"/>
                </a:pPr>
                <a:r>
                  <a:rPr lang="en-US" altLang="ko-KR" dirty="0"/>
                  <a:t>Q={tp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tp</a:t>
                </a:r>
                <a:r>
                  <a:rPr lang="en-US" altLang="ko-KR" baseline="-25000" dirty="0"/>
                  <a:t>2</a:t>
                </a:r>
                <a:r>
                  <a:rPr lang="en-US" altLang="ko-KR" dirty="0"/>
                  <a:t>, …, </a:t>
                </a:r>
                <a:r>
                  <a:rPr lang="en-US" altLang="ko-KR" dirty="0" err="1"/>
                  <a:t>tp</a:t>
                </a:r>
                <a:r>
                  <a:rPr lang="en-US" altLang="ko-KR" baseline="-25000" dirty="0" err="1"/>
                  <a:t>n</a:t>
                </a:r>
                <a:r>
                  <a:rPr lang="en-US" altLang="ko-KR" dirty="0"/>
                  <a:t>}</a:t>
                </a:r>
              </a:p>
              <a:p>
                <a:r>
                  <a:rPr lang="en-US" altLang="ko-KR" dirty="0"/>
                  <a:t>Three subsets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𝑈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  <m:r>
                          <a:rPr lang="en-US" altLang="ko-KR" i="1" dirty="0">
                            <a:latin typeface="Cambria Math"/>
                          </a:rPr>
                          <m:t>∈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∧∃(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𝑜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)∈</m:t>
                        </m:r>
                        <m:r>
                          <a:rPr lang="en-US" altLang="ko-KR" i="1" dirty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altLang="ko-KR" i="1" dirty="0">
                        <a:latin typeface="Cambria Math"/>
                      </a:rPr>
                      <m:t> 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  <m:r>
                          <a:rPr lang="en-US" altLang="ko-KR" i="1" dirty="0">
                            <a:latin typeface="Cambria Math"/>
                          </a:rPr>
                          <m:t>∈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∧∃(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𝑜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)∈</m:t>
                        </m:r>
                        <m:r>
                          <a:rPr lang="en-US" altLang="ko-KR" i="1" dirty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altLang="ko-KR" i="1" dirty="0">
                        <a:latin typeface="Cambria Math"/>
                      </a:rPr>
                      <m:t> 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𝑜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</a:rPr>
                          <m:t>𝑜</m:t>
                        </m:r>
                        <m:r>
                          <a:rPr lang="en-US" altLang="ko-KR" i="1" dirty="0">
                            <a:latin typeface="Cambria Math"/>
                          </a:rPr>
                          <m:t>∈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∧∃(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𝑜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)∈</m:t>
                        </m:r>
                        <m:r>
                          <a:rPr lang="en-US" altLang="ko-KR" i="1" dirty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1">
                <a:blip r:embed="rId6"/>
                <a:stretch>
                  <a:fillRect l="-1958" t="-18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15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6026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/>
              <a:t>Preliminary: RDF Data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179512" y="1071546"/>
                <a:ext cx="8822214" cy="500066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Associate </a:t>
                </a:r>
                <a:r>
                  <a:rPr lang="en-US" altLang="ko-KR" dirty="0"/>
                  <a:t>RDF database D with RDF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en-US" altLang="ko-KR" dirty="0"/>
                  <a:t>                 RDF query Q with RDF query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RDF graph</a:t>
                </a:r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aseline="-25000" dirty="0" smtClean="0"/>
              </a:p>
              <a:p>
                <a:pPr lvl="1"/>
                <a:r>
                  <a:rPr lang="en-US" altLang="ko-KR" dirty="0" smtClean="0"/>
                  <a:t>Directed edge-labeled graph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altLang="ko-KR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𝑜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∃(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𝑜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)∈</m:t>
                        </m:r>
                        <m:r>
                          <a:rPr lang="en-US" altLang="ko-KR" i="1" dirty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en-US" altLang="ko-KR" b="0" i="1" dirty="0" smtClean="0">
                  <a:latin typeface="Cambria Math"/>
                  <a:ea typeface="Cambria Math"/>
                </a:endParaRPr>
              </a:p>
              <a:p>
                <a:r>
                  <a:rPr lang="en-US" altLang="ko-KR" dirty="0" smtClean="0"/>
                  <a:t>SPARQL </a:t>
                </a:r>
                <a:r>
                  <a:rPr lang="en-US" altLang="ko-KR" dirty="0"/>
                  <a:t>query graph,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aseline="-25000" dirty="0"/>
              </a:p>
              <a:p>
                <a:pPr lvl="1"/>
                <a:r>
                  <a:rPr lang="en-US" altLang="ko-KR" dirty="0"/>
                  <a:t>Directed edge-labeled graph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en-US" altLang="ko-KR" i="1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𝑉𝐴𝑅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𝑄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𝑜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∃(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𝑜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)∈</m:t>
                        </m:r>
                        <m:r>
                          <a:rPr lang="en-US" altLang="ko-KR" i="1" dirty="0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endParaRPr lang="en-US" altLang="ko-KR" b="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179512" y="1071546"/>
                <a:ext cx="8822214" cy="5000660"/>
              </a:xfrm>
              <a:blipFill rotWithShape="1">
                <a:blip r:embed="rId6"/>
                <a:stretch>
                  <a:fillRect l="-1934" t="-18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16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96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Preliminary: Predicate </a:t>
            </a:r>
            <a:r>
              <a:rPr lang="en-US" altLang="ko-KR" dirty="0" smtClean="0"/>
              <a:t>Path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214282" y="1124744"/>
                <a:ext cx="8715436" cy="538179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Path</a:t>
                </a:r>
              </a:p>
              <a:p>
                <a:pPr lvl="1"/>
                <a:r>
                  <a:rPr lang="en-US" altLang="ko-KR" dirty="0" smtClean="0"/>
                  <a:t>A sequence of connected edges</a:t>
                </a:r>
              </a:p>
              <a:p>
                <a:r>
                  <a:rPr lang="en-US" altLang="ko-KR" dirty="0" smtClean="0"/>
                  <a:t>Predicate path</a:t>
                </a:r>
              </a:p>
              <a:p>
                <a:pPr lvl="1"/>
                <a:r>
                  <a:rPr lang="en-US" altLang="ko-KR" dirty="0" smtClean="0"/>
                  <a:t>A sequence of predicates</a:t>
                </a:r>
              </a:p>
              <a:p>
                <a:r>
                  <a:rPr lang="en-US" altLang="ko-KR" dirty="0" smtClean="0"/>
                  <a:t>Incoming predicate path set,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InPPath</m:t>
                    </m:r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 </a:t>
                </a:r>
                <a:r>
                  <a:rPr lang="en-US" altLang="ko-KR" dirty="0"/>
                  <a:t>set of the predicate paths for all </a:t>
                </a:r>
                <a:r>
                  <a:rPr lang="en-US" altLang="ko-KR" dirty="0" smtClean="0"/>
                  <a:t>incoming paths </a:t>
                </a:r>
                <a:r>
                  <a:rPr lang="en-US" altLang="ko-KR" dirty="0"/>
                  <a:t>of v </a:t>
                </a:r>
                <a:r>
                  <a:rPr lang="en-US" altLang="ko-KR" dirty="0" smtClean="0"/>
                  <a:t>whose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𝑙𝑒𝑛𝑔𝑡h</m:t>
                    </m:r>
                    <m:r>
                      <a:rPr lang="en-US" altLang="ko-KR" b="0" i="1" smtClean="0">
                        <a:latin typeface="Cambria Math"/>
                      </a:rPr>
                      <m:t> ≤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5"/>
                </p:custDataLst>
              </p:nvPr>
            </p:nvSpPr>
            <p:spPr>
              <a:xfrm>
                <a:off x="214282" y="1124744"/>
                <a:ext cx="8715436" cy="5381790"/>
              </a:xfrm>
              <a:blipFill rotWithShape="1">
                <a:blip r:embed="rId16"/>
                <a:stretch>
                  <a:fillRect l="-1958" t="-1701" r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/>
          <p:cNvSpPr/>
          <p:nvPr>
            <p:custDataLst>
              <p:tags r:id="rId4"/>
            </p:custDataLst>
          </p:nvPr>
        </p:nvSpPr>
        <p:spPr bwMode="auto">
          <a:xfrm>
            <a:off x="2173230" y="4077072"/>
            <a:ext cx="31053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  <a:r>
              <a:rPr kumimoji="0" lang="en-US" altLang="ko-KR" sz="160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60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타원 6"/>
          <p:cNvSpPr/>
          <p:nvPr>
            <p:custDataLst>
              <p:tags r:id="rId5"/>
            </p:custDataLst>
          </p:nvPr>
        </p:nvSpPr>
        <p:spPr bwMode="auto">
          <a:xfrm>
            <a:off x="2173230" y="4581128"/>
            <a:ext cx="31053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  <a:r>
              <a:rPr kumimoji="0" lang="en-US" altLang="ko-KR" sz="160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60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타원 7"/>
          <p:cNvSpPr/>
          <p:nvPr>
            <p:custDataLst>
              <p:tags r:id="rId6"/>
            </p:custDataLst>
          </p:nvPr>
        </p:nvSpPr>
        <p:spPr bwMode="auto">
          <a:xfrm>
            <a:off x="2173230" y="5085184"/>
            <a:ext cx="31053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  <a:r>
              <a:rPr kumimoji="0" lang="en-US" altLang="ko-KR" sz="160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ko-KR" altLang="en-US" sz="160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직선 화살표 연결선 8"/>
          <p:cNvCxnSpPr>
            <a:stCxn id="6" idx="4"/>
            <a:endCxn id="7" idx="0"/>
          </p:cNvCxnSpPr>
          <p:nvPr>
            <p:custDataLst>
              <p:tags r:id="rId7"/>
            </p:custDataLst>
          </p:nvPr>
        </p:nvCxnSpPr>
        <p:spPr bwMode="auto">
          <a:xfrm>
            <a:off x="2328499" y="4365104"/>
            <a:ext cx="0" cy="2160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직선 화살표 연결선 9"/>
          <p:cNvCxnSpPr>
            <a:stCxn id="7" idx="4"/>
            <a:endCxn id="8" idx="0"/>
          </p:cNvCxnSpPr>
          <p:nvPr>
            <p:custDataLst>
              <p:tags r:id="rId8"/>
            </p:custDataLst>
          </p:nvPr>
        </p:nvCxnSpPr>
        <p:spPr bwMode="auto">
          <a:xfrm>
            <a:off x="2328499" y="4869160"/>
            <a:ext cx="0" cy="2160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>
            <a:stCxn id="8" idx="4"/>
            <a:endCxn id="14" idx="0"/>
          </p:cNvCxnSpPr>
          <p:nvPr>
            <p:custDataLst>
              <p:tags r:id="rId9"/>
            </p:custDataLst>
          </p:nvPr>
        </p:nvCxnSpPr>
        <p:spPr bwMode="auto">
          <a:xfrm>
            <a:off x="2328499" y="5373216"/>
            <a:ext cx="0" cy="2160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직사각형 11"/>
          <p:cNvSpPr/>
          <p:nvPr>
            <p:custDataLst>
              <p:tags r:id="rId10"/>
            </p:custDataLst>
          </p:nvPr>
        </p:nvSpPr>
        <p:spPr>
          <a:xfrm>
            <a:off x="1893924" y="4293096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baseline="-25000" dirty="0"/>
              <a:t>1</a:t>
            </a:r>
            <a:endParaRPr lang="ko-KR" altLang="en-US" sz="1600" dirty="0"/>
          </a:p>
        </p:txBody>
      </p:sp>
      <p:sp>
        <p:nvSpPr>
          <p:cNvPr id="13" name="직사각형 12"/>
          <p:cNvSpPr/>
          <p:nvPr>
            <p:custDataLst>
              <p:tags r:id="rId11"/>
            </p:custDataLst>
          </p:nvPr>
        </p:nvSpPr>
        <p:spPr>
          <a:xfrm>
            <a:off x="1893924" y="4736177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p</a:t>
            </a:r>
            <a:r>
              <a:rPr lang="en-US" altLang="ko-KR" sz="1600" baseline="-25000" dirty="0" smtClean="0"/>
              <a:t>2</a:t>
            </a:r>
            <a:endParaRPr lang="ko-KR" altLang="en-US" sz="1600" dirty="0"/>
          </a:p>
        </p:txBody>
      </p:sp>
      <p:sp>
        <p:nvSpPr>
          <p:cNvPr id="14" name="타원 13"/>
          <p:cNvSpPr/>
          <p:nvPr>
            <p:custDataLst>
              <p:tags r:id="rId12"/>
            </p:custDataLst>
          </p:nvPr>
        </p:nvSpPr>
        <p:spPr bwMode="auto">
          <a:xfrm>
            <a:off x="2173230" y="5589240"/>
            <a:ext cx="31053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  <a:r>
              <a:rPr kumimoji="0" lang="en-US" altLang="ko-KR" sz="160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ko-KR" altLang="en-US" sz="160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>
            <p:custDataLst>
              <p:tags r:id="rId13"/>
            </p:custDataLst>
          </p:nvPr>
        </p:nvSpPr>
        <p:spPr>
          <a:xfrm>
            <a:off x="1893924" y="5250686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p</a:t>
            </a:r>
            <a:r>
              <a:rPr lang="en-US" altLang="ko-KR" sz="1600" baseline="-25000" dirty="0" smtClean="0"/>
              <a:t>3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27126" y="4653136"/>
                <a:ext cx="5360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/>
                          <a:ea typeface="Cambria Math"/>
                        </a:rPr>
                        <m:t>InPPath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={&lt;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&gt;,&lt;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&gt;,&lt;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&gt;}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126" y="4653136"/>
                <a:ext cx="5360763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17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145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Related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work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Preliminary</a:t>
            </a:r>
          </a:p>
          <a:p>
            <a:r>
              <a:rPr lang="en-US" altLang="ko-KR" u="sng" dirty="0" smtClean="0"/>
              <a:t>Our approaches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Conclusions and future work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18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5373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Triple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2501470"/>
          </a:xfrm>
        </p:spPr>
        <p:txBody>
          <a:bodyPr/>
          <a:lstStyle/>
          <a:p>
            <a:r>
              <a:rPr lang="en-US" altLang="ko-KR" dirty="0" smtClean="0"/>
              <a:t>We need </a:t>
            </a:r>
          </a:p>
          <a:p>
            <a:pPr lvl="1"/>
            <a:r>
              <a:rPr lang="en-US" altLang="ko-KR" dirty="0" smtClean="0"/>
              <a:t>Node list which provides nodes having a specific incoming predicate path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RP-Filter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Operator to perform the triple filtering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RPFLT operator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19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 bwMode="auto">
          <a:xfrm>
            <a:off x="1723878" y="4571836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1302" y="4787860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3573016"/>
            <a:ext cx="8515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Query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723878" y="5018008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9" name="직선 화살표 연결선 8"/>
          <p:cNvCxnSpPr>
            <a:stCxn id="5" idx="4"/>
            <a:endCxn id="8" idx="0"/>
          </p:cNvCxnSpPr>
          <p:nvPr/>
        </p:nvCxnSpPr>
        <p:spPr bwMode="auto">
          <a:xfrm flipH="1">
            <a:off x="1813888" y="4780853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/>
          <p:cNvSpPr/>
          <p:nvPr/>
        </p:nvSpPr>
        <p:spPr bwMode="auto">
          <a:xfrm>
            <a:off x="1723878" y="5482679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1" name="직선 화살표 연결선 10"/>
          <p:cNvCxnSpPr>
            <a:stCxn id="8" idx="4"/>
            <a:endCxn id="10" idx="0"/>
          </p:cNvCxnSpPr>
          <p:nvPr/>
        </p:nvCxnSpPr>
        <p:spPr bwMode="auto">
          <a:xfrm>
            <a:off x="1813888" y="5198028"/>
            <a:ext cx="0" cy="2846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6"/>
          <p:cNvSpPr txBox="1"/>
          <p:nvPr/>
        </p:nvSpPr>
        <p:spPr>
          <a:xfrm>
            <a:off x="1435846" y="5177211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723878" y="4139788"/>
            <a:ext cx="180814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4" name="직선 화살표 연결선 13"/>
          <p:cNvCxnSpPr>
            <a:stCxn id="13" idx="4"/>
            <a:endCxn id="5" idx="0"/>
          </p:cNvCxnSpPr>
          <p:nvPr/>
        </p:nvCxnSpPr>
        <p:spPr bwMode="auto">
          <a:xfrm>
            <a:off x="1814285" y="4319808"/>
            <a:ext cx="0" cy="2520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435846" y="430765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p1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16" name="꺾인 연결선 15"/>
          <p:cNvCxnSpPr/>
          <p:nvPr/>
        </p:nvCxnSpPr>
        <p:spPr bwMode="auto">
          <a:xfrm rot="10800000" flipV="1">
            <a:off x="2051720" y="4446156"/>
            <a:ext cx="1008112" cy="661862"/>
          </a:xfrm>
          <a:prstGeom prst="bent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515994" y="37184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Incoming path pattern</a:t>
            </a:r>
          </a:p>
          <a:p>
            <a:r>
              <a:rPr lang="en-US" altLang="ko-KR" dirty="0" smtClean="0"/>
              <a:t>&lt;p1, p2&gt;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724128" y="5735583"/>
            <a:ext cx="870654" cy="48535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Scan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690253" y="5733256"/>
            <a:ext cx="834075" cy="48768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Scan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49186" y="4329854"/>
            <a:ext cx="879198" cy="4233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Scan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25425" y="4329854"/>
            <a:ext cx="570897" cy="28101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Join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757473" y="3770340"/>
            <a:ext cx="569361" cy="26654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Join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22" idx="2"/>
          </p:cNvCxnSpPr>
          <p:nvPr/>
        </p:nvCxnSpPr>
        <p:spPr>
          <a:xfrm flipV="1">
            <a:off x="6159455" y="4610865"/>
            <a:ext cx="451419" cy="25829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2"/>
          </p:cNvCxnSpPr>
          <p:nvPr/>
        </p:nvCxnSpPr>
        <p:spPr>
          <a:xfrm flipH="1" flipV="1">
            <a:off x="6610874" y="4610865"/>
            <a:ext cx="496417" cy="25596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2" idx="0"/>
            <a:endCxn id="23" idx="2"/>
          </p:cNvCxnSpPr>
          <p:nvPr/>
        </p:nvCxnSpPr>
        <p:spPr>
          <a:xfrm flipV="1">
            <a:off x="6610874" y="4036886"/>
            <a:ext cx="431280" cy="29296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0"/>
            <a:endCxn id="23" idx="2"/>
          </p:cNvCxnSpPr>
          <p:nvPr/>
        </p:nvCxnSpPr>
        <p:spPr>
          <a:xfrm flipH="1" flipV="1">
            <a:off x="7042154" y="4036886"/>
            <a:ext cx="546631" cy="29296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>
            <p:custDataLst>
              <p:tags r:id="rId1"/>
            </p:custDataLst>
          </p:nvPr>
        </p:nvSpPr>
        <p:spPr>
          <a:xfrm>
            <a:off x="5940152" y="306896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Execution Plan</a:t>
            </a:r>
            <a:endParaRPr lang="ko-KR" altLang="en-US" b="1" dirty="0"/>
          </a:p>
        </p:txBody>
      </p:sp>
      <p:cxnSp>
        <p:nvCxnSpPr>
          <p:cNvPr id="29" name="꺾인 연결선 28"/>
          <p:cNvCxnSpPr/>
          <p:nvPr/>
        </p:nvCxnSpPr>
        <p:spPr bwMode="auto">
          <a:xfrm flipV="1">
            <a:off x="4788024" y="5484609"/>
            <a:ext cx="792088" cy="464671"/>
          </a:xfrm>
          <a:prstGeom prst="bent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910587" y="5445224"/>
            <a:ext cx="187743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Node List</a:t>
            </a:r>
          </a:p>
          <a:p>
            <a:r>
              <a:rPr lang="en-US" altLang="ko-KR" dirty="0" smtClean="0"/>
              <a:t>Having </a:t>
            </a:r>
            <a:r>
              <a:rPr lang="en-US" altLang="ko-KR" dirty="0" smtClean="0"/>
              <a:t> </a:t>
            </a:r>
            <a:r>
              <a:rPr lang="en-US" altLang="ko-KR" dirty="0" smtClean="0"/>
              <a:t>&lt;p1,p2&gt;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24128" y="4871487"/>
            <a:ext cx="870654" cy="48535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Filtering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90253" y="4869160"/>
            <a:ext cx="834075" cy="48768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Filtering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19" idx="0"/>
            <a:endCxn id="31" idx="2"/>
          </p:cNvCxnSpPr>
          <p:nvPr/>
        </p:nvCxnSpPr>
        <p:spPr bwMode="auto">
          <a:xfrm flipV="1">
            <a:off x="6159455" y="5356842"/>
            <a:ext cx="0" cy="3787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>
            <a:stCxn id="20" idx="0"/>
            <a:endCxn id="32" idx="2"/>
          </p:cNvCxnSpPr>
          <p:nvPr/>
        </p:nvCxnSpPr>
        <p:spPr bwMode="auto">
          <a:xfrm flipV="1">
            <a:off x="7107291" y="5356842"/>
            <a:ext cx="0" cy="37641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047979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ko-KR" u="sng" dirty="0" smtClean="0"/>
              <a:t>Introduction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Related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work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Preliminary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Our approaches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Conclusions and future work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2575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RP-Filter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Node list: N-List(</a:t>
            </a:r>
            <a:r>
              <a:rPr lang="en-US" altLang="ko-KR" dirty="0" err="1" smtClean="0"/>
              <a:t>ppath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Sorted list of node IDs which have </a:t>
            </a:r>
            <a:r>
              <a:rPr lang="en-US" altLang="ko-KR" i="1" dirty="0" err="1" smtClean="0"/>
              <a:t>ppath</a:t>
            </a:r>
            <a:r>
              <a:rPr lang="en-US" altLang="ko-KR" dirty="0" smtClean="0"/>
              <a:t> as its incoming predicate path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RP-Filter of RDF database D</a:t>
            </a:r>
          </a:p>
          <a:p>
            <a:pPr lvl="1"/>
            <a:r>
              <a:rPr lang="en-US" altLang="ko-KR" dirty="0" err="1" smtClean="0"/>
              <a:t>MaxL</a:t>
            </a:r>
            <a:r>
              <a:rPr lang="en-US" altLang="ko-KR" dirty="0" smtClean="0"/>
              <a:t>: maximum length of predicate paths</a:t>
            </a:r>
          </a:p>
          <a:p>
            <a:pPr lvl="1"/>
            <a:r>
              <a:rPr lang="en-US" altLang="ko-KR" dirty="0" smtClean="0"/>
              <a:t>A set of all pairs &lt;</a:t>
            </a:r>
            <a:r>
              <a:rPr lang="en-US" altLang="ko-KR" dirty="0" err="1" smtClean="0"/>
              <a:t>ppath</a:t>
            </a:r>
            <a:r>
              <a:rPr lang="en-US" altLang="ko-KR" dirty="0" smtClean="0"/>
              <a:t>, N-List(</a:t>
            </a:r>
            <a:r>
              <a:rPr lang="en-US" altLang="ko-KR" dirty="0" err="1" smtClean="0"/>
              <a:t>ppath</a:t>
            </a:r>
            <a:r>
              <a:rPr lang="en-US" altLang="ko-KR" dirty="0" smtClean="0"/>
              <a:t>)&gt;, for all </a:t>
            </a:r>
            <a:r>
              <a:rPr lang="en-US" altLang="ko-KR" dirty="0" err="1" smtClean="0"/>
              <a:t>ppaths</a:t>
            </a:r>
            <a:r>
              <a:rPr lang="en-US" altLang="ko-KR" dirty="0" smtClean="0"/>
              <a:t> which exist in D and whose lengths are less than or equal to </a:t>
            </a:r>
            <a:r>
              <a:rPr lang="en-US" altLang="ko-KR" dirty="0" err="1" smtClean="0"/>
              <a:t>MaxL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3096344" cy="209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79" y="608846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RDF Graph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05064"/>
            <a:ext cx="4385673" cy="2155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69190" y="6077042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RP-Filter(D, </a:t>
            </a:r>
            <a:r>
              <a:rPr lang="en-US" altLang="ko-KR" dirty="0" err="1" smtClean="0"/>
              <a:t>MaxL</a:t>
            </a:r>
            <a:r>
              <a:rPr lang="en-US" altLang="ko-KR" dirty="0" smtClean="0"/>
              <a:t>=3)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20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8417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RP-</a:t>
            </a:r>
            <a:r>
              <a:rPr lang="en-US" altLang="ko-KR" dirty="0" err="1" smtClean="0"/>
              <a:t>Trie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RP-</a:t>
                </a:r>
                <a:r>
                  <a:rPr lang="en-US" altLang="ko-KR" dirty="0" err="1" smtClean="0"/>
                  <a:t>Trie</a:t>
                </a:r>
                <a:r>
                  <a:rPr lang="en-US" altLang="ko-KR" dirty="0" smtClean="0"/>
                  <a:t> is a </a:t>
                </a:r>
                <a:r>
                  <a:rPr lang="en-US" altLang="ko-KR" dirty="0" err="1" smtClean="0"/>
                  <a:t>trie</a:t>
                </a:r>
                <a:r>
                  <a:rPr lang="en-US" altLang="ko-KR" dirty="0" smtClean="0"/>
                  <a:t>(or prefix tree) which organize all the predicate paths in RP-Filter</a:t>
                </a:r>
              </a:p>
              <a:p>
                <a:pPr lvl="1"/>
                <a:r>
                  <a:rPr lang="en-US" altLang="ko-KR" dirty="0" smtClean="0"/>
                  <a:t>To search the N-List of a predicate path easily</a:t>
                </a:r>
              </a:p>
              <a:p>
                <a:pPr lvl="1"/>
                <a:r>
                  <a:rPr lang="en-US" altLang="ko-KR" dirty="0" smtClean="0"/>
                  <a:t>Each node in RP-</a:t>
                </a:r>
                <a:r>
                  <a:rPr lang="en-US" altLang="ko-KR" dirty="0" err="1" smtClean="0"/>
                  <a:t>Trie</a:t>
                </a:r>
                <a:r>
                  <a:rPr lang="en-US" altLang="ko-KR" dirty="0" smtClean="0"/>
                  <a:t> points the N-List of the associated predicate path</a:t>
                </a:r>
              </a:p>
              <a:p>
                <a:r>
                  <a:rPr lang="en-US" altLang="ko-KR" dirty="0" smtClean="0"/>
                  <a:t>Space complexity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𝑀𝑎𝑥𝐿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For real-life dataset and small </a:t>
                </a:r>
                <a:r>
                  <a:rPr lang="en-US" altLang="ko-KR" dirty="0" err="1" smtClean="0"/>
                  <a:t>MaxL</a:t>
                </a:r>
                <a:r>
                  <a:rPr lang="en-US" altLang="ko-KR" dirty="0" smtClean="0"/>
                  <a:t>, the size of RP-</a:t>
                </a:r>
                <a:r>
                  <a:rPr lang="en-US" altLang="ko-KR" dirty="0" err="1" smtClean="0"/>
                  <a:t>Trie</a:t>
                </a:r>
                <a:r>
                  <a:rPr lang="en-US" altLang="ko-KR" dirty="0" smtClean="0"/>
                  <a:t> is small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58" t="-1829" r="-19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1" y="3994820"/>
            <a:ext cx="3747716" cy="223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807" y="3995772"/>
            <a:ext cx="4385673" cy="2155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64037" y="6067750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RP-Filter(D, </a:t>
            </a:r>
            <a:r>
              <a:rPr lang="en-US" altLang="ko-KR" dirty="0" err="1" smtClean="0"/>
              <a:t>MaxL</a:t>
            </a:r>
            <a:r>
              <a:rPr lang="en-US" altLang="ko-KR" dirty="0" smtClean="0"/>
              <a:t>=3)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6228020"/>
            <a:ext cx="97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RP-</a:t>
            </a:r>
            <a:r>
              <a:rPr lang="en-US" altLang="ko-KR" dirty="0" err="1" smtClean="0"/>
              <a:t>Trie</a:t>
            </a:r>
            <a:endParaRPr lang="ko-KR" altLang="en-US" dirty="0"/>
          </a:p>
        </p:txBody>
      </p:sp>
      <p:cxnSp>
        <p:nvCxnSpPr>
          <p:cNvPr id="9" name="구부러진 연결선 8"/>
          <p:cNvCxnSpPr/>
          <p:nvPr/>
        </p:nvCxnSpPr>
        <p:spPr bwMode="auto">
          <a:xfrm>
            <a:off x="3131840" y="4786908"/>
            <a:ext cx="1440160" cy="36004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21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806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24082"/>
            <a:ext cx="6984776" cy="308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RPFLT Operator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Filter input triples from a scan operator using RP-Filter</a:t>
            </a:r>
          </a:p>
          <a:p>
            <a:r>
              <a:rPr lang="en-US" altLang="ko-KR" dirty="0" smtClean="0"/>
              <a:t>Query compiler adds RPFLT operators as parents of scan operators</a:t>
            </a:r>
          </a:p>
          <a:p>
            <a:r>
              <a:rPr lang="en-US" altLang="ko-KR" dirty="0" smtClean="0"/>
              <a:t>PPS(Predicate Path Set)</a:t>
            </a:r>
          </a:p>
          <a:p>
            <a:pPr lvl="1"/>
            <a:r>
              <a:rPr lang="en-US" altLang="ko-KR" dirty="0" smtClean="0"/>
              <a:t>Predicate paths assigned by query compiler</a:t>
            </a:r>
          </a:p>
          <a:p>
            <a:pPr lvl="1"/>
            <a:r>
              <a:rPr lang="en-US" altLang="ko-KR" dirty="0" smtClean="0"/>
              <a:t>RPFLT uses the N-Lists of </a:t>
            </a:r>
            <a:r>
              <a:rPr lang="en-US" altLang="ko-KR" dirty="0" err="1" smtClean="0"/>
              <a:t>ppaths</a:t>
            </a:r>
            <a:r>
              <a:rPr lang="en-US" altLang="ko-KR" dirty="0" smtClean="0"/>
              <a:t> in PPS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22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733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RPFLT Operator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49052" y="1071546"/>
                <a:ext cx="8715436" cy="5000660"/>
              </a:xfrm>
            </p:spPr>
            <p:txBody>
              <a:bodyPr/>
              <a:lstStyle/>
              <a:p>
                <a:r>
                  <a:rPr lang="en-US" altLang="ko-KR" dirty="0" smtClean="0"/>
                  <a:t>Which N-Lists does a RPFLT operator use? </a:t>
                </a:r>
              </a:p>
              <a:p>
                <a:r>
                  <a:rPr lang="en-US" altLang="ko-KR" dirty="0" err="1" smtClean="0"/>
                  <a:t>Sortkey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of a scan operator</a:t>
                </a:r>
              </a:p>
              <a:p>
                <a:pPr lvl="1"/>
                <a:r>
                  <a:rPr lang="en-US" altLang="ko-KR" dirty="0"/>
                  <a:t>By which column the results of a scan operator </a:t>
                </a:r>
                <a:r>
                  <a:rPr lang="en-US" altLang="ko-KR" dirty="0" smtClean="0"/>
                  <a:t>sorted</a:t>
                </a:r>
              </a:p>
              <a:p>
                <a:r>
                  <a:rPr lang="en-US" altLang="ko-KR" dirty="0" smtClean="0"/>
                  <a:t>PPS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𝑆𝑐𝑎𝑛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⊂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𝐼𝑛𝑃𝑃𝑎𝑡h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𝑆𝑐𝑎𝑛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</a:rPr>
                      <m:t>𝑠𝑜𝑟𝑡𝑘𝑒𝑦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𝑀𝑎𝑥𝐿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052" y="1071546"/>
                <a:ext cx="8715436" cy="5000660"/>
              </a:xfrm>
              <a:blipFill rotWithShape="1">
                <a:blip r:embed="rId2"/>
                <a:stretch>
                  <a:fillRect l="-2028" t="-18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91" y="2996952"/>
            <a:ext cx="2540893" cy="133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3528392" cy="319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220072" y="4510861"/>
            <a:ext cx="3391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Scan</a:t>
            </a:r>
            <a:r>
              <a:rPr lang="en-US" altLang="ko-KR" baseline="-25000" dirty="0"/>
              <a:t>1</a:t>
            </a:r>
            <a:r>
              <a:rPr lang="en-US" altLang="ko-KR" dirty="0"/>
              <a:t>.sortkey=Scan</a:t>
            </a:r>
            <a:r>
              <a:rPr lang="en-US" altLang="ko-KR" baseline="-25000" dirty="0"/>
              <a:t>2</a:t>
            </a:r>
            <a:r>
              <a:rPr lang="en-US" altLang="ko-KR" dirty="0"/>
              <a:t>.sortkey</a:t>
            </a:r>
            <a:r>
              <a:rPr lang="en-US" altLang="ko-KR" dirty="0" smtClean="0"/>
              <a:t>=</a:t>
            </a:r>
            <a:br>
              <a:rPr lang="en-US" altLang="ko-KR" dirty="0" smtClean="0"/>
            </a:br>
            <a:r>
              <a:rPr lang="en-US" altLang="ko-KR" dirty="0" smtClean="0"/>
              <a:t>Scan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.sortkey</a:t>
            </a:r>
            <a:r>
              <a:rPr lang="en-US" altLang="ko-KR" dirty="0"/>
              <a:t>=?</a:t>
            </a:r>
            <a:r>
              <a:rPr lang="en-US" altLang="ko-KR" dirty="0" smtClean="0"/>
              <a:t>n</a:t>
            </a:r>
            <a:r>
              <a:rPr lang="en-US" altLang="ko-KR" baseline="-25000" dirty="0" smtClean="0"/>
              <a:t>3</a:t>
            </a:r>
            <a:br>
              <a:rPr lang="en-US" altLang="ko-KR" baseline="-25000" dirty="0" smtClean="0"/>
            </a:br>
            <a:r>
              <a:rPr lang="en-US" altLang="ko-KR" dirty="0" smtClean="0"/>
              <a:t>Scan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.sortkey=?n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20072" y="5590981"/>
                <a:ext cx="33522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InPPath</a:t>
                </a:r>
                <a:r>
                  <a:rPr lang="en-US" altLang="ko-KR" dirty="0" smtClean="0"/>
                  <a:t>(?n</a:t>
                </a:r>
                <a:r>
                  <a:rPr lang="en-US" altLang="ko-KR" baseline="-25000" dirty="0" smtClean="0"/>
                  <a:t>3</a:t>
                </a:r>
                <a:r>
                  <a:rPr lang="en-US" altLang="ko-KR" dirty="0" smtClean="0"/>
                  <a:t>, 3)={&lt;p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&gt;,&lt;p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,p</a:t>
                </a:r>
                <a:r>
                  <a:rPr lang="en-US" altLang="ko-KR" baseline="-25000" dirty="0" smtClean="0"/>
                  <a:t>2</a:t>
                </a:r>
                <a:r>
                  <a:rPr lang="en-US" altLang="ko-KR" dirty="0" smtClean="0"/>
                  <a:t>&gt;}</a:t>
                </a:r>
              </a:p>
              <a:p>
                <a:r>
                  <a:rPr lang="en-US" altLang="ko-KR" dirty="0" err="1" smtClean="0"/>
                  <a:t>InPPath</a:t>
                </a:r>
                <a:r>
                  <a:rPr lang="en-US" altLang="ko-KR" dirty="0" smtClean="0"/>
                  <a:t>(?n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,3)=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𝜙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590981"/>
                <a:ext cx="335220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455" t="-4717" r="-1273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23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888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Filtering in RPFLT Operator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Merge the input triples with N-list(</a:t>
            </a:r>
            <a:r>
              <a:rPr lang="en-US" altLang="ko-KR" dirty="0" err="1" smtClean="0"/>
              <a:t>ppath</a:t>
            </a:r>
            <a:r>
              <a:rPr lang="en-US" altLang="ko-KR" dirty="0" smtClean="0"/>
              <a:t>), for all </a:t>
            </a:r>
            <a:r>
              <a:rPr lang="en-US" altLang="ko-KR" dirty="0" err="1" smtClean="0"/>
              <a:t>ppath</a:t>
            </a:r>
            <a:r>
              <a:rPr lang="en-US" altLang="ko-KR" dirty="0" smtClean="0"/>
              <a:t> in PPS</a:t>
            </a:r>
          </a:p>
          <a:p>
            <a:r>
              <a:rPr lang="en-US" altLang="ko-KR" dirty="0" smtClean="0"/>
              <a:t>The inputs share the same ordering</a:t>
            </a:r>
          </a:p>
          <a:p>
            <a:pPr marL="341313" lvl="1" indent="0">
              <a:buNone/>
            </a:pP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1229039" cy="16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60" y="2276872"/>
            <a:ext cx="6132630" cy="347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24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996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Generating Execution Plan with RPFLT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49052" y="1071546"/>
                <a:ext cx="8715436" cy="5000660"/>
              </a:xfrm>
            </p:spPr>
            <p:txBody>
              <a:bodyPr/>
              <a:lstStyle/>
              <a:p>
                <a:r>
                  <a:rPr lang="en-US" altLang="ko-KR" dirty="0" smtClean="0"/>
                  <a:t>Heuristic method</a:t>
                </a:r>
              </a:p>
              <a:p>
                <a:pPr lvl="1"/>
                <a:r>
                  <a:rPr lang="en-US" altLang="ko-KR" dirty="0" smtClean="0"/>
                  <a:t>2-phase method</a:t>
                </a:r>
              </a:p>
              <a:p>
                <a:pPr lvl="1"/>
                <a:r>
                  <a:rPr lang="en-US" altLang="ko-KR" dirty="0" smtClean="0"/>
                  <a:t>1 phase: generate an optimized execution plan without RPFLT</a:t>
                </a:r>
              </a:p>
              <a:p>
                <a:pPr lvl="1"/>
                <a:r>
                  <a:rPr lang="en-US" altLang="ko-KR" dirty="0" smtClean="0"/>
                  <a:t>2 phase: add RPFLT operators to the generated plan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 smtClean="0"/>
                  <a:t>Assigning predicate path</a:t>
                </a:r>
              </a:p>
              <a:p>
                <a:pPr lvl="1"/>
                <a:r>
                  <a:rPr lang="en-US" altLang="ko-KR" dirty="0" smtClean="0"/>
                  <a:t>Redundant predicate paths should not be included</a:t>
                </a:r>
              </a:p>
              <a:p>
                <a:pPr lvl="1"/>
                <a:r>
                  <a:rPr lang="en-US" altLang="ko-KR" dirty="0" smtClean="0"/>
                  <a:t>If ppath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 is a suffix of ppath</a:t>
                </a:r>
                <a:r>
                  <a:rPr lang="en-US" altLang="ko-KR" baseline="-25000" dirty="0" smtClean="0"/>
                  <a:t>2</a:t>
                </a:r>
                <a:r>
                  <a:rPr lang="en-US" altLang="ko-KR" dirty="0" smtClean="0"/>
                  <a:t>, ppath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 is redundant because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N-List(ppath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)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⊃</m:t>
                    </m:r>
                  </m:oMath>
                </a14:m>
                <a:r>
                  <a:rPr lang="en-US" altLang="ko-KR" dirty="0" smtClean="0"/>
                  <a:t>N-List(ppath</a:t>
                </a:r>
                <a:r>
                  <a:rPr lang="en-US" altLang="ko-KR" baseline="-25000" dirty="0" smtClean="0"/>
                  <a:t>2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en-US" altLang="ko-KR" dirty="0" smtClean="0"/>
                  <a:t>If </a:t>
                </a:r>
                <a:r>
                  <a:rPr lang="en-US" altLang="ko-KR" dirty="0" err="1" smtClean="0"/>
                  <a:t>Scan</a:t>
                </a:r>
                <a:r>
                  <a:rPr lang="en-US" altLang="ko-KR" baseline="-25000" dirty="0" err="1" smtClean="0"/>
                  <a:t>i</a:t>
                </a:r>
                <a:r>
                  <a:rPr lang="en-US" altLang="ko-KR" dirty="0" err="1" smtClean="0"/>
                  <a:t>’s</a:t>
                </a:r>
                <a:r>
                  <a:rPr lang="en-US" altLang="ko-KR" dirty="0" smtClean="0"/>
                  <a:t> predicate is </a:t>
                </a:r>
                <a:r>
                  <a:rPr lang="en-US" altLang="ko-KR" dirty="0" err="1" smtClean="0"/>
                  <a:t>p</a:t>
                </a:r>
                <a:r>
                  <a:rPr lang="en-US" altLang="ko-KR" baseline="-25000" dirty="0" err="1" smtClean="0"/>
                  <a:t>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ppath</a:t>
                </a:r>
                <a:r>
                  <a:rPr lang="en-US" altLang="ko-KR" dirty="0" smtClean="0"/>
                  <a:t> &lt;</a:t>
                </a:r>
                <a:r>
                  <a:rPr lang="en-US" altLang="ko-KR" dirty="0" err="1" smtClean="0"/>
                  <a:t>p</a:t>
                </a:r>
                <a:r>
                  <a:rPr lang="en-US" altLang="ko-KR" baseline="-25000" dirty="0" err="1" smtClean="0"/>
                  <a:t>n</a:t>
                </a:r>
                <a:r>
                  <a:rPr lang="en-US" altLang="ko-KR" dirty="0" smtClean="0"/>
                  <a:t>&gt; is redundant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052" y="1071546"/>
                <a:ext cx="8715436" cy="5000660"/>
              </a:xfrm>
              <a:blipFill rotWithShape="1">
                <a:blip r:embed="rId2"/>
                <a:stretch>
                  <a:fillRect l="-2028" t="-18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25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338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Generating Execution Plan with RPFLT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Redundant predicate path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622" y="1340768"/>
            <a:ext cx="2540893" cy="133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3528392" cy="319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924598" y="2891402"/>
            <a:ext cx="3391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Scan</a:t>
            </a:r>
            <a:r>
              <a:rPr lang="en-US" altLang="ko-KR" baseline="-25000" dirty="0"/>
              <a:t>1</a:t>
            </a:r>
            <a:r>
              <a:rPr lang="en-US" altLang="ko-KR" dirty="0"/>
              <a:t>.sortkey=Scan</a:t>
            </a:r>
            <a:r>
              <a:rPr lang="en-US" altLang="ko-KR" baseline="-25000" dirty="0"/>
              <a:t>2</a:t>
            </a:r>
            <a:r>
              <a:rPr lang="en-US" altLang="ko-KR" dirty="0"/>
              <a:t>.sortkey</a:t>
            </a:r>
            <a:r>
              <a:rPr lang="en-US" altLang="ko-KR" dirty="0" smtClean="0"/>
              <a:t>=</a:t>
            </a:r>
            <a:br>
              <a:rPr lang="en-US" altLang="ko-KR" dirty="0" smtClean="0"/>
            </a:br>
            <a:r>
              <a:rPr lang="en-US" altLang="ko-KR" dirty="0" smtClean="0"/>
              <a:t>Scan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.sortkey</a:t>
            </a:r>
            <a:r>
              <a:rPr lang="en-US" altLang="ko-KR" dirty="0"/>
              <a:t>=?</a:t>
            </a:r>
            <a:r>
              <a:rPr lang="en-US" altLang="ko-KR" dirty="0" smtClean="0"/>
              <a:t>n</a:t>
            </a:r>
            <a:r>
              <a:rPr lang="en-US" altLang="ko-KR" baseline="-25000" dirty="0" smtClean="0"/>
              <a:t>3</a:t>
            </a:r>
            <a:endParaRPr lang="ko-KR" alt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641504" y="3789040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InPPath</a:t>
            </a:r>
            <a:r>
              <a:rPr lang="en-US" altLang="ko-KR" dirty="0" smtClean="0"/>
              <a:t>(?n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, 3)={&lt;p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&gt;,</a:t>
            </a:r>
            <a:r>
              <a:rPr lang="en-US" altLang="ko-KR" dirty="0"/>
              <a:t> &lt;</a:t>
            </a:r>
            <a:r>
              <a:rPr lang="en-US" altLang="ko-KR" dirty="0" smtClean="0"/>
              <a:t>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&gt;,&lt;p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&gt;}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3968" y="4571836"/>
            <a:ext cx="467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RPFLT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.PPS=RPFLT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.PPS={&lt;p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&gt;, &lt;p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&gt;}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6409456" y="4230380"/>
            <a:ext cx="322784" cy="27874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82729" y="5445224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RPFLT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.PPS={&lt;p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&gt;}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6409456" y="5094476"/>
            <a:ext cx="322784" cy="27874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26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591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Related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work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Preliminary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Our approaches</a:t>
            </a:r>
          </a:p>
          <a:p>
            <a:r>
              <a:rPr lang="en-US" altLang="ko-KR" u="sng" dirty="0" smtClean="0"/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Conclusions and future work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27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5373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Experimental environment</a:t>
            </a:r>
          </a:p>
          <a:p>
            <a:pPr lvl="1"/>
            <a:r>
              <a:rPr lang="en-US" altLang="ko-KR" dirty="0" smtClean="0"/>
              <a:t>We implemented RP-Filter on RDF-3X(0.3.5)</a:t>
            </a:r>
          </a:p>
          <a:p>
            <a:pPr lvl="1"/>
            <a:r>
              <a:rPr lang="en-US" altLang="ko-KR" dirty="0" smtClean="0"/>
              <a:t>IBM machine having 8 Intel Xeon 3.0GHz cores, 16GB memory</a:t>
            </a:r>
          </a:p>
          <a:p>
            <a:r>
              <a:rPr lang="en-US" altLang="ko-KR" dirty="0" smtClean="0"/>
              <a:t>Datasets</a:t>
            </a:r>
          </a:p>
          <a:p>
            <a:pPr lvl="1"/>
            <a:r>
              <a:rPr lang="en-US" altLang="ko-KR" dirty="0" smtClean="0"/>
              <a:t>YAGO2: small real-life dataset</a:t>
            </a:r>
          </a:p>
          <a:p>
            <a:pPr lvl="1"/>
            <a:r>
              <a:rPr lang="en-US" altLang="ko-KR" dirty="0" smtClean="0"/>
              <a:t>LUBM: large synthetic dataset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RP-Filter size(</a:t>
            </a:r>
            <a:r>
              <a:rPr lang="en-US" altLang="ko-KR" dirty="0" err="1" smtClean="0"/>
              <a:t>MaxL</a:t>
            </a:r>
            <a:r>
              <a:rPr lang="en-US" altLang="ko-KR" dirty="0" smtClean="0"/>
              <a:t>=3)</a:t>
            </a:r>
          </a:p>
          <a:p>
            <a:pPr lvl="1"/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61122"/>
            <a:ext cx="4915842" cy="101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11" y="4941168"/>
            <a:ext cx="5056385" cy="136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28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302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412776"/>
            <a:ext cx="8715436" cy="4659430"/>
          </a:xfrm>
        </p:spPr>
        <p:txBody>
          <a:bodyPr/>
          <a:lstStyle/>
          <a:p>
            <a:r>
              <a:rPr lang="en-US" altLang="ko-KR" dirty="0" smtClean="0"/>
              <a:t>YAGO2 dataset</a:t>
            </a:r>
          </a:p>
          <a:p>
            <a:pPr lvl="1"/>
            <a:r>
              <a:rPr lang="en-US" altLang="ko-KR" dirty="0" smtClean="0"/>
              <a:t>Generate n-length single path queries</a:t>
            </a:r>
          </a:p>
          <a:p>
            <a:pPr lvl="1"/>
            <a:r>
              <a:rPr lang="en-US" altLang="ko-KR" dirty="0" smtClean="0"/>
              <a:t>The execution time and the number of intermediate results of RP-Filter are lower than those of RDF-3X</a:t>
            </a:r>
          </a:p>
          <a:p>
            <a:pPr lvl="1"/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2936"/>
            <a:ext cx="4279378" cy="349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852936"/>
            <a:ext cx="4320331" cy="349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>
            <p:custDataLst>
              <p:tags r:id="rId1"/>
            </p:custDataLst>
          </p:nvPr>
        </p:nvSpPr>
        <p:spPr bwMode="auto">
          <a:xfrm>
            <a:off x="6804173" y="260648"/>
            <a:ext cx="31053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  <a:r>
              <a:rPr kumimoji="0" lang="en-US" altLang="ko-KR" sz="160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60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타원 7"/>
          <p:cNvSpPr/>
          <p:nvPr>
            <p:custDataLst>
              <p:tags r:id="rId2"/>
            </p:custDataLst>
          </p:nvPr>
        </p:nvSpPr>
        <p:spPr bwMode="auto">
          <a:xfrm>
            <a:off x="6804173" y="764704"/>
            <a:ext cx="31053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  <a:r>
              <a:rPr kumimoji="0" lang="en-US" altLang="ko-KR" sz="160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60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타원 8"/>
          <p:cNvSpPr/>
          <p:nvPr>
            <p:custDataLst>
              <p:tags r:id="rId3"/>
            </p:custDataLst>
          </p:nvPr>
        </p:nvSpPr>
        <p:spPr bwMode="auto">
          <a:xfrm>
            <a:off x="6804173" y="1268760"/>
            <a:ext cx="31053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  <a:r>
              <a:rPr kumimoji="0" lang="en-US" altLang="ko-KR" sz="160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ko-KR" altLang="en-US" sz="160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직선 화살표 연결선 9"/>
          <p:cNvCxnSpPr>
            <a:stCxn id="7" idx="4"/>
            <a:endCxn id="8" idx="0"/>
          </p:cNvCxnSpPr>
          <p:nvPr>
            <p:custDataLst>
              <p:tags r:id="rId4"/>
            </p:custDataLst>
          </p:nvPr>
        </p:nvCxnSpPr>
        <p:spPr bwMode="auto">
          <a:xfrm>
            <a:off x="6959442" y="548680"/>
            <a:ext cx="0" cy="2160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>
            <a:stCxn id="8" idx="4"/>
            <a:endCxn id="9" idx="0"/>
          </p:cNvCxnSpPr>
          <p:nvPr>
            <p:custDataLst>
              <p:tags r:id="rId5"/>
            </p:custDataLst>
          </p:nvPr>
        </p:nvCxnSpPr>
        <p:spPr bwMode="auto">
          <a:xfrm>
            <a:off x="6959442" y="1052736"/>
            <a:ext cx="0" cy="2160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>
            <a:stCxn id="9" idx="4"/>
            <a:endCxn id="15" idx="0"/>
          </p:cNvCxnSpPr>
          <p:nvPr>
            <p:custDataLst>
              <p:tags r:id="rId6"/>
            </p:custDataLst>
          </p:nvPr>
        </p:nvCxnSpPr>
        <p:spPr bwMode="auto">
          <a:xfrm>
            <a:off x="6959442" y="1556792"/>
            <a:ext cx="0" cy="2160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직사각형 12"/>
          <p:cNvSpPr/>
          <p:nvPr>
            <p:custDataLst>
              <p:tags r:id="rId7"/>
            </p:custDataLst>
          </p:nvPr>
        </p:nvSpPr>
        <p:spPr>
          <a:xfrm>
            <a:off x="6524867" y="476672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baseline="-25000" dirty="0"/>
              <a:t>1</a:t>
            </a:r>
            <a:endParaRPr lang="ko-KR" altLang="en-US" sz="1600" dirty="0"/>
          </a:p>
        </p:txBody>
      </p:sp>
      <p:sp>
        <p:nvSpPr>
          <p:cNvPr id="14" name="직사각형 13"/>
          <p:cNvSpPr/>
          <p:nvPr>
            <p:custDataLst>
              <p:tags r:id="rId8"/>
            </p:custDataLst>
          </p:nvPr>
        </p:nvSpPr>
        <p:spPr>
          <a:xfrm>
            <a:off x="6524867" y="919753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p</a:t>
            </a:r>
            <a:r>
              <a:rPr lang="en-US" altLang="ko-KR" sz="1600" baseline="-25000" dirty="0" smtClean="0"/>
              <a:t>2</a:t>
            </a:r>
            <a:endParaRPr lang="ko-KR" altLang="en-US" sz="1600" dirty="0"/>
          </a:p>
        </p:txBody>
      </p:sp>
      <p:sp>
        <p:nvSpPr>
          <p:cNvPr id="15" name="타원 14"/>
          <p:cNvSpPr/>
          <p:nvPr>
            <p:custDataLst>
              <p:tags r:id="rId9"/>
            </p:custDataLst>
          </p:nvPr>
        </p:nvSpPr>
        <p:spPr bwMode="auto">
          <a:xfrm>
            <a:off x="6804173" y="1772816"/>
            <a:ext cx="31053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  <a:r>
              <a:rPr kumimoji="0" lang="en-US" altLang="ko-KR" sz="160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ko-KR" altLang="en-US" sz="160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>
            <p:custDataLst>
              <p:tags r:id="rId10"/>
            </p:custDataLst>
          </p:nvPr>
        </p:nvSpPr>
        <p:spPr>
          <a:xfrm>
            <a:off x="6524867" y="1434262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p</a:t>
            </a:r>
            <a:r>
              <a:rPr lang="en-US" altLang="ko-KR" sz="1600" baseline="-25000" dirty="0" smtClean="0"/>
              <a:t>3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236296" y="148652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Example Single Path Query (length=3)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29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528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RDF(Resource Description Language)</a:t>
            </a:r>
          </a:p>
          <a:p>
            <a:pPr lvl="1"/>
            <a:r>
              <a:rPr lang="en-US" altLang="ko-KR" dirty="0" smtClean="0"/>
              <a:t>Standard data model recommended by W3C</a:t>
            </a:r>
          </a:p>
          <a:p>
            <a:pPr lvl="1"/>
            <a:r>
              <a:rPr lang="en-US" altLang="ko-KR" dirty="0" smtClean="0"/>
              <a:t>A set of triples (subject, predicate, object)</a:t>
            </a:r>
          </a:p>
          <a:p>
            <a:pPr lvl="1"/>
            <a:r>
              <a:rPr lang="en-US" altLang="ko-KR" dirty="0" smtClean="0"/>
              <a:t>Graph structured data: RDF graph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6265396" y="549748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RDF Graph</a:t>
            </a:r>
            <a:endParaRPr lang="ko-KR" altLang="en-US" b="1" dirty="0"/>
          </a:p>
        </p:txBody>
      </p:sp>
      <p:grpSp>
        <p:nvGrpSpPr>
          <p:cNvPr id="17" name="그룹 16"/>
          <p:cNvGrpSpPr/>
          <p:nvPr>
            <p:custDataLst>
              <p:tags r:id="rId2"/>
            </p:custDataLst>
          </p:nvPr>
        </p:nvGrpSpPr>
        <p:grpSpPr>
          <a:xfrm>
            <a:off x="5076056" y="3614297"/>
            <a:ext cx="3668555" cy="1649989"/>
            <a:chOff x="683568" y="3861048"/>
            <a:chExt cx="3668555" cy="1649989"/>
          </a:xfrm>
        </p:grpSpPr>
        <p:sp>
          <p:nvSpPr>
            <p:cNvPr id="18" name="타원 17"/>
            <p:cNvSpPr/>
            <p:nvPr/>
          </p:nvSpPr>
          <p:spPr>
            <a:xfrm>
              <a:off x="1115616" y="4033571"/>
              <a:ext cx="929834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paper1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403648" y="5143164"/>
              <a:ext cx="713810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2011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20" name="직선 화살표 연결선 19"/>
            <p:cNvCxnSpPr>
              <a:stCxn id="18" idx="4"/>
              <a:endCxn id="19" idx="0"/>
            </p:cNvCxnSpPr>
            <p:nvPr/>
          </p:nvCxnSpPr>
          <p:spPr>
            <a:xfrm>
              <a:off x="1580533" y="4401444"/>
              <a:ext cx="180020" cy="7417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755576" y="4779023"/>
              <a:ext cx="864096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person1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557618" y="4771368"/>
              <a:ext cx="574639" cy="35705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prize1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2529177" y="4033571"/>
              <a:ext cx="929834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paper2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24" name="직선 화살표 연결선 23"/>
            <p:cNvCxnSpPr>
              <a:stCxn id="18" idx="6"/>
              <a:endCxn id="23" idx="2"/>
            </p:cNvCxnSpPr>
            <p:nvPr/>
          </p:nvCxnSpPr>
          <p:spPr>
            <a:xfrm>
              <a:off x="2045450" y="4217508"/>
              <a:ext cx="483727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8" idx="4"/>
              <a:endCxn id="21" idx="0"/>
            </p:cNvCxnSpPr>
            <p:nvPr/>
          </p:nvCxnSpPr>
          <p:spPr>
            <a:xfrm flipH="1">
              <a:off x="1187624" y="4401444"/>
              <a:ext cx="392909" cy="3775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23" idx="4"/>
              <a:endCxn id="22" idx="0"/>
            </p:cNvCxnSpPr>
            <p:nvPr/>
          </p:nvCxnSpPr>
          <p:spPr>
            <a:xfrm>
              <a:off x="2994094" y="4401444"/>
              <a:ext cx="850844" cy="3699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839116" y="4660942"/>
              <a:ext cx="428628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smtClean="0">
                  <a:ea typeface="굴림" pitchFamily="50" charset="-127"/>
                </a:rPr>
                <a:t>year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5438" y="3861048"/>
              <a:ext cx="1008112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smtClean="0">
                  <a:ea typeface="굴림" pitchFamily="50" charset="-127"/>
                </a:rPr>
                <a:t>reference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568" y="4385331"/>
              <a:ext cx="720080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err="1" smtClean="0">
                  <a:ea typeface="굴림" pitchFamily="50" charset="-127"/>
                </a:rPr>
                <a:t>hasAuthor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91880" y="4358909"/>
              <a:ext cx="860243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err="1" smtClean="0">
                  <a:ea typeface="굴림" pitchFamily="50" charset="-127"/>
                </a:rPr>
                <a:t>wonPrize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915816" y="5153983"/>
              <a:ext cx="693481" cy="35705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2010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32" name="직선 화살표 연결선 31"/>
            <p:cNvCxnSpPr>
              <a:stCxn id="23" idx="4"/>
              <a:endCxn id="31" idx="0"/>
            </p:cNvCxnSpPr>
            <p:nvPr/>
          </p:nvCxnSpPr>
          <p:spPr>
            <a:xfrm>
              <a:off x="2994094" y="4401444"/>
              <a:ext cx="268463" cy="75253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2339752" y="4783124"/>
              <a:ext cx="715520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person2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34" name="직선 화살표 연결선 33"/>
            <p:cNvCxnSpPr>
              <a:stCxn id="23" idx="4"/>
              <a:endCxn id="33" idx="0"/>
            </p:cNvCxnSpPr>
            <p:nvPr/>
          </p:nvCxnSpPr>
          <p:spPr>
            <a:xfrm flipH="1">
              <a:off x="2697512" y="4401444"/>
              <a:ext cx="296582" cy="38168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203848" y="4574933"/>
              <a:ext cx="428628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smtClean="0">
                  <a:ea typeface="굴림" pitchFamily="50" charset="-127"/>
                </a:rPr>
                <a:t>year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95736" y="4423297"/>
              <a:ext cx="1143008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err="1" smtClean="0">
                  <a:ea typeface="굴림" pitchFamily="50" charset="-127"/>
                </a:rPr>
                <a:t>hasAuthor</a:t>
              </a:r>
              <a:endParaRPr lang="ko-KR" altLang="en-US" sz="1100" dirty="0">
                <a:ea typeface="굴림" pitchFamily="50" charset="-127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94968" y="3592857"/>
            <a:ext cx="33009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&lt;paper1, reference, paper2&gt;</a:t>
            </a:r>
          </a:p>
          <a:p>
            <a:r>
              <a:rPr lang="en-US" altLang="ko-KR" dirty="0" smtClean="0"/>
              <a:t>&lt;paper1, </a:t>
            </a:r>
            <a:r>
              <a:rPr lang="en-US" altLang="ko-KR" dirty="0" err="1" smtClean="0"/>
              <a:t>hasAuthor</a:t>
            </a:r>
            <a:r>
              <a:rPr lang="en-US" altLang="ko-KR" dirty="0" smtClean="0"/>
              <a:t>, person1&gt;</a:t>
            </a:r>
          </a:p>
          <a:p>
            <a:r>
              <a:rPr lang="en-US" altLang="ko-KR" dirty="0" smtClean="0"/>
              <a:t>&lt;paper1, year, 2011&gt;</a:t>
            </a:r>
          </a:p>
          <a:p>
            <a:r>
              <a:rPr lang="en-US" altLang="ko-KR" dirty="0" smtClean="0"/>
              <a:t>&lt;paper2, </a:t>
            </a:r>
            <a:r>
              <a:rPr lang="en-US" altLang="ko-KR" dirty="0" err="1" smtClean="0"/>
              <a:t>hasAuthor</a:t>
            </a:r>
            <a:r>
              <a:rPr lang="en-US" altLang="ko-KR" dirty="0" smtClean="0"/>
              <a:t>, person2&gt;</a:t>
            </a:r>
          </a:p>
          <a:p>
            <a:r>
              <a:rPr lang="en-US" altLang="ko-KR" dirty="0" smtClean="0"/>
              <a:t>&lt;paper2, year, 2010&gt;</a:t>
            </a:r>
          </a:p>
          <a:p>
            <a:r>
              <a:rPr lang="en-US" altLang="ko-KR" dirty="0" smtClean="0"/>
              <a:t>&lt;paper2, </a:t>
            </a:r>
            <a:r>
              <a:rPr lang="en-US" altLang="ko-KR" dirty="0" err="1" smtClean="0"/>
              <a:t>wonPrize</a:t>
            </a:r>
            <a:r>
              <a:rPr lang="en-US" altLang="ko-KR" dirty="0" smtClean="0"/>
              <a:t>, prize1&gt;</a:t>
            </a:r>
            <a:endParaRPr lang="ko-KR" altLang="en-US" dirty="0"/>
          </a:p>
        </p:txBody>
      </p:sp>
      <p:sp>
        <p:nvSpPr>
          <p:cNvPr id="53" name="오른쪽 화살표 52"/>
          <p:cNvSpPr/>
          <p:nvPr/>
        </p:nvSpPr>
        <p:spPr>
          <a:xfrm>
            <a:off x="4283968" y="4339655"/>
            <a:ext cx="432048" cy="380654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>
            <p:custDataLst>
              <p:tags r:id="rId3"/>
            </p:custDataLst>
          </p:nvPr>
        </p:nvSpPr>
        <p:spPr>
          <a:xfrm>
            <a:off x="1991112" y="5507940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RDF Triples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3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634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LUBM dataset</a:t>
            </a:r>
          </a:p>
          <a:p>
            <a:pPr lvl="1"/>
            <a:r>
              <a:rPr lang="en-US" altLang="ko-KR" dirty="0" smtClean="0"/>
              <a:t>We use q2 and q9 queries</a:t>
            </a:r>
          </a:p>
          <a:p>
            <a:pPr lvl="1"/>
            <a:r>
              <a:rPr lang="en-US" altLang="ko-KR" dirty="0" smtClean="0"/>
              <a:t>U-SIP is not very effective in q2 and q9</a:t>
            </a:r>
          </a:p>
          <a:p>
            <a:pPr lvl="2"/>
            <a:r>
              <a:rPr lang="en-US" altLang="ko-KR" dirty="0" smtClean="0"/>
              <a:t>U-SIP is not effective for queries with long paths</a:t>
            </a:r>
          </a:p>
          <a:p>
            <a:pPr lvl="1"/>
            <a:r>
              <a:rPr lang="en-US" altLang="ko-KR" dirty="0" smtClean="0"/>
              <a:t>RP-Filter is very effective in q2 but not in q9</a:t>
            </a:r>
          </a:p>
          <a:p>
            <a:pPr lvl="2"/>
            <a:r>
              <a:rPr lang="en-US" altLang="ko-KR" dirty="0" smtClean="0"/>
              <a:t>q2 has a very selective path in the query pattern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12605"/>
            <a:ext cx="8136904" cy="222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2450" y="573325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Execution time (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07703" y="5288329"/>
            <a:ext cx="902733" cy="360040"/>
          </a:xfrm>
          <a:prstGeom prst="roundRect">
            <a:avLst/>
          </a:prstGeom>
          <a:solidFill>
            <a:schemeClr val="accent2">
              <a:alpha val="51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10437" y="4437112"/>
            <a:ext cx="1008112" cy="360040"/>
          </a:xfrm>
          <a:prstGeom prst="roundRect">
            <a:avLst/>
          </a:prstGeom>
          <a:solidFill>
            <a:schemeClr val="accent2">
              <a:alpha val="51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13283" y="5301208"/>
            <a:ext cx="902733" cy="360040"/>
          </a:xfrm>
          <a:prstGeom prst="roundRect">
            <a:avLst/>
          </a:prstGeom>
          <a:solidFill>
            <a:schemeClr val="accent2">
              <a:alpha val="51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90258" y="4437112"/>
            <a:ext cx="1008112" cy="360040"/>
          </a:xfrm>
          <a:prstGeom prst="roundRect">
            <a:avLst/>
          </a:prstGeom>
          <a:solidFill>
            <a:schemeClr val="accent2">
              <a:alpha val="51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59733" y="5281662"/>
            <a:ext cx="1432548" cy="360040"/>
          </a:xfrm>
          <a:prstGeom prst="roundRect">
            <a:avLst/>
          </a:prstGeom>
          <a:solidFill>
            <a:schemeClr val="accent2">
              <a:alpha val="51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171900" y="5275450"/>
            <a:ext cx="1432548" cy="360040"/>
          </a:xfrm>
          <a:prstGeom prst="roundRect">
            <a:avLst/>
          </a:prstGeom>
          <a:solidFill>
            <a:schemeClr val="accent2">
              <a:alpha val="51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30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33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Related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work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Preliminary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Our approaches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ko-KR" u="sng" dirty="0" smtClean="0"/>
              <a:t>Conclusions and future work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31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5373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 and 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propose a novel triple filtering method to reduce the useless intermediate results</a:t>
            </a:r>
          </a:p>
          <a:p>
            <a:r>
              <a:rPr lang="en-US" altLang="ko-KR" dirty="0" smtClean="0"/>
              <a:t>RP-Filter is a path-based filter structure</a:t>
            </a:r>
          </a:p>
          <a:p>
            <a:r>
              <a:rPr lang="en-US" altLang="ko-KR" dirty="0" smtClean="0"/>
              <a:t>Experimental results show RP-Filter is very effective for complex queries to reduce the intermediate results</a:t>
            </a:r>
          </a:p>
          <a:p>
            <a:endParaRPr lang="en-US" altLang="ko-KR" dirty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How to reduce the overhead of filtering process</a:t>
            </a:r>
          </a:p>
          <a:p>
            <a:pPr lvl="1"/>
            <a:r>
              <a:rPr lang="en-US" altLang="ko-KR" dirty="0" smtClean="0"/>
              <a:t>How to increase the applicability of RP-Filter</a:t>
            </a:r>
          </a:p>
          <a:p>
            <a:pPr lvl="1"/>
            <a:r>
              <a:rPr lang="en-US" altLang="ko-KR" dirty="0" smtClean="0"/>
              <a:t>How to generate the execution plan using RP-Filter based on the cost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32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764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Journal 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Title</a:t>
            </a:r>
          </a:p>
          <a:p>
            <a:pPr lvl="1"/>
            <a:r>
              <a:rPr lang="en-US" altLang="ko-KR" dirty="0" smtClean="0"/>
              <a:t>RP-filter: Triple Filtering Framework using a Graph Index for Efficient SPARQL Query Processing</a:t>
            </a:r>
          </a:p>
          <a:p>
            <a:r>
              <a:rPr lang="en-US" altLang="ko-KR" dirty="0" smtClean="0"/>
              <a:t>Added topics</a:t>
            </a:r>
          </a:p>
          <a:p>
            <a:pPr lvl="1"/>
            <a:r>
              <a:rPr lang="en-US" altLang="ko-KR" dirty="0" smtClean="0"/>
              <a:t>Totally rewritten</a:t>
            </a:r>
          </a:p>
          <a:p>
            <a:pPr lvl="1"/>
            <a:r>
              <a:rPr lang="en-US" altLang="ko-KR" dirty="0" smtClean="0"/>
              <a:t>Size problem of RP-index</a:t>
            </a:r>
          </a:p>
          <a:p>
            <a:pPr lvl="1"/>
            <a:r>
              <a:rPr lang="en-US" altLang="ko-KR" dirty="0" smtClean="0"/>
              <a:t>Building and updating RP-index</a:t>
            </a:r>
          </a:p>
          <a:p>
            <a:pPr lvl="1"/>
            <a:r>
              <a:rPr lang="en-US" altLang="ko-KR" dirty="0" smtClean="0"/>
              <a:t>Increasing applicability of RP-filter</a:t>
            </a:r>
          </a:p>
          <a:p>
            <a:pPr lvl="1"/>
            <a:r>
              <a:rPr lang="en-US" altLang="ko-KR" dirty="0" smtClean="0"/>
              <a:t>RPFLT&amp;MJ operator</a:t>
            </a:r>
          </a:p>
          <a:p>
            <a:pPr lvl="1"/>
            <a:r>
              <a:rPr lang="en-US" altLang="ko-KR" dirty="0" smtClean="0"/>
              <a:t>Comprehensive evaluation using more datasets: UNIPROT, BTC, …</a:t>
            </a:r>
          </a:p>
          <a:p>
            <a:r>
              <a:rPr lang="en-US" altLang="ko-KR" dirty="0" smtClean="0"/>
              <a:t>Plan</a:t>
            </a:r>
          </a:p>
          <a:p>
            <a:pPr lvl="1"/>
            <a:r>
              <a:rPr lang="en-US" altLang="ko-KR" dirty="0" smtClean="0"/>
              <a:t>Complete draft version until October 31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33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378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329355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RDF has gained popularity rapidly</a:t>
            </a:r>
          </a:p>
          <a:p>
            <a:pPr lvl="1"/>
            <a:r>
              <a:rPr lang="en-US" altLang="ko-KR" dirty="0"/>
              <a:t>Data </a:t>
            </a:r>
            <a:r>
              <a:rPr lang="en-US" altLang="ko-KR" dirty="0" smtClean="0"/>
              <a:t>integration, publishing and exchanging </a:t>
            </a:r>
            <a:r>
              <a:rPr lang="en-US" altLang="ko-KR" dirty="0"/>
              <a:t>data on the Web</a:t>
            </a:r>
          </a:p>
          <a:p>
            <a:pPr lvl="1"/>
            <a:r>
              <a:rPr lang="en-US" altLang="ko-KR" dirty="0"/>
              <a:t>Area: Life science, open government, social network, multimedia</a:t>
            </a:r>
            <a:r>
              <a:rPr lang="en-US" altLang="ko-KR" dirty="0" smtClean="0"/>
              <a:t>,…</a:t>
            </a:r>
          </a:p>
          <a:p>
            <a:r>
              <a:rPr lang="en-US" altLang="ko-KR" dirty="0"/>
              <a:t>Linking Open Data(LOD) project</a:t>
            </a:r>
            <a:r>
              <a:rPr lang="en-US" altLang="ko-KR" baseline="30000" dirty="0"/>
              <a:t>1</a:t>
            </a:r>
          </a:p>
          <a:p>
            <a:pPr lvl="1"/>
            <a:r>
              <a:rPr lang="en-US" altLang="ko-KR" dirty="0"/>
              <a:t>Enables data from different sources to be connected and queried</a:t>
            </a:r>
          </a:p>
          <a:p>
            <a:pPr lvl="1"/>
            <a:r>
              <a:rPr lang="en-US" altLang="ko-KR" dirty="0"/>
              <a:t>Open data: Wikipedia, </a:t>
            </a:r>
            <a:r>
              <a:rPr lang="en-US" altLang="ko-KR" dirty="0" err="1"/>
              <a:t>MusicBrainz</a:t>
            </a:r>
            <a:r>
              <a:rPr lang="en-US" altLang="ko-KR" dirty="0"/>
              <a:t>, </a:t>
            </a:r>
            <a:r>
              <a:rPr lang="en-US" altLang="ko-KR" dirty="0" err="1"/>
              <a:t>WordNet</a:t>
            </a:r>
            <a:r>
              <a:rPr lang="en-US" altLang="ko-KR" dirty="0"/>
              <a:t>, DBLP, </a:t>
            </a:r>
            <a:r>
              <a:rPr lang="en-US" altLang="ko-KR" dirty="0" err="1"/>
              <a:t>Uniprot</a:t>
            </a:r>
            <a:r>
              <a:rPr lang="en-US" altLang="ko-KR" dirty="0"/>
              <a:t>,….</a:t>
            </a:r>
          </a:p>
          <a:p>
            <a:r>
              <a:rPr lang="en-US" altLang="ko-KR" dirty="0"/>
              <a:t>LOD cloud diagram</a:t>
            </a:r>
            <a:r>
              <a:rPr lang="en-US" altLang="ko-KR" baseline="30000" dirty="0"/>
              <a:t>2</a:t>
            </a:r>
          </a:p>
          <a:p>
            <a:pPr lvl="1"/>
            <a:r>
              <a:rPr lang="en-US" altLang="ko-KR" dirty="0"/>
              <a:t>Show RDF data sources and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there </a:t>
            </a:r>
            <a:r>
              <a:rPr lang="en-US" altLang="ko-KR" dirty="0"/>
              <a:t>relationships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00" y="4366999"/>
            <a:ext cx="1496364" cy="100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71600" y="5406315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2007</a:t>
            </a:r>
          </a:p>
          <a:p>
            <a:pPr algn="ctr"/>
            <a:r>
              <a:rPr lang="en-US" altLang="ko-KR" sz="1400" dirty="0" smtClean="0"/>
              <a:t>1 Billion Triples</a:t>
            </a:r>
          </a:p>
          <a:p>
            <a:pPr algn="ctr"/>
            <a:r>
              <a:rPr lang="en-US" altLang="ko-KR" sz="1400" dirty="0" smtClean="0"/>
              <a:t>12 Data Sources</a:t>
            </a:r>
            <a:endParaRPr lang="ko-KR" altLang="en-US" sz="1400" dirty="0"/>
          </a:p>
        </p:txBody>
      </p:sp>
      <p:sp>
        <p:nvSpPr>
          <p:cNvPr id="7" name="오른쪽 화살표 6"/>
          <p:cNvSpPr/>
          <p:nvPr>
            <p:custDataLst>
              <p:tags r:id="rId3"/>
            </p:custDataLst>
          </p:nvPr>
        </p:nvSpPr>
        <p:spPr bwMode="auto">
          <a:xfrm>
            <a:off x="4139952" y="4570140"/>
            <a:ext cx="432048" cy="299020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907" y="3634303"/>
            <a:ext cx="3528392" cy="234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5712425" y="5982379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2010</a:t>
            </a:r>
          </a:p>
          <a:p>
            <a:pPr algn="ctr"/>
            <a:r>
              <a:rPr lang="en-US" altLang="ko-KR" sz="1400" dirty="0" smtClean="0"/>
              <a:t>25 Billion Triples</a:t>
            </a:r>
          </a:p>
          <a:p>
            <a:pPr algn="ctr"/>
            <a:r>
              <a:rPr lang="en-US" altLang="ko-KR" sz="1400" dirty="0" smtClean="0"/>
              <a:t>203 Data Sources</a:t>
            </a:r>
            <a:endParaRPr lang="ko-KR" altLang="en-US" sz="1400" dirty="0"/>
          </a:p>
        </p:txBody>
      </p:sp>
      <p:sp>
        <p:nvSpPr>
          <p:cNvPr id="10" name="직사각형 9"/>
          <p:cNvSpPr/>
          <p:nvPr>
            <p:custDataLst>
              <p:tags r:id="rId6"/>
            </p:custDataLst>
          </p:nvPr>
        </p:nvSpPr>
        <p:spPr>
          <a:xfrm>
            <a:off x="82707" y="6510536"/>
            <a:ext cx="11769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aseline="30000" dirty="0" smtClean="0"/>
              <a:t>2</a:t>
            </a:r>
            <a:r>
              <a:rPr lang="en-US" altLang="ko-KR" sz="900" dirty="0" smtClean="0">
                <a:hlinkClick r:id="rId12"/>
              </a:rPr>
              <a:t>http://lod-cloud.net</a:t>
            </a:r>
            <a:endParaRPr lang="en-US" altLang="ko-KR" sz="900" dirty="0" smtClean="0"/>
          </a:p>
        </p:txBody>
      </p:sp>
      <p:pic>
        <p:nvPicPr>
          <p:cNvPr id="11" name="Picture 2" descr="Image:SweoIG$$TaskForces$$CommunityProjects$$LinkingOpenData$LoDLogo.gi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60848"/>
            <a:ext cx="2016224" cy="44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>
            <p:custDataLst>
              <p:tags r:id="rId8"/>
            </p:custDataLst>
          </p:nvPr>
        </p:nvSpPr>
        <p:spPr>
          <a:xfrm>
            <a:off x="82707" y="6303565"/>
            <a:ext cx="440290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aseline="30000" dirty="0" smtClean="0"/>
              <a:t>1</a:t>
            </a:r>
            <a:r>
              <a:rPr lang="en-US" altLang="ko-KR" sz="900" dirty="0" smtClean="0">
                <a:hlinkClick r:id="rId14"/>
              </a:rPr>
              <a:t>http</a:t>
            </a:r>
            <a:r>
              <a:rPr lang="en-US" altLang="ko-KR" sz="900" dirty="0">
                <a:hlinkClick r:id="rId14"/>
              </a:rPr>
              <a:t>://www.w3.org/wiki/SweoIG/TaskForces/CommunityProjects/LinkingOpenData</a:t>
            </a:r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4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459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SPARQL(SPARQL Protocol And RDF Query Language)</a:t>
            </a:r>
          </a:p>
          <a:p>
            <a:pPr lvl="1"/>
            <a:r>
              <a:rPr lang="en-US" altLang="ko-KR" dirty="0"/>
              <a:t>Standard query language for RDF</a:t>
            </a:r>
          </a:p>
          <a:p>
            <a:pPr lvl="1"/>
            <a:r>
              <a:rPr lang="en-US" altLang="ko-KR" dirty="0"/>
              <a:t>Query by a graph pattern</a:t>
            </a:r>
          </a:p>
          <a:p>
            <a:pPr lvl="1"/>
            <a:r>
              <a:rPr lang="en-US" altLang="ko-KR" dirty="0"/>
              <a:t>Subgraph pattern matching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5539047" y="2708920"/>
            <a:ext cx="2445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SPARQL Graph Pattern</a:t>
            </a:r>
            <a:endParaRPr lang="ko-KR" altLang="en-US" sz="1600" b="1" dirty="0"/>
          </a:p>
        </p:txBody>
      </p:sp>
      <p:sp>
        <p:nvSpPr>
          <p:cNvPr id="6" name="타원 5"/>
          <p:cNvSpPr/>
          <p:nvPr>
            <p:custDataLst>
              <p:tags r:id="rId2"/>
            </p:custDataLst>
          </p:nvPr>
        </p:nvSpPr>
        <p:spPr>
          <a:xfrm>
            <a:off x="6380123" y="3130464"/>
            <a:ext cx="1008113" cy="32177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?paper1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>
            <p:custDataLst>
              <p:tags r:id="rId3"/>
            </p:custDataLst>
          </p:nvPr>
        </p:nvSpPr>
        <p:spPr>
          <a:xfrm>
            <a:off x="7028196" y="3793161"/>
            <a:ext cx="688038" cy="30715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4"/>
            <a:endCxn id="7" idx="0"/>
          </p:cNvCxnSpPr>
          <p:nvPr>
            <p:custDataLst>
              <p:tags r:id="rId4"/>
            </p:custDataLst>
          </p:nvPr>
        </p:nvCxnSpPr>
        <p:spPr>
          <a:xfrm>
            <a:off x="6884180" y="3452243"/>
            <a:ext cx="488035" cy="34091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>
            <p:custDataLst>
              <p:tags r:id="rId5"/>
            </p:custDataLst>
          </p:nvPr>
        </p:nvSpPr>
        <p:spPr>
          <a:xfrm>
            <a:off x="6063080" y="3793161"/>
            <a:ext cx="851128" cy="3071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?paper2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>
            <p:custDataLst>
              <p:tags r:id="rId6"/>
            </p:custDataLst>
          </p:nvPr>
        </p:nvSpPr>
        <p:spPr>
          <a:xfrm>
            <a:off x="5508104" y="4493108"/>
            <a:ext cx="864096" cy="2858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6" idx="4"/>
            <a:endCxn id="9" idx="0"/>
          </p:cNvCxnSpPr>
          <p:nvPr>
            <p:custDataLst>
              <p:tags r:id="rId7"/>
            </p:custDataLst>
          </p:nvPr>
        </p:nvCxnSpPr>
        <p:spPr>
          <a:xfrm flipH="1">
            <a:off x="6488644" y="3452243"/>
            <a:ext cx="395536" cy="34091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4"/>
            <a:endCxn id="10" idx="0"/>
          </p:cNvCxnSpPr>
          <p:nvPr>
            <p:custDataLst>
              <p:tags r:id="rId8"/>
            </p:custDataLst>
          </p:nvPr>
        </p:nvCxnSpPr>
        <p:spPr>
          <a:xfrm flipH="1">
            <a:off x="5940152" y="4100314"/>
            <a:ext cx="548492" cy="39279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>
            <p:custDataLst>
              <p:tags r:id="rId9"/>
            </p:custDataLst>
          </p:nvPr>
        </p:nvSpPr>
        <p:spPr>
          <a:xfrm>
            <a:off x="7244220" y="3407431"/>
            <a:ext cx="496132" cy="3328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ko-KR" sz="1100" dirty="0" smtClean="0"/>
              <a:t>year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>
            <p:custDataLst>
              <p:tags r:id="rId10"/>
            </p:custDataLst>
          </p:nvPr>
        </p:nvSpPr>
        <p:spPr>
          <a:xfrm>
            <a:off x="5876068" y="3380235"/>
            <a:ext cx="810344" cy="3328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ko-KR" sz="1100" dirty="0" smtClean="0"/>
              <a:t>reference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>
            <p:custDataLst>
              <p:tags r:id="rId11"/>
            </p:custDataLst>
          </p:nvPr>
        </p:nvSpPr>
        <p:spPr>
          <a:xfrm>
            <a:off x="5716204" y="4112107"/>
            <a:ext cx="295956" cy="3328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ko-KR" sz="1100" dirty="0" smtClean="0"/>
              <a:t>year</a:t>
            </a:r>
            <a:endParaRPr lang="ko-KR" altLang="en-US" sz="1100" dirty="0"/>
          </a:p>
        </p:txBody>
      </p:sp>
      <p:sp>
        <p:nvSpPr>
          <p:cNvPr id="16" name="타원 15"/>
          <p:cNvSpPr/>
          <p:nvPr>
            <p:custDataLst>
              <p:tags r:id="rId12"/>
            </p:custDataLst>
          </p:nvPr>
        </p:nvSpPr>
        <p:spPr>
          <a:xfrm>
            <a:off x="6444208" y="4504901"/>
            <a:ext cx="864096" cy="28584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?prize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9" idx="4"/>
            <a:endCxn id="16" idx="0"/>
          </p:cNvCxnSpPr>
          <p:nvPr>
            <p:custDataLst>
              <p:tags r:id="rId13"/>
            </p:custDataLst>
          </p:nvPr>
        </p:nvCxnSpPr>
        <p:spPr>
          <a:xfrm>
            <a:off x="6488644" y="4100314"/>
            <a:ext cx="387612" cy="40458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>
            <p:custDataLst>
              <p:tags r:id="rId14"/>
            </p:custDataLst>
          </p:nvPr>
        </p:nvSpPr>
        <p:spPr>
          <a:xfrm>
            <a:off x="6876256" y="4139303"/>
            <a:ext cx="655996" cy="3328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ko-KR" sz="1100" dirty="0" err="1" smtClean="0"/>
              <a:t>wonPrize</a:t>
            </a:r>
            <a:endParaRPr lang="ko-KR" altLang="en-US" sz="1100" dirty="0"/>
          </a:p>
        </p:txBody>
      </p:sp>
      <p:graphicFrame>
        <p:nvGraphicFramePr>
          <p:cNvPr id="19" name="내용 개체 틀 46"/>
          <p:cNvGraphicFramePr>
            <a:graphicFrameLocks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830375743"/>
              </p:ext>
            </p:extLst>
          </p:nvPr>
        </p:nvGraphicFramePr>
        <p:xfrm>
          <a:off x="5751956" y="5671295"/>
          <a:ext cx="2088232" cy="422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549"/>
                <a:gridCol w="740835"/>
                <a:gridCol w="683848"/>
              </a:tblGrid>
              <a:tr h="239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?paper1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?paper2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?prize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0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paper1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paper2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prize1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>
            <p:custDataLst>
              <p:tags r:id="rId16"/>
            </p:custDataLst>
          </p:nvPr>
        </p:nvSpPr>
        <p:spPr>
          <a:xfrm>
            <a:off x="6214947" y="5167239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Results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>
            <p:custDataLst>
              <p:tags r:id="rId17"/>
            </p:custDataLst>
          </p:nvPr>
        </p:nvSpPr>
        <p:spPr>
          <a:xfrm>
            <a:off x="2335899" y="4530606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RDF Graph</a:t>
            </a:r>
            <a:endParaRPr lang="ko-KR" altLang="en-US" sz="1600" b="1" dirty="0"/>
          </a:p>
        </p:txBody>
      </p:sp>
      <p:grpSp>
        <p:nvGrpSpPr>
          <p:cNvPr id="22" name="그룹 21"/>
          <p:cNvGrpSpPr/>
          <p:nvPr>
            <p:custDataLst>
              <p:tags r:id="rId18"/>
            </p:custDataLst>
          </p:nvPr>
        </p:nvGrpSpPr>
        <p:grpSpPr>
          <a:xfrm>
            <a:off x="1331640" y="4869160"/>
            <a:ext cx="3668555" cy="1649989"/>
            <a:chOff x="683568" y="3861048"/>
            <a:chExt cx="3668555" cy="1649989"/>
          </a:xfrm>
        </p:grpSpPr>
        <p:sp>
          <p:nvSpPr>
            <p:cNvPr id="23" name="타원 22"/>
            <p:cNvSpPr/>
            <p:nvPr/>
          </p:nvSpPr>
          <p:spPr>
            <a:xfrm>
              <a:off x="1115616" y="4033571"/>
              <a:ext cx="929834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paper1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403648" y="5143164"/>
              <a:ext cx="713810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2011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25" name="직선 화살표 연결선 24"/>
            <p:cNvCxnSpPr>
              <a:stCxn id="23" idx="4"/>
              <a:endCxn id="24" idx="0"/>
            </p:cNvCxnSpPr>
            <p:nvPr/>
          </p:nvCxnSpPr>
          <p:spPr>
            <a:xfrm>
              <a:off x="1580533" y="4401444"/>
              <a:ext cx="180020" cy="7417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755576" y="4779023"/>
              <a:ext cx="864096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person1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557618" y="4771368"/>
              <a:ext cx="574639" cy="35705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prize1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2529177" y="4033571"/>
              <a:ext cx="929834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paper2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29" name="직선 화살표 연결선 28"/>
            <p:cNvCxnSpPr>
              <a:stCxn id="23" idx="6"/>
              <a:endCxn id="28" idx="2"/>
            </p:cNvCxnSpPr>
            <p:nvPr/>
          </p:nvCxnSpPr>
          <p:spPr>
            <a:xfrm>
              <a:off x="2045450" y="4217508"/>
              <a:ext cx="483727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3" idx="4"/>
              <a:endCxn id="26" idx="0"/>
            </p:cNvCxnSpPr>
            <p:nvPr/>
          </p:nvCxnSpPr>
          <p:spPr>
            <a:xfrm flipH="1">
              <a:off x="1187624" y="4401444"/>
              <a:ext cx="392909" cy="3775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8" idx="4"/>
              <a:endCxn id="27" idx="0"/>
            </p:cNvCxnSpPr>
            <p:nvPr/>
          </p:nvCxnSpPr>
          <p:spPr>
            <a:xfrm>
              <a:off x="2994094" y="4401444"/>
              <a:ext cx="850844" cy="3699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39116" y="4660942"/>
              <a:ext cx="428628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smtClean="0">
                  <a:ea typeface="굴림" pitchFamily="50" charset="-127"/>
                </a:rPr>
                <a:t>year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25438" y="3861048"/>
              <a:ext cx="1008112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smtClean="0">
                  <a:ea typeface="굴림" pitchFamily="50" charset="-127"/>
                </a:rPr>
                <a:t>reference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3568" y="4385331"/>
              <a:ext cx="720080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err="1" smtClean="0">
                  <a:ea typeface="굴림" pitchFamily="50" charset="-127"/>
                </a:rPr>
                <a:t>hasAuthor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91880" y="4358909"/>
              <a:ext cx="860243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err="1" smtClean="0">
                  <a:ea typeface="굴림" pitchFamily="50" charset="-127"/>
                </a:rPr>
                <a:t>wonPrize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915816" y="5153983"/>
              <a:ext cx="693481" cy="35705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2010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37" name="직선 화살표 연결선 36"/>
            <p:cNvCxnSpPr>
              <a:stCxn id="28" idx="4"/>
              <a:endCxn id="36" idx="0"/>
            </p:cNvCxnSpPr>
            <p:nvPr/>
          </p:nvCxnSpPr>
          <p:spPr>
            <a:xfrm>
              <a:off x="2994094" y="4401444"/>
              <a:ext cx="268463" cy="75253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2339752" y="4783124"/>
              <a:ext cx="715520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person2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39" name="직선 화살표 연결선 38"/>
            <p:cNvCxnSpPr>
              <a:stCxn id="28" idx="4"/>
              <a:endCxn id="38" idx="0"/>
            </p:cNvCxnSpPr>
            <p:nvPr/>
          </p:nvCxnSpPr>
          <p:spPr>
            <a:xfrm flipH="1">
              <a:off x="2697512" y="4401444"/>
              <a:ext cx="296582" cy="38168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03848" y="4574933"/>
              <a:ext cx="428628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smtClean="0">
                  <a:ea typeface="굴림" pitchFamily="50" charset="-127"/>
                </a:rPr>
                <a:t>year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95736" y="4423297"/>
              <a:ext cx="1143008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err="1" smtClean="0">
                  <a:ea typeface="굴림" pitchFamily="50" charset="-127"/>
                </a:rPr>
                <a:t>hasAuthor</a:t>
              </a:r>
              <a:endParaRPr lang="ko-KR" altLang="en-US" sz="1100" dirty="0">
                <a:ea typeface="굴림" pitchFamily="50" charset="-127"/>
              </a:endParaRPr>
            </a:p>
          </p:txBody>
        </p:sp>
      </p:grpSp>
      <p:grpSp>
        <p:nvGrpSpPr>
          <p:cNvPr id="42" name="그룹 41"/>
          <p:cNvGrpSpPr/>
          <p:nvPr>
            <p:custDataLst>
              <p:tags r:id="rId19"/>
            </p:custDataLst>
          </p:nvPr>
        </p:nvGrpSpPr>
        <p:grpSpPr>
          <a:xfrm>
            <a:off x="1763688" y="5047878"/>
            <a:ext cx="3016641" cy="1477466"/>
            <a:chOff x="4363671" y="2132856"/>
            <a:chExt cx="3016641" cy="147746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3" name="타원 42"/>
            <p:cNvSpPr/>
            <p:nvPr/>
          </p:nvSpPr>
          <p:spPr>
            <a:xfrm>
              <a:off x="4363671" y="2132856"/>
              <a:ext cx="929834" cy="36787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paper1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4651703" y="3242449"/>
              <a:ext cx="713810" cy="36787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2011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45" name="직선 화살표 연결선 44"/>
            <p:cNvCxnSpPr>
              <a:stCxn id="43" idx="4"/>
              <a:endCxn id="44" idx="0"/>
            </p:cNvCxnSpPr>
            <p:nvPr/>
          </p:nvCxnSpPr>
          <p:spPr>
            <a:xfrm>
              <a:off x="4828588" y="2500729"/>
              <a:ext cx="180020" cy="74172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6805673" y="2870653"/>
              <a:ext cx="574639" cy="3570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prize1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5777232" y="2132856"/>
              <a:ext cx="929834" cy="36787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paper2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48" name="직선 화살표 연결선 47"/>
            <p:cNvCxnSpPr>
              <a:stCxn id="43" idx="6"/>
              <a:endCxn id="47" idx="2"/>
            </p:cNvCxnSpPr>
            <p:nvPr/>
          </p:nvCxnSpPr>
          <p:spPr>
            <a:xfrm>
              <a:off x="5293505" y="2316793"/>
              <a:ext cx="483727" cy="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7" idx="4"/>
              <a:endCxn id="46" idx="0"/>
            </p:cNvCxnSpPr>
            <p:nvPr/>
          </p:nvCxnSpPr>
          <p:spPr>
            <a:xfrm>
              <a:off x="6242149" y="2500729"/>
              <a:ext cx="850844" cy="369924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6163871" y="3253268"/>
              <a:ext cx="693481" cy="3570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2010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51" name="직선 화살표 연결선 50"/>
            <p:cNvCxnSpPr>
              <a:stCxn id="47" idx="4"/>
              <a:endCxn id="50" idx="0"/>
            </p:cNvCxnSpPr>
            <p:nvPr/>
          </p:nvCxnSpPr>
          <p:spPr>
            <a:xfrm>
              <a:off x="6242149" y="2500729"/>
              <a:ext cx="268463" cy="752539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24494" y="3192082"/>
            <a:ext cx="33874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SELECT ?paper1 ?paper2 ?prize</a:t>
            </a:r>
          </a:p>
          <a:p>
            <a:r>
              <a:rPr lang="en-US" altLang="ko-KR" sz="1400" dirty="0" smtClean="0"/>
              <a:t>WHERE {?paper1 &lt;reference&gt; ?paper2.</a:t>
            </a:r>
          </a:p>
          <a:p>
            <a:pPr>
              <a:tabLst>
                <a:tab pos="901700" algn="l"/>
              </a:tabLst>
            </a:pPr>
            <a:r>
              <a:rPr lang="en-US" altLang="ko-KR" sz="1400" dirty="0" smtClean="0"/>
              <a:t>	?paper2 &lt;year&gt; &lt;2010&gt;.</a:t>
            </a:r>
          </a:p>
          <a:p>
            <a:pPr>
              <a:tabLst>
                <a:tab pos="901700" algn="l"/>
              </a:tabLst>
            </a:pPr>
            <a:r>
              <a:rPr lang="en-US" altLang="ko-KR" sz="1400" dirty="0" smtClean="0"/>
              <a:t>	?paper2 &lt;</a:t>
            </a:r>
            <a:r>
              <a:rPr lang="en-US" altLang="ko-KR" sz="1400" dirty="0" err="1" smtClean="0"/>
              <a:t>wonPrize</a:t>
            </a:r>
            <a:r>
              <a:rPr lang="en-US" altLang="ko-KR" sz="1400" dirty="0" smtClean="0"/>
              <a:t>&gt; ?prize.</a:t>
            </a:r>
          </a:p>
          <a:p>
            <a:pPr>
              <a:tabLst>
                <a:tab pos="901700" algn="l"/>
              </a:tabLst>
            </a:pPr>
            <a:r>
              <a:rPr lang="en-US" altLang="ko-KR" sz="1400" dirty="0" smtClean="0"/>
              <a:t>	?paper1 &lt;year&gt; &lt;2011&gt;.}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1499603" y="2771636"/>
            <a:ext cx="192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SPARQL Query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5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321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Storage Model </a:t>
            </a:r>
            <a:r>
              <a:rPr lang="en-US" altLang="ko-KR" dirty="0"/>
              <a:t>of RDF </a:t>
            </a:r>
            <a:r>
              <a:rPr lang="en-US" altLang="ko-KR" dirty="0" smtClean="0"/>
              <a:t>Data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052736"/>
            <a:ext cx="8715436" cy="5000660"/>
          </a:xfrm>
        </p:spPr>
        <p:txBody>
          <a:bodyPr/>
          <a:lstStyle/>
          <a:p>
            <a:r>
              <a:rPr lang="en-US" altLang="ko-KR" dirty="0" smtClean="0"/>
              <a:t>Triple table</a:t>
            </a:r>
          </a:p>
          <a:p>
            <a:pPr lvl="1"/>
            <a:r>
              <a:rPr lang="en-US" altLang="ko-KR" dirty="0" smtClean="0"/>
              <a:t>Store all triples </a:t>
            </a:r>
            <a:r>
              <a:rPr lang="en-US" altLang="ko-KR" dirty="0"/>
              <a:t>in </a:t>
            </a:r>
            <a:r>
              <a:rPr lang="en-US" altLang="ko-KR" dirty="0" smtClean="0"/>
              <a:t>a 3-column(S</a:t>
            </a:r>
            <a:r>
              <a:rPr lang="en-US" altLang="ko-KR" dirty="0"/>
              <a:t>, P, O) table</a:t>
            </a:r>
            <a:endParaRPr lang="en-US" altLang="ko-KR" dirty="0" smtClean="0"/>
          </a:p>
          <a:p>
            <a:r>
              <a:rPr lang="en-US" altLang="ko-KR" dirty="0"/>
              <a:t>Dictionary table</a:t>
            </a:r>
          </a:p>
          <a:p>
            <a:pPr lvl="1"/>
            <a:r>
              <a:rPr lang="en-US" altLang="ko-KR" dirty="0"/>
              <a:t>Store mapping information between resources and their IDs</a:t>
            </a:r>
          </a:p>
          <a:p>
            <a:endParaRPr lang="en-US" altLang="ko-KR" dirty="0" smtClean="0"/>
          </a:p>
        </p:txBody>
      </p:sp>
      <p:graphicFrame>
        <p:nvGraphicFramePr>
          <p:cNvPr id="5" name="내용 개체 틀 4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7139786"/>
              </p:ext>
            </p:extLst>
          </p:nvPr>
        </p:nvGraphicFramePr>
        <p:xfrm>
          <a:off x="4932040" y="3346480"/>
          <a:ext cx="1583635" cy="1777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210"/>
                <a:gridCol w="561821"/>
                <a:gridCol w="518604"/>
              </a:tblGrid>
              <a:tr h="222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ko-KR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ko-KR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ko-KR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9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ko-KR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5148064" y="5339760"/>
            <a:ext cx="1114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Times New Roman" pitchFamily="18" charset="0"/>
                <a:cs typeface="Times New Roman" pitchFamily="18" charset="0"/>
              </a:rPr>
              <a:t>Triple Table</a:t>
            </a:r>
            <a:endParaRPr lang="ko-KR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타원 21"/>
          <p:cNvSpPr/>
          <p:nvPr>
            <p:custDataLst>
              <p:tags r:id="rId6"/>
            </p:custDataLst>
          </p:nvPr>
        </p:nvSpPr>
        <p:spPr>
          <a:xfrm>
            <a:off x="611560" y="3498788"/>
            <a:ext cx="929834" cy="36787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paper1</a:t>
            </a:r>
            <a:endParaRPr lang="ko-KR" altLang="en-US" sz="1100" dirty="0">
              <a:solidFill>
                <a:schemeClr val="tx1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3" name="타원 22"/>
          <p:cNvSpPr/>
          <p:nvPr>
            <p:custDataLst>
              <p:tags r:id="rId7"/>
            </p:custDataLst>
          </p:nvPr>
        </p:nvSpPr>
        <p:spPr>
          <a:xfrm>
            <a:off x="899592" y="4608381"/>
            <a:ext cx="713810" cy="36787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2011</a:t>
            </a:r>
            <a:endParaRPr lang="ko-KR" altLang="en-US" sz="1050" dirty="0">
              <a:solidFill>
                <a:schemeClr val="tx1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cxnSp>
        <p:nvCxnSpPr>
          <p:cNvPr id="24" name="직선 화살표 연결선 23"/>
          <p:cNvCxnSpPr>
            <a:stCxn id="22" idx="4"/>
            <a:endCxn id="23" idx="0"/>
          </p:cNvCxnSpPr>
          <p:nvPr>
            <p:custDataLst>
              <p:tags r:id="rId8"/>
            </p:custDataLst>
          </p:nvPr>
        </p:nvCxnSpPr>
        <p:spPr>
          <a:xfrm>
            <a:off x="1076477" y="3866661"/>
            <a:ext cx="180020" cy="74172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>
            <p:custDataLst>
              <p:tags r:id="rId9"/>
            </p:custDataLst>
          </p:nvPr>
        </p:nvSpPr>
        <p:spPr>
          <a:xfrm>
            <a:off x="251520" y="4244240"/>
            <a:ext cx="864096" cy="36787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person1</a:t>
            </a:r>
            <a:endParaRPr lang="ko-KR" altLang="en-US" sz="1100" dirty="0">
              <a:solidFill>
                <a:schemeClr val="tx1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6" name="타원 25"/>
          <p:cNvSpPr/>
          <p:nvPr>
            <p:custDataLst>
              <p:tags r:id="rId10"/>
            </p:custDataLst>
          </p:nvPr>
        </p:nvSpPr>
        <p:spPr>
          <a:xfrm>
            <a:off x="3053562" y="4236585"/>
            <a:ext cx="574639" cy="35705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prize1</a:t>
            </a:r>
            <a:endParaRPr lang="ko-KR" altLang="en-US" sz="1050" dirty="0">
              <a:solidFill>
                <a:schemeClr val="tx1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7" name="타원 26"/>
          <p:cNvSpPr/>
          <p:nvPr>
            <p:custDataLst>
              <p:tags r:id="rId11"/>
            </p:custDataLst>
          </p:nvPr>
        </p:nvSpPr>
        <p:spPr>
          <a:xfrm>
            <a:off x="2025121" y="3498788"/>
            <a:ext cx="929834" cy="36787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paper2</a:t>
            </a:r>
            <a:endParaRPr lang="ko-KR" altLang="en-US" sz="1100" dirty="0">
              <a:solidFill>
                <a:schemeClr val="tx1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cxnSp>
        <p:nvCxnSpPr>
          <p:cNvPr id="28" name="직선 화살표 연결선 27"/>
          <p:cNvCxnSpPr>
            <a:stCxn id="22" idx="6"/>
            <a:endCxn id="27" idx="2"/>
          </p:cNvCxnSpPr>
          <p:nvPr>
            <p:custDataLst>
              <p:tags r:id="rId12"/>
            </p:custDataLst>
          </p:nvPr>
        </p:nvCxnSpPr>
        <p:spPr>
          <a:xfrm>
            <a:off x="1541394" y="3682725"/>
            <a:ext cx="483727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4"/>
            <a:endCxn id="25" idx="0"/>
          </p:cNvCxnSpPr>
          <p:nvPr>
            <p:custDataLst>
              <p:tags r:id="rId13"/>
            </p:custDataLst>
          </p:nvPr>
        </p:nvCxnSpPr>
        <p:spPr>
          <a:xfrm flipH="1">
            <a:off x="683568" y="3866661"/>
            <a:ext cx="392909" cy="37757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7" idx="4"/>
            <a:endCxn id="26" idx="0"/>
          </p:cNvCxnSpPr>
          <p:nvPr>
            <p:custDataLst>
              <p:tags r:id="rId14"/>
            </p:custDataLst>
          </p:nvPr>
        </p:nvCxnSpPr>
        <p:spPr>
          <a:xfrm>
            <a:off x="2490038" y="3866661"/>
            <a:ext cx="850844" cy="36992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>
            <p:custDataLst>
              <p:tags r:id="rId15"/>
            </p:custDataLst>
          </p:nvPr>
        </p:nvSpPr>
        <p:spPr>
          <a:xfrm>
            <a:off x="1335060" y="4126159"/>
            <a:ext cx="42862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1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year</a:t>
            </a:r>
            <a:endParaRPr lang="ko-KR" altLang="en-US" sz="11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>
            <p:custDataLst>
              <p:tags r:id="rId16"/>
            </p:custDataLst>
          </p:nvPr>
        </p:nvSpPr>
        <p:spPr>
          <a:xfrm>
            <a:off x="1621382" y="3326265"/>
            <a:ext cx="1008112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1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reference</a:t>
            </a:r>
            <a:endParaRPr lang="ko-KR" altLang="en-US" sz="11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>
            <p:custDataLst>
              <p:tags r:id="rId17"/>
            </p:custDataLst>
          </p:nvPr>
        </p:nvSpPr>
        <p:spPr>
          <a:xfrm>
            <a:off x="179512" y="3850548"/>
            <a:ext cx="72008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hasAuthor</a:t>
            </a:r>
            <a:endParaRPr lang="ko-KR" altLang="en-US" sz="11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>
            <p:custDataLst>
              <p:tags r:id="rId18"/>
            </p:custDataLst>
          </p:nvPr>
        </p:nvSpPr>
        <p:spPr>
          <a:xfrm>
            <a:off x="1368852" y="5209455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Times New Roman" pitchFamily="18" charset="0"/>
                <a:cs typeface="Times New Roman" pitchFamily="18" charset="0"/>
              </a:rPr>
              <a:t>RDF Graph</a:t>
            </a:r>
            <a:endParaRPr lang="ko-KR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타원 34"/>
          <p:cNvSpPr/>
          <p:nvPr>
            <p:custDataLst>
              <p:tags r:id="rId19"/>
            </p:custDataLst>
          </p:nvPr>
        </p:nvSpPr>
        <p:spPr>
          <a:xfrm>
            <a:off x="2411760" y="4619200"/>
            <a:ext cx="693481" cy="35705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2010</a:t>
            </a:r>
            <a:endParaRPr lang="ko-KR" altLang="en-US" sz="1050" dirty="0">
              <a:solidFill>
                <a:schemeClr val="tx1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cxnSp>
        <p:nvCxnSpPr>
          <p:cNvPr id="36" name="직선 화살표 연결선 35"/>
          <p:cNvCxnSpPr>
            <a:stCxn id="27" idx="4"/>
            <a:endCxn id="35" idx="0"/>
          </p:cNvCxnSpPr>
          <p:nvPr>
            <p:custDataLst>
              <p:tags r:id="rId20"/>
            </p:custDataLst>
          </p:nvPr>
        </p:nvCxnSpPr>
        <p:spPr>
          <a:xfrm>
            <a:off x="2490038" y="3866661"/>
            <a:ext cx="268463" cy="75253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>
            <p:custDataLst>
              <p:tags r:id="rId21"/>
            </p:custDataLst>
          </p:nvPr>
        </p:nvSpPr>
        <p:spPr>
          <a:xfrm>
            <a:off x="1835696" y="4248341"/>
            <a:ext cx="715520" cy="36787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person2</a:t>
            </a:r>
            <a:endParaRPr lang="ko-KR" altLang="en-US" sz="1100" dirty="0">
              <a:solidFill>
                <a:schemeClr val="tx1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cxnSp>
        <p:nvCxnSpPr>
          <p:cNvPr id="38" name="직선 화살표 연결선 37"/>
          <p:cNvCxnSpPr>
            <a:stCxn id="27" idx="4"/>
            <a:endCxn id="37" idx="0"/>
          </p:cNvCxnSpPr>
          <p:nvPr>
            <p:custDataLst>
              <p:tags r:id="rId22"/>
            </p:custDataLst>
          </p:nvPr>
        </p:nvCxnSpPr>
        <p:spPr>
          <a:xfrm flipH="1">
            <a:off x="2193456" y="3866661"/>
            <a:ext cx="296582" cy="38168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>
            <p:custDataLst>
              <p:tags r:id="rId23"/>
            </p:custDataLst>
          </p:nvPr>
        </p:nvSpPr>
        <p:spPr>
          <a:xfrm>
            <a:off x="2699792" y="4040150"/>
            <a:ext cx="42862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1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year</a:t>
            </a:r>
            <a:endParaRPr lang="ko-KR" altLang="en-US" sz="11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>
            <p:custDataLst>
              <p:tags r:id="rId24"/>
            </p:custDataLst>
          </p:nvPr>
        </p:nvSpPr>
        <p:spPr>
          <a:xfrm>
            <a:off x="1691680" y="3888514"/>
            <a:ext cx="114300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hasAuthor</a:t>
            </a:r>
            <a:endParaRPr lang="ko-KR" altLang="en-US" sz="11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graphicFrame>
        <p:nvGraphicFramePr>
          <p:cNvPr id="41" name="내용 개체 틀 46"/>
          <p:cNvGraphicFramePr>
            <a:graphicFrameLocks/>
          </p:cNvGraphicFramePr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3471738799"/>
              </p:ext>
            </p:extLst>
          </p:nvPr>
        </p:nvGraphicFramePr>
        <p:xfrm>
          <a:off x="6948264" y="2780928"/>
          <a:ext cx="1584176" cy="2774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1224136"/>
              </a:tblGrid>
              <a:tr h="231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ko-KR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URL(literal)</a:t>
                      </a:r>
                      <a:endParaRPr lang="ko-KR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1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paper1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hasAuthor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reference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wonPrize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person1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paper2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person2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2010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1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prize1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>
            <p:custDataLst>
              <p:tags r:id="rId26"/>
            </p:custDataLst>
          </p:nvPr>
        </p:nvSpPr>
        <p:spPr>
          <a:xfrm>
            <a:off x="7020272" y="5680055"/>
            <a:ext cx="1466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Times New Roman" pitchFamily="18" charset="0"/>
                <a:cs typeface="Times New Roman" pitchFamily="18" charset="0"/>
              </a:rPr>
              <a:t>Dictionary Table</a:t>
            </a:r>
            <a:endParaRPr lang="ko-KR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오른쪽 화살표 6"/>
          <p:cNvSpPr/>
          <p:nvPr>
            <p:custDataLst>
              <p:tags r:id="rId27"/>
            </p:custDataLst>
          </p:nvPr>
        </p:nvSpPr>
        <p:spPr bwMode="auto">
          <a:xfrm>
            <a:off x="3995936" y="4112158"/>
            <a:ext cx="504056" cy="320119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>
            <p:custDataLst>
              <p:tags r:id="rId28"/>
            </p:custDataLst>
          </p:nvPr>
        </p:nvSpPr>
        <p:spPr>
          <a:xfrm>
            <a:off x="2996944" y="3789040"/>
            <a:ext cx="571504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wonPrize</a:t>
            </a:r>
            <a:endParaRPr lang="ko-KR" altLang="en-US" sz="11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6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SPARQL Query Processing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14282" y="1071546"/>
            <a:ext cx="8715436" cy="214143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Execution plan consists of</a:t>
            </a:r>
          </a:p>
          <a:p>
            <a:pPr lvl="1"/>
            <a:r>
              <a:rPr lang="en-US" altLang="ko-KR" dirty="0" smtClean="0"/>
              <a:t>Scan operator: retrieve triples matching one triple pattern</a:t>
            </a:r>
          </a:p>
          <a:p>
            <a:pPr lvl="1"/>
            <a:r>
              <a:rPr lang="en-US" altLang="ko-KR" dirty="0"/>
              <a:t>Join operator: </a:t>
            </a:r>
            <a:r>
              <a:rPr lang="en-US" altLang="ko-KR" dirty="0" smtClean="0"/>
              <a:t>combine triples from different triple patterns </a:t>
            </a:r>
          </a:p>
          <a:p>
            <a:r>
              <a:rPr lang="en-US" altLang="ko-KR" dirty="0" smtClean="0"/>
              <a:t>More join operators than usual RDBMS queries</a:t>
            </a:r>
          </a:p>
          <a:p>
            <a:r>
              <a:rPr lang="en-US" altLang="ko-KR" dirty="0"/>
              <a:t>Each operator produces a partially matching fragments for the query graph pattern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>
            <p:custDataLst>
              <p:tags r:id="rId4"/>
            </p:custDataLst>
          </p:nvPr>
        </p:nvGrpSpPr>
        <p:grpSpPr>
          <a:xfrm>
            <a:off x="4283968" y="3531786"/>
            <a:ext cx="3600400" cy="2561510"/>
            <a:chOff x="4564421" y="2773294"/>
            <a:chExt cx="3600400" cy="2808182"/>
          </a:xfrm>
          <a:effectLst/>
        </p:grpSpPr>
        <p:sp>
          <p:nvSpPr>
            <p:cNvPr id="6" name="모서리가 둥근 직사각형 5"/>
            <p:cNvSpPr/>
            <p:nvPr/>
          </p:nvSpPr>
          <p:spPr>
            <a:xfrm>
              <a:off x="4564421" y="5003309"/>
              <a:ext cx="1203121" cy="4992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Table Scan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P1 = reference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079226" y="3541512"/>
              <a:ext cx="1085595" cy="54006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Table Scan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P4 = year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O4 = 2010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63013" y="4995581"/>
              <a:ext cx="1085593" cy="58589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Table Scan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P2 = year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O2 = 2011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321946" y="4270353"/>
              <a:ext cx="1202382" cy="44275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Table Scan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P3 = 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wonPrize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292080" y="4274805"/>
              <a:ext cx="832652" cy="43830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Join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S1=S2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868144" y="3528975"/>
              <a:ext cx="792088" cy="43204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Join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O2=S3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444208" y="2773294"/>
              <a:ext cx="753605" cy="4396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Join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O2=S4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6" idx="0"/>
              <a:endCxn id="10" idx="2"/>
            </p:cNvCxnSpPr>
            <p:nvPr/>
          </p:nvCxnSpPr>
          <p:spPr>
            <a:xfrm flipV="1">
              <a:off x="5165982" y="4713110"/>
              <a:ext cx="542424" cy="29019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0"/>
              <a:endCxn id="10" idx="2"/>
            </p:cNvCxnSpPr>
            <p:nvPr/>
          </p:nvCxnSpPr>
          <p:spPr>
            <a:xfrm flipH="1" flipV="1">
              <a:off x="5708406" y="4713110"/>
              <a:ext cx="697404" cy="282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0" idx="0"/>
              <a:endCxn id="11" idx="2"/>
            </p:cNvCxnSpPr>
            <p:nvPr/>
          </p:nvCxnSpPr>
          <p:spPr>
            <a:xfrm flipV="1">
              <a:off x="5708406" y="3961025"/>
              <a:ext cx="555782" cy="313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0"/>
              <a:endCxn id="11" idx="2"/>
            </p:cNvCxnSpPr>
            <p:nvPr/>
          </p:nvCxnSpPr>
          <p:spPr>
            <a:xfrm flipH="1" flipV="1">
              <a:off x="6264188" y="3961025"/>
              <a:ext cx="658949" cy="30932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1" idx="0"/>
              <a:endCxn id="12" idx="2"/>
            </p:cNvCxnSpPr>
            <p:nvPr/>
          </p:nvCxnSpPr>
          <p:spPr>
            <a:xfrm flipV="1">
              <a:off x="6264188" y="3212977"/>
              <a:ext cx="556823" cy="31599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7" idx="0"/>
              <a:endCxn id="12" idx="2"/>
            </p:cNvCxnSpPr>
            <p:nvPr/>
          </p:nvCxnSpPr>
          <p:spPr>
            <a:xfrm flipH="1" flipV="1">
              <a:off x="6821011" y="3212977"/>
              <a:ext cx="801013" cy="3285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>
            <p:custDataLst>
              <p:tags r:id="rId5"/>
            </p:custDataLst>
          </p:nvPr>
        </p:nvSpPr>
        <p:spPr>
          <a:xfrm>
            <a:off x="5075003" y="6330806"/>
            <a:ext cx="323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Query Execution Plan</a:t>
            </a:r>
            <a:endParaRPr lang="ko-KR" altLang="en-US" sz="1600" b="1" dirty="0"/>
          </a:p>
        </p:txBody>
      </p:sp>
      <p:sp>
        <p:nvSpPr>
          <p:cNvPr id="34" name="TextBox 33"/>
          <p:cNvSpPr txBox="1"/>
          <p:nvPr>
            <p:custDataLst>
              <p:tags r:id="rId6"/>
            </p:custDataLst>
          </p:nvPr>
        </p:nvSpPr>
        <p:spPr>
          <a:xfrm>
            <a:off x="1118731" y="5900492"/>
            <a:ext cx="2445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SPARQL Graph Pattern</a:t>
            </a:r>
            <a:endParaRPr lang="ko-KR" altLang="en-US" sz="1600" b="1" dirty="0"/>
          </a:p>
        </p:txBody>
      </p:sp>
      <p:sp>
        <p:nvSpPr>
          <p:cNvPr id="35" name="타원 34"/>
          <p:cNvSpPr/>
          <p:nvPr>
            <p:custDataLst>
              <p:tags r:id="rId7"/>
            </p:custDataLst>
          </p:nvPr>
        </p:nvSpPr>
        <p:spPr>
          <a:xfrm>
            <a:off x="1990750" y="3936531"/>
            <a:ext cx="1008113" cy="32177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?paper1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>
            <p:custDataLst>
              <p:tags r:id="rId8"/>
            </p:custDataLst>
          </p:nvPr>
        </p:nvSpPr>
        <p:spPr>
          <a:xfrm>
            <a:off x="2638823" y="4599228"/>
            <a:ext cx="688038" cy="30715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5" idx="4"/>
            <a:endCxn id="36" idx="0"/>
          </p:cNvCxnSpPr>
          <p:nvPr>
            <p:custDataLst>
              <p:tags r:id="rId9"/>
            </p:custDataLst>
          </p:nvPr>
        </p:nvCxnSpPr>
        <p:spPr>
          <a:xfrm>
            <a:off x="2494807" y="4258310"/>
            <a:ext cx="488035" cy="34091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>
            <p:custDataLst>
              <p:tags r:id="rId10"/>
            </p:custDataLst>
          </p:nvPr>
        </p:nvSpPr>
        <p:spPr>
          <a:xfrm>
            <a:off x="1673707" y="4599228"/>
            <a:ext cx="851128" cy="30715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?paper2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>
            <p:custDataLst>
              <p:tags r:id="rId11"/>
            </p:custDataLst>
          </p:nvPr>
        </p:nvSpPr>
        <p:spPr>
          <a:xfrm>
            <a:off x="1118731" y="5299175"/>
            <a:ext cx="864096" cy="2858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35" idx="4"/>
            <a:endCxn id="38" idx="0"/>
          </p:cNvCxnSpPr>
          <p:nvPr>
            <p:custDataLst>
              <p:tags r:id="rId12"/>
            </p:custDataLst>
          </p:nvPr>
        </p:nvCxnSpPr>
        <p:spPr>
          <a:xfrm flipH="1">
            <a:off x="2099271" y="4258310"/>
            <a:ext cx="395536" cy="34091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8" idx="4"/>
            <a:endCxn id="39" idx="0"/>
          </p:cNvCxnSpPr>
          <p:nvPr>
            <p:custDataLst>
              <p:tags r:id="rId13"/>
            </p:custDataLst>
          </p:nvPr>
        </p:nvCxnSpPr>
        <p:spPr>
          <a:xfrm flipH="1">
            <a:off x="1550779" y="4906381"/>
            <a:ext cx="548492" cy="39279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>
            <p:custDataLst>
              <p:tags r:id="rId14"/>
            </p:custDataLst>
          </p:nvPr>
        </p:nvSpPr>
        <p:spPr>
          <a:xfrm>
            <a:off x="2854847" y="4213498"/>
            <a:ext cx="496132" cy="3328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ko-KR" sz="1100" dirty="0" smtClean="0"/>
              <a:t>year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>
            <p:custDataLst>
              <p:tags r:id="rId15"/>
            </p:custDataLst>
          </p:nvPr>
        </p:nvSpPr>
        <p:spPr>
          <a:xfrm>
            <a:off x="1486695" y="4186302"/>
            <a:ext cx="810344" cy="3328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ko-KR" sz="1100" dirty="0" smtClean="0"/>
              <a:t>reference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>
            <p:custDataLst>
              <p:tags r:id="rId16"/>
            </p:custDataLst>
          </p:nvPr>
        </p:nvSpPr>
        <p:spPr>
          <a:xfrm>
            <a:off x="1326831" y="4918174"/>
            <a:ext cx="295956" cy="3328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ko-KR" sz="1100" dirty="0" smtClean="0"/>
              <a:t>year</a:t>
            </a:r>
            <a:endParaRPr lang="ko-KR" altLang="en-US" sz="1100" dirty="0"/>
          </a:p>
        </p:txBody>
      </p:sp>
      <p:sp>
        <p:nvSpPr>
          <p:cNvPr id="45" name="타원 44"/>
          <p:cNvSpPr/>
          <p:nvPr>
            <p:custDataLst>
              <p:tags r:id="rId17"/>
            </p:custDataLst>
          </p:nvPr>
        </p:nvSpPr>
        <p:spPr>
          <a:xfrm>
            <a:off x="2054835" y="5310968"/>
            <a:ext cx="864096" cy="2858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?prize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38" idx="4"/>
            <a:endCxn id="45" idx="0"/>
          </p:cNvCxnSpPr>
          <p:nvPr>
            <p:custDataLst>
              <p:tags r:id="rId18"/>
            </p:custDataLst>
          </p:nvPr>
        </p:nvCxnSpPr>
        <p:spPr>
          <a:xfrm>
            <a:off x="2099271" y="4906381"/>
            <a:ext cx="387612" cy="40458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>
            <p:custDataLst>
              <p:tags r:id="rId19"/>
            </p:custDataLst>
          </p:nvPr>
        </p:nvSpPr>
        <p:spPr>
          <a:xfrm>
            <a:off x="2486883" y="4945370"/>
            <a:ext cx="655996" cy="3328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ko-KR" sz="1100" dirty="0" err="1" smtClean="0"/>
              <a:t>wonPrize</a:t>
            </a:r>
            <a:endParaRPr lang="ko-KR" altLang="en-US" sz="1100" dirty="0"/>
          </a:p>
        </p:txBody>
      </p:sp>
      <p:grpSp>
        <p:nvGrpSpPr>
          <p:cNvPr id="4" name="그룹 3"/>
          <p:cNvGrpSpPr/>
          <p:nvPr>
            <p:custDataLst>
              <p:tags r:id="rId20"/>
            </p:custDataLst>
          </p:nvPr>
        </p:nvGrpSpPr>
        <p:grpSpPr>
          <a:xfrm>
            <a:off x="1478771" y="3933056"/>
            <a:ext cx="1876984" cy="982550"/>
            <a:chOff x="2923740" y="2420888"/>
            <a:chExt cx="1876984" cy="982550"/>
          </a:xfrm>
        </p:grpSpPr>
        <p:sp>
          <p:nvSpPr>
            <p:cNvPr id="33" name="타원 32"/>
            <p:cNvSpPr/>
            <p:nvPr/>
          </p:nvSpPr>
          <p:spPr>
            <a:xfrm>
              <a:off x="3427796" y="2420888"/>
              <a:ext cx="1008113" cy="32177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?paper1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4082510" y="3096285"/>
              <a:ext cx="688038" cy="3071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화살표 연결선 48"/>
            <p:cNvCxnSpPr>
              <a:stCxn id="33" idx="4"/>
              <a:endCxn id="48" idx="0"/>
            </p:cNvCxnSpPr>
            <p:nvPr/>
          </p:nvCxnSpPr>
          <p:spPr>
            <a:xfrm>
              <a:off x="3931853" y="2742667"/>
              <a:ext cx="494676" cy="3536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3114632" y="3096285"/>
              <a:ext cx="851128" cy="3071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?paper2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화살표 연결선 50"/>
            <p:cNvCxnSpPr>
              <a:stCxn id="33" idx="4"/>
              <a:endCxn id="50" idx="0"/>
            </p:cNvCxnSpPr>
            <p:nvPr/>
          </p:nvCxnSpPr>
          <p:spPr>
            <a:xfrm flipH="1">
              <a:off x="3540196" y="2742667"/>
              <a:ext cx="391657" cy="3536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304592" y="2710555"/>
              <a:ext cx="496132" cy="3328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altLang="ko-KR" sz="1100" dirty="0" smtClean="0"/>
                <a:t>year</a:t>
              </a:r>
              <a:endParaRPr lang="ko-KR" alt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23740" y="2670659"/>
              <a:ext cx="810344" cy="3328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altLang="ko-KR" sz="1100" dirty="0" smtClean="0"/>
                <a:t>reference</a:t>
              </a:r>
              <a:endParaRPr lang="ko-KR" altLang="en-US" sz="1100" dirty="0"/>
            </a:p>
          </p:txBody>
        </p:sp>
      </p:grpSp>
      <p:grpSp>
        <p:nvGrpSpPr>
          <p:cNvPr id="20" name="그룹 19"/>
          <p:cNvGrpSpPr/>
          <p:nvPr>
            <p:custDataLst>
              <p:tags r:id="rId21"/>
            </p:custDataLst>
          </p:nvPr>
        </p:nvGrpSpPr>
        <p:grpSpPr>
          <a:xfrm>
            <a:off x="4283968" y="4903028"/>
            <a:ext cx="2376606" cy="1191892"/>
            <a:chOff x="3419872" y="5662714"/>
            <a:chExt cx="2376606" cy="1191892"/>
          </a:xfrm>
          <a:effectLst/>
        </p:grpSpPr>
        <p:sp>
          <p:nvSpPr>
            <p:cNvPr id="54" name="모서리가 둥근 직사각형 53"/>
            <p:cNvSpPr/>
            <p:nvPr/>
          </p:nvSpPr>
          <p:spPr>
            <a:xfrm>
              <a:off x="3419872" y="6327225"/>
              <a:ext cx="1195542" cy="45537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Table Scan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P1 = reference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710885" y="6320176"/>
              <a:ext cx="1085593" cy="53443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Table Scan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P2 = year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O2 = 2011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139951" y="5662714"/>
              <a:ext cx="840231" cy="39980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Join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S1=S2</a:t>
              </a:r>
            </a:p>
          </p:txBody>
        </p:sp>
        <p:cxnSp>
          <p:nvCxnSpPr>
            <p:cNvPr id="57" name="직선 화살표 연결선 56"/>
            <p:cNvCxnSpPr>
              <a:stCxn id="54" idx="0"/>
              <a:endCxn id="56" idx="2"/>
            </p:cNvCxnSpPr>
            <p:nvPr/>
          </p:nvCxnSpPr>
          <p:spPr>
            <a:xfrm flipV="1">
              <a:off x="4017643" y="6062518"/>
              <a:ext cx="542424" cy="2647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55" idx="0"/>
              <a:endCxn id="56" idx="2"/>
            </p:cNvCxnSpPr>
            <p:nvPr/>
          </p:nvCxnSpPr>
          <p:spPr>
            <a:xfrm flipH="1" flipV="1">
              <a:off x="4560067" y="6062518"/>
              <a:ext cx="693615" cy="257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>
            <p:custDataLst>
              <p:tags r:id="rId22"/>
            </p:custDataLst>
          </p:nvPr>
        </p:nvGrpSpPr>
        <p:grpSpPr>
          <a:xfrm>
            <a:off x="2054835" y="4915606"/>
            <a:ext cx="864096" cy="690436"/>
            <a:chOff x="2132112" y="5474868"/>
            <a:chExt cx="864096" cy="690436"/>
          </a:xfrm>
        </p:grpSpPr>
        <p:sp>
          <p:nvSpPr>
            <p:cNvPr id="59" name="타원 58"/>
            <p:cNvSpPr/>
            <p:nvPr/>
          </p:nvSpPr>
          <p:spPr>
            <a:xfrm>
              <a:off x="2132112" y="5879455"/>
              <a:ext cx="864096" cy="28584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?prize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화살표 연결선 59"/>
            <p:cNvCxnSpPr>
              <a:endCxn id="59" idx="0"/>
            </p:cNvCxnSpPr>
            <p:nvPr/>
          </p:nvCxnSpPr>
          <p:spPr>
            <a:xfrm>
              <a:off x="2176548" y="5474868"/>
              <a:ext cx="387612" cy="404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>
            <p:custDataLst>
              <p:tags r:id="rId23"/>
            </p:custDataLst>
          </p:nvPr>
        </p:nvGrpSpPr>
        <p:grpSpPr>
          <a:xfrm>
            <a:off x="5352155" y="4221088"/>
            <a:ext cx="1899863" cy="1080120"/>
            <a:chOff x="4416051" y="5589240"/>
            <a:chExt cx="1899863" cy="1080120"/>
          </a:xfrm>
          <a:effectLst/>
        </p:grpSpPr>
        <p:sp>
          <p:nvSpPr>
            <p:cNvPr id="61" name="모서리가 둥근 직사각형 60"/>
            <p:cNvSpPr/>
            <p:nvPr/>
          </p:nvSpPr>
          <p:spPr>
            <a:xfrm>
              <a:off x="5113532" y="6265495"/>
              <a:ext cx="1202382" cy="40386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Table Scan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P3 = 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wonPrize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646456" y="5589240"/>
              <a:ext cx="805362" cy="39409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Join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O2=S3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화살표 연결선 62"/>
            <p:cNvCxnSpPr>
              <a:stCxn id="56" idx="0"/>
              <a:endCxn id="62" idx="2"/>
            </p:cNvCxnSpPr>
            <p:nvPr/>
          </p:nvCxnSpPr>
          <p:spPr>
            <a:xfrm flipV="1">
              <a:off x="4416051" y="5983338"/>
              <a:ext cx="633086" cy="287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61" idx="0"/>
              <a:endCxn id="62" idx="2"/>
            </p:cNvCxnSpPr>
            <p:nvPr/>
          </p:nvCxnSpPr>
          <p:spPr>
            <a:xfrm flipH="1" flipV="1">
              <a:off x="5049137" y="5983338"/>
              <a:ext cx="665586" cy="2821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>
            <p:custDataLst>
              <p:tags r:id="rId24"/>
            </p:custDataLst>
          </p:nvPr>
        </p:nvGrpSpPr>
        <p:grpSpPr>
          <a:xfrm>
            <a:off x="1118731" y="4915606"/>
            <a:ext cx="980540" cy="678643"/>
            <a:chOff x="1196008" y="5558669"/>
            <a:chExt cx="980540" cy="678643"/>
          </a:xfrm>
        </p:grpSpPr>
        <p:sp>
          <p:nvSpPr>
            <p:cNvPr id="65" name="타원 64"/>
            <p:cNvSpPr/>
            <p:nvPr/>
          </p:nvSpPr>
          <p:spPr>
            <a:xfrm>
              <a:off x="1196008" y="5951463"/>
              <a:ext cx="864096" cy="28584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직선 화살표 연결선 65"/>
            <p:cNvCxnSpPr>
              <a:endCxn id="65" idx="0"/>
            </p:cNvCxnSpPr>
            <p:nvPr/>
          </p:nvCxnSpPr>
          <p:spPr>
            <a:xfrm flipH="1">
              <a:off x="1628056" y="5558669"/>
              <a:ext cx="548492" cy="3927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>
            <p:custDataLst>
              <p:tags r:id="rId25"/>
            </p:custDataLst>
          </p:nvPr>
        </p:nvGrpSpPr>
        <p:grpSpPr>
          <a:xfrm>
            <a:off x="5913233" y="3538937"/>
            <a:ext cx="1971135" cy="1186207"/>
            <a:chOff x="4280697" y="5445224"/>
            <a:chExt cx="1971135" cy="1186207"/>
          </a:xfrm>
          <a:effectLst/>
        </p:grpSpPr>
        <p:sp>
          <p:nvSpPr>
            <p:cNvPr id="67" name="모서리가 둥근 직사각형 66"/>
            <p:cNvSpPr/>
            <p:nvPr/>
          </p:nvSpPr>
          <p:spPr>
            <a:xfrm>
              <a:off x="5166237" y="6138810"/>
              <a:ext cx="1085595" cy="49262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Table Scan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P4 = year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O4 = 2010</a:t>
              </a: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4535996" y="5445224"/>
              <a:ext cx="748828" cy="40106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Join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O2=S4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화살표 연결선 68"/>
            <p:cNvCxnSpPr>
              <a:stCxn id="62" idx="0"/>
              <a:endCxn id="68" idx="2"/>
            </p:cNvCxnSpPr>
            <p:nvPr/>
          </p:nvCxnSpPr>
          <p:spPr>
            <a:xfrm flipV="1">
              <a:off x="4280697" y="5846285"/>
              <a:ext cx="629713" cy="2810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67" idx="0"/>
              <a:endCxn id="68" idx="2"/>
            </p:cNvCxnSpPr>
            <p:nvPr/>
          </p:nvCxnSpPr>
          <p:spPr>
            <a:xfrm flipH="1" flipV="1">
              <a:off x="4910410" y="5846285"/>
              <a:ext cx="798625" cy="292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7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/>
          <p:cNvSpPr/>
          <p:nvPr/>
        </p:nvSpPr>
        <p:spPr>
          <a:xfrm>
            <a:off x="1619672" y="4390365"/>
            <a:ext cx="2344922" cy="1270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Challenges in SPARQL Query Processing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91692" y="1025939"/>
            <a:ext cx="8715436" cy="5000660"/>
          </a:xfrm>
        </p:spPr>
        <p:txBody>
          <a:bodyPr/>
          <a:lstStyle/>
          <a:p>
            <a:r>
              <a:rPr lang="en-US" altLang="ko-KR" dirty="0" smtClean="0"/>
              <a:t>Useless intermediate results</a:t>
            </a:r>
          </a:p>
          <a:p>
            <a:pPr lvl="1"/>
            <a:r>
              <a:rPr lang="en-US" altLang="ko-KR" dirty="0" smtClean="0"/>
              <a:t>Results of operators which are not included in the final results</a:t>
            </a:r>
          </a:p>
          <a:p>
            <a:pPr lvl="1"/>
            <a:r>
              <a:rPr lang="en-US" altLang="ko-KR" dirty="0" smtClean="0"/>
              <a:t>Slow down the query execution time</a:t>
            </a:r>
          </a:p>
          <a:p>
            <a:r>
              <a:rPr lang="en-US" altLang="ko-KR" i="1" dirty="0" smtClean="0"/>
              <a:t>How can we avoid producing useless intermediate results?</a:t>
            </a:r>
          </a:p>
        </p:txBody>
      </p:sp>
      <p:sp>
        <p:nvSpPr>
          <p:cNvPr id="66" name="타원 65"/>
          <p:cNvSpPr/>
          <p:nvPr/>
        </p:nvSpPr>
        <p:spPr bwMode="auto">
          <a:xfrm>
            <a:off x="872363" y="4211796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9787" y="4427820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2133" y="3212976"/>
            <a:ext cx="8515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Query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872363" y="4657968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70" name="직선 화살표 연결선 69"/>
          <p:cNvCxnSpPr>
            <a:stCxn id="66" idx="4"/>
            <a:endCxn id="69" idx="0"/>
          </p:cNvCxnSpPr>
          <p:nvPr/>
        </p:nvCxnSpPr>
        <p:spPr bwMode="auto">
          <a:xfrm flipH="1">
            <a:off x="962373" y="4420813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타원 70"/>
          <p:cNvSpPr/>
          <p:nvPr/>
        </p:nvSpPr>
        <p:spPr bwMode="auto">
          <a:xfrm>
            <a:off x="872363" y="5122639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72" name="직선 화살표 연결선 71"/>
          <p:cNvCxnSpPr>
            <a:stCxn id="69" idx="4"/>
            <a:endCxn id="71" idx="0"/>
          </p:cNvCxnSpPr>
          <p:nvPr/>
        </p:nvCxnSpPr>
        <p:spPr bwMode="auto">
          <a:xfrm>
            <a:off x="962373" y="4837988"/>
            <a:ext cx="0" cy="2846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"/>
          <p:cNvSpPr txBox="1"/>
          <p:nvPr/>
        </p:nvSpPr>
        <p:spPr>
          <a:xfrm>
            <a:off x="584331" y="4817171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872363" y="3779748"/>
            <a:ext cx="180814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62" name="직선 화살표 연결선 61"/>
          <p:cNvCxnSpPr>
            <a:stCxn id="61" idx="4"/>
            <a:endCxn id="66" idx="0"/>
          </p:cNvCxnSpPr>
          <p:nvPr/>
        </p:nvCxnSpPr>
        <p:spPr bwMode="auto">
          <a:xfrm>
            <a:off x="962770" y="3959768"/>
            <a:ext cx="0" cy="2520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84331" y="394761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p1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>
            <p:custDataLst>
              <p:tags r:id="rId4"/>
            </p:custDataLst>
          </p:nvPr>
        </p:nvSpPr>
        <p:spPr>
          <a:xfrm>
            <a:off x="2880606" y="321297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RDF Graph</a:t>
            </a:r>
            <a:endParaRPr lang="ko-KR" altLang="en-US" b="1" dirty="0"/>
          </a:p>
        </p:txBody>
      </p:sp>
      <p:sp>
        <p:nvSpPr>
          <p:cNvPr id="74" name="TextBox 73"/>
          <p:cNvSpPr txBox="1"/>
          <p:nvPr>
            <p:custDataLst>
              <p:tags r:id="rId5"/>
            </p:custDataLst>
          </p:nvPr>
        </p:nvSpPr>
        <p:spPr>
          <a:xfrm>
            <a:off x="1475656" y="5724544"/>
            <a:ext cx="3067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Useless Intermediate Results</a:t>
            </a:r>
            <a:endParaRPr lang="ko-KR" altLang="en-US" sz="1600" b="1" dirty="0"/>
          </a:p>
        </p:txBody>
      </p:sp>
      <p:grpSp>
        <p:nvGrpSpPr>
          <p:cNvPr id="76" name="그룹 75"/>
          <p:cNvGrpSpPr/>
          <p:nvPr>
            <p:custDataLst>
              <p:tags r:id="rId6"/>
            </p:custDataLst>
          </p:nvPr>
        </p:nvGrpSpPr>
        <p:grpSpPr>
          <a:xfrm>
            <a:off x="6228184" y="4365105"/>
            <a:ext cx="2304256" cy="1584175"/>
            <a:chOff x="4896888" y="3669355"/>
            <a:chExt cx="2304256" cy="1736731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77" name="모서리가 둥근 직사각형 76"/>
            <p:cNvSpPr/>
            <p:nvPr/>
          </p:nvSpPr>
          <p:spPr>
            <a:xfrm>
              <a:off x="4896888" y="4873991"/>
              <a:ext cx="870654" cy="53209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Scan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5863013" y="4871440"/>
              <a:ext cx="834075" cy="53464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Scan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6321946" y="4282750"/>
              <a:ext cx="879198" cy="4641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Scan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5498185" y="4282750"/>
              <a:ext cx="570897" cy="30807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Join</a:t>
              </a: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5930233" y="3669355"/>
              <a:ext cx="569361" cy="2922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Join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직선 화살표 연결선 81"/>
            <p:cNvCxnSpPr>
              <a:stCxn id="77" idx="0"/>
              <a:endCxn id="80" idx="2"/>
            </p:cNvCxnSpPr>
            <p:nvPr/>
          </p:nvCxnSpPr>
          <p:spPr>
            <a:xfrm flipV="1">
              <a:off x="5332215" y="4590823"/>
              <a:ext cx="451419" cy="2831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78" idx="0"/>
              <a:endCxn id="80" idx="2"/>
            </p:cNvCxnSpPr>
            <p:nvPr/>
          </p:nvCxnSpPr>
          <p:spPr>
            <a:xfrm flipH="1" flipV="1">
              <a:off x="5783634" y="4590823"/>
              <a:ext cx="496417" cy="2806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80" idx="0"/>
              <a:endCxn id="81" idx="2"/>
            </p:cNvCxnSpPr>
            <p:nvPr/>
          </p:nvCxnSpPr>
          <p:spPr>
            <a:xfrm flipV="1">
              <a:off x="5783634" y="3961569"/>
              <a:ext cx="431280" cy="321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79" idx="0"/>
              <a:endCxn id="81" idx="2"/>
            </p:cNvCxnSpPr>
            <p:nvPr/>
          </p:nvCxnSpPr>
          <p:spPr>
            <a:xfrm flipH="1" flipV="1">
              <a:off x="6214914" y="3961569"/>
              <a:ext cx="546631" cy="321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아래로 구부러진 화살표 107"/>
          <p:cNvSpPr/>
          <p:nvPr>
            <p:custDataLst>
              <p:tags r:id="rId7"/>
            </p:custDataLst>
          </p:nvPr>
        </p:nvSpPr>
        <p:spPr bwMode="auto">
          <a:xfrm rot="19377629">
            <a:off x="6632109" y="4353972"/>
            <a:ext cx="570933" cy="301660"/>
          </a:xfrm>
          <a:prstGeom prst="curved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1" name="그룹 110"/>
          <p:cNvGrpSpPr/>
          <p:nvPr>
            <p:custDataLst>
              <p:tags r:id="rId8"/>
            </p:custDataLst>
          </p:nvPr>
        </p:nvGrpSpPr>
        <p:grpSpPr>
          <a:xfrm>
            <a:off x="5580112" y="3573017"/>
            <a:ext cx="1270911" cy="961365"/>
            <a:chOff x="5749361" y="3284984"/>
            <a:chExt cx="1270911" cy="961365"/>
          </a:xfrm>
        </p:grpSpPr>
        <p:sp>
          <p:nvSpPr>
            <p:cNvPr id="110" name="폭발 1 109"/>
            <p:cNvSpPr/>
            <p:nvPr/>
          </p:nvSpPr>
          <p:spPr bwMode="auto">
            <a:xfrm>
              <a:off x="5749361" y="3284984"/>
              <a:ext cx="1270911" cy="961365"/>
            </a:xfrm>
            <a:prstGeom prst="irregularSeal1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868144" y="3563724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1M rows</a:t>
              </a:r>
              <a:endParaRPr lang="ko-KR" altLang="en-US" sz="1600" b="1" dirty="0"/>
            </a:p>
          </p:txBody>
        </p:sp>
      </p:grpSp>
      <p:sp>
        <p:nvSpPr>
          <p:cNvPr id="118" name="TextBox 117"/>
          <p:cNvSpPr txBox="1"/>
          <p:nvPr>
            <p:custDataLst>
              <p:tags r:id="rId9"/>
            </p:custDataLst>
          </p:nvPr>
        </p:nvSpPr>
        <p:spPr>
          <a:xfrm>
            <a:off x="6502684" y="306896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Execution Plan</a:t>
            </a:r>
            <a:endParaRPr lang="ko-KR" altLang="en-US" b="1" dirty="0"/>
          </a:p>
        </p:txBody>
      </p:sp>
      <p:sp>
        <p:nvSpPr>
          <p:cNvPr id="120" name="위쪽 화살표 119"/>
          <p:cNvSpPr/>
          <p:nvPr>
            <p:custDataLst>
              <p:tags r:id="rId10"/>
            </p:custDataLst>
          </p:nvPr>
        </p:nvSpPr>
        <p:spPr bwMode="auto">
          <a:xfrm>
            <a:off x="7405545" y="3707741"/>
            <a:ext cx="269959" cy="441340"/>
          </a:xfrm>
          <a:prstGeom prst="up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1" name="TextBox 120"/>
          <p:cNvSpPr txBox="1"/>
          <p:nvPr>
            <p:custDataLst>
              <p:tags r:id="rId11"/>
            </p:custDataLst>
          </p:nvPr>
        </p:nvSpPr>
        <p:spPr>
          <a:xfrm>
            <a:off x="7693577" y="358230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 row</a:t>
            </a:r>
            <a:endParaRPr lang="ko-KR" altLang="en-US" b="1" dirty="0"/>
          </a:p>
        </p:txBody>
      </p:sp>
      <p:sp>
        <p:nvSpPr>
          <p:cNvPr id="117" name="타원 116"/>
          <p:cNvSpPr/>
          <p:nvPr/>
        </p:nvSpPr>
        <p:spPr bwMode="auto">
          <a:xfrm>
            <a:off x="3635896" y="4487634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353320" y="4703658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23" name="타원 122"/>
          <p:cNvSpPr/>
          <p:nvPr/>
        </p:nvSpPr>
        <p:spPr bwMode="auto">
          <a:xfrm>
            <a:off x="3635896" y="4933806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24" name="직선 화살표 연결선 123"/>
          <p:cNvCxnSpPr>
            <a:stCxn id="117" idx="4"/>
            <a:endCxn id="123" idx="0"/>
          </p:cNvCxnSpPr>
          <p:nvPr/>
        </p:nvCxnSpPr>
        <p:spPr bwMode="auto">
          <a:xfrm flipH="1">
            <a:off x="3725906" y="4696651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타원 124"/>
          <p:cNvSpPr/>
          <p:nvPr/>
        </p:nvSpPr>
        <p:spPr bwMode="auto">
          <a:xfrm>
            <a:off x="3635896" y="5398477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26" name="직선 화살표 연결선 125"/>
          <p:cNvCxnSpPr>
            <a:stCxn id="123" idx="4"/>
            <a:endCxn id="125" idx="0"/>
          </p:cNvCxnSpPr>
          <p:nvPr/>
        </p:nvCxnSpPr>
        <p:spPr bwMode="auto">
          <a:xfrm>
            <a:off x="3725906" y="5113826"/>
            <a:ext cx="0" cy="2846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7" name="TextBox 6"/>
          <p:cNvSpPr txBox="1"/>
          <p:nvPr/>
        </p:nvSpPr>
        <p:spPr>
          <a:xfrm>
            <a:off x="3347864" y="5093009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28" name="타원 127"/>
          <p:cNvSpPr/>
          <p:nvPr/>
        </p:nvSpPr>
        <p:spPr bwMode="auto">
          <a:xfrm>
            <a:off x="3635896" y="4055586"/>
            <a:ext cx="180814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29" name="직선 화살표 연결선 128"/>
          <p:cNvCxnSpPr>
            <a:stCxn id="128" idx="4"/>
            <a:endCxn id="117" idx="0"/>
          </p:cNvCxnSpPr>
          <p:nvPr/>
        </p:nvCxnSpPr>
        <p:spPr bwMode="auto">
          <a:xfrm>
            <a:off x="3726303" y="4235606"/>
            <a:ext cx="0" cy="2520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3347864" y="422345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p1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1907704" y="4487634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625128" y="4703658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1907704" y="4933806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34" name="직선 화살표 연결선 133"/>
          <p:cNvCxnSpPr>
            <a:stCxn id="131" idx="4"/>
            <a:endCxn id="133" idx="0"/>
          </p:cNvCxnSpPr>
          <p:nvPr/>
        </p:nvCxnSpPr>
        <p:spPr bwMode="auto">
          <a:xfrm flipH="1">
            <a:off x="1997714" y="4696651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5" name="타원 134"/>
          <p:cNvSpPr/>
          <p:nvPr/>
        </p:nvSpPr>
        <p:spPr bwMode="auto">
          <a:xfrm>
            <a:off x="1907704" y="5398477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36" name="직선 화살표 연결선 135"/>
          <p:cNvCxnSpPr>
            <a:stCxn id="133" idx="4"/>
            <a:endCxn id="135" idx="0"/>
          </p:cNvCxnSpPr>
          <p:nvPr/>
        </p:nvCxnSpPr>
        <p:spPr bwMode="auto">
          <a:xfrm>
            <a:off x="1997714" y="5113826"/>
            <a:ext cx="0" cy="2846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7" name="TextBox 6"/>
          <p:cNvSpPr txBox="1"/>
          <p:nvPr/>
        </p:nvSpPr>
        <p:spPr>
          <a:xfrm>
            <a:off x="1619672" y="5093009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38" name="타원 137"/>
          <p:cNvSpPr/>
          <p:nvPr/>
        </p:nvSpPr>
        <p:spPr bwMode="auto">
          <a:xfrm>
            <a:off x="2951026" y="4498377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668450" y="4714401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40" name="타원 139"/>
          <p:cNvSpPr/>
          <p:nvPr/>
        </p:nvSpPr>
        <p:spPr bwMode="auto">
          <a:xfrm>
            <a:off x="2951026" y="4944549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41" name="직선 화살표 연결선 140"/>
          <p:cNvCxnSpPr>
            <a:stCxn id="138" idx="4"/>
            <a:endCxn id="140" idx="0"/>
          </p:cNvCxnSpPr>
          <p:nvPr/>
        </p:nvCxnSpPr>
        <p:spPr bwMode="auto">
          <a:xfrm flipH="1">
            <a:off x="3041036" y="4707394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" name="타원 141"/>
          <p:cNvSpPr/>
          <p:nvPr/>
        </p:nvSpPr>
        <p:spPr bwMode="auto">
          <a:xfrm>
            <a:off x="2951026" y="5409220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43" name="직선 화살표 연결선 142"/>
          <p:cNvCxnSpPr>
            <a:stCxn id="140" idx="4"/>
            <a:endCxn id="142" idx="0"/>
          </p:cNvCxnSpPr>
          <p:nvPr/>
        </p:nvCxnSpPr>
        <p:spPr bwMode="auto">
          <a:xfrm>
            <a:off x="3041036" y="5124569"/>
            <a:ext cx="0" cy="2846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4" name="TextBox 6"/>
          <p:cNvSpPr txBox="1"/>
          <p:nvPr/>
        </p:nvSpPr>
        <p:spPr>
          <a:xfrm>
            <a:off x="2662994" y="5103752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45" name="타원 144"/>
          <p:cNvSpPr/>
          <p:nvPr/>
        </p:nvSpPr>
        <p:spPr bwMode="auto">
          <a:xfrm>
            <a:off x="4247170" y="4498377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964594" y="4714401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47" name="타원 146"/>
          <p:cNvSpPr/>
          <p:nvPr/>
        </p:nvSpPr>
        <p:spPr bwMode="auto">
          <a:xfrm>
            <a:off x="4247170" y="4944549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48" name="직선 화살표 연결선 147"/>
          <p:cNvCxnSpPr>
            <a:stCxn id="145" idx="4"/>
            <a:endCxn id="147" idx="0"/>
          </p:cNvCxnSpPr>
          <p:nvPr/>
        </p:nvCxnSpPr>
        <p:spPr bwMode="auto">
          <a:xfrm flipH="1">
            <a:off x="4337180" y="4707394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9" name="타원 148"/>
          <p:cNvSpPr/>
          <p:nvPr/>
        </p:nvSpPr>
        <p:spPr bwMode="auto">
          <a:xfrm>
            <a:off x="4247170" y="4066329"/>
            <a:ext cx="180814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50" name="직선 화살표 연결선 149"/>
          <p:cNvCxnSpPr>
            <a:stCxn id="149" idx="4"/>
            <a:endCxn id="145" idx="0"/>
          </p:cNvCxnSpPr>
          <p:nvPr/>
        </p:nvCxnSpPr>
        <p:spPr bwMode="auto">
          <a:xfrm>
            <a:off x="4337577" y="4246349"/>
            <a:ext cx="0" cy="2520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3959138" y="423419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p1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52" name="타원 151"/>
          <p:cNvSpPr/>
          <p:nvPr/>
        </p:nvSpPr>
        <p:spPr bwMode="auto">
          <a:xfrm>
            <a:off x="4860032" y="4498377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577456" y="4714401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54" name="타원 153"/>
          <p:cNvSpPr/>
          <p:nvPr/>
        </p:nvSpPr>
        <p:spPr bwMode="auto">
          <a:xfrm>
            <a:off x="4860032" y="4944549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55" name="직선 화살표 연결선 154"/>
          <p:cNvCxnSpPr>
            <a:stCxn id="152" idx="4"/>
            <a:endCxn id="154" idx="0"/>
          </p:cNvCxnSpPr>
          <p:nvPr/>
        </p:nvCxnSpPr>
        <p:spPr bwMode="auto">
          <a:xfrm flipH="1">
            <a:off x="4950042" y="4707394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6" name="타원 155"/>
          <p:cNvSpPr/>
          <p:nvPr/>
        </p:nvSpPr>
        <p:spPr bwMode="auto">
          <a:xfrm>
            <a:off x="4860032" y="4066329"/>
            <a:ext cx="180814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57" name="직선 화살표 연결선 156"/>
          <p:cNvCxnSpPr>
            <a:stCxn id="156" idx="4"/>
            <a:endCxn id="152" idx="0"/>
          </p:cNvCxnSpPr>
          <p:nvPr/>
        </p:nvCxnSpPr>
        <p:spPr bwMode="auto">
          <a:xfrm>
            <a:off x="4950439" y="4246349"/>
            <a:ext cx="0" cy="2520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8" name="TextBox 157"/>
          <p:cNvSpPr txBox="1"/>
          <p:nvPr/>
        </p:nvSpPr>
        <p:spPr>
          <a:xfrm>
            <a:off x="4572000" y="423419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p1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294033" y="5015840"/>
            <a:ext cx="45719" cy="693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2438049" y="5013175"/>
            <a:ext cx="45719" cy="693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2582065" y="5013175"/>
            <a:ext cx="45719" cy="693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8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36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Idea: Triple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Prune scanned triples which would be useless before join operators</a:t>
            </a:r>
            <a:endParaRPr lang="en-US" altLang="ko-KR" dirty="0"/>
          </a:p>
          <a:p>
            <a:r>
              <a:rPr lang="en-US" altLang="ko-KR" dirty="0" smtClean="0"/>
              <a:t>Information for triple filtering</a:t>
            </a:r>
          </a:p>
          <a:p>
            <a:pPr lvl="1"/>
            <a:r>
              <a:rPr lang="en-US" altLang="ko-KR" dirty="0" smtClean="0"/>
              <a:t>We use incoming path information</a:t>
            </a:r>
          </a:p>
          <a:p>
            <a:pPr lvl="1"/>
            <a:r>
              <a:rPr lang="en-US" altLang="ko-KR" dirty="0" smtClean="0"/>
              <a:t>If a node in a query graph has an incoming path pattern, the matching data node also has the same incoming path pattern 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 bwMode="auto">
          <a:xfrm>
            <a:off x="1723878" y="4571836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1302" y="4787860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3573016"/>
            <a:ext cx="8515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Query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723878" y="5018008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9" name="직선 화살표 연결선 8"/>
          <p:cNvCxnSpPr>
            <a:stCxn id="5" idx="4"/>
            <a:endCxn id="8" idx="0"/>
          </p:cNvCxnSpPr>
          <p:nvPr/>
        </p:nvCxnSpPr>
        <p:spPr bwMode="auto">
          <a:xfrm flipH="1">
            <a:off x="1813888" y="4780853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/>
          <p:cNvSpPr/>
          <p:nvPr/>
        </p:nvSpPr>
        <p:spPr bwMode="auto">
          <a:xfrm>
            <a:off x="1723878" y="5482679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1" name="직선 화살표 연결선 10"/>
          <p:cNvCxnSpPr>
            <a:stCxn id="8" idx="4"/>
            <a:endCxn id="10" idx="0"/>
          </p:cNvCxnSpPr>
          <p:nvPr/>
        </p:nvCxnSpPr>
        <p:spPr bwMode="auto">
          <a:xfrm>
            <a:off x="1813888" y="5198028"/>
            <a:ext cx="0" cy="2846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6"/>
          <p:cNvSpPr txBox="1"/>
          <p:nvPr/>
        </p:nvSpPr>
        <p:spPr>
          <a:xfrm>
            <a:off x="1435846" y="5177211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723878" y="4139788"/>
            <a:ext cx="180814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4" name="직선 화살표 연결선 13"/>
          <p:cNvCxnSpPr>
            <a:stCxn id="13" idx="4"/>
            <a:endCxn id="5" idx="0"/>
          </p:cNvCxnSpPr>
          <p:nvPr/>
        </p:nvCxnSpPr>
        <p:spPr bwMode="auto">
          <a:xfrm>
            <a:off x="1814285" y="4319808"/>
            <a:ext cx="0" cy="2520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435846" y="430765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p1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17" name="꺾인 연결선 16"/>
          <p:cNvCxnSpPr/>
          <p:nvPr/>
        </p:nvCxnSpPr>
        <p:spPr bwMode="auto">
          <a:xfrm rot="10800000" flipV="1">
            <a:off x="2051720" y="4446156"/>
            <a:ext cx="1008112" cy="661862"/>
          </a:xfrm>
          <a:prstGeom prst="bent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515994" y="37184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Incoming path pattern</a:t>
            </a:r>
          </a:p>
          <a:p>
            <a:r>
              <a:rPr lang="en-US" altLang="ko-KR" dirty="0" smtClean="0"/>
              <a:t>&lt;p1, p2&gt;</a:t>
            </a:r>
            <a:endParaRPr lang="ko-KR" altLang="en-US" dirty="0"/>
          </a:p>
        </p:txBody>
      </p:sp>
      <p:grpSp>
        <p:nvGrpSpPr>
          <p:cNvPr id="20" name="그룹 19"/>
          <p:cNvGrpSpPr/>
          <p:nvPr>
            <p:custDataLst>
              <p:tags r:id="rId1"/>
            </p:custDataLst>
          </p:nvPr>
        </p:nvGrpSpPr>
        <p:grpSpPr>
          <a:xfrm>
            <a:off x="5724128" y="4293097"/>
            <a:ext cx="2304256" cy="1584175"/>
            <a:chOff x="4896888" y="3669355"/>
            <a:chExt cx="2304256" cy="1736731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21" name="모서리가 둥근 직사각형 20"/>
            <p:cNvSpPr/>
            <p:nvPr/>
          </p:nvSpPr>
          <p:spPr>
            <a:xfrm>
              <a:off x="4896888" y="4873991"/>
              <a:ext cx="870654" cy="53209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Scan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863013" y="4871440"/>
              <a:ext cx="834075" cy="53464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Scan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321946" y="4282750"/>
              <a:ext cx="879198" cy="4641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Scan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498185" y="4282750"/>
              <a:ext cx="570897" cy="30807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Join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930233" y="3669355"/>
              <a:ext cx="569361" cy="29221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Join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1" idx="0"/>
              <a:endCxn id="24" idx="2"/>
            </p:cNvCxnSpPr>
            <p:nvPr/>
          </p:nvCxnSpPr>
          <p:spPr>
            <a:xfrm flipV="1">
              <a:off x="5332215" y="4590823"/>
              <a:ext cx="451419" cy="2831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2" idx="0"/>
              <a:endCxn id="24" idx="2"/>
            </p:cNvCxnSpPr>
            <p:nvPr/>
          </p:nvCxnSpPr>
          <p:spPr>
            <a:xfrm flipH="1" flipV="1">
              <a:off x="5783634" y="4590823"/>
              <a:ext cx="496417" cy="2806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4" idx="0"/>
              <a:endCxn id="25" idx="2"/>
            </p:cNvCxnSpPr>
            <p:nvPr/>
          </p:nvCxnSpPr>
          <p:spPr>
            <a:xfrm flipV="1">
              <a:off x="5783634" y="3961569"/>
              <a:ext cx="431280" cy="321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3" idx="0"/>
              <a:endCxn id="25" idx="2"/>
            </p:cNvCxnSpPr>
            <p:nvPr/>
          </p:nvCxnSpPr>
          <p:spPr>
            <a:xfrm flipH="1" flipV="1">
              <a:off x="6214914" y="3961569"/>
              <a:ext cx="546631" cy="321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>
            <p:custDataLst>
              <p:tags r:id="rId2"/>
            </p:custDataLst>
          </p:nvPr>
        </p:nvSpPr>
        <p:spPr>
          <a:xfrm>
            <a:off x="5940152" y="37170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Execution Plan</a:t>
            </a:r>
            <a:endParaRPr lang="ko-KR" altLang="en-US" b="1" dirty="0"/>
          </a:p>
        </p:txBody>
      </p:sp>
      <p:cxnSp>
        <p:nvCxnSpPr>
          <p:cNvPr id="35" name="꺾인 연결선 34"/>
          <p:cNvCxnSpPr/>
          <p:nvPr/>
        </p:nvCxnSpPr>
        <p:spPr bwMode="auto">
          <a:xfrm flipV="1">
            <a:off x="4788024" y="5484609"/>
            <a:ext cx="792088" cy="464671"/>
          </a:xfrm>
          <a:prstGeom prst="bent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130480" y="5253007"/>
            <a:ext cx="3313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Filter triples </a:t>
            </a:r>
          </a:p>
          <a:p>
            <a:r>
              <a:rPr lang="en-US" altLang="ko-KR" dirty="0" smtClean="0"/>
              <a:t>whose object</a:t>
            </a:r>
          </a:p>
          <a:p>
            <a:r>
              <a:rPr lang="en-US" altLang="ko-KR" dirty="0" smtClean="0"/>
              <a:t>does not have</a:t>
            </a:r>
          </a:p>
          <a:p>
            <a:r>
              <a:rPr lang="en-US" altLang="ko-KR" dirty="0" smtClean="0"/>
              <a:t>incoming path pattern &lt;p1,p2&gt;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9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417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ntl7qi3zqfB3kA8w5sV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c2qlNaq668lybLZtePBd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awubg16uIZDEdesiGjYDf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E0gveUCIAoY2XLneMIs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ckSC3205OW6eSWZAkTC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icllqfNPfvwU3XylF6xc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xaehYkoFbEcc8bWLVc1n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IRPnoUbkbd7UzQn3BpQ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Lcfm0EJ83xryrTCyA9O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i5rECd6UdMtaYH6DfYRk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5hVUsXTQM6Iq5VcsvZI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LqNWIUWmilxkraeNEeY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zytztYJcRyDDOf2RwMzrF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iOt4Z8z02qY4Xwu7veZT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IRPnoUbkbd7UzQn3BpQ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5hVUsXTQM6Iq5VcsvZI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0qK9omEXBjlxSIItjPbT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OG29c6gB9HyEuj7rzj0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nH1tRuP46lFpjLj2RRjD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w9skt6fileJ3G5bu6SHz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EfLtJOM8BVKwqx96CTi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e7ZIVSg69JFNbLuOSE9K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nBYtP1TykVP9TDb5OeQ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I7szOLnYQ46vlS94EfVJ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GCkFgMQmiARcnWzvOMlF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IwbvoL8jQi1AHYDOzf3c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XvHCA0rvdsHUNtLo5dZK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NfBR0d5CBWmze0G9yjo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Z3QlNRXY3BoLHs1J0dp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yeeLHWFGlLnFfx1EpeEC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asie7PiandhdvB62a0j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Do2ctIlObVeSM4LtsOQnb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o21pyn3Eiwwx4f2E6Xmb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2kJxkzIct04fdE9siMq8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3D8smc3Yzey8DQFdapQD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mfxHdpaJpOcSlHhSeOlrP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shRBSbObV3Z7Yt0Dli1K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3lisbqyCMQ6QNfPCwZUdT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eJNSAs2q5Vdeviq0oDi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0qK9omEXBjlxSIItjPbT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OG29c6gB9HyEuj7rzj0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nH1tRuP46lFpjLj2RRjD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xjsMqzEa0w9eKlmpdJVDk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jIxo7fNhUfIP5yYgLE1FJ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b12dJY87C1SirgKYR1S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0qK9omEXBjlxSIItjPbT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22pWGE7K2iRXSAseEewh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NcgwZ0F9DRdJa2KUQTyc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BUUoUPXyDjUc53m4zf2I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mMsMWZ4H73yHtnKAZP55f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GkXHlQXJdvzeaeMBWdaSC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ZRLxweDayOzzpNUBA5OV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ohhtfrV3maOwgKxBpjAI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2mGyyGuPuL5awlyuKlDb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yp9EleSHovOCfVMGSfz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lU5DH4toCcAvZ2q9bX8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OG29c6gB9HyEuj7rzj0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zt7wgXTjzSFQKj5pcuK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bihmuc40Fc9vkCvbNvui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HfZtT1Heb4cus94o8hf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3BkGWT2M34tmq36zSJWb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yp9EleSHovOCfVMGSfz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3BkGWT2M34tmq36zSJWb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0qK9omEXBjlxSIItjPbT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OG29c6gB9HyEuj7rzj0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nH1tRuP46lFpjLj2RRj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5hVUsXTQM6Iq5VcsvZI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nH1tRuP46lFpjLj2RRjD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sGj2R9lvdvQJFoDSkFSlp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F8RIpFE8Z9nqNhnNNZz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4qwkDUeJeaUlIqzay9JQ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0qK9omEXBjlxSIItjPbTn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OG29c6gB9HyEuj7rzj0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nH1tRuP46lFpjLj2RRj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ohhtfrV3maOwgKxBpjAI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2mGyyGuPuL5awlyuKlDb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yp9EleSHovOCfVMGSfz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lU5DH4toCcAvZ2q9bX8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nsLmJPrshzwTo6E4Bisz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zt7wgXTjzSFQKj5pcuK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bihmuc40Fc9vkCvbNvui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HfZtT1Heb4cus94o8hf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3BkGWT2M34tmq36zSJWb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yp9EleSHovOCfVMGSfz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3BkGWT2M34tmq36zSJWb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0qK9omEXBjlxSIItjPbTn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OG29c6gB9HyEuj7rzj0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nH1tRuP46lFpjLj2RRj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aP05Jw5INcmpuWfDgAv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nsLmJPrshzwTo6E4Bis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5rHB7skGL7cQePEOl2T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8mIkpglThNIr5XS8Dkw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O6KAd5H12WMnOU6hzIlb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29M0WQH7wbJQjgXJbbDR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3g2LR3BbfnM3BOd8RjV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YBPjQx9x5NbcIJT4Q3V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xdlUY2MyjrlqhrVxd41H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Sp5tfNtSuA8v3CYVy6Lx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Qirs8iQRYMbzkWPuNY4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W5caOcoVrF9ENUg5hus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pzuTR6OjIHNXvG9z0e3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6FLGaaVk5PZYoTqObAe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JKjJNw1X7GnnFDFUkh6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RQpAVHudTHryPKA7jih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z80wU5TLf0TiStkdAjs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V7OUkdYNPcRKggzpNok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FxR7N6IXhHkTcTHZLGN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Hq8c3Daw3zEeush2cpS4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qm4GHNDDkYgX6JUJsyr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EIrqWygUnjNgIPZWsIqV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eubjhGpwqG2KHlfhQ5n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6eY7EHbRlxTEhklicWTr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tQumjSh7TNTBll1QqhaK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niRi1dOMUJ43B2X5OTQ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KcCUk3DBpbepAPMpaEw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Pbs7ioIcWTtPZk95NLw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fFg7I2LLBGAjsyN7yGP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nsLmJPrshzwTo6E4Bisz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aP05Jw5INcmpuWfDgAv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chKffR5yQqaVyEG7SL9i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cgaFEZfOmssiZPnvHcdi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eGSBhGcQ2GjZdysn4YO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8LqCZgn09djXFuYsmvha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nRfqKowQjl2fCOgkRhEd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HWAiIiBsm4S5UsYipPQ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1y3tVIsx2YITJFpYEHx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Mo40odRl5xpHV2ffmTZP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n0IiSra8lG38LEpUkfF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au2KmIplEM7RS03h5kqaX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DMgAPsyKak0dwGxvIK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hSDlDeUewVYLoY67zS5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SNwBxPIpavOIvoWuOjQV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eLizpAaUASYK0QO2H5v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XGtIb54Lb1JNzLiXp7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6n3yoXLj303rtD6S7TA2u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Ln6FMCLpGjLNC6Hp5Q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0dg3JJFnSvx2VIk4qh9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3tNYGRHI9p6fNKaPC3S5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dLGomlEzEfkWJt52SXFI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rM7XaeOdhlAfFzcZtlnu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tOqmw007m4IMYyqc6Ql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KG3TS2oCheeZNE9JShdg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XMer28gEv35J7nsEXBv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tMaUhsey87Gwv56EBlt0z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WIU1lpDfEI8kt03xLG25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5Icz6qS6dPkLSnbZy5Zh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dChl0mg13hKQsZf7PVT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bC6A4ANYum0jHp43CTo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3I9Axvyd9ttrPqFfphFe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oQ9iQ2LiZ4gi8UW0w5eLk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dChl0mg13hKQsZf7PVT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2VdliVPJd01q47atotur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wiKioKzZjswjiqRDX5ok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iRADziqIjto7GkFEvOQ9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N08OMStM54meqaFPs9g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cB5cZrgxbkC4MCquDQPH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cbkDeYaKDaxyPXQboFSb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j6etQZo0cFOFNxIAS2v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1Bmo2oYvqaiP9hZXwBh9b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Xf7OTM3XNbK9ivR5OApu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PEfIDmqeoHTE6hdvcss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50Zu5qNGKGnrKhaE3pBm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pQLOA5c2i8oJDfeyVDx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vcmZ2Q92R0aKzADkCcBxD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jlxxoORFIpHqTEoOye30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eZ4FBejrW7nrT1rvskbbh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39HYVNEmtDCa6ytJdCm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9SevVU1WugvTxSWSsImz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2rKmn2MIOgRtWUYCivNzD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IUT2J7yO0ht6fezqBAKO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DCyKAkQtTWjC1su03Bg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tOIoJ5cZSUsphguYxdX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NCc6WAw9yUsr9J2bBLhU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oaCbdw542tkNW16cC9BsJ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XP7KWlCcfttoszVI4r5v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7EcIVZZCFsk2CEl5L9Iqh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sDECGqx0DQ6PaV20lCA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9lQUADiim492kJ5hmjb7s"/>
</p:tagLst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88416</TotalTime>
  <Words>1970</Words>
  <Application>Microsoft Office PowerPoint</Application>
  <PresentationFormat>화면 슬라이드 쇼(4:3)</PresentationFormat>
  <Paragraphs>665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굴림</vt:lpstr>
      <vt:lpstr>Arial</vt:lpstr>
      <vt:lpstr>MS PGothic</vt:lpstr>
      <vt:lpstr>맑은 고딕</vt:lpstr>
      <vt:lpstr>Wingdings</vt:lpstr>
      <vt:lpstr>Cambria Math</vt:lpstr>
      <vt:lpstr>Times New Roman</vt:lpstr>
      <vt:lpstr>테마1</vt:lpstr>
      <vt:lpstr>RP-Filter: A Path-based Triple Filtering Method for  Efficient SPARQL Query Processing</vt:lpstr>
      <vt:lpstr>Outline</vt:lpstr>
      <vt:lpstr>Introduction</vt:lpstr>
      <vt:lpstr>Introduction</vt:lpstr>
      <vt:lpstr>Introduction</vt:lpstr>
      <vt:lpstr>Storage Model of RDF Data</vt:lpstr>
      <vt:lpstr>SPARQL Query Processing</vt:lpstr>
      <vt:lpstr>Challenges in SPARQL Query Processing </vt:lpstr>
      <vt:lpstr>Idea: Triple Filtering</vt:lpstr>
      <vt:lpstr>Outline</vt:lpstr>
      <vt:lpstr>Related Work</vt:lpstr>
      <vt:lpstr>Related Work</vt:lpstr>
      <vt:lpstr>Related Work</vt:lpstr>
      <vt:lpstr>Outline</vt:lpstr>
      <vt:lpstr>Preliminary: RDF Data Model</vt:lpstr>
      <vt:lpstr>Preliminary: RDF Data Model</vt:lpstr>
      <vt:lpstr>Preliminary: Predicate Path</vt:lpstr>
      <vt:lpstr>Outline</vt:lpstr>
      <vt:lpstr>Triple Filtering</vt:lpstr>
      <vt:lpstr>RP-Filter</vt:lpstr>
      <vt:lpstr>RP-Trie</vt:lpstr>
      <vt:lpstr>RPFLT Operator</vt:lpstr>
      <vt:lpstr>RPFLT Operator</vt:lpstr>
      <vt:lpstr>Filtering in RPFLT Operator</vt:lpstr>
      <vt:lpstr>Generating Execution Plan with RPFLT</vt:lpstr>
      <vt:lpstr>Generating Execution Plan with RPFLT</vt:lpstr>
      <vt:lpstr>Outline</vt:lpstr>
      <vt:lpstr>Experimental Results</vt:lpstr>
      <vt:lpstr>Experimental Results</vt:lpstr>
      <vt:lpstr>Experimental Results</vt:lpstr>
      <vt:lpstr>Outline</vt:lpstr>
      <vt:lpstr>Conclusions and Future Work</vt:lpstr>
      <vt:lpstr>Journal Version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SPARQL Query Processing</dc:title>
  <dc:creator>Kisung Kim</dc:creator>
  <cp:lastModifiedBy>kisung</cp:lastModifiedBy>
  <cp:revision>5613</cp:revision>
  <dcterms:created xsi:type="dcterms:W3CDTF">2009-10-30T03:36:27Z</dcterms:created>
  <dcterms:modified xsi:type="dcterms:W3CDTF">2011-10-06T03:38:58Z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1KhEtSH9UIInQdPQ_QhvhIVxQl0KOOFIgUxLstA2BRpo</vt:lpwstr>
  </property>
  <property fmtid="{D5CDD505-2E9C-101B-9397-08002B2CF9AE}" pid="4" name="Google.Documents.RevisionId">
    <vt:lpwstr>13150946264402134240</vt:lpwstr>
  </property>
  <property fmtid="{D5CDD505-2E9C-101B-9397-08002B2CF9AE}" pid="5" name="Google.Documents.PreviousRevisionId">
    <vt:lpwstr>17268972170375945255</vt:lpwstr>
  </property>
  <property fmtid="{D5CDD505-2E9C-101B-9397-08002B2CF9AE}" pid="6" name="Google.Documents.PluginVersion">
    <vt:lpwstr>2.0.2026.3768</vt:lpwstr>
  </property>
  <property fmtid="{D5CDD505-2E9C-101B-9397-08002B2CF9AE}" pid="7" name="Google.Documents.MergeIncapabilityFlags">
    <vt:i4>0</vt:i4>
  </property>
</Properties>
</file>