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60" r:id="rId2"/>
    <p:sldId id="541" r:id="rId3"/>
    <p:sldId id="547" r:id="rId4"/>
    <p:sldId id="552" r:id="rId5"/>
    <p:sldId id="553" r:id="rId6"/>
    <p:sldId id="554" r:id="rId7"/>
    <p:sldId id="574" r:id="rId8"/>
    <p:sldId id="555" r:id="rId9"/>
    <p:sldId id="556" r:id="rId10"/>
    <p:sldId id="557" r:id="rId11"/>
    <p:sldId id="559" r:id="rId12"/>
    <p:sldId id="558" r:id="rId13"/>
    <p:sldId id="560" r:id="rId14"/>
    <p:sldId id="578" r:id="rId15"/>
    <p:sldId id="579" r:id="rId16"/>
    <p:sldId id="562" r:id="rId17"/>
    <p:sldId id="563" r:id="rId18"/>
    <p:sldId id="575" r:id="rId19"/>
    <p:sldId id="564" r:id="rId20"/>
    <p:sldId id="565" r:id="rId21"/>
    <p:sldId id="581" r:id="rId22"/>
    <p:sldId id="566" r:id="rId23"/>
    <p:sldId id="577" r:id="rId24"/>
    <p:sldId id="569" r:id="rId25"/>
    <p:sldId id="570" r:id="rId26"/>
    <p:sldId id="571" r:id="rId27"/>
    <p:sldId id="580" r:id="rId28"/>
    <p:sldId id="573" r:id="rId29"/>
    <p:sldId id="576" r:id="rId30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86735" autoAdjust="0"/>
  </p:normalViewPr>
  <p:slideViewPr>
    <p:cSldViewPr>
      <p:cViewPr varScale="1">
        <p:scale>
          <a:sx n="71" d="100"/>
          <a:sy n="71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696" y="-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00125" y="231775"/>
            <a:ext cx="493395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3" y="9378826"/>
            <a:ext cx="2945659" cy="493714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4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34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3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3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2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9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Frequent Subgraph Mining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algn="r"/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2015. 01. 09.</a:t>
            </a: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Hyun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Geun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3623695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dirty="0">
                <a:solidFill>
                  <a:schemeClr val="bg1"/>
                </a:solidFill>
              </a:rPr>
              <a:t>FSG : Frequent subgraph </a:t>
            </a:r>
            <a:r>
              <a:rPr lang="en-US" altLang="ko-KR" dirty="0" smtClean="0">
                <a:solidFill>
                  <a:schemeClr val="bg1"/>
                </a:solidFill>
              </a:rPr>
              <a:t>discovery, </a:t>
            </a:r>
          </a:p>
          <a:p>
            <a:pPr marL="0" lvl="1"/>
            <a:r>
              <a:rPr lang="en-US" altLang="ko-KR" dirty="0" err="1" smtClean="0">
                <a:solidFill>
                  <a:schemeClr val="bg1"/>
                </a:solidFill>
              </a:rPr>
              <a:t>M.Kuramochi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and G. </a:t>
            </a:r>
            <a:r>
              <a:rPr lang="en-US" altLang="ko-KR" dirty="0" err="1" smtClean="0">
                <a:solidFill>
                  <a:schemeClr val="bg1"/>
                </a:solidFill>
              </a:rPr>
              <a:t>Karypis</a:t>
            </a:r>
            <a:r>
              <a:rPr lang="en-US" altLang="ko-KR" dirty="0" smtClean="0">
                <a:solidFill>
                  <a:schemeClr val="bg1"/>
                </a:solidFill>
              </a:rPr>
              <a:t> , </a:t>
            </a:r>
            <a:r>
              <a:rPr lang="en-US" altLang="ko-KR" dirty="0">
                <a:solidFill>
                  <a:schemeClr val="bg1"/>
                </a:solidFill>
              </a:rPr>
              <a:t>In ICDM’01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lvl="1"/>
            <a:r>
              <a:rPr lang="en-US" altLang="ko-KR" dirty="0" err="1" smtClean="0">
                <a:solidFill>
                  <a:schemeClr val="bg1"/>
                </a:solidFill>
              </a:rPr>
              <a:t>gSpan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 Graph-Based Substructure Pattern </a:t>
            </a:r>
            <a:r>
              <a:rPr lang="en-US" altLang="ko-KR" dirty="0" smtClean="0">
                <a:solidFill>
                  <a:schemeClr val="bg1"/>
                </a:solidFill>
              </a:rPr>
              <a:t>Mining, </a:t>
            </a:r>
          </a:p>
          <a:p>
            <a:pPr marL="0" lvl="1"/>
            <a:r>
              <a:rPr lang="en-US" altLang="ko-KR" dirty="0" smtClean="0">
                <a:solidFill>
                  <a:schemeClr val="bg1"/>
                </a:solidFill>
              </a:rPr>
              <a:t>Yan</a:t>
            </a:r>
            <a:r>
              <a:rPr lang="en-US" altLang="ko-KR" dirty="0">
                <a:solidFill>
                  <a:schemeClr val="bg1"/>
                </a:solidFill>
              </a:rPr>
              <a:t>, X. and Han, J</a:t>
            </a:r>
            <a:r>
              <a:rPr lang="en-US" altLang="ko-KR" dirty="0" smtClean="0">
                <a:solidFill>
                  <a:schemeClr val="bg1"/>
                </a:solidFill>
              </a:rPr>
              <a:t>. ,  </a:t>
            </a:r>
            <a:r>
              <a:rPr lang="en-US" altLang="ko-KR" dirty="0">
                <a:solidFill>
                  <a:schemeClr val="bg1"/>
                </a:solidFill>
              </a:rPr>
              <a:t>In ICDM’02 </a:t>
            </a: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Flattened 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3914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09800" y="533400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</a:rPr>
              <a:t>Lexicographic order or dictionary order</a:t>
            </a:r>
          </a:p>
        </p:txBody>
      </p:sp>
    </p:spTree>
    <p:extLst>
      <p:ext uri="{BB962C8B-B14F-4D97-AF65-F5344CB8AC3E}">
        <p14:creationId xmlns:p14="http://schemas.microsoft.com/office/powerpoint/2010/main" val="207800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Apriori</a:t>
            </a:r>
            <a:r>
              <a:rPr lang="en-US" altLang="ko-KR" dirty="0" smtClean="0"/>
              <a:t>-algorithm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Ck</a:t>
            </a:r>
            <a:r>
              <a:rPr lang="en-US" altLang="ko-KR" dirty="0"/>
              <a:t>: Candidate </a:t>
            </a:r>
            <a:r>
              <a:rPr lang="en-US" altLang="ko-KR" dirty="0" err="1"/>
              <a:t>itemset</a:t>
            </a:r>
            <a:r>
              <a:rPr lang="en-US" altLang="ko-KR" dirty="0"/>
              <a:t> of size k</a:t>
            </a:r>
          </a:p>
          <a:p>
            <a:r>
              <a:rPr lang="en-US" altLang="ko-KR" dirty="0" err="1"/>
              <a:t>Lk</a:t>
            </a:r>
            <a:r>
              <a:rPr lang="en-US" altLang="ko-KR" dirty="0"/>
              <a:t>: frequent </a:t>
            </a:r>
            <a:r>
              <a:rPr lang="en-US" altLang="ko-KR" dirty="0" err="1"/>
              <a:t>itemset</a:t>
            </a:r>
            <a:r>
              <a:rPr lang="en-US" altLang="ko-KR" dirty="0"/>
              <a:t> of size k</a:t>
            </a:r>
          </a:p>
          <a:p>
            <a:r>
              <a:rPr lang="en-US" altLang="ko-KR" dirty="0"/>
              <a:t>Frequent: count &gt;= </a:t>
            </a:r>
            <a:r>
              <a:rPr lang="en-US" altLang="ko-KR" dirty="0" err="1"/>
              <a:t>min_support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Find frequent set Lk−1.</a:t>
            </a:r>
          </a:p>
          <a:p>
            <a:r>
              <a:rPr lang="en-US" altLang="ko-KR" dirty="0"/>
              <a:t>Join Step</a:t>
            </a:r>
          </a:p>
          <a:p>
            <a:pPr lvl="1"/>
            <a:r>
              <a:rPr lang="en-US" altLang="ko-KR" dirty="0" err="1"/>
              <a:t>Ck</a:t>
            </a:r>
            <a:r>
              <a:rPr lang="en-US" altLang="ko-KR" dirty="0"/>
              <a:t> is generated by joining Lk−1 with itself</a:t>
            </a:r>
          </a:p>
          <a:p>
            <a:r>
              <a:rPr lang="en-US" altLang="ko-KR" dirty="0"/>
              <a:t>Prune Step </a:t>
            </a:r>
          </a:p>
          <a:p>
            <a:pPr lvl="1"/>
            <a:r>
              <a:rPr lang="en-US" altLang="ko-KR" dirty="0"/>
              <a:t>Any (k−1)-</a:t>
            </a:r>
            <a:r>
              <a:rPr lang="en-US" altLang="ko-KR" dirty="0" err="1"/>
              <a:t>itemset</a:t>
            </a:r>
            <a:r>
              <a:rPr lang="en-US" altLang="ko-KR" dirty="0"/>
              <a:t> that is not frequent cannot be a subset of a frequent k -</a:t>
            </a:r>
            <a:r>
              <a:rPr lang="en-US" altLang="ko-KR" dirty="0" err="1"/>
              <a:t>itemset</a:t>
            </a:r>
            <a:r>
              <a:rPr lang="en-US" altLang="ko-KR" dirty="0"/>
              <a:t>, hence should be removed.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18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Apriori</a:t>
            </a:r>
            <a:r>
              <a:rPr lang="en-US" altLang="ko-KR" dirty="0" smtClean="0"/>
              <a:t>-algorithm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5928" y="1124744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ko-KR" sz="2000" smtClean="0">
                <a:ea typeface="굴림" charset="-127"/>
              </a:rPr>
              <a:t>Set of transactions : </a:t>
            </a:r>
            <a:r>
              <a:rPr lang="en-US" altLang="ko-KR" sz="1800" smtClean="0">
                <a:ea typeface="굴림" charset="-127"/>
              </a:rPr>
              <a:t>{ {1,2,3,4}, {2,3,4}, {2,3}, {1,2,4}, {1,2,3,4},  {2,4} }</a:t>
            </a:r>
          </a:p>
          <a:p>
            <a:pPr>
              <a:buFontTx/>
              <a:buNone/>
            </a:pPr>
            <a:r>
              <a:rPr lang="en-US" altLang="ko-KR" sz="2000" smtClean="0">
                <a:ea typeface="굴림" charset="-127"/>
              </a:rPr>
              <a:t>min_support: 3</a:t>
            </a:r>
            <a:endParaRPr lang="en-US" altLang="ko-KR" sz="2000" dirty="0">
              <a:ea typeface="굴림" charset="-127"/>
            </a:endParaRPr>
          </a:p>
        </p:txBody>
      </p:sp>
      <p:pic>
        <p:nvPicPr>
          <p:cNvPr id="5" name="Picture 4" descr="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91569"/>
            <a:ext cx="14573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28" y="2391569"/>
            <a:ext cx="145732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28" y="2391569"/>
            <a:ext cx="145732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728" y="2362994"/>
            <a:ext cx="16383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28328" y="2010569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L</a:t>
            </a:r>
            <a:r>
              <a:rPr lang="en-US" altLang="ko-KR" baseline="-25000">
                <a:ea typeface="굴림" charset="-127"/>
              </a:rPr>
              <a:t>1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685728" y="2010569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C</a:t>
            </a:r>
            <a:r>
              <a:rPr lang="en-US" altLang="ko-KR" baseline="-25000">
                <a:ea typeface="굴림" charset="-127"/>
              </a:rPr>
              <a:t>2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590728" y="2010569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L</a:t>
            </a:r>
            <a:r>
              <a:rPr lang="en-US" altLang="ko-KR" baseline="-25000">
                <a:ea typeface="굴림" charset="-127"/>
              </a:rPr>
              <a:t>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876728" y="1905794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L</a:t>
            </a:r>
            <a:r>
              <a:rPr lang="en-US" altLang="ko-KR" baseline="-25000">
                <a:ea typeface="굴림" charset="-127"/>
              </a:rPr>
              <a:t>3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962328" y="4020344"/>
            <a:ext cx="2667000" cy="235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{1,2,3} and {1,3,4}  were pruned as {1,3} is not frequent.</a:t>
            </a:r>
          </a:p>
          <a:p>
            <a:pPr>
              <a:spcBef>
                <a:spcPct val="50000"/>
              </a:spcBef>
            </a:pPr>
            <a:endParaRPr lang="en-US" altLang="ko-KR" sz="900">
              <a:ea typeface="굴림" charset="-127"/>
            </a:endParaRPr>
          </a:p>
          <a:p>
            <a:pPr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{1,2,3,4} not generated since {1,2,3} is not frequent. Hence algo terminates.</a:t>
            </a:r>
          </a:p>
        </p:txBody>
      </p:sp>
    </p:spTree>
    <p:extLst>
      <p:ext uri="{BB962C8B-B14F-4D97-AF65-F5344CB8AC3E}">
        <p14:creationId xmlns:p14="http://schemas.microsoft.com/office/powerpoint/2010/main" val="1909468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Candidate 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Apriori</a:t>
            </a:r>
            <a:r>
              <a:rPr lang="en-US" altLang="ko-KR" dirty="0" smtClean="0"/>
              <a:t> Property</a:t>
            </a:r>
          </a:p>
          <a:p>
            <a:pPr lvl="1"/>
            <a:r>
              <a:rPr lang="en-US" altLang="ko-KR" dirty="0" smtClean="0"/>
              <a:t>If a graph is frequent, all of its subgraphs are frequent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62150"/>
            <a:ext cx="2598738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5" y="2708920"/>
            <a:ext cx="506606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792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Candidate 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Candidate Generation Based On </a:t>
            </a:r>
            <a:r>
              <a:rPr lang="en-US" altLang="ko-KR" dirty="0" smtClean="0"/>
              <a:t>Core </a:t>
            </a:r>
            <a:r>
              <a:rPr lang="en-US" altLang="ko-KR" dirty="0"/>
              <a:t>Detection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5149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8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Candidate 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Candidate Generation Based </a:t>
            </a:r>
            <a:r>
              <a:rPr lang="en-US" altLang="ko-KR" dirty="0" smtClean="0"/>
              <a:t>On </a:t>
            </a:r>
            <a:r>
              <a:rPr lang="en-US" altLang="ko-KR" dirty="0"/>
              <a:t>Core Detection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61341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65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 </a:t>
            </a:r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Chemical </a:t>
            </a:r>
            <a:r>
              <a:rPr lang="en-US" altLang="ko-KR" dirty="0"/>
              <a:t>Compound Dataset, which contains 340 compounds,24 different atoms (vertices)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6432"/>
            <a:ext cx="8247112" cy="475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69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Weakness of </a:t>
            </a:r>
            <a:r>
              <a:rPr lang="en-US" altLang="ko-KR" dirty="0" err="1"/>
              <a:t>Apriori</a:t>
            </a:r>
            <a:r>
              <a:rPr lang="en-US" altLang="ko-KR" dirty="0"/>
              <a:t>-based </a:t>
            </a:r>
            <a:r>
              <a:rPr lang="en-US" altLang="ko-KR" dirty="0" smtClean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generation of size (k+1) subgraph candidates from size k frequent subgraph too complicated and complex.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subgraph </a:t>
            </a:r>
            <a:r>
              <a:rPr lang="en-US" altLang="ko-KR" dirty="0"/>
              <a:t>isomorphism is an NP complete problem which is costly.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165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err="1" smtClean="0"/>
              <a:t>Apriori</a:t>
            </a:r>
            <a:r>
              <a:rPr lang="en-US" altLang="ko-KR" dirty="0" smtClean="0"/>
              <a:t>-based</a:t>
            </a:r>
          </a:p>
          <a:p>
            <a:r>
              <a:rPr lang="en-US" altLang="ko-KR" b="1" dirty="0"/>
              <a:t>Pattern growth based</a:t>
            </a:r>
          </a:p>
          <a:p>
            <a:endParaRPr lang="en-US" altLang="ko-KR" dirty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2754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latinLnBrk="1">
              <a:spcBef>
                <a:spcPct val="0"/>
              </a:spcBef>
            </a:pPr>
            <a:r>
              <a:rPr lang="de-DE" altLang="ko-KR" sz="2800" b="1" dirty="0" smtClean="0">
                <a:solidFill>
                  <a:schemeClr val="bg1"/>
                </a:solidFill>
              </a:rPr>
              <a:t>gSpan: Graph-Based Substructure Pattern Mining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Canonical </a:t>
            </a:r>
            <a:r>
              <a:rPr lang="en-US" altLang="ko-KR" sz="2400" dirty="0"/>
              <a:t>Labeling</a:t>
            </a:r>
          </a:p>
          <a:p>
            <a:pPr lvl="1"/>
            <a:r>
              <a:rPr lang="en-US" altLang="zh-CN" sz="2400" b="1" dirty="0" smtClean="0">
                <a:ea typeface="宋体" pitchFamily="2" charset="-122"/>
              </a:rPr>
              <a:t>DFS(Depth </a:t>
            </a:r>
            <a:r>
              <a:rPr lang="en-US" altLang="zh-CN" sz="2400" b="1" dirty="0">
                <a:ea typeface="宋体" pitchFamily="2" charset="-122"/>
              </a:rPr>
              <a:t>First </a:t>
            </a:r>
            <a:r>
              <a:rPr lang="en-US" altLang="zh-CN" sz="2400" b="1" dirty="0" smtClean="0">
                <a:ea typeface="宋体" pitchFamily="2" charset="-122"/>
              </a:rPr>
              <a:t>Search)</a:t>
            </a:r>
            <a:endParaRPr lang="en-US" altLang="ko-KR" sz="2400" b="1" dirty="0"/>
          </a:p>
          <a:p>
            <a:pPr lvl="1"/>
            <a:endParaRPr lang="en-US" altLang="ko-KR" sz="2400" dirty="0"/>
          </a:p>
          <a:p>
            <a:r>
              <a:rPr lang="en-US" altLang="ko-KR" sz="2400" dirty="0"/>
              <a:t>Generate subgraph candidate</a:t>
            </a:r>
          </a:p>
          <a:p>
            <a:pPr lvl="1"/>
            <a:r>
              <a:rPr lang="en-US" altLang="ko-KR" sz="2400" b="1" dirty="0" smtClean="0"/>
              <a:t>Path growth</a:t>
            </a:r>
            <a:endParaRPr lang="ko-KR" altLang="en-US" sz="2400" dirty="0"/>
          </a:p>
          <a:p>
            <a:endParaRPr lang="en-US" altLang="zh-CN" dirty="0">
              <a:ea typeface="宋体" pitchFamily="2" charset="-122"/>
            </a:endParaRPr>
          </a:p>
          <a:p>
            <a:pPr lvl="2"/>
            <a:endParaRPr lang="en-US" altLang="zh-CN" dirty="0">
              <a:ea typeface="宋体" pitchFamily="2" charset="-122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1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err="1" smtClean="0"/>
              <a:t>Apriori</a:t>
            </a:r>
            <a:r>
              <a:rPr lang="en-US" altLang="ko-KR" dirty="0" smtClean="0"/>
              <a:t>-based</a:t>
            </a:r>
            <a:endParaRPr lang="en-US" altLang="ko-KR" dirty="0" smtClean="0"/>
          </a:p>
          <a:p>
            <a:r>
              <a:rPr lang="en-US" altLang="ko-KR" dirty="0" smtClean="0"/>
              <a:t>Pattern </a:t>
            </a:r>
            <a:r>
              <a:rPr lang="en-US" altLang="ko-KR" dirty="0"/>
              <a:t>growth based</a:t>
            </a:r>
          </a:p>
          <a:p>
            <a:endParaRPr lang="en-US" altLang="ko-KR" dirty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8402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28838"/>
            <a:ext cx="5867400" cy="292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DFS(Depth First Search)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 </a:t>
            </a:r>
            <a:r>
              <a:rPr lang="en-US" altLang="ko-KR" dirty="0"/>
              <a:t>Step: DFS the graph and use edges on the path to represent the graph.</a:t>
            </a:r>
          </a:p>
          <a:p>
            <a:r>
              <a:rPr lang="en-US" altLang="ko-KR" dirty="0"/>
              <a:t>Second Step: DFS Lexicographic Order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33" y="4627562"/>
            <a:ext cx="4189413" cy="223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572000" y="4869160"/>
            <a:ext cx="396044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</a:rPr>
              <a:t>An edge is presented by 5 tuples.</a:t>
            </a:r>
          </a:p>
          <a:p>
            <a:pPr>
              <a:spcBef>
                <a:spcPct val="50000"/>
              </a:spcBef>
            </a:pP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958572"/>
              </p:ext>
            </p:extLst>
          </p:nvPr>
        </p:nvGraphicFramePr>
        <p:xfrm>
          <a:off x="5833082" y="5653990"/>
          <a:ext cx="14382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5" imgW="901440" imgH="457200" progId="Equation.DSMT4">
                  <p:embed/>
                </p:oleObj>
              </mc:Choice>
              <mc:Fallback>
                <p:oleObj name="Equation" r:id="rId5" imgW="901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3082" y="5653990"/>
                        <a:ext cx="14382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481266"/>
              </p:ext>
            </p:extLst>
          </p:nvPr>
        </p:nvGraphicFramePr>
        <p:xfrm>
          <a:off x="4210050" y="43068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430688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9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DFS(Depth First Search) 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68389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73016"/>
            <a:ext cx="4434114" cy="196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8699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DFS(Depth First Search)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Second Step: DFS Lexicographic Order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6705600" cy="47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762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Pattern Growth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Candidate Generation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1988840"/>
            <a:ext cx="54197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620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Pattern Growth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Free extension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172200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851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Pattern Growth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Right most extension</a:t>
            </a:r>
          </a:p>
          <a:p>
            <a:pPr lvl="1"/>
            <a:r>
              <a:rPr lang="en-US" altLang="ko-KR" dirty="0"/>
              <a:t>Vertex can be extended from the right-most vertex connecting to any </a:t>
            </a:r>
            <a:r>
              <a:rPr lang="en-US" altLang="ko-KR" dirty="0" smtClean="0"/>
              <a:t>other vertices </a:t>
            </a:r>
            <a:r>
              <a:rPr lang="en-US" altLang="ko-KR" dirty="0"/>
              <a:t>on the right-most path(backward extension)</a:t>
            </a:r>
          </a:p>
          <a:p>
            <a:pPr lvl="1"/>
            <a:r>
              <a:rPr lang="en-US" altLang="ko-KR" dirty="0" smtClean="0"/>
              <a:t>Vertex </a:t>
            </a:r>
            <a:r>
              <a:rPr lang="en-US" altLang="ko-KR" dirty="0"/>
              <a:t>can be extended from vertices on the right-most path an introduces </a:t>
            </a:r>
            <a:r>
              <a:rPr lang="en-US" altLang="ko-KR" dirty="0" smtClean="0"/>
              <a:t>a new </a:t>
            </a:r>
            <a:r>
              <a:rPr lang="en-US" altLang="ko-KR" dirty="0"/>
              <a:t>vertex (forward extension)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09849"/>
            <a:ext cx="4254361" cy="303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4645"/>
            <a:ext cx="4215889" cy="347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131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Pattern Growth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35" y="2690737"/>
            <a:ext cx="3082064" cy="22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Pruning</a:t>
            </a:r>
            <a:endParaRPr lang="en-US" altLang="zh-CN" dirty="0">
              <a:ea typeface="宋体" pitchFamily="2" charset="-122"/>
            </a:endParaRPr>
          </a:p>
          <a:p>
            <a:pPr lvl="1"/>
            <a:endParaRPr lang="ko-KR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56274"/>
            <a:ext cx="5428134" cy="342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331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gSpan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Pros</a:t>
            </a:r>
          </a:p>
          <a:p>
            <a:pPr lvl="1"/>
            <a:r>
              <a:rPr lang="en-US" altLang="ko-KR" dirty="0"/>
              <a:t>It reduces the generation of duplicate graphs</a:t>
            </a:r>
          </a:p>
          <a:p>
            <a:pPr lvl="1"/>
            <a:r>
              <a:rPr lang="en-US" altLang="ko-KR" dirty="0"/>
              <a:t>No need to search previous discovered frequent graphs in order to detect duplicates</a:t>
            </a:r>
          </a:p>
          <a:p>
            <a:r>
              <a:rPr lang="en-US" altLang="ko-KR" dirty="0" smtClean="0"/>
              <a:t>Con</a:t>
            </a:r>
            <a:endParaRPr lang="en-US" altLang="ko-KR" dirty="0"/>
          </a:p>
          <a:p>
            <a:pPr lvl="1"/>
            <a:r>
              <a:rPr lang="en-US" altLang="ko-KR" dirty="0"/>
              <a:t>Still inefficient with large size graph</a:t>
            </a:r>
          </a:p>
          <a:p>
            <a:pPr lvl="1"/>
            <a:r>
              <a:rPr lang="en-US" altLang="ko-KR" dirty="0"/>
              <a:t>It is impossible to mine frequent large </a:t>
            </a:r>
            <a:r>
              <a:rPr lang="en-US" altLang="ko-KR" dirty="0" err="1"/>
              <a:t>subgrahs</a:t>
            </a:r>
            <a:r>
              <a:rPr lang="en-US" altLang="ko-KR" dirty="0"/>
              <a:t> with exponential growth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418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Experimental result using Chemical </a:t>
            </a:r>
            <a:r>
              <a:rPr lang="en-US" altLang="ko-KR" dirty="0" smtClean="0"/>
              <a:t>data</a:t>
            </a:r>
          </a:p>
          <a:p>
            <a:pPr lvl="1"/>
            <a:r>
              <a:rPr lang="en-US" altLang="ko-KR" dirty="0"/>
              <a:t>340 </a:t>
            </a:r>
            <a:r>
              <a:rPr lang="en-US" altLang="ko-KR" dirty="0" smtClean="0"/>
              <a:t>molecules , 66 </a:t>
            </a:r>
            <a:r>
              <a:rPr lang="en-US" altLang="ko-KR" dirty="0"/>
              <a:t>atom types and </a:t>
            </a:r>
            <a:r>
              <a:rPr lang="en-US" altLang="ko-KR" dirty="0" smtClean="0"/>
              <a:t>4 </a:t>
            </a:r>
            <a:r>
              <a:rPr lang="en-US" altLang="ko-KR" dirty="0"/>
              <a:t>bond types as </a:t>
            </a:r>
            <a:r>
              <a:rPr lang="en-US" altLang="ko-KR" dirty="0" smtClean="0"/>
              <a:t>labels</a:t>
            </a:r>
            <a:endParaRPr lang="en-US" altLang="ko-KR" dirty="0"/>
          </a:p>
          <a:p>
            <a:pPr lvl="1"/>
            <a:r>
              <a:rPr lang="en-US" altLang="ko-KR" dirty="0"/>
              <a:t>On average only 27 vertices with 28 edges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835696" y="2492896"/>
            <a:ext cx="5316538" cy="4113212"/>
            <a:chOff x="2200" y="1207"/>
            <a:chExt cx="3349" cy="2591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1207"/>
              <a:ext cx="3350" cy="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200" y="1207"/>
              <a:ext cx="3350" cy="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4142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Graph representation</a:t>
            </a:r>
          </a:p>
          <a:p>
            <a:pPr lvl="1"/>
            <a:r>
              <a:rPr lang="en-US" altLang="ko-KR" dirty="0" smtClean="0"/>
              <a:t>Flatten representation vs DFS code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Generation of Candidate Patterns</a:t>
            </a:r>
          </a:p>
          <a:p>
            <a:pPr lvl="1"/>
            <a:r>
              <a:rPr lang="en-US" altLang="ko-KR" dirty="0" err="1" smtClean="0"/>
              <a:t>Apriori</a:t>
            </a:r>
            <a:r>
              <a:rPr lang="en-US" altLang="ko-KR" dirty="0" smtClean="0"/>
              <a:t> vs pattern growth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03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Frequent subgraph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 (sub)graph is frequent if its support (occurrence frequency) in a given dataset is no less than a minimum support threshold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grpSp>
        <p:nvGrpSpPr>
          <p:cNvPr id="138" name="그룹 137"/>
          <p:cNvGrpSpPr/>
          <p:nvPr/>
        </p:nvGrpSpPr>
        <p:grpSpPr>
          <a:xfrm>
            <a:off x="1223362" y="2780928"/>
            <a:ext cx="6139664" cy="3185491"/>
            <a:chOff x="395288" y="1914525"/>
            <a:chExt cx="8405793" cy="4465638"/>
          </a:xfrm>
        </p:grpSpPr>
        <p:sp>
          <p:nvSpPr>
            <p:cNvPr id="139" name="Line 4"/>
            <p:cNvSpPr>
              <a:spLocks noChangeShapeType="1"/>
            </p:cNvSpPr>
            <p:nvPr/>
          </p:nvSpPr>
          <p:spPr bwMode="auto">
            <a:xfrm flipV="1">
              <a:off x="1189038" y="2262188"/>
              <a:ext cx="504825" cy="9366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200"/>
            </a:p>
          </p:txBody>
        </p:sp>
        <p:grpSp>
          <p:nvGrpSpPr>
            <p:cNvPr id="140" name="Group 5"/>
            <p:cNvGrpSpPr>
              <a:grpSpLocks/>
            </p:cNvGrpSpPr>
            <p:nvPr/>
          </p:nvGrpSpPr>
          <p:grpSpPr bwMode="auto">
            <a:xfrm>
              <a:off x="395288" y="3065463"/>
              <a:ext cx="484186" cy="584200"/>
              <a:chOff x="249" y="1931"/>
              <a:chExt cx="305" cy="368"/>
            </a:xfrm>
          </p:grpSpPr>
          <p:sp>
            <p:nvSpPr>
              <p:cNvPr id="271" name="Oval 6"/>
              <p:cNvSpPr>
                <a:spLocks noChangeArrowheads="1"/>
              </p:cNvSpPr>
              <p:nvPr/>
            </p:nvSpPr>
            <p:spPr bwMode="auto">
              <a:xfrm rot="10800000">
                <a:off x="249" y="1983"/>
                <a:ext cx="302" cy="316"/>
              </a:xfrm>
              <a:prstGeom prst="ellipse">
                <a:avLst/>
              </a:prstGeom>
              <a:solidFill>
                <a:srgbClr val="66FF3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ko-KR" altLang="en-US" sz="1200"/>
              </a:p>
            </p:txBody>
          </p:sp>
          <p:sp>
            <p:nvSpPr>
              <p:cNvPr id="272" name="Text Box 7"/>
              <p:cNvSpPr txBox="1">
                <a:spLocks noChangeArrowheads="1"/>
              </p:cNvSpPr>
              <p:nvPr/>
            </p:nvSpPr>
            <p:spPr bwMode="auto">
              <a:xfrm>
                <a:off x="249" y="1931"/>
                <a:ext cx="305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GB" altLang="zh-CN" sz="2000">
                    <a:solidFill>
                      <a:srgbClr val="000000"/>
                    </a:solidFill>
                    <a:ea typeface="宋体" pitchFamily="2" charset="-122"/>
                    <a:cs typeface="Lucida Sans Unicode" pitchFamily="34" charset="0"/>
                  </a:rPr>
                  <a:t>B</a:t>
                </a:r>
              </a:p>
            </p:txBody>
          </p:sp>
        </p:grpSp>
        <p:grpSp>
          <p:nvGrpSpPr>
            <p:cNvPr id="141" name="Group 8"/>
            <p:cNvGrpSpPr>
              <a:grpSpLocks/>
            </p:cNvGrpSpPr>
            <p:nvPr/>
          </p:nvGrpSpPr>
          <p:grpSpPr bwMode="auto">
            <a:xfrm>
              <a:off x="1260477" y="3570288"/>
              <a:ext cx="503239" cy="584200"/>
              <a:chOff x="794" y="2249"/>
              <a:chExt cx="317" cy="368"/>
            </a:xfrm>
          </p:grpSpPr>
          <p:sp>
            <p:nvSpPr>
              <p:cNvPr id="269" name="Oval 9"/>
              <p:cNvSpPr>
                <a:spLocks noChangeArrowheads="1"/>
              </p:cNvSpPr>
              <p:nvPr/>
            </p:nvSpPr>
            <p:spPr bwMode="auto">
              <a:xfrm rot="10800000">
                <a:off x="794" y="2301"/>
                <a:ext cx="302" cy="316"/>
              </a:xfrm>
              <a:prstGeom prst="ellipse">
                <a:avLst/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ko-KR" altLang="en-US" sz="1200"/>
              </a:p>
            </p:txBody>
          </p:sp>
          <p:sp>
            <p:nvSpPr>
              <p:cNvPr id="270" name="Text Box 10"/>
              <p:cNvSpPr txBox="1">
                <a:spLocks noChangeArrowheads="1"/>
              </p:cNvSpPr>
              <p:nvPr/>
            </p:nvSpPr>
            <p:spPr bwMode="auto">
              <a:xfrm>
                <a:off x="794" y="2249"/>
                <a:ext cx="317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GB" altLang="zh-CN" sz="2000">
                    <a:solidFill>
                      <a:srgbClr val="000000"/>
                    </a:solidFill>
                    <a:ea typeface="宋体" pitchFamily="2" charset="-122"/>
                    <a:cs typeface="Lucida Sans Unicode" pitchFamily="34" charset="0"/>
                  </a:rPr>
                  <a:t>C</a:t>
                </a:r>
              </a:p>
            </p:txBody>
          </p:sp>
        </p:grpSp>
        <p:grpSp>
          <p:nvGrpSpPr>
            <p:cNvPr id="142" name="Group 11"/>
            <p:cNvGrpSpPr>
              <a:grpSpLocks/>
            </p:cNvGrpSpPr>
            <p:nvPr/>
          </p:nvGrpSpPr>
          <p:grpSpPr bwMode="auto">
            <a:xfrm>
              <a:off x="685801" y="2057400"/>
              <a:ext cx="484189" cy="584200"/>
              <a:chOff x="432" y="1296"/>
              <a:chExt cx="305" cy="368"/>
            </a:xfrm>
          </p:grpSpPr>
          <p:sp>
            <p:nvSpPr>
              <p:cNvPr id="267" name="Oval 12"/>
              <p:cNvSpPr>
                <a:spLocks noChangeArrowheads="1"/>
              </p:cNvSpPr>
              <p:nvPr/>
            </p:nvSpPr>
            <p:spPr bwMode="auto">
              <a:xfrm rot="10800000">
                <a:off x="432" y="1348"/>
                <a:ext cx="302" cy="316"/>
              </a:xfrm>
              <a:prstGeom prst="ellipse">
                <a:avLst/>
              </a:prstGeom>
              <a:solidFill>
                <a:srgbClr val="FF6699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ko-KR" altLang="en-US" sz="1200"/>
              </a:p>
            </p:txBody>
          </p:sp>
          <p:sp>
            <p:nvSpPr>
              <p:cNvPr id="268" name="Text Box 13"/>
              <p:cNvSpPr txBox="1">
                <a:spLocks noChangeArrowheads="1"/>
              </p:cNvSpPr>
              <p:nvPr/>
            </p:nvSpPr>
            <p:spPr bwMode="auto">
              <a:xfrm>
                <a:off x="432" y="1296"/>
                <a:ext cx="305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GB" altLang="zh-CN" sz="2000" dirty="0">
                    <a:solidFill>
                      <a:srgbClr val="000000"/>
                    </a:solidFill>
                    <a:ea typeface="宋体" pitchFamily="2" charset="-122"/>
                    <a:cs typeface="Lucida Sans Unicode" pitchFamily="34" charset="0"/>
                  </a:rPr>
                  <a:t>A</a:t>
                </a:r>
              </a:p>
            </p:txBody>
          </p:sp>
        </p:grpSp>
        <p:grpSp>
          <p:nvGrpSpPr>
            <p:cNvPr id="143" name="Group 14"/>
            <p:cNvGrpSpPr>
              <a:grpSpLocks/>
            </p:cNvGrpSpPr>
            <p:nvPr/>
          </p:nvGrpSpPr>
          <p:grpSpPr bwMode="auto">
            <a:xfrm>
              <a:off x="1693859" y="1985963"/>
              <a:ext cx="484186" cy="584200"/>
              <a:chOff x="1067" y="1251"/>
              <a:chExt cx="305" cy="368"/>
            </a:xfrm>
          </p:grpSpPr>
          <p:sp>
            <p:nvSpPr>
              <p:cNvPr id="265" name="Oval 15"/>
              <p:cNvSpPr>
                <a:spLocks noChangeArrowheads="1"/>
              </p:cNvSpPr>
              <p:nvPr/>
            </p:nvSpPr>
            <p:spPr bwMode="auto">
              <a:xfrm rot="10800000">
                <a:off x="1067" y="1303"/>
                <a:ext cx="302" cy="316"/>
              </a:xfrm>
              <a:prstGeom prst="ellipse">
                <a:avLst/>
              </a:prstGeom>
              <a:solidFill>
                <a:srgbClr val="FF6699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ko-KR" altLang="en-US" sz="1200"/>
              </a:p>
            </p:txBody>
          </p:sp>
          <p:sp>
            <p:nvSpPr>
              <p:cNvPr id="266" name="Text Box 16"/>
              <p:cNvSpPr txBox="1">
                <a:spLocks noChangeArrowheads="1"/>
              </p:cNvSpPr>
              <p:nvPr/>
            </p:nvSpPr>
            <p:spPr bwMode="auto">
              <a:xfrm>
                <a:off x="1067" y="1251"/>
                <a:ext cx="305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GB" altLang="zh-CN" sz="2000">
                    <a:solidFill>
                      <a:srgbClr val="000000"/>
                    </a:solidFill>
                    <a:ea typeface="宋体" pitchFamily="2" charset="-122"/>
                    <a:cs typeface="Lucida Sans Unicode" pitchFamily="34" charset="0"/>
                  </a:rPr>
                  <a:t>A</a:t>
                </a:r>
              </a:p>
            </p:txBody>
          </p:sp>
        </p:grpSp>
        <p:grpSp>
          <p:nvGrpSpPr>
            <p:cNvPr id="144" name="Group 17"/>
            <p:cNvGrpSpPr>
              <a:grpSpLocks/>
            </p:cNvGrpSpPr>
            <p:nvPr/>
          </p:nvGrpSpPr>
          <p:grpSpPr bwMode="auto">
            <a:xfrm>
              <a:off x="2052635" y="2849563"/>
              <a:ext cx="484186" cy="584200"/>
              <a:chOff x="1293" y="1795"/>
              <a:chExt cx="305" cy="368"/>
            </a:xfrm>
          </p:grpSpPr>
          <p:sp>
            <p:nvSpPr>
              <p:cNvPr id="263" name="Oval 18"/>
              <p:cNvSpPr>
                <a:spLocks noChangeArrowheads="1"/>
              </p:cNvSpPr>
              <p:nvPr/>
            </p:nvSpPr>
            <p:spPr bwMode="auto">
              <a:xfrm rot="10800000">
                <a:off x="1293" y="1847"/>
                <a:ext cx="302" cy="316"/>
              </a:xfrm>
              <a:prstGeom prst="ellipse">
                <a:avLst/>
              </a:prstGeom>
              <a:solidFill>
                <a:srgbClr val="66FF3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ko-KR" altLang="en-US" sz="1200"/>
              </a:p>
            </p:txBody>
          </p:sp>
          <p:sp>
            <p:nvSpPr>
              <p:cNvPr id="264" name="Text Box 19"/>
              <p:cNvSpPr txBox="1">
                <a:spLocks noChangeArrowheads="1"/>
              </p:cNvSpPr>
              <p:nvPr/>
            </p:nvSpPr>
            <p:spPr bwMode="auto">
              <a:xfrm>
                <a:off x="1293" y="1795"/>
                <a:ext cx="305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GB" altLang="zh-CN" sz="2000" dirty="0">
                    <a:solidFill>
                      <a:srgbClr val="000000"/>
                    </a:solidFill>
                    <a:ea typeface="宋体" pitchFamily="2" charset="-122"/>
                    <a:cs typeface="Lucida Sans Unicode" pitchFamily="34" charset="0"/>
                  </a:rPr>
                  <a:t>B</a:t>
                </a:r>
              </a:p>
            </p:txBody>
          </p:sp>
        </p:grpSp>
        <p:sp>
          <p:nvSpPr>
            <p:cNvPr id="145" name="Line 20"/>
            <p:cNvSpPr>
              <a:spLocks noChangeShapeType="1"/>
            </p:cNvSpPr>
            <p:nvPr/>
          </p:nvSpPr>
          <p:spPr bwMode="auto">
            <a:xfrm>
              <a:off x="2052638" y="2562225"/>
              <a:ext cx="144462" cy="3587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46" name="Line 21"/>
            <p:cNvSpPr>
              <a:spLocks noChangeShapeType="1"/>
            </p:cNvSpPr>
            <p:nvPr/>
          </p:nvSpPr>
          <p:spPr bwMode="auto">
            <a:xfrm>
              <a:off x="1117600" y="2562225"/>
              <a:ext cx="935038" cy="503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47" name="Line 22"/>
            <p:cNvSpPr>
              <a:spLocks noChangeShapeType="1"/>
            </p:cNvSpPr>
            <p:nvPr/>
          </p:nvSpPr>
          <p:spPr bwMode="auto">
            <a:xfrm flipH="1">
              <a:off x="1682750" y="3354388"/>
              <a:ext cx="454025" cy="3587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48" name="Line 23"/>
            <p:cNvSpPr>
              <a:spLocks noChangeShapeType="1"/>
            </p:cNvSpPr>
            <p:nvPr/>
          </p:nvSpPr>
          <p:spPr bwMode="auto">
            <a:xfrm flipH="1">
              <a:off x="674688" y="2633663"/>
              <a:ext cx="165100" cy="50323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49" name="Line 24"/>
            <p:cNvSpPr>
              <a:spLocks noChangeShapeType="1"/>
            </p:cNvSpPr>
            <p:nvPr/>
          </p:nvSpPr>
          <p:spPr bwMode="auto">
            <a:xfrm>
              <a:off x="828675" y="3570288"/>
              <a:ext cx="431800" cy="2159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200"/>
            </a:p>
          </p:txBody>
        </p:sp>
        <p:grpSp>
          <p:nvGrpSpPr>
            <p:cNvPr id="150" name="Group 25"/>
            <p:cNvGrpSpPr>
              <a:grpSpLocks/>
            </p:cNvGrpSpPr>
            <p:nvPr/>
          </p:nvGrpSpPr>
          <p:grpSpPr bwMode="auto">
            <a:xfrm>
              <a:off x="3708409" y="2201863"/>
              <a:ext cx="484189" cy="584200"/>
              <a:chOff x="2336" y="1387"/>
              <a:chExt cx="305" cy="368"/>
            </a:xfrm>
          </p:grpSpPr>
          <p:sp>
            <p:nvSpPr>
              <p:cNvPr id="261" name="Oval 26"/>
              <p:cNvSpPr>
                <a:spLocks noChangeArrowheads="1"/>
              </p:cNvSpPr>
              <p:nvPr/>
            </p:nvSpPr>
            <p:spPr bwMode="auto">
              <a:xfrm rot="10800000">
                <a:off x="2336" y="1439"/>
                <a:ext cx="302" cy="316"/>
              </a:xfrm>
              <a:prstGeom prst="ellipse">
                <a:avLst/>
              </a:prstGeom>
              <a:solidFill>
                <a:srgbClr val="FF6699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ko-KR" altLang="en-US" sz="1200"/>
              </a:p>
            </p:txBody>
          </p:sp>
          <p:sp>
            <p:nvSpPr>
              <p:cNvPr id="262" name="Text Box 27"/>
              <p:cNvSpPr txBox="1">
                <a:spLocks noChangeArrowheads="1"/>
              </p:cNvSpPr>
              <p:nvPr/>
            </p:nvSpPr>
            <p:spPr bwMode="auto">
              <a:xfrm>
                <a:off x="2336" y="1387"/>
                <a:ext cx="305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GB" altLang="zh-CN" sz="2000">
                    <a:solidFill>
                      <a:srgbClr val="000000"/>
                    </a:solidFill>
                    <a:ea typeface="宋体" pitchFamily="2" charset="-122"/>
                    <a:cs typeface="Lucida Sans Unicode" pitchFamily="34" charset="0"/>
                  </a:rPr>
                  <a:t>A</a:t>
                </a:r>
              </a:p>
            </p:txBody>
          </p:sp>
        </p:grpSp>
        <p:grpSp>
          <p:nvGrpSpPr>
            <p:cNvPr id="151" name="Group 28"/>
            <p:cNvGrpSpPr>
              <a:grpSpLocks/>
            </p:cNvGrpSpPr>
            <p:nvPr/>
          </p:nvGrpSpPr>
          <p:grpSpPr bwMode="auto">
            <a:xfrm>
              <a:off x="4573578" y="3282950"/>
              <a:ext cx="484186" cy="584200"/>
              <a:chOff x="2881" y="2068"/>
              <a:chExt cx="305" cy="368"/>
            </a:xfrm>
          </p:grpSpPr>
          <p:sp>
            <p:nvSpPr>
              <p:cNvPr id="259" name="Oval 29"/>
              <p:cNvSpPr>
                <a:spLocks noChangeArrowheads="1"/>
              </p:cNvSpPr>
              <p:nvPr/>
            </p:nvSpPr>
            <p:spPr bwMode="auto">
              <a:xfrm rot="10800000">
                <a:off x="2881" y="2120"/>
                <a:ext cx="302" cy="316"/>
              </a:xfrm>
              <a:prstGeom prst="ellipse">
                <a:avLst/>
              </a:prstGeom>
              <a:solidFill>
                <a:srgbClr val="FF6699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ko-KR" altLang="en-US" sz="1200"/>
              </a:p>
            </p:txBody>
          </p:sp>
          <p:sp>
            <p:nvSpPr>
              <p:cNvPr id="260" name="Text Box 30"/>
              <p:cNvSpPr txBox="1">
                <a:spLocks noChangeArrowheads="1"/>
              </p:cNvSpPr>
              <p:nvPr/>
            </p:nvSpPr>
            <p:spPr bwMode="auto">
              <a:xfrm>
                <a:off x="2881" y="2068"/>
                <a:ext cx="305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GB" altLang="zh-CN" sz="2000">
                    <a:solidFill>
                      <a:srgbClr val="000000"/>
                    </a:solidFill>
                    <a:ea typeface="宋体" pitchFamily="2" charset="-122"/>
                    <a:cs typeface="Lucida Sans Unicode" pitchFamily="34" charset="0"/>
                  </a:rPr>
                  <a:t>A</a:t>
                </a:r>
              </a:p>
            </p:txBody>
          </p:sp>
        </p:grpSp>
        <p:grpSp>
          <p:nvGrpSpPr>
            <p:cNvPr id="152" name="Group 31"/>
            <p:cNvGrpSpPr>
              <a:grpSpLocks/>
            </p:cNvGrpSpPr>
            <p:nvPr/>
          </p:nvGrpSpPr>
          <p:grpSpPr bwMode="auto">
            <a:xfrm>
              <a:off x="5292736" y="2633663"/>
              <a:ext cx="484189" cy="584200"/>
              <a:chOff x="3334" y="1659"/>
              <a:chExt cx="305" cy="368"/>
            </a:xfrm>
          </p:grpSpPr>
          <p:sp>
            <p:nvSpPr>
              <p:cNvPr id="257" name="Oval 32"/>
              <p:cNvSpPr>
                <a:spLocks noChangeArrowheads="1"/>
              </p:cNvSpPr>
              <p:nvPr/>
            </p:nvSpPr>
            <p:spPr bwMode="auto">
              <a:xfrm rot="10800000">
                <a:off x="3334" y="1711"/>
                <a:ext cx="302" cy="316"/>
              </a:xfrm>
              <a:prstGeom prst="ellipse">
                <a:avLst/>
              </a:prstGeom>
              <a:solidFill>
                <a:srgbClr val="66FF3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ko-KR" altLang="en-US" sz="1200"/>
              </a:p>
            </p:txBody>
          </p:sp>
          <p:sp>
            <p:nvSpPr>
              <p:cNvPr id="258" name="Text Box 33"/>
              <p:cNvSpPr txBox="1">
                <a:spLocks noChangeArrowheads="1"/>
              </p:cNvSpPr>
              <p:nvPr/>
            </p:nvSpPr>
            <p:spPr bwMode="auto">
              <a:xfrm>
                <a:off x="3334" y="1659"/>
                <a:ext cx="305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GB" altLang="zh-CN" sz="2000">
                    <a:solidFill>
                      <a:srgbClr val="000000"/>
                    </a:solidFill>
                    <a:ea typeface="宋体" pitchFamily="2" charset="-122"/>
                    <a:cs typeface="Lucida Sans Unicode" pitchFamily="34" charset="0"/>
                  </a:rPr>
                  <a:t>B</a:t>
                </a:r>
              </a:p>
            </p:txBody>
          </p:sp>
        </p:grpSp>
        <p:grpSp>
          <p:nvGrpSpPr>
            <p:cNvPr id="153" name="Group 34"/>
            <p:cNvGrpSpPr>
              <a:grpSpLocks/>
            </p:cNvGrpSpPr>
            <p:nvPr/>
          </p:nvGrpSpPr>
          <p:grpSpPr bwMode="auto">
            <a:xfrm>
              <a:off x="3492507" y="3065463"/>
              <a:ext cx="503239" cy="584200"/>
              <a:chOff x="2200" y="1931"/>
              <a:chExt cx="317" cy="368"/>
            </a:xfrm>
          </p:grpSpPr>
          <p:sp>
            <p:nvSpPr>
              <p:cNvPr id="255" name="Oval 35"/>
              <p:cNvSpPr>
                <a:spLocks noChangeArrowheads="1"/>
              </p:cNvSpPr>
              <p:nvPr/>
            </p:nvSpPr>
            <p:spPr bwMode="auto">
              <a:xfrm rot="10800000">
                <a:off x="2200" y="1983"/>
                <a:ext cx="302" cy="316"/>
              </a:xfrm>
              <a:prstGeom prst="ellipse">
                <a:avLst/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ko-KR" altLang="en-US" sz="1200"/>
              </a:p>
            </p:txBody>
          </p:sp>
          <p:sp>
            <p:nvSpPr>
              <p:cNvPr id="256" name="Text Box 36"/>
              <p:cNvSpPr txBox="1">
                <a:spLocks noChangeArrowheads="1"/>
              </p:cNvSpPr>
              <p:nvPr/>
            </p:nvSpPr>
            <p:spPr bwMode="auto">
              <a:xfrm>
                <a:off x="2200" y="1931"/>
                <a:ext cx="317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GB" altLang="zh-CN" sz="2000">
                    <a:solidFill>
                      <a:srgbClr val="000000"/>
                    </a:solidFill>
                    <a:ea typeface="宋体" pitchFamily="2" charset="-122"/>
                    <a:cs typeface="Lucida Sans Unicode" pitchFamily="34" charset="0"/>
                  </a:rPr>
                  <a:t>C</a:t>
                </a:r>
              </a:p>
            </p:txBody>
          </p:sp>
        </p:grpSp>
        <p:grpSp>
          <p:nvGrpSpPr>
            <p:cNvPr id="154" name="Group 37"/>
            <p:cNvGrpSpPr>
              <a:grpSpLocks/>
            </p:cNvGrpSpPr>
            <p:nvPr/>
          </p:nvGrpSpPr>
          <p:grpSpPr bwMode="auto">
            <a:xfrm>
              <a:off x="4716455" y="1914525"/>
              <a:ext cx="503236" cy="584200"/>
              <a:chOff x="2971" y="1206"/>
              <a:chExt cx="317" cy="368"/>
            </a:xfrm>
          </p:grpSpPr>
          <p:sp>
            <p:nvSpPr>
              <p:cNvPr id="253" name="Oval 38"/>
              <p:cNvSpPr>
                <a:spLocks noChangeArrowheads="1"/>
              </p:cNvSpPr>
              <p:nvPr/>
            </p:nvSpPr>
            <p:spPr bwMode="auto">
              <a:xfrm rot="10800000">
                <a:off x="2971" y="1258"/>
                <a:ext cx="302" cy="316"/>
              </a:xfrm>
              <a:prstGeom prst="ellipse">
                <a:avLst/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ko-KR" altLang="en-US" sz="1200"/>
              </a:p>
            </p:txBody>
          </p:sp>
          <p:sp>
            <p:nvSpPr>
              <p:cNvPr id="254" name="Text Box 39"/>
              <p:cNvSpPr txBox="1">
                <a:spLocks noChangeArrowheads="1"/>
              </p:cNvSpPr>
              <p:nvPr/>
            </p:nvSpPr>
            <p:spPr bwMode="auto">
              <a:xfrm>
                <a:off x="2971" y="1206"/>
                <a:ext cx="317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GB" altLang="zh-CN" sz="2000">
                    <a:solidFill>
                      <a:srgbClr val="000000"/>
                    </a:solidFill>
                    <a:ea typeface="宋体" pitchFamily="2" charset="-122"/>
                    <a:cs typeface="Lucida Sans Unicode" pitchFamily="34" charset="0"/>
                  </a:rPr>
                  <a:t>C</a:t>
                </a:r>
              </a:p>
            </p:txBody>
          </p:sp>
        </p:grpSp>
        <p:grpSp>
          <p:nvGrpSpPr>
            <p:cNvPr id="155" name="Group 40"/>
            <p:cNvGrpSpPr>
              <a:grpSpLocks/>
            </p:cNvGrpSpPr>
            <p:nvPr/>
          </p:nvGrpSpPr>
          <p:grpSpPr bwMode="auto">
            <a:xfrm>
              <a:off x="3995738" y="2562225"/>
              <a:ext cx="1366837" cy="871538"/>
              <a:chOff x="2517" y="1614"/>
              <a:chExt cx="861" cy="549"/>
            </a:xfrm>
          </p:grpSpPr>
          <p:sp>
            <p:nvSpPr>
              <p:cNvPr id="249" name="Line 41"/>
              <p:cNvSpPr>
                <a:spLocks noChangeShapeType="1"/>
              </p:cNvSpPr>
              <p:nvPr/>
            </p:nvSpPr>
            <p:spPr bwMode="auto">
              <a:xfrm flipH="1" flipV="1">
                <a:off x="2601" y="1698"/>
                <a:ext cx="331" cy="46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50" name="Line 42"/>
              <p:cNvSpPr>
                <a:spLocks noChangeShapeType="1"/>
              </p:cNvSpPr>
              <p:nvPr/>
            </p:nvSpPr>
            <p:spPr bwMode="auto">
              <a:xfrm flipV="1">
                <a:off x="3152" y="1970"/>
                <a:ext cx="227" cy="19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51" name="Line 43"/>
              <p:cNvSpPr>
                <a:spLocks noChangeShapeType="1"/>
              </p:cNvSpPr>
              <p:nvPr/>
            </p:nvSpPr>
            <p:spPr bwMode="auto">
              <a:xfrm>
                <a:off x="2653" y="1614"/>
                <a:ext cx="681" cy="13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52" name="Line 44"/>
              <p:cNvSpPr>
                <a:spLocks noChangeShapeType="1"/>
              </p:cNvSpPr>
              <p:nvPr/>
            </p:nvSpPr>
            <p:spPr bwMode="auto">
              <a:xfrm flipV="1">
                <a:off x="2517" y="1879"/>
                <a:ext cx="817" cy="19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</p:grpSp>
        <p:sp>
          <p:nvSpPr>
            <p:cNvPr id="156" name="Line 45"/>
            <p:cNvSpPr>
              <a:spLocks noChangeShapeType="1"/>
            </p:cNvSpPr>
            <p:nvPr/>
          </p:nvSpPr>
          <p:spPr bwMode="auto">
            <a:xfrm flipH="1">
              <a:off x="3768725" y="2778125"/>
              <a:ext cx="93663" cy="3603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57" name="Line 46"/>
            <p:cNvSpPr>
              <a:spLocks noChangeShapeType="1"/>
            </p:cNvSpPr>
            <p:nvPr/>
          </p:nvSpPr>
          <p:spPr bwMode="auto">
            <a:xfrm>
              <a:off x="3995738" y="3425825"/>
              <a:ext cx="576262" cy="1444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58" name="Line 47"/>
            <p:cNvSpPr>
              <a:spLocks noChangeShapeType="1"/>
            </p:cNvSpPr>
            <p:nvPr/>
          </p:nvSpPr>
          <p:spPr bwMode="auto">
            <a:xfrm flipV="1">
              <a:off x="4140200" y="2190750"/>
              <a:ext cx="576263" cy="1666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200"/>
            </a:p>
          </p:txBody>
        </p:sp>
        <p:grpSp>
          <p:nvGrpSpPr>
            <p:cNvPr id="159" name="Group 48"/>
            <p:cNvGrpSpPr>
              <a:grpSpLocks/>
            </p:cNvGrpSpPr>
            <p:nvPr/>
          </p:nvGrpSpPr>
          <p:grpSpPr bwMode="auto">
            <a:xfrm>
              <a:off x="7667641" y="2128838"/>
              <a:ext cx="484189" cy="584200"/>
              <a:chOff x="4830" y="1341"/>
              <a:chExt cx="305" cy="368"/>
            </a:xfrm>
          </p:grpSpPr>
          <p:sp>
            <p:nvSpPr>
              <p:cNvPr id="247" name="Oval 49"/>
              <p:cNvSpPr>
                <a:spLocks noChangeArrowheads="1"/>
              </p:cNvSpPr>
              <p:nvPr/>
            </p:nvSpPr>
            <p:spPr bwMode="auto">
              <a:xfrm rot="10800000">
                <a:off x="4830" y="1393"/>
                <a:ext cx="302" cy="316"/>
              </a:xfrm>
              <a:prstGeom prst="ellipse">
                <a:avLst/>
              </a:prstGeom>
              <a:solidFill>
                <a:srgbClr val="66FF3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ko-KR" altLang="en-US" sz="1200"/>
              </a:p>
            </p:txBody>
          </p:sp>
          <p:sp>
            <p:nvSpPr>
              <p:cNvPr id="248" name="Text Box 50"/>
              <p:cNvSpPr txBox="1">
                <a:spLocks noChangeArrowheads="1"/>
              </p:cNvSpPr>
              <p:nvPr/>
            </p:nvSpPr>
            <p:spPr bwMode="auto">
              <a:xfrm>
                <a:off x="4830" y="1341"/>
                <a:ext cx="305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GB" altLang="zh-CN" sz="2000">
                    <a:solidFill>
                      <a:srgbClr val="000000"/>
                    </a:solidFill>
                    <a:ea typeface="宋体" pitchFamily="2" charset="-122"/>
                    <a:cs typeface="Lucida Sans Unicode" pitchFamily="34" charset="0"/>
                  </a:rPr>
                  <a:t>B</a:t>
                </a:r>
              </a:p>
            </p:txBody>
          </p:sp>
        </p:grpSp>
        <p:grpSp>
          <p:nvGrpSpPr>
            <p:cNvPr id="160" name="Group 51"/>
            <p:cNvGrpSpPr>
              <a:grpSpLocks/>
            </p:cNvGrpSpPr>
            <p:nvPr/>
          </p:nvGrpSpPr>
          <p:grpSpPr bwMode="auto">
            <a:xfrm>
              <a:off x="6732575" y="2057400"/>
              <a:ext cx="503236" cy="584200"/>
              <a:chOff x="4241" y="1296"/>
              <a:chExt cx="317" cy="368"/>
            </a:xfrm>
          </p:grpSpPr>
          <p:sp>
            <p:nvSpPr>
              <p:cNvPr id="245" name="Oval 52"/>
              <p:cNvSpPr>
                <a:spLocks noChangeArrowheads="1"/>
              </p:cNvSpPr>
              <p:nvPr/>
            </p:nvSpPr>
            <p:spPr bwMode="auto">
              <a:xfrm rot="10800000">
                <a:off x="4241" y="1348"/>
                <a:ext cx="302" cy="316"/>
              </a:xfrm>
              <a:prstGeom prst="ellipse">
                <a:avLst/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ko-KR" altLang="en-US" sz="1200"/>
              </a:p>
            </p:txBody>
          </p:sp>
          <p:sp>
            <p:nvSpPr>
              <p:cNvPr id="246" name="Text Box 53"/>
              <p:cNvSpPr txBox="1">
                <a:spLocks noChangeArrowheads="1"/>
              </p:cNvSpPr>
              <p:nvPr/>
            </p:nvSpPr>
            <p:spPr bwMode="auto">
              <a:xfrm>
                <a:off x="4241" y="1296"/>
                <a:ext cx="317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GB" altLang="zh-CN" sz="2000">
                    <a:solidFill>
                      <a:srgbClr val="000000"/>
                    </a:solidFill>
                    <a:ea typeface="宋体" pitchFamily="2" charset="-122"/>
                    <a:cs typeface="Lucida Sans Unicode" pitchFamily="34" charset="0"/>
                  </a:rPr>
                  <a:t>C</a:t>
                </a:r>
              </a:p>
            </p:txBody>
          </p:sp>
        </p:grpSp>
        <p:grpSp>
          <p:nvGrpSpPr>
            <p:cNvPr id="161" name="Group 54"/>
            <p:cNvGrpSpPr>
              <a:grpSpLocks/>
            </p:cNvGrpSpPr>
            <p:nvPr/>
          </p:nvGrpSpPr>
          <p:grpSpPr bwMode="auto">
            <a:xfrm>
              <a:off x="8316895" y="2849563"/>
              <a:ext cx="484186" cy="584200"/>
              <a:chOff x="5239" y="1795"/>
              <a:chExt cx="305" cy="368"/>
            </a:xfrm>
          </p:grpSpPr>
          <p:sp>
            <p:nvSpPr>
              <p:cNvPr id="243" name="Oval 55"/>
              <p:cNvSpPr>
                <a:spLocks noChangeArrowheads="1"/>
              </p:cNvSpPr>
              <p:nvPr/>
            </p:nvSpPr>
            <p:spPr bwMode="auto">
              <a:xfrm rot="10800000">
                <a:off x="5239" y="1847"/>
                <a:ext cx="302" cy="316"/>
              </a:xfrm>
              <a:prstGeom prst="ellipse">
                <a:avLst/>
              </a:prstGeom>
              <a:solidFill>
                <a:srgbClr val="FF6699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ko-KR" altLang="en-US" sz="1200"/>
              </a:p>
            </p:txBody>
          </p:sp>
          <p:sp>
            <p:nvSpPr>
              <p:cNvPr id="244" name="Text Box 56"/>
              <p:cNvSpPr txBox="1">
                <a:spLocks noChangeArrowheads="1"/>
              </p:cNvSpPr>
              <p:nvPr/>
            </p:nvSpPr>
            <p:spPr bwMode="auto">
              <a:xfrm>
                <a:off x="5239" y="1795"/>
                <a:ext cx="305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GB" altLang="zh-CN" sz="2000">
                    <a:solidFill>
                      <a:srgbClr val="000000"/>
                    </a:solidFill>
                    <a:ea typeface="宋体" pitchFamily="2" charset="-122"/>
                    <a:cs typeface="Lucida Sans Unicode" pitchFamily="34" charset="0"/>
                  </a:rPr>
                  <a:t>A</a:t>
                </a:r>
              </a:p>
            </p:txBody>
          </p:sp>
        </p:grpSp>
        <p:grpSp>
          <p:nvGrpSpPr>
            <p:cNvPr id="162" name="Group 57"/>
            <p:cNvGrpSpPr>
              <a:grpSpLocks/>
            </p:cNvGrpSpPr>
            <p:nvPr/>
          </p:nvGrpSpPr>
          <p:grpSpPr bwMode="auto">
            <a:xfrm>
              <a:off x="7596172" y="3570288"/>
              <a:ext cx="484186" cy="584200"/>
              <a:chOff x="4785" y="2249"/>
              <a:chExt cx="305" cy="368"/>
            </a:xfrm>
          </p:grpSpPr>
          <p:sp>
            <p:nvSpPr>
              <p:cNvPr id="241" name="Oval 58"/>
              <p:cNvSpPr>
                <a:spLocks noChangeArrowheads="1"/>
              </p:cNvSpPr>
              <p:nvPr/>
            </p:nvSpPr>
            <p:spPr bwMode="auto">
              <a:xfrm rot="10800000">
                <a:off x="4785" y="2301"/>
                <a:ext cx="302" cy="316"/>
              </a:xfrm>
              <a:prstGeom prst="ellipse">
                <a:avLst/>
              </a:prstGeom>
              <a:solidFill>
                <a:srgbClr val="FF6699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ko-KR" altLang="en-US" sz="1200"/>
              </a:p>
            </p:txBody>
          </p:sp>
          <p:sp>
            <p:nvSpPr>
              <p:cNvPr id="242" name="Text Box 59"/>
              <p:cNvSpPr txBox="1">
                <a:spLocks noChangeArrowheads="1"/>
              </p:cNvSpPr>
              <p:nvPr/>
            </p:nvSpPr>
            <p:spPr bwMode="auto">
              <a:xfrm>
                <a:off x="4785" y="2249"/>
                <a:ext cx="305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GB" altLang="zh-CN" sz="2000">
                    <a:solidFill>
                      <a:srgbClr val="000000"/>
                    </a:solidFill>
                    <a:ea typeface="宋体" pitchFamily="2" charset="-122"/>
                    <a:cs typeface="Lucida Sans Unicode" pitchFamily="34" charset="0"/>
                  </a:rPr>
                  <a:t>A</a:t>
                </a:r>
              </a:p>
            </p:txBody>
          </p:sp>
        </p:grpSp>
        <p:grpSp>
          <p:nvGrpSpPr>
            <p:cNvPr id="163" name="Group 60"/>
            <p:cNvGrpSpPr>
              <a:grpSpLocks/>
            </p:cNvGrpSpPr>
            <p:nvPr/>
          </p:nvGrpSpPr>
          <p:grpSpPr bwMode="auto">
            <a:xfrm>
              <a:off x="6732573" y="3138488"/>
              <a:ext cx="484186" cy="584200"/>
              <a:chOff x="4241" y="1977"/>
              <a:chExt cx="305" cy="368"/>
            </a:xfrm>
          </p:grpSpPr>
          <p:sp>
            <p:nvSpPr>
              <p:cNvPr id="239" name="Oval 61"/>
              <p:cNvSpPr>
                <a:spLocks noChangeArrowheads="1"/>
              </p:cNvSpPr>
              <p:nvPr/>
            </p:nvSpPr>
            <p:spPr bwMode="auto">
              <a:xfrm rot="10800000">
                <a:off x="4241" y="2029"/>
                <a:ext cx="302" cy="316"/>
              </a:xfrm>
              <a:prstGeom prst="ellipse">
                <a:avLst/>
              </a:prstGeom>
              <a:solidFill>
                <a:srgbClr val="FF6699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ko-KR" altLang="en-US" sz="1200"/>
              </a:p>
            </p:txBody>
          </p:sp>
          <p:sp>
            <p:nvSpPr>
              <p:cNvPr id="240" name="Text Box 62"/>
              <p:cNvSpPr txBox="1">
                <a:spLocks noChangeArrowheads="1"/>
              </p:cNvSpPr>
              <p:nvPr/>
            </p:nvSpPr>
            <p:spPr bwMode="auto">
              <a:xfrm>
                <a:off x="4241" y="1977"/>
                <a:ext cx="305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GB" altLang="zh-CN" sz="2000">
                    <a:solidFill>
                      <a:srgbClr val="000000"/>
                    </a:solidFill>
                    <a:ea typeface="宋体" pitchFamily="2" charset="-122"/>
                    <a:cs typeface="Lucida Sans Unicode" pitchFamily="34" charset="0"/>
                  </a:rPr>
                  <a:t>A</a:t>
                </a:r>
              </a:p>
            </p:txBody>
          </p:sp>
        </p:grpSp>
        <p:sp>
          <p:nvSpPr>
            <p:cNvPr id="164" name="Line 63"/>
            <p:cNvSpPr>
              <a:spLocks noChangeShapeType="1"/>
            </p:cNvSpPr>
            <p:nvPr/>
          </p:nvSpPr>
          <p:spPr bwMode="auto">
            <a:xfrm flipV="1">
              <a:off x="7812088" y="2693988"/>
              <a:ext cx="73025" cy="95726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65" name="Line 64"/>
            <p:cNvSpPr>
              <a:spLocks noChangeShapeType="1"/>
            </p:cNvSpPr>
            <p:nvPr/>
          </p:nvSpPr>
          <p:spPr bwMode="auto">
            <a:xfrm flipV="1">
              <a:off x="8027988" y="3341688"/>
              <a:ext cx="360362" cy="382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66" name="Line 65"/>
            <p:cNvSpPr>
              <a:spLocks noChangeShapeType="1"/>
            </p:cNvSpPr>
            <p:nvPr/>
          </p:nvSpPr>
          <p:spPr bwMode="auto">
            <a:xfrm flipH="1" flipV="1">
              <a:off x="8089900" y="2620963"/>
              <a:ext cx="309563" cy="382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67" name="Line 66"/>
            <p:cNvSpPr>
              <a:spLocks noChangeShapeType="1"/>
            </p:cNvSpPr>
            <p:nvPr/>
          </p:nvSpPr>
          <p:spPr bwMode="auto">
            <a:xfrm>
              <a:off x="7235825" y="2344738"/>
              <a:ext cx="431800" cy="7143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68" name="Line 67"/>
            <p:cNvSpPr>
              <a:spLocks noChangeShapeType="1"/>
            </p:cNvSpPr>
            <p:nvPr/>
          </p:nvSpPr>
          <p:spPr bwMode="auto">
            <a:xfrm>
              <a:off x="6948488" y="2632075"/>
              <a:ext cx="1587" cy="5762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69" name="Line 68"/>
            <p:cNvSpPr>
              <a:spLocks noChangeShapeType="1"/>
            </p:cNvSpPr>
            <p:nvPr/>
          </p:nvSpPr>
          <p:spPr bwMode="auto">
            <a:xfrm flipH="1">
              <a:off x="7153275" y="2632075"/>
              <a:ext cx="598488" cy="6477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200"/>
            </a:p>
          </p:txBody>
        </p:sp>
        <p:grpSp>
          <p:nvGrpSpPr>
            <p:cNvPr id="170" name="Group 69"/>
            <p:cNvGrpSpPr>
              <a:grpSpLocks/>
            </p:cNvGrpSpPr>
            <p:nvPr/>
          </p:nvGrpSpPr>
          <p:grpSpPr bwMode="auto">
            <a:xfrm>
              <a:off x="1116013" y="2263775"/>
              <a:ext cx="1077912" cy="1447800"/>
              <a:chOff x="703" y="1426"/>
              <a:chExt cx="679" cy="912"/>
            </a:xfrm>
          </p:grpSpPr>
          <p:sp>
            <p:nvSpPr>
              <p:cNvPr id="235" name="Line 70"/>
              <p:cNvSpPr>
                <a:spLocks noChangeShapeType="1"/>
              </p:cNvSpPr>
              <p:nvPr/>
            </p:nvSpPr>
            <p:spPr bwMode="auto">
              <a:xfrm flipV="1">
                <a:off x="748" y="1425"/>
                <a:ext cx="318" cy="59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36" name="Line 71"/>
              <p:cNvSpPr>
                <a:spLocks noChangeShapeType="1"/>
              </p:cNvSpPr>
              <p:nvPr/>
            </p:nvSpPr>
            <p:spPr bwMode="auto">
              <a:xfrm>
                <a:off x="1292" y="1614"/>
                <a:ext cx="91" cy="226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37" name="Line 72"/>
              <p:cNvSpPr>
                <a:spLocks noChangeShapeType="1"/>
              </p:cNvSpPr>
              <p:nvPr/>
            </p:nvSpPr>
            <p:spPr bwMode="auto">
              <a:xfrm>
                <a:off x="703" y="1614"/>
                <a:ext cx="589" cy="317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38" name="Line 73"/>
              <p:cNvSpPr>
                <a:spLocks noChangeShapeType="1"/>
              </p:cNvSpPr>
              <p:nvPr/>
            </p:nvSpPr>
            <p:spPr bwMode="auto">
              <a:xfrm flipH="1">
                <a:off x="1059" y="2113"/>
                <a:ext cx="286" cy="226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</p:grpSp>
        <p:grpSp>
          <p:nvGrpSpPr>
            <p:cNvPr id="171" name="Group 74"/>
            <p:cNvGrpSpPr>
              <a:grpSpLocks/>
            </p:cNvGrpSpPr>
            <p:nvPr/>
          </p:nvGrpSpPr>
          <p:grpSpPr bwMode="auto">
            <a:xfrm>
              <a:off x="3995738" y="2562225"/>
              <a:ext cx="1366837" cy="871538"/>
              <a:chOff x="2517" y="1614"/>
              <a:chExt cx="861" cy="549"/>
            </a:xfrm>
          </p:grpSpPr>
          <p:sp>
            <p:nvSpPr>
              <p:cNvPr id="231" name="Line 75"/>
              <p:cNvSpPr>
                <a:spLocks noChangeShapeType="1"/>
              </p:cNvSpPr>
              <p:nvPr/>
            </p:nvSpPr>
            <p:spPr bwMode="auto">
              <a:xfrm flipH="1" flipV="1">
                <a:off x="2601" y="1698"/>
                <a:ext cx="331" cy="467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32" name="Line 76"/>
              <p:cNvSpPr>
                <a:spLocks noChangeShapeType="1"/>
              </p:cNvSpPr>
              <p:nvPr/>
            </p:nvSpPr>
            <p:spPr bwMode="auto">
              <a:xfrm flipV="1">
                <a:off x="3152" y="1970"/>
                <a:ext cx="227" cy="195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33" name="Line 77"/>
              <p:cNvSpPr>
                <a:spLocks noChangeShapeType="1"/>
              </p:cNvSpPr>
              <p:nvPr/>
            </p:nvSpPr>
            <p:spPr bwMode="auto">
              <a:xfrm>
                <a:off x="2653" y="1614"/>
                <a:ext cx="681" cy="136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34" name="Line 78"/>
              <p:cNvSpPr>
                <a:spLocks noChangeShapeType="1"/>
              </p:cNvSpPr>
              <p:nvPr/>
            </p:nvSpPr>
            <p:spPr bwMode="auto">
              <a:xfrm flipV="1">
                <a:off x="2517" y="1879"/>
                <a:ext cx="817" cy="196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</p:grpSp>
        <p:grpSp>
          <p:nvGrpSpPr>
            <p:cNvPr id="172" name="Group 79"/>
            <p:cNvGrpSpPr>
              <a:grpSpLocks/>
            </p:cNvGrpSpPr>
            <p:nvPr/>
          </p:nvGrpSpPr>
          <p:grpSpPr bwMode="auto">
            <a:xfrm>
              <a:off x="7235825" y="2346325"/>
              <a:ext cx="1160463" cy="1376363"/>
              <a:chOff x="4558" y="1478"/>
              <a:chExt cx="731" cy="867"/>
            </a:xfrm>
          </p:grpSpPr>
          <p:sp>
            <p:nvSpPr>
              <p:cNvPr id="227" name="Line 80"/>
              <p:cNvSpPr>
                <a:spLocks noChangeShapeType="1"/>
              </p:cNvSpPr>
              <p:nvPr/>
            </p:nvSpPr>
            <p:spPr bwMode="auto">
              <a:xfrm flipV="1">
                <a:off x="4921" y="1698"/>
                <a:ext cx="46" cy="603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28" name="Line 81"/>
              <p:cNvSpPr>
                <a:spLocks noChangeShapeType="1"/>
              </p:cNvSpPr>
              <p:nvPr/>
            </p:nvSpPr>
            <p:spPr bwMode="auto">
              <a:xfrm flipV="1">
                <a:off x="5057" y="2106"/>
                <a:ext cx="227" cy="241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29" name="Line 82"/>
              <p:cNvSpPr>
                <a:spLocks noChangeShapeType="1"/>
              </p:cNvSpPr>
              <p:nvPr/>
            </p:nvSpPr>
            <p:spPr bwMode="auto">
              <a:xfrm flipH="1" flipV="1">
                <a:off x="5096" y="1652"/>
                <a:ext cx="195" cy="241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30" name="Line 83"/>
              <p:cNvSpPr>
                <a:spLocks noChangeShapeType="1"/>
              </p:cNvSpPr>
              <p:nvPr/>
            </p:nvSpPr>
            <p:spPr bwMode="auto">
              <a:xfrm>
                <a:off x="4558" y="1478"/>
                <a:ext cx="272" cy="45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</p:grpSp>
        <p:grpSp>
          <p:nvGrpSpPr>
            <p:cNvPr id="173" name="Group 84"/>
            <p:cNvGrpSpPr>
              <a:grpSpLocks/>
            </p:cNvGrpSpPr>
            <p:nvPr/>
          </p:nvGrpSpPr>
          <p:grpSpPr bwMode="auto">
            <a:xfrm>
              <a:off x="1219200" y="4343401"/>
              <a:ext cx="5918201" cy="1889126"/>
              <a:chOff x="769" y="2892"/>
              <a:chExt cx="3728" cy="1190"/>
            </a:xfrm>
          </p:grpSpPr>
          <p:sp>
            <p:nvSpPr>
              <p:cNvPr id="211" name="Rectangle 85"/>
              <p:cNvSpPr>
                <a:spLocks noChangeArrowheads="1"/>
              </p:cNvSpPr>
              <p:nvPr/>
            </p:nvSpPr>
            <p:spPr bwMode="auto">
              <a:xfrm>
                <a:off x="3317" y="3255"/>
                <a:ext cx="1179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212" name="Rectangle 86"/>
              <p:cNvSpPr>
                <a:spLocks noChangeArrowheads="1"/>
              </p:cNvSpPr>
              <p:nvPr/>
            </p:nvSpPr>
            <p:spPr bwMode="auto">
              <a:xfrm>
                <a:off x="2514" y="3255"/>
                <a:ext cx="803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213" name="Rectangle 87"/>
              <p:cNvSpPr>
                <a:spLocks noChangeArrowheads="1"/>
              </p:cNvSpPr>
              <p:nvPr/>
            </p:nvSpPr>
            <p:spPr bwMode="auto">
              <a:xfrm>
                <a:off x="1666" y="3255"/>
                <a:ext cx="848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214" name="Rectangle 88"/>
              <p:cNvSpPr>
                <a:spLocks noChangeArrowheads="1"/>
              </p:cNvSpPr>
              <p:nvPr/>
            </p:nvSpPr>
            <p:spPr bwMode="auto">
              <a:xfrm>
                <a:off x="769" y="3255"/>
                <a:ext cx="1335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95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GB" altLang="zh-CN" sz="1600" dirty="0">
                    <a:solidFill>
                      <a:srgbClr val="000000"/>
                    </a:solidFill>
                    <a:ea typeface="宋体" pitchFamily="2" charset="-122"/>
                    <a:cs typeface="Lucida Sans Unicode" pitchFamily="34" charset="0"/>
                  </a:rPr>
                  <a:t>subgraph</a:t>
                </a:r>
              </a:p>
            </p:txBody>
          </p:sp>
          <p:sp>
            <p:nvSpPr>
              <p:cNvPr id="215" name="Rectangle 89"/>
              <p:cNvSpPr>
                <a:spLocks noChangeArrowheads="1"/>
              </p:cNvSpPr>
              <p:nvPr/>
            </p:nvSpPr>
            <p:spPr bwMode="auto">
              <a:xfrm>
                <a:off x="3317" y="2892"/>
                <a:ext cx="1179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95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GB" altLang="zh-CN" sz="2000">
                    <a:solidFill>
                      <a:srgbClr val="000000"/>
                    </a:solidFill>
                    <a:ea typeface="宋体" pitchFamily="2" charset="-122"/>
                    <a:cs typeface="Lucida Sans Unicode" pitchFamily="34" charset="0"/>
                  </a:rPr>
                  <a:t>3</a:t>
                </a:r>
              </a:p>
            </p:txBody>
          </p:sp>
          <p:sp>
            <p:nvSpPr>
              <p:cNvPr id="216" name="Rectangle 90"/>
              <p:cNvSpPr>
                <a:spLocks noChangeArrowheads="1"/>
              </p:cNvSpPr>
              <p:nvPr/>
            </p:nvSpPr>
            <p:spPr bwMode="auto">
              <a:xfrm>
                <a:off x="2514" y="2892"/>
                <a:ext cx="803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95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GB" altLang="zh-CN" sz="2000">
                    <a:solidFill>
                      <a:srgbClr val="000000"/>
                    </a:solidFill>
                    <a:ea typeface="宋体" pitchFamily="2" charset="-122"/>
                    <a:cs typeface="Lucida Sans Unicode" pitchFamily="34" charset="0"/>
                  </a:rPr>
                  <a:t>3</a:t>
                </a:r>
              </a:p>
            </p:txBody>
          </p:sp>
          <p:sp>
            <p:nvSpPr>
              <p:cNvPr id="217" name="Rectangle 91"/>
              <p:cNvSpPr>
                <a:spLocks noChangeArrowheads="1"/>
              </p:cNvSpPr>
              <p:nvPr/>
            </p:nvSpPr>
            <p:spPr bwMode="auto">
              <a:xfrm>
                <a:off x="1666" y="2892"/>
                <a:ext cx="848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95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GB" altLang="zh-CN" sz="2000">
                    <a:solidFill>
                      <a:srgbClr val="000000"/>
                    </a:solidFill>
                    <a:ea typeface="宋体" pitchFamily="2" charset="-122"/>
                    <a:cs typeface="Lucida Sans Unicode" pitchFamily="34" charset="0"/>
                  </a:rPr>
                  <a:t>1</a:t>
                </a:r>
              </a:p>
            </p:txBody>
          </p:sp>
          <p:sp>
            <p:nvSpPr>
              <p:cNvPr id="218" name="Rectangle 92"/>
              <p:cNvSpPr>
                <a:spLocks noChangeArrowheads="1"/>
              </p:cNvSpPr>
              <p:nvPr/>
            </p:nvSpPr>
            <p:spPr bwMode="auto">
              <a:xfrm>
                <a:off x="769" y="2892"/>
                <a:ext cx="896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49263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95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GB" altLang="zh-CN" sz="1600">
                    <a:solidFill>
                      <a:srgbClr val="000000"/>
                    </a:solidFill>
                    <a:ea typeface="宋体" pitchFamily="2" charset="-122"/>
                    <a:cs typeface="Lucida Sans Unicode" pitchFamily="34" charset="0"/>
                  </a:rPr>
                  <a:t>Support</a:t>
                </a:r>
              </a:p>
            </p:txBody>
          </p:sp>
          <p:sp>
            <p:nvSpPr>
              <p:cNvPr id="219" name="Line 93"/>
              <p:cNvSpPr>
                <a:spLocks noChangeShapeType="1"/>
              </p:cNvSpPr>
              <p:nvPr/>
            </p:nvSpPr>
            <p:spPr bwMode="auto">
              <a:xfrm>
                <a:off x="769" y="2892"/>
                <a:ext cx="3726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20" name="Line 94"/>
              <p:cNvSpPr>
                <a:spLocks noChangeShapeType="1"/>
              </p:cNvSpPr>
              <p:nvPr/>
            </p:nvSpPr>
            <p:spPr bwMode="auto">
              <a:xfrm>
                <a:off x="769" y="3255"/>
                <a:ext cx="3726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21" name="Line 95"/>
              <p:cNvSpPr>
                <a:spLocks noChangeShapeType="1"/>
              </p:cNvSpPr>
              <p:nvPr/>
            </p:nvSpPr>
            <p:spPr bwMode="auto">
              <a:xfrm>
                <a:off x="769" y="4081"/>
                <a:ext cx="3726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22" name="Line 96"/>
              <p:cNvSpPr>
                <a:spLocks noChangeShapeType="1"/>
              </p:cNvSpPr>
              <p:nvPr/>
            </p:nvSpPr>
            <p:spPr bwMode="auto">
              <a:xfrm>
                <a:off x="769" y="2892"/>
                <a:ext cx="1" cy="1189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23" name="Line 97"/>
              <p:cNvSpPr>
                <a:spLocks noChangeShapeType="1"/>
              </p:cNvSpPr>
              <p:nvPr/>
            </p:nvSpPr>
            <p:spPr bwMode="auto">
              <a:xfrm>
                <a:off x="1666" y="2892"/>
                <a:ext cx="1" cy="1189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24" name="Line 98"/>
              <p:cNvSpPr>
                <a:spLocks noChangeShapeType="1"/>
              </p:cNvSpPr>
              <p:nvPr/>
            </p:nvSpPr>
            <p:spPr bwMode="auto">
              <a:xfrm>
                <a:off x="2514" y="2892"/>
                <a:ext cx="1" cy="1189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25" name="Line 99"/>
              <p:cNvSpPr>
                <a:spLocks noChangeShapeType="1"/>
              </p:cNvSpPr>
              <p:nvPr/>
            </p:nvSpPr>
            <p:spPr bwMode="auto">
              <a:xfrm>
                <a:off x="3317" y="2892"/>
                <a:ext cx="1" cy="1189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26" name="Line 100"/>
              <p:cNvSpPr>
                <a:spLocks noChangeShapeType="1"/>
              </p:cNvSpPr>
              <p:nvPr/>
            </p:nvSpPr>
            <p:spPr bwMode="auto">
              <a:xfrm>
                <a:off x="4496" y="2892"/>
                <a:ext cx="1" cy="1189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</p:grpSp>
        <p:grpSp>
          <p:nvGrpSpPr>
            <p:cNvPr id="174" name="Group 101"/>
            <p:cNvGrpSpPr>
              <a:grpSpLocks/>
            </p:cNvGrpSpPr>
            <p:nvPr/>
          </p:nvGrpSpPr>
          <p:grpSpPr bwMode="auto">
            <a:xfrm>
              <a:off x="2771775" y="5229225"/>
              <a:ext cx="879475" cy="866775"/>
              <a:chOff x="1746" y="3294"/>
              <a:chExt cx="554" cy="546"/>
            </a:xfrm>
          </p:grpSpPr>
          <p:grpSp>
            <p:nvGrpSpPr>
              <p:cNvPr id="200" name="Group 102"/>
              <p:cNvGrpSpPr>
                <a:grpSpLocks/>
              </p:cNvGrpSpPr>
              <p:nvPr/>
            </p:nvGrpSpPr>
            <p:grpSpPr bwMode="auto">
              <a:xfrm>
                <a:off x="1964" y="3476"/>
                <a:ext cx="137" cy="364"/>
                <a:chOff x="1964" y="3476"/>
                <a:chExt cx="137" cy="364"/>
              </a:xfrm>
            </p:grpSpPr>
            <p:sp>
              <p:nvSpPr>
                <p:cNvPr id="209" name="Oval 103"/>
                <p:cNvSpPr>
                  <a:spLocks noChangeArrowheads="1"/>
                </p:cNvSpPr>
                <p:nvPr/>
              </p:nvSpPr>
              <p:spPr bwMode="auto">
                <a:xfrm rot="10800000">
                  <a:off x="1982" y="3501"/>
                  <a:ext cx="121" cy="126"/>
                </a:xfrm>
                <a:prstGeom prst="ellipse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/>
                <a:p>
                  <a:endParaRPr lang="ko-KR" altLang="en-US" sz="1200"/>
                </a:p>
              </p:txBody>
            </p:sp>
            <p:sp>
              <p:nvSpPr>
                <p:cNvPr id="210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964" y="3476"/>
                  <a:ext cx="116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200"/>
                </a:p>
              </p:txBody>
            </p:sp>
          </p:grpSp>
          <p:grpSp>
            <p:nvGrpSpPr>
              <p:cNvPr id="201" name="Group 105"/>
              <p:cNvGrpSpPr>
                <a:grpSpLocks/>
              </p:cNvGrpSpPr>
              <p:nvPr/>
            </p:nvGrpSpPr>
            <p:grpSpPr bwMode="auto">
              <a:xfrm>
                <a:off x="1746" y="3348"/>
                <a:ext cx="137" cy="363"/>
                <a:chOff x="1746" y="3348"/>
                <a:chExt cx="137" cy="363"/>
              </a:xfrm>
            </p:grpSpPr>
            <p:sp>
              <p:nvSpPr>
                <p:cNvPr id="207" name="Oval 106"/>
                <p:cNvSpPr>
                  <a:spLocks noChangeArrowheads="1"/>
                </p:cNvSpPr>
                <p:nvPr/>
              </p:nvSpPr>
              <p:spPr bwMode="auto">
                <a:xfrm rot="10800000">
                  <a:off x="1764" y="3379"/>
                  <a:ext cx="121" cy="127"/>
                </a:xfrm>
                <a:prstGeom prst="ellipse">
                  <a:avLst/>
                </a:prstGeom>
                <a:solidFill>
                  <a:srgbClr val="66FF3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/>
                <a:p>
                  <a:endParaRPr lang="ko-KR" altLang="en-US" sz="1200"/>
                </a:p>
              </p:txBody>
            </p:sp>
            <p:sp>
              <p:nvSpPr>
                <p:cNvPr id="208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746" y="3348"/>
                  <a:ext cx="116" cy="3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200"/>
                </a:p>
              </p:txBody>
            </p:sp>
          </p:grpSp>
          <p:grpSp>
            <p:nvGrpSpPr>
              <p:cNvPr id="202" name="Group 108"/>
              <p:cNvGrpSpPr>
                <a:grpSpLocks/>
              </p:cNvGrpSpPr>
              <p:nvPr/>
            </p:nvGrpSpPr>
            <p:grpSpPr bwMode="auto">
              <a:xfrm>
                <a:off x="2163" y="3294"/>
                <a:ext cx="137" cy="364"/>
                <a:chOff x="2163" y="3294"/>
                <a:chExt cx="137" cy="364"/>
              </a:xfrm>
            </p:grpSpPr>
            <p:sp>
              <p:nvSpPr>
                <p:cNvPr id="205" name="Oval 109"/>
                <p:cNvSpPr>
                  <a:spLocks noChangeArrowheads="1"/>
                </p:cNvSpPr>
                <p:nvPr/>
              </p:nvSpPr>
              <p:spPr bwMode="auto">
                <a:xfrm rot="10800000">
                  <a:off x="2181" y="3325"/>
                  <a:ext cx="121" cy="127"/>
                </a:xfrm>
                <a:prstGeom prst="ellipse">
                  <a:avLst/>
                </a:prstGeom>
                <a:solidFill>
                  <a:srgbClr val="66FF3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/>
                <a:p>
                  <a:endParaRPr lang="ko-KR" altLang="en-US" sz="1200"/>
                </a:p>
              </p:txBody>
            </p:sp>
            <p:sp>
              <p:nvSpPr>
                <p:cNvPr id="20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163" y="3294"/>
                  <a:ext cx="116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200"/>
                </a:p>
              </p:txBody>
            </p:sp>
          </p:grpSp>
          <p:sp>
            <p:nvSpPr>
              <p:cNvPr id="203" name="Line 111"/>
              <p:cNvSpPr>
                <a:spLocks noChangeShapeType="1"/>
              </p:cNvSpPr>
              <p:nvPr/>
            </p:nvSpPr>
            <p:spPr bwMode="auto">
              <a:xfrm flipH="1">
                <a:off x="2078" y="3421"/>
                <a:ext cx="123" cy="9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204" name="Line 112"/>
              <p:cNvSpPr>
                <a:spLocks noChangeShapeType="1"/>
              </p:cNvSpPr>
              <p:nvPr/>
            </p:nvSpPr>
            <p:spPr bwMode="auto">
              <a:xfrm>
                <a:off x="1867" y="3476"/>
                <a:ext cx="109" cy="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</p:grpSp>
        <p:grpSp>
          <p:nvGrpSpPr>
            <p:cNvPr id="175" name="Group 113"/>
            <p:cNvGrpSpPr>
              <a:grpSpLocks/>
            </p:cNvGrpSpPr>
            <p:nvPr/>
          </p:nvGrpSpPr>
          <p:grpSpPr bwMode="auto">
            <a:xfrm>
              <a:off x="4140200" y="5302250"/>
              <a:ext cx="622300" cy="650875"/>
              <a:chOff x="2608" y="3340"/>
              <a:chExt cx="392" cy="410"/>
            </a:xfrm>
          </p:grpSpPr>
          <p:grpSp>
            <p:nvGrpSpPr>
              <p:cNvPr id="193" name="Group 114"/>
              <p:cNvGrpSpPr>
                <a:grpSpLocks/>
              </p:cNvGrpSpPr>
              <p:nvPr/>
            </p:nvGrpSpPr>
            <p:grpSpPr bwMode="auto">
              <a:xfrm>
                <a:off x="2608" y="3385"/>
                <a:ext cx="138" cy="365"/>
                <a:chOff x="2608" y="3385"/>
                <a:chExt cx="138" cy="365"/>
              </a:xfrm>
            </p:grpSpPr>
            <p:sp>
              <p:nvSpPr>
                <p:cNvPr id="198" name="Oval 115"/>
                <p:cNvSpPr>
                  <a:spLocks noChangeArrowheads="1"/>
                </p:cNvSpPr>
                <p:nvPr/>
              </p:nvSpPr>
              <p:spPr bwMode="auto">
                <a:xfrm rot="10800000">
                  <a:off x="2627" y="3416"/>
                  <a:ext cx="121" cy="127"/>
                </a:xfrm>
                <a:prstGeom prst="ellipse">
                  <a:avLst/>
                </a:prstGeom>
                <a:solidFill>
                  <a:srgbClr val="FF6699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/>
                <a:p>
                  <a:endParaRPr lang="ko-KR" altLang="en-US" sz="1200"/>
                </a:p>
              </p:txBody>
            </p:sp>
            <p:sp>
              <p:nvSpPr>
                <p:cNvPr id="199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608" y="3385"/>
                  <a:ext cx="116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200"/>
                </a:p>
              </p:txBody>
            </p:sp>
          </p:grpSp>
          <p:grpSp>
            <p:nvGrpSpPr>
              <p:cNvPr id="194" name="Group 117"/>
              <p:cNvGrpSpPr>
                <a:grpSpLocks/>
              </p:cNvGrpSpPr>
              <p:nvPr/>
            </p:nvGrpSpPr>
            <p:grpSpPr bwMode="auto">
              <a:xfrm>
                <a:off x="2863" y="3340"/>
                <a:ext cx="137" cy="365"/>
                <a:chOff x="2863" y="3340"/>
                <a:chExt cx="137" cy="365"/>
              </a:xfrm>
            </p:grpSpPr>
            <p:sp>
              <p:nvSpPr>
                <p:cNvPr id="196" name="Oval 118"/>
                <p:cNvSpPr>
                  <a:spLocks noChangeArrowheads="1"/>
                </p:cNvSpPr>
                <p:nvPr/>
              </p:nvSpPr>
              <p:spPr bwMode="auto">
                <a:xfrm rot="10800000">
                  <a:off x="2881" y="3371"/>
                  <a:ext cx="121" cy="127"/>
                </a:xfrm>
                <a:prstGeom prst="ellipse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/>
                <a:p>
                  <a:endParaRPr lang="ko-KR" altLang="en-US" sz="1200"/>
                </a:p>
              </p:txBody>
            </p:sp>
            <p:sp>
              <p:nvSpPr>
                <p:cNvPr id="197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2863" y="3340"/>
                  <a:ext cx="116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200"/>
                </a:p>
              </p:txBody>
            </p:sp>
          </p:grpSp>
          <p:sp>
            <p:nvSpPr>
              <p:cNvPr id="195" name="Line 120"/>
              <p:cNvSpPr>
                <a:spLocks noChangeShapeType="1"/>
              </p:cNvSpPr>
              <p:nvPr/>
            </p:nvSpPr>
            <p:spPr bwMode="auto">
              <a:xfrm flipV="1">
                <a:off x="2729" y="3406"/>
                <a:ext cx="146" cy="5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</p:grpSp>
        <p:grpSp>
          <p:nvGrpSpPr>
            <p:cNvPr id="176" name="Group 121"/>
            <p:cNvGrpSpPr>
              <a:grpSpLocks/>
            </p:cNvGrpSpPr>
            <p:nvPr/>
          </p:nvGrpSpPr>
          <p:grpSpPr bwMode="auto">
            <a:xfrm>
              <a:off x="5848350" y="5195888"/>
              <a:ext cx="854075" cy="1184275"/>
              <a:chOff x="3684" y="3273"/>
              <a:chExt cx="538" cy="746"/>
            </a:xfrm>
          </p:grpSpPr>
          <p:grpSp>
            <p:nvGrpSpPr>
              <p:cNvPr id="177" name="Group 122"/>
              <p:cNvGrpSpPr>
                <a:grpSpLocks/>
              </p:cNvGrpSpPr>
              <p:nvPr/>
            </p:nvGrpSpPr>
            <p:grpSpPr bwMode="auto">
              <a:xfrm>
                <a:off x="3920" y="3291"/>
                <a:ext cx="138" cy="365"/>
                <a:chOff x="3920" y="3291"/>
                <a:chExt cx="138" cy="365"/>
              </a:xfrm>
            </p:grpSpPr>
            <p:sp>
              <p:nvSpPr>
                <p:cNvPr id="191" name="Oval 123"/>
                <p:cNvSpPr>
                  <a:spLocks noChangeArrowheads="1"/>
                </p:cNvSpPr>
                <p:nvPr/>
              </p:nvSpPr>
              <p:spPr bwMode="auto">
                <a:xfrm rot="10800000">
                  <a:off x="3939" y="3322"/>
                  <a:ext cx="121" cy="127"/>
                </a:xfrm>
                <a:prstGeom prst="ellipse">
                  <a:avLst/>
                </a:prstGeom>
                <a:solidFill>
                  <a:srgbClr val="66FF3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/>
                <a:p>
                  <a:endParaRPr lang="ko-KR" altLang="en-US" sz="1200"/>
                </a:p>
              </p:txBody>
            </p:sp>
            <p:sp>
              <p:nvSpPr>
                <p:cNvPr id="192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920" y="3291"/>
                  <a:ext cx="116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200"/>
                </a:p>
              </p:txBody>
            </p:sp>
          </p:grpSp>
          <p:grpSp>
            <p:nvGrpSpPr>
              <p:cNvPr id="178" name="Group 125"/>
              <p:cNvGrpSpPr>
                <a:grpSpLocks/>
              </p:cNvGrpSpPr>
              <p:nvPr/>
            </p:nvGrpSpPr>
            <p:grpSpPr bwMode="auto">
              <a:xfrm>
                <a:off x="3684" y="3273"/>
                <a:ext cx="138" cy="363"/>
                <a:chOff x="3684" y="3273"/>
                <a:chExt cx="138" cy="363"/>
              </a:xfrm>
            </p:grpSpPr>
            <p:sp>
              <p:nvSpPr>
                <p:cNvPr id="189" name="Oval 126"/>
                <p:cNvSpPr>
                  <a:spLocks noChangeArrowheads="1"/>
                </p:cNvSpPr>
                <p:nvPr/>
              </p:nvSpPr>
              <p:spPr bwMode="auto">
                <a:xfrm rot="10800000">
                  <a:off x="3703" y="3304"/>
                  <a:ext cx="121" cy="127"/>
                </a:xfrm>
                <a:prstGeom prst="ellipse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/>
                <a:p>
                  <a:endParaRPr lang="ko-KR" altLang="en-US" sz="1200"/>
                </a:p>
              </p:txBody>
            </p:sp>
            <p:sp>
              <p:nvSpPr>
                <p:cNvPr id="190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684" y="3273"/>
                  <a:ext cx="117" cy="3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200"/>
                </a:p>
              </p:txBody>
            </p:sp>
          </p:grpSp>
          <p:grpSp>
            <p:nvGrpSpPr>
              <p:cNvPr id="179" name="Group 128"/>
              <p:cNvGrpSpPr>
                <a:grpSpLocks/>
              </p:cNvGrpSpPr>
              <p:nvPr/>
            </p:nvGrpSpPr>
            <p:grpSpPr bwMode="auto">
              <a:xfrm>
                <a:off x="4084" y="3473"/>
                <a:ext cx="138" cy="365"/>
                <a:chOff x="4084" y="3473"/>
                <a:chExt cx="138" cy="365"/>
              </a:xfrm>
            </p:grpSpPr>
            <p:sp>
              <p:nvSpPr>
                <p:cNvPr id="187" name="Oval 129"/>
                <p:cNvSpPr>
                  <a:spLocks noChangeArrowheads="1"/>
                </p:cNvSpPr>
                <p:nvPr/>
              </p:nvSpPr>
              <p:spPr bwMode="auto">
                <a:xfrm rot="10800000">
                  <a:off x="4103" y="3504"/>
                  <a:ext cx="121" cy="127"/>
                </a:xfrm>
                <a:prstGeom prst="ellipse">
                  <a:avLst/>
                </a:prstGeom>
                <a:solidFill>
                  <a:srgbClr val="FF6699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/>
                <a:p>
                  <a:endParaRPr lang="ko-KR" altLang="en-US" sz="1200"/>
                </a:p>
              </p:txBody>
            </p:sp>
            <p:sp>
              <p:nvSpPr>
                <p:cNvPr id="188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4084" y="3473"/>
                  <a:ext cx="117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200"/>
                </a:p>
              </p:txBody>
            </p:sp>
          </p:grpSp>
          <p:grpSp>
            <p:nvGrpSpPr>
              <p:cNvPr id="180" name="Group 131"/>
              <p:cNvGrpSpPr>
                <a:grpSpLocks/>
              </p:cNvGrpSpPr>
              <p:nvPr/>
            </p:nvGrpSpPr>
            <p:grpSpPr bwMode="auto">
              <a:xfrm>
                <a:off x="3902" y="3656"/>
                <a:ext cx="137" cy="363"/>
                <a:chOff x="3902" y="3656"/>
                <a:chExt cx="137" cy="363"/>
              </a:xfrm>
            </p:grpSpPr>
            <p:sp>
              <p:nvSpPr>
                <p:cNvPr id="185" name="Oval 132"/>
                <p:cNvSpPr>
                  <a:spLocks noChangeArrowheads="1"/>
                </p:cNvSpPr>
                <p:nvPr/>
              </p:nvSpPr>
              <p:spPr bwMode="auto">
                <a:xfrm rot="10800000">
                  <a:off x="3920" y="3686"/>
                  <a:ext cx="121" cy="127"/>
                </a:xfrm>
                <a:prstGeom prst="ellipse">
                  <a:avLst/>
                </a:prstGeom>
                <a:solidFill>
                  <a:srgbClr val="FF6699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/>
                <a:p>
                  <a:endParaRPr lang="ko-KR" altLang="en-US" sz="1200"/>
                </a:p>
              </p:txBody>
            </p:sp>
            <p:sp>
              <p:nvSpPr>
                <p:cNvPr id="186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902" y="3656"/>
                  <a:ext cx="116" cy="3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200"/>
                </a:p>
              </p:txBody>
            </p:sp>
          </p:grpSp>
          <p:sp>
            <p:nvSpPr>
              <p:cNvPr id="181" name="Line 134"/>
              <p:cNvSpPr>
                <a:spLocks noChangeShapeType="1"/>
              </p:cNvSpPr>
              <p:nvPr/>
            </p:nvSpPr>
            <p:spPr bwMode="auto">
              <a:xfrm flipV="1">
                <a:off x="3969" y="3429"/>
                <a:ext cx="18" cy="25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182" name="Line 135"/>
              <p:cNvSpPr>
                <a:spLocks noChangeShapeType="1"/>
              </p:cNvSpPr>
              <p:nvPr/>
            </p:nvSpPr>
            <p:spPr bwMode="auto">
              <a:xfrm flipV="1">
                <a:off x="4023" y="3593"/>
                <a:ext cx="91" cy="10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183" name="Line 136"/>
              <p:cNvSpPr>
                <a:spLocks noChangeShapeType="1"/>
              </p:cNvSpPr>
              <p:nvPr/>
            </p:nvSpPr>
            <p:spPr bwMode="auto">
              <a:xfrm flipH="1" flipV="1">
                <a:off x="4034" y="3411"/>
                <a:ext cx="87" cy="10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184" name="Line 137"/>
              <p:cNvSpPr>
                <a:spLocks noChangeShapeType="1"/>
              </p:cNvSpPr>
              <p:nvPr/>
            </p:nvSpPr>
            <p:spPr bwMode="auto">
              <a:xfrm>
                <a:off x="3823" y="3345"/>
                <a:ext cx="109" cy="19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05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Graph </a:t>
            </a:r>
            <a:r>
              <a:rPr lang="en-US" altLang="ko-KR" dirty="0"/>
              <a:t>isomorphism</a:t>
            </a:r>
          </a:p>
          <a:p>
            <a:pPr lvl="1"/>
            <a:r>
              <a:rPr lang="en-US" altLang="ko-KR" dirty="0"/>
              <a:t>to detect if two graphs are identical in structure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Picture 7" descr="100px-Graph_isomorphism_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153828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210px-Graph_isomorphism_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80" y="2429272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21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Graph representation (Canonical Labeling) </a:t>
            </a:r>
          </a:p>
          <a:p>
            <a:pPr lvl="1"/>
            <a:r>
              <a:rPr lang="en-US" altLang="ko-KR" dirty="0"/>
              <a:t>A canonical label is a unique code of a given graph.</a:t>
            </a:r>
          </a:p>
          <a:p>
            <a:pPr lvl="1"/>
            <a:r>
              <a:rPr lang="en-US" altLang="ko-KR" dirty="0" smtClean="0"/>
              <a:t>same </a:t>
            </a:r>
            <a:r>
              <a:rPr lang="en-US" altLang="ko-KR" dirty="0"/>
              <a:t>topological structure and the same labeling of edges and vertices. </a:t>
            </a:r>
          </a:p>
          <a:p>
            <a:endParaRPr lang="en-US" altLang="ko-KR" dirty="0"/>
          </a:p>
          <a:p>
            <a:r>
              <a:rPr lang="en-US" altLang="ko-KR" dirty="0"/>
              <a:t>Subgraph candidate generation</a:t>
            </a:r>
          </a:p>
          <a:p>
            <a:pPr lvl="1"/>
            <a:r>
              <a:rPr lang="en-US" altLang="ko-KR" dirty="0"/>
              <a:t>generate candidate frequent subgraphs from datasets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19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Apriori</a:t>
            </a:r>
            <a:r>
              <a:rPr lang="en-US" altLang="ko-KR" dirty="0" smtClean="0"/>
              <a:t>-based</a:t>
            </a:r>
          </a:p>
          <a:p>
            <a:pPr lvl="1"/>
            <a:r>
              <a:rPr lang="en-US" altLang="ko-KR" dirty="0" smtClean="0"/>
              <a:t>FSG : </a:t>
            </a:r>
            <a:r>
              <a:rPr lang="en-US" altLang="ko-KR" dirty="0"/>
              <a:t>Frequent subgraph </a:t>
            </a:r>
            <a:r>
              <a:rPr lang="en-US" altLang="ko-KR" dirty="0" smtClean="0"/>
              <a:t>discovery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en-US" altLang="ko-KR" dirty="0"/>
              <a:t>ICDM’01, </a:t>
            </a:r>
            <a:r>
              <a:rPr lang="en-US" altLang="ko-KR" dirty="0" err="1" smtClean="0"/>
              <a:t>M.Kuramochi</a:t>
            </a:r>
            <a:r>
              <a:rPr lang="en-US" altLang="ko-KR" dirty="0" smtClean="0"/>
              <a:t> </a:t>
            </a:r>
            <a:r>
              <a:rPr lang="en-US" altLang="ko-KR" dirty="0"/>
              <a:t>and G. </a:t>
            </a:r>
            <a:r>
              <a:rPr lang="en-US" altLang="ko-KR" dirty="0" err="1"/>
              <a:t>Karypis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Pattern growth based</a:t>
            </a:r>
          </a:p>
          <a:p>
            <a:pPr lvl="1"/>
            <a:r>
              <a:rPr lang="en-US" altLang="ko-KR" dirty="0" err="1" smtClean="0"/>
              <a:t>gSpan</a:t>
            </a:r>
            <a:r>
              <a:rPr lang="en-US" altLang="ko-KR" dirty="0" smtClean="0"/>
              <a:t> : Graph-Based Substructure Pattern Mining, ICDM’02 , Yan. </a:t>
            </a:r>
            <a:r>
              <a:rPr lang="en-US" altLang="ko-KR" dirty="0"/>
              <a:t>X. and </a:t>
            </a:r>
            <a:r>
              <a:rPr lang="en-US" altLang="ko-KR" dirty="0" smtClean="0"/>
              <a:t>Han. </a:t>
            </a:r>
            <a:r>
              <a:rPr lang="en-US" altLang="ko-KR" dirty="0"/>
              <a:t>J.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10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err="1" smtClean="0"/>
              <a:t>Apriori</a:t>
            </a:r>
            <a:r>
              <a:rPr lang="en-US" altLang="ko-KR" b="1" dirty="0" smtClean="0"/>
              <a:t>-based</a:t>
            </a:r>
            <a:endParaRPr lang="en-US" altLang="ko-KR" b="1" dirty="0" smtClean="0"/>
          </a:p>
          <a:p>
            <a:r>
              <a:rPr lang="en-US" altLang="ko-KR" dirty="0"/>
              <a:t>Pattern growth based</a:t>
            </a:r>
          </a:p>
          <a:p>
            <a:endParaRPr lang="en-US" altLang="ko-KR" dirty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0133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FSG : Frequent subgraph </a:t>
            </a:r>
            <a:r>
              <a:rPr lang="en-US" altLang="ko-KR" dirty="0" smtClean="0"/>
              <a:t>discovery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Canonical Labeling</a:t>
            </a:r>
          </a:p>
          <a:p>
            <a:pPr lvl="1"/>
            <a:r>
              <a:rPr lang="en-US" altLang="ko-KR" sz="2400" b="1" dirty="0" smtClean="0"/>
              <a:t>Flattened Representation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r>
              <a:rPr lang="en-US" altLang="ko-KR" sz="2400" dirty="0"/>
              <a:t>G</a:t>
            </a:r>
            <a:r>
              <a:rPr lang="en-US" altLang="ko-KR" sz="2400" dirty="0" smtClean="0"/>
              <a:t>enerate subgraph candidate</a:t>
            </a:r>
          </a:p>
          <a:p>
            <a:pPr lvl="1"/>
            <a:r>
              <a:rPr lang="en-US" altLang="ko-KR" sz="2400" b="1" dirty="0" smtClean="0"/>
              <a:t>FSG(</a:t>
            </a:r>
            <a:r>
              <a:rPr lang="en-US" altLang="ko-KR" sz="2400" b="1" dirty="0" err="1" smtClean="0"/>
              <a:t>Apriori</a:t>
            </a:r>
            <a:r>
              <a:rPr lang="en-US" altLang="ko-KR" sz="2400" b="1" dirty="0" smtClean="0"/>
              <a:t>-based algorithm)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156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Flattened </a:t>
            </a:r>
            <a:r>
              <a:rPr lang="en-US" altLang="ko-KR" dirty="0" smtClean="0"/>
              <a:t>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 vertex invariant</a:t>
            </a:r>
          </a:p>
          <a:p>
            <a:pPr lvl="1"/>
            <a:r>
              <a:rPr lang="en-US" altLang="ko-KR" dirty="0" smtClean="0"/>
              <a:t>Vertex degree, label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6553200" cy="428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7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19006</TotalTime>
  <Words>651</Words>
  <Application>Microsoft Office PowerPoint</Application>
  <PresentationFormat>화면 슬라이드 쇼(4:3)</PresentationFormat>
  <Paragraphs>159</Paragraphs>
  <Slides>29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宋体</vt:lpstr>
      <vt:lpstr>굴림</vt:lpstr>
      <vt:lpstr>맑은 고딕</vt:lpstr>
      <vt:lpstr>Arial</vt:lpstr>
      <vt:lpstr>Calibri</vt:lpstr>
      <vt:lpstr>Lucida Sans Unicode</vt:lpstr>
      <vt:lpstr>Wingdings</vt:lpstr>
      <vt:lpstr>SNU IDB Lab.</vt:lpstr>
      <vt:lpstr>Equation</vt:lpstr>
      <vt:lpstr>Frequent Subgraph Mining</vt:lpstr>
      <vt:lpstr>Outline</vt:lpstr>
      <vt:lpstr>Introduction</vt:lpstr>
      <vt:lpstr>Introduction</vt:lpstr>
      <vt:lpstr>Introduction</vt:lpstr>
      <vt:lpstr>Introduction</vt:lpstr>
      <vt:lpstr>Outline</vt:lpstr>
      <vt:lpstr>FSG : Frequent subgraph discovery</vt:lpstr>
      <vt:lpstr>Flattened Representation</vt:lpstr>
      <vt:lpstr>Flattened Representation</vt:lpstr>
      <vt:lpstr>Apriori-algorithm</vt:lpstr>
      <vt:lpstr>Apriori-algorithm</vt:lpstr>
      <vt:lpstr>Candidate Generation</vt:lpstr>
      <vt:lpstr>Candidate Generation</vt:lpstr>
      <vt:lpstr>Candidate Generation</vt:lpstr>
      <vt:lpstr>Experiment Result</vt:lpstr>
      <vt:lpstr>Weakness of Apriori-based approach</vt:lpstr>
      <vt:lpstr>Outline</vt:lpstr>
      <vt:lpstr>gSpan: Graph-Based Substructure Pattern Mining</vt:lpstr>
      <vt:lpstr>DFS(Depth First Search) </vt:lpstr>
      <vt:lpstr>DFS(Depth First Search) </vt:lpstr>
      <vt:lpstr>DFS(Depth First Search) </vt:lpstr>
      <vt:lpstr>Pattern Growth</vt:lpstr>
      <vt:lpstr>Pattern Growth</vt:lpstr>
      <vt:lpstr>Pattern Growth</vt:lpstr>
      <vt:lpstr>Pattern Growth</vt:lpstr>
      <vt:lpstr>gSpan</vt:lpstr>
      <vt:lpstr>Experiment</vt:lpstr>
      <vt:lpstr>Summary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weezer</cp:lastModifiedBy>
  <cp:revision>727</cp:revision>
  <cp:lastPrinted>2013-12-30T04:17:56Z</cp:lastPrinted>
  <dcterms:created xsi:type="dcterms:W3CDTF">2006-10-05T04:04:58Z</dcterms:created>
  <dcterms:modified xsi:type="dcterms:W3CDTF">2015-01-09T03:34:51Z</dcterms:modified>
</cp:coreProperties>
</file>