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62" r:id="rId5"/>
    <p:sldId id="263" r:id="rId6"/>
    <p:sldId id="268" r:id="rId7"/>
    <p:sldId id="267" r:id="rId8"/>
    <p:sldId id="266" r:id="rId9"/>
    <p:sldId id="269" r:id="rId10"/>
    <p:sldId id="270" r:id="rId11"/>
    <p:sldId id="271" r:id="rId12"/>
    <p:sldId id="277" r:id="rId13"/>
    <p:sldId id="274" r:id="rId14"/>
    <p:sldId id="273" r:id="rId15"/>
    <p:sldId id="278" r:id="rId16"/>
    <p:sldId id="283" r:id="rId17"/>
    <p:sldId id="287" r:id="rId18"/>
    <p:sldId id="289" r:id="rId19"/>
    <p:sldId id="288" r:id="rId20"/>
    <p:sldId id="279" r:id="rId21"/>
    <p:sldId id="290" r:id="rId22"/>
    <p:sldId id="282" r:id="rId23"/>
    <p:sldId id="292" r:id="rId24"/>
    <p:sldId id="291" r:id="rId25"/>
    <p:sldId id="260" r:id="rId26"/>
    <p:sldId id="26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699F8-42E5-4DC5-93A6-70B117DFADDB}" type="datetimeFigureOut">
              <a:rPr lang="ko-KR" altLang="en-US" smtClean="0"/>
              <a:t>2013-05-03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9436E-C545-42E5-8BFA-0A58BBBC8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8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9436E-C545-42E5-8BFA-0A58BBBC81E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63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9436E-C545-42E5-8BFA-0A58BBBC81E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83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26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Do Social Explanations Work?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/>
              <a:t>Studying </a:t>
            </a:r>
            <a:r>
              <a:rPr lang="en-US" altLang="ko-KR" sz="1600" dirty="0"/>
              <a:t>and Modeling the Effects of Social Explanations in Recommender Systems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Amit</a:t>
            </a:r>
            <a:r>
              <a:rPr lang="ko-KR" altLang="en-US" dirty="0" smtClean="0"/>
              <a:t> </a:t>
            </a:r>
            <a:r>
              <a:rPr lang="en-US" altLang="ko-KR" dirty="0" smtClean="0"/>
              <a:t>Sharma and Dan </a:t>
            </a:r>
            <a:r>
              <a:rPr lang="en-US" altLang="ko-KR" dirty="0" err="1" smtClean="0"/>
              <a:t>Cosley</a:t>
            </a:r>
            <a:r>
              <a:rPr lang="en-US" altLang="ko-KR" dirty="0" smtClean="0"/>
              <a:t>, Cornell Univ.</a:t>
            </a:r>
          </a:p>
          <a:p>
            <a:r>
              <a:rPr lang="en-US" altLang="ko-KR" dirty="0" smtClean="0"/>
              <a:t>WWW 2013</a:t>
            </a:r>
          </a:p>
          <a:p>
            <a:pPr algn="r"/>
            <a:r>
              <a:rPr lang="en-US" altLang="ko-KR" dirty="0" smtClean="0"/>
              <a:t>3 May 2013</a:t>
            </a:r>
          </a:p>
          <a:p>
            <a:pPr algn="r"/>
            <a:r>
              <a:rPr lang="en-US" altLang="ko-KR" dirty="0" err="1" smtClean="0"/>
              <a:t>Hyunwoo</a:t>
            </a:r>
            <a:r>
              <a:rPr lang="en-US" altLang="ko-KR" dirty="0" smtClean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1470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Social Explanation </a:t>
            </a:r>
            <a:r>
              <a:rPr lang="en-US" altLang="ko-KR" sz="2000" dirty="0" smtClean="0"/>
              <a:t>[1/11]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Fundamental question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social explanations influence user decisions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Research questions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 different social explanation strategies influence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likelihood?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 explanations interact with a person’s preferences?</a:t>
            </a: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model the effect of explanations on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likelihood?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effective are explanations in directing people to items that receive high consumption ratings?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2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Social Explanation </a:t>
            </a:r>
            <a:r>
              <a:rPr lang="en-US" altLang="ko-KR" sz="2200" dirty="0" smtClean="0"/>
              <a:t>[2/11]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4000" dirty="0" err="1" smtClean="0"/>
              <a:t>ExploreMusic</a:t>
            </a:r>
            <a:endParaRPr lang="ko-KR" altLang="en-US" sz="6000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71448" y="1071546"/>
            <a:ext cx="8801104" cy="5429288"/>
          </a:xfrm>
        </p:spPr>
        <p:txBody>
          <a:bodyPr>
            <a:normAutofit/>
          </a:bodyPr>
          <a:lstStyle/>
          <a:p>
            <a:r>
              <a:rPr lang="en-US" altLang="ko-KR" dirty="0"/>
              <a:t>Music</a:t>
            </a:r>
          </a:p>
          <a:p>
            <a:pPr lvl="1"/>
            <a:r>
              <a:rPr lang="en-US" altLang="ko-KR" dirty="0"/>
              <a:t>Easy to acquire consumption ratings</a:t>
            </a:r>
          </a:p>
          <a:p>
            <a:pPr lvl="1"/>
            <a:r>
              <a:rPr lang="en-US" altLang="ko-KR" dirty="0"/>
              <a:t>3 minutes per song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Facebook</a:t>
            </a:r>
            <a:endParaRPr lang="en-US" altLang="ko-KR" dirty="0"/>
          </a:p>
          <a:p>
            <a:pPr lvl="1"/>
            <a:r>
              <a:rPr lang="en-US" altLang="ko-KR" dirty="0"/>
              <a:t>Like </a:t>
            </a:r>
            <a:r>
              <a:rPr lang="en-US" altLang="ko-KR" dirty="0" smtClean="0"/>
              <a:t>button</a:t>
            </a:r>
          </a:p>
          <a:p>
            <a:pPr lvl="1"/>
            <a:r>
              <a:rPr lang="en-US" altLang="ko-KR" dirty="0" smtClean="0"/>
              <a:t>Social network and music preference information </a:t>
            </a:r>
            <a:r>
              <a:rPr lang="en-US" altLang="ko-KR" dirty="0" smtClean="0"/>
              <a:t>available</a:t>
            </a:r>
          </a:p>
          <a:p>
            <a:pPr lvl="1"/>
            <a:endParaRPr lang="en-US" altLang="ko-KR" dirty="0"/>
          </a:p>
          <a:p>
            <a:pPr marL="342900" lvl="1" indent="-342900">
              <a:buFont typeface="Wingdings" pitchFamily="2" charset="2"/>
              <a:buChar char="§"/>
            </a:pPr>
            <a:r>
              <a:rPr lang="en-US" altLang="ko-KR" sz="2400" dirty="0"/>
              <a:t>Using Facebook data to explain a series of music </a:t>
            </a:r>
            <a:r>
              <a:rPr lang="en-US" altLang="ko-KR" sz="2400" dirty="0" smtClean="0"/>
              <a:t>recommendations</a:t>
            </a:r>
          </a:p>
          <a:p>
            <a:pPr marL="342900" lvl="1" indent="-342900">
              <a:buFont typeface="Wingdings" pitchFamily="2" charset="2"/>
              <a:buChar char="§"/>
            </a:pPr>
            <a:endParaRPr lang="en-US" altLang="ko-KR" dirty="0" smtClean="0"/>
          </a:p>
          <a:p>
            <a:r>
              <a:rPr lang="en-US" altLang="ko-KR" dirty="0"/>
              <a:t>Data preparation</a:t>
            </a:r>
          </a:p>
          <a:p>
            <a:pPr lvl="1"/>
            <a:r>
              <a:rPr lang="en-US" altLang="ko-KR" dirty="0"/>
              <a:t>To minimize the effects of prior knowledge </a:t>
            </a:r>
            <a:r>
              <a:rPr lang="en-US" altLang="ko-KR" dirty="0">
                <a:solidFill>
                  <a:srgbClr val="00B0F0"/>
                </a:solidFill>
              </a:rPr>
              <a:t>→</a:t>
            </a:r>
            <a:r>
              <a:rPr lang="en-US" altLang="ko-KR" dirty="0"/>
              <a:t> 30 unknown artists</a:t>
            </a:r>
          </a:p>
          <a:p>
            <a:pPr lvl="1"/>
            <a:r>
              <a:rPr lang="en-US" altLang="ko-KR" dirty="0"/>
              <a:t>To minimize position bias </a:t>
            </a:r>
            <a:r>
              <a:rPr lang="en-US" altLang="ko-KR" dirty="0">
                <a:solidFill>
                  <a:srgbClr val="00B0F0"/>
                </a:solidFill>
              </a:rPr>
              <a:t>→</a:t>
            </a:r>
            <a:r>
              <a:rPr lang="en-US" altLang="ko-KR" dirty="0"/>
              <a:t> randomly ordered artists</a:t>
            </a:r>
          </a:p>
          <a:p>
            <a:pPr marL="342900" lvl="1" indent="-342900">
              <a:buFont typeface="Wingdings" pitchFamily="2" charset="2"/>
              <a:buChar char="§"/>
            </a:pP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76" y="3093923"/>
            <a:ext cx="360000" cy="33507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5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Social Explanation </a:t>
            </a:r>
            <a:r>
              <a:rPr lang="en-US" altLang="ko-KR" sz="2200" dirty="0" smtClean="0"/>
              <a:t>[3/11]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4000" dirty="0" err="1" smtClean="0"/>
              <a:t>ExploreMusic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Phase I</a:t>
            </a:r>
          </a:p>
          <a:p>
            <a:pPr lvl="1"/>
            <a:r>
              <a:rPr lang="en-US" altLang="ko-KR" dirty="0" smtClean="0"/>
              <a:t>Users see the artist</a:t>
            </a:r>
          </a:p>
          <a:p>
            <a:pPr lvl="1"/>
            <a:r>
              <a:rPr lang="en-US" altLang="ko-KR" dirty="0" smtClean="0"/>
              <a:t>Users rate how likely are they to check out the recommended artist</a:t>
            </a:r>
            <a:endParaRPr lang="en-US" altLang="ko-KR" dirty="0"/>
          </a:p>
          <a:p>
            <a:r>
              <a:rPr lang="en-US" altLang="ko-KR" dirty="0" smtClean="0"/>
              <a:t>Phase II</a:t>
            </a:r>
          </a:p>
          <a:p>
            <a:pPr lvl="1"/>
            <a:r>
              <a:rPr lang="en-US" altLang="ko-KR" dirty="0" smtClean="0"/>
              <a:t>Users listen to songs by a randomly chosen artists they had rated in Phase I</a:t>
            </a:r>
          </a:p>
          <a:p>
            <a:pPr lvl="1"/>
            <a:r>
              <a:rPr lang="en-US" altLang="ko-KR" dirty="0" smtClean="0"/>
              <a:t>Users rate how much they liked the artist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Participants</a:t>
            </a:r>
          </a:p>
          <a:p>
            <a:pPr lvl="1"/>
            <a:r>
              <a:rPr lang="en-US" altLang="ko-KR" dirty="0" smtClean="0"/>
              <a:t>237 users</a:t>
            </a:r>
          </a:p>
          <a:p>
            <a:pPr lvl="1"/>
            <a:r>
              <a:rPr lang="en-US" altLang="ko-KR" dirty="0" smtClean="0"/>
              <a:t>Compensation</a:t>
            </a:r>
          </a:p>
          <a:p>
            <a:pPr lvl="2"/>
            <a:r>
              <a:rPr lang="en-US" altLang="ko-KR" dirty="0" smtClean="0"/>
              <a:t>Money or experiment participation credits required by some courses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74" y="5289345"/>
            <a:ext cx="1905000" cy="12687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263571"/>
            <a:ext cx="1440000" cy="14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1700808"/>
            <a:ext cx="360000" cy="478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140968"/>
            <a:ext cx="1267002" cy="190527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Social Explanation </a:t>
            </a:r>
            <a:r>
              <a:rPr lang="en-US" altLang="ko-KR" sz="2200" dirty="0" smtClean="0"/>
              <a:t>[4/11]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4000" dirty="0" err="1" smtClean="0"/>
              <a:t>ExploreMusic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5 explanation strategies (phase I)</a:t>
            </a:r>
          </a:p>
          <a:p>
            <a:pPr lvl="1"/>
            <a:r>
              <a:rPr lang="en-US" altLang="ko-KR" dirty="0" smtClean="0"/>
              <a:t>Overall popularity</a:t>
            </a:r>
          </a:p>
          <a:p>
            <a:pPr lvl="1"/>
            <a:r>
              <a:rPr lang="en-US" altLang="ko-KR" dirty="0" smtClean="0"/>
              <a:t>Friend popularity</a:t>
            </a:r>
          </a:p>
          <a:p>
            <a:pPr lvl="1"/>
            <a:r>
              <a:rPr lang="en-US" altLang="ko-KR" dirty="0" smtClean="0"/>
              <a:t>Random Friend</a:t>
            </a:r>
          </a:p>
          <a:p>
            <a:pPr lvl="1"/>
            <a:r>
              <a:rPr lang="en-US" altLang="ko-KR" dirty="0" smtClean="0"/>
              <a:t>Good Friend</a:t>
            </a:r>
          </a:p>
          <a:p>
            <a:pPr lvl="1"/>
            <a:r>
              <a:rPr lang="en-US" altLang="ko-KR" dirty="0" smtClean="0"/>
              <a:t>Good Friend &amp; Count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33290" y="3848910"/>
            <a:ext cx="8759190" cy="1762296"/>
            <a:chOff x="133290" y="3848910"/>
            <a:chExt cx="8759190" cy="176229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290" y="3918714"/>
              <a:ext cx="2160000" cy="1669912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4738" y="4024505"/>
              <a:ext cx="1620000" cy="157846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7258" y="3848910"/>
              <a:ext cx="1980000" cy="176229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2480" y="4126065"/>
              <a:ext cx="2520000" cy="1476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04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Social Explanation </a:t>
            </a:r>
            <a:r>
              <a:rPr lang="en-US" altLang="ko-KR" sz="2200" dirty="0" smtClean="0"/>
              <a:t>[5/11]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4000" dirty="0" smtClean="0"/>
              <a:t>Phase I: likelihood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RQ1: Are different social explanations more persuasive on average?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Showing the right friends matters</a:t>
            </a:r>
          </a:p>
          <a:p>
            <a:pPr lvl="1"/>
            <a:r>
              <a:rPr lang="en-US" altLang="ko-KR" dirty="0" smtClean="0"/>
              <a:t>Popularity only matters if people identify with the crowd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1628800"/>
            <a:ext cx="7200000" cy="24141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85524" y="3221214"/>
            <a:ext cx="720080" cy="576064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51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Social Explanation </a:t>
            </a:r>
            <a:r>
              <a:rPr lang="en-US" altLang="ko-KR" sz="2200" dirty="0" smtClean="0"/>
              <a:t>[6/11]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4000" dirty="0" smtClean="0"/>
              <a:t>Phase I: likelihood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RQ2: How important are social explanations in decision making?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People are differently susceptible to social explanation</a:t>
            </a:r>
          </a:p>
          <a:p>
            <a:pPr lvl="1"/>
            <a:r>
              <a:rPr lang="en-US" altLang="ko-KR" dirty="0" smtClean="0"/>
              <a:t>Social explanation is only part of the story</a:t>
            </a:r>
          </a:p>
          <a:p>
            <a:pPr lvl="1"/>
            <a:r>
              <a:rPr lang="en-US" altLang="ko-KR" dirty="0" smtClean="0"/>
              <a:t>Explanations are a second order effect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0" y="1681292"/>
            <a:ext cx="5400000" cy="19637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796176" y="2276872"/>
            <a:ext cx="360000" cy="576064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0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0" y="2205963"/>
            <a:ext cx="5400000" cy="20860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Social Explanation </a:t>
            </a:r>
            <a:r>
              <a:rPr lang="en-US" altLang="ko-KR" sz="2200" dirty="0" smtClean="0"/>
              <a:t>[7/11]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4000" dirty="0" smtClean="0"/>
              <a:t>Phase I: likelihood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RQ3: How can we model the effect of explanations on likelihood?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00" y="1700808"/>
            <a:ext cx="2880000" cy="2509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3542" y="2411703"/>
            <a:ext cx="2496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Inherent likelihood estimate</a:t>
            </a:r>
            <a:endParaRPr lang="ko-KR" alt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7124" y="2411703"/>
            <a:ext cx="245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social explanation</a:t>
            </a:r>
            <a:endParaRPr lang="ko-KR" altLang="en-US" sz="1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/>
          <p:cNvCxnSpPr>
            <a:endCxn id="12" idx="0"/>
          </p:cNvCxnSpPr>
          <p:nvPr/>
        </p:nvCxnSpPr>
        <p:spPr>
          <a:xfrm flipH="1">
            <a:off x="2771640" y="2018202"/>
            <a:ext cx="1494471" cy="39350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3" idx="0"/>
          </p:cNvCxnSpPr>
          <p:nvPr/>
        </p:nvCxnSpPr>
        <p:spPr>
          <a:xfrm>
            <a:off x="5724128" y="2000223"/>
            <a:ext cx="778396" cy="41148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640" y="2875880"/>
            <a:ext cx="1620000" cy="38930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524" y="2769372"/>
            <a:ext cx="2520000" cy="60696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36792" y="3376337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Exponentially decaying function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859682"/>
            <a:ext cx="2880000" cy="21600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892259"/>
            <a:ext cx="3429000" cy="21907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664794" y="3376337"/>
            <a:ext cx="1675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function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78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7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Social Explanation </a:t>
            </a:r>
            <a:r>
              <a:rPr lang="en-US" altLang="ko-KR" sz="2200" dirty="0" smtClean="0"/>
              <a:t>[8/11]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4000" dirty="0" smtClean="0"/>
              <a:t>Phase I: likelihood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RQ3: How can we model the effect of explanations on likelihood?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000" y="1700808"/>
            <a:ext cx="2880000" cy="25091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3542" y="2411703"/>
            <a:ext cx="2496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Inherent likelihood estimate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77124" y="2411703"/>
            <a:ext cx="245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social explanation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/>
          <p:cNvCxnSpPr>
            <a:endCxn id="17" idx="0"/>
          </p:cNvCxnSpPr>
          <p:nvPr/>
        </p:nvCxnSpPr>
        <p:spPr>
          <a:xfrm flipH="1">
            <a:off x="2771640" y="2018202"/>
            <a:ext cx="1494471" cy="39350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8" idx="0"/>
          </p:cNvCxnSpPr>
          <p:nvPr/>
        </p:nvCxnSpPr>
        <p:spPr>
          <a:xfrm>
            <a:off x="5724128" y="2000223"/>
            <a:ext cx="778396" cy="41148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1511" y="3070701"/>
            <a:ext cx="3340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a=1, inherent likelihood estimated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a=0, social explanation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00" y="4149080"/>
            <a:ext cx="5400000" cy="186520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651994" y="4266308"/>
            <a:ext cx="432048" cy="1641782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13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Social Explanation </a:t>
            </a:r>
            <a:r>
              <a:rPr lang="en-US" altLang="ko-KR" sz="2200" dirty="0" smtClean="0"/>
              <a:t>[9/11]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4000" dirty="0"/>
              <a:t>Phase I: likelihood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RQ3: How can we model the effect of explanations on likelihood?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1772816"/>
            <a:ext cx="7200000" cy="432367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0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/>
              <a:t>Social Explanation </a:t>
            </a:r>
            <a:r>
              <a:rPr lang="en-US" altLang="ko-KR" sz="2200" dirty="0" smtClean="0"/>
              <a:t>[10/11]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4000" dirty="0"/>
              <a:t>Phase I: likelihood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clustering</a:t>
            </a:r>
          </a:p>
          <a:p>
            <a:pPr lvl="1"/>
            <a:r>
              <a:rPr lang="en-US" altLang="ko-KR" dirty="0" smtClean="0"/>
              <a:t>Standard k-means algorithm</a:t>
            </a:r>
          </a:p>
          <a:p>
            <a:pPr lvl="1"/>
            <a:r>
              <a:rPr lang="en-US" altLang="ko-KR" dirty="0" smtClean="0"/>
              <a:t>Representing users by their mean and variance of ratings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Cluster 1: “no use or influence”</a:t>
            </a:r>
          </a:p>
          <a:p>
            <a:pPr lvl="1"/>
            <a:r>
              <a:rPr lang="en-US" altLang="ko-KR" dirty="0" smtClean="0"/>
              <a:t>Cluster 2: “useful information”</a:t>
            </a:r>
          </a:p>
          <a:p>
            <a:pPr lvl="1"/>
            <a:r>
              <a:rPr lang="en-US" altLang="ko-KR" dirty="0" smtClean="0"/>
              <a:t>Cluster 3: “helped make decision”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0" y="2480669"/>
            <a:ext cx="5040000" cy="13083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35970" y="2651314"/>
            <a:ext cx="432048" cy="993710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5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Social Explanations</a:t>
            </a:r>
          </a:p>
          <a:p>
            <a:pPr lvl="1"/>
            <a:r>
              <a:rPr lang="en-US" altLang="ko-KR" dirty="0" err="1" smtClean="0"/>
              <a:t>ExploreMusic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Phase I: likelihood</a:t>
            </a:r>
          </a:p>
          <a:p>
            <a:pPr lvl="1"/>
            <a:r>
              <a:rPr lang="en-US" altLang="ko-KR" dirty="0" smtClean="0"/>
              <a:t>Phase II: consumption</a:t>
            </a:r>
          </a:p>
          <a:p>
            <a:r>
              <a:rPr lang="en-US" altLang="ko-KR" dirty="0" smtClean="0"/>
              <a:t>Discussion</a:t>
            </a:r>
          </a:p>
          <a:p>
            <a:r>
              <a:rPr lang="en-US" altLang="ko-KR" dirty="0" smtClean="0"/>
              <a:t>Conclusion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75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Social Explanation </a:t>
            </a:r>
            <a:r>
              <a:rPr lang="en-US" altLang="ko-KR" sz="2200" dirty="0" smtClean="0"/>
              <a:t>[11/11]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4000" dirty="0" smtClean="0"/>
              <a:t>Phase II: consumption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RQ4: Do explanations affect ratings?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00" y="1556792"/>
            <a:ext cx="5400000" cy="17057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00" y="3402181"/>
            <a:ext cx="4320000" cy="3030364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 rot="3299883">
            <a:off x="4555903" y="3157557"/>
            <a:ext cx="679256" cy="3168232"/>
          </a:xfrm>
          <a:prstGeom prst="ellipse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타원 7"/>
          <p:cNvSpPr/>
          <p:nvPr/>
        </p:nvSpPr>
        <p:spPr>
          <a:xfrm rot="18356643">
            <a:off x="4500507" y="3157557"/>
            <a:ext cx="679256" cy="3168232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03117" y="3786190"/>
            <a:ext cx="2825067" cy="1875058"/>
          </a:xfrm>
          <a:prstGeom prst="roundRect">
            <a:avLst/>
          </a:prstGeom>
          <a:solidFill>
            <a:srgbClr val="7030A0">
              <a:alpha val="30196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111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Social Explanations</a:t>
            </a:r>
          </a:p>
          <a:p>
            <a:pPr lvl="1"/>
            <a:r>
              <a:rPr lang="en-US" altLang="ko-KR" dirty="0" err="1" smtClean="0"/>
              <a:t>ExploreMusic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Phase I: likelihood</a:t>
            </a:r>
          </a:p>
          <a:p>
            <a:pPr lvl="1"/>
            <a:r>
              <a:rPr lang="en-US" altLang="ko-KR" dirty="0" smtClean="0"/>
              <a:t>Phase II: consumption</a:t>
            </a:r>
          </a:p>
          <a:p>
            <a:r>
              <a:rPr lang="en-US" altLang="ko-KR" b="1" u="sng" dirty="0" smtClean="0"/>
              <a:t>Discussion</a:t>
            </a:r>
          </a:p>
          <a:p>
            <a:r>
              <a:rPr lang="en-US" altLang="ko-KR" dirty="0" smtClean="0"/>
              <a:t>Conclusion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5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[1/2]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Social explanations </a:t>
            </a:r>
          </a:p>
          <a:p>
            <a:pPr lvl="1"/>
            <a:r>
              <a:rPr lang="en-US" altLang="ko-KR" dirty="0" smtClean="0"/>
              <a:t>Persuasive, especially ones involving close friends</a:t>
            </a:r>
          </a:p>
          <a:p>
            <a:pPr lvl="1"/>
            <a:r>
              <a:rPr lang="en-US" altLang="ko-KR" dirty="0" smtClean="0"/>
              <a:t>Secondary effects </a:t>
            </a:r>
          </a:p>
          <a:p>
            <a:pPr lvl="1"/>
            <a:r>
              <a:rPr lang="en-US" altLang="ko-KR" dirty="0" smtClean="0"/>
              <a:t>Not informative</a:t>
            </a:r>
          </a:p>
          <a:p>
            <a:endParaRPr lang="en-US" altLang="ko-KR" dirty="0"/>
          </a:p>
          <a:p>
            <a:r>
              <a:rPr lang="en-US" altLang="ko-KR" dirty="0" smtClean="0"/>
              <a:t>Balancing persuasiveness and </a:t>
            </a:r>
            <a:r>
              <a:rPr lang="en-US" altLang="ko-KR" dirty="0" err="1" smtClean="0"/>
              <a:t>informativeness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Click-through/purchase distinction in customer behavior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Interface elements</a:t>
            </a:r>
          </a:p>
          <a:p>
            <a:pPr lvl="1"/>
            <a:r>
              <a:rPr lang="en-US" altLang="ko-KR" dirty="0" smtClean="0"/>
              <a:t>Tokens of the item itself (genres, music clips)</a:t>
            </a:r>
          </a:p>
          <a:p>
            <a:pPr lvl="1"/>
            <a:r>
              <a:rPr lang="en-US" altLang="ko-KR" dirty="0" smtClean="0"/>
              <a:t>Data that people attach to the item (ratings, tags, reviews)</a:t>
            </a:r>
          </a:p>
          <a:p>
            <a:pPr lvl="1"/>
            <a:r>
              <a:rPr lang="en-US" altLang="ko-KR" dirty="0" smtClean="0"/>
              <a:t>Metadata about those people (similarity information, their ratings)</a:t>
            </a:r>
          </a:p>
          <a:p>
            <a:pPr lvl="1"/>
            <a:r>
              <a:rPr lang="en-US" altLang="ko-KR" dirty="0" smtClean="0"/>
              <a:t>Information about the recommendation systems algorithms (confidence)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[2/2]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Acceptability of social explanation</a:t>
            </a:r>
          </a:p>
          <a:p>
            <a:pPr lvl="1"/>
            <a:r>
              <a:rPr lang="en-US" altLang="ko-KR" dirty="0" smtClean="0"/>
              <a:t>Violating privacy expectations</a:t>
            </a:r>
          </a:p>
          <a:p>
            <a:pPr lvl="1"/>
            <a:r>
              <a:rPr lang="en-US" altLang="ko-KR" dirty="0" smtClean="0"/>
              <a:t>Disclosing personal information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“No, I was not totally comfortable. Since it could take my friends’ information, it could take mine and share it. It felt like a breach of privacy”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Participants did not view privacy as a major issue</a:t>
            </a:r>
          </a:p>
          <a:p>
            <a:pPr lvl="1"/>
            <a:r>
              <a:rPr lang="en-US" altLang="ko-KR" dirty="0" smtClean="0"/>
              <a:t>It is acceptable thing to do at least in music domain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5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dirty="0" smtClean="0"/>
              <a:t>Social Explanations</a:t>
            </a:r>
          </a:p>
          <a:p>
            <a:pPr lvl="1"/>
            <a:r>
              <a:rPr lang="en-US" altLang="ko-KR" dirty="0" err="1" smtClean="0"/>
              <a:t>ExploreMusic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Phase I: likelihood</a:t>
            </a:r>
          </a:p>
          <a:p>
            <a:pPr lvl="1"/>
            <a:r>
              <a:rPr lang="en-US" altLang="ko-KR" dirty="0" smtClean="0"/>
              <a:t>Phase II: consumption</a:t>
            </a:r>
          </a:p>
          <a:p>
            <a:r>
              <a:rPr lang="en-US" altLang="ko-KR" dirty="0" smtClean="0"/>
              <a:t>Discussion</a:t>
            </a:r>
          </a:p>
          <a:p>
            <a:r>
              <a:rPr lang="en-US" altLang="ko-KR" b="1" u="sng" dirty="0" smtClean="0"/>
              <a:t>Conclusion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5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Adding to knowledge around the effect of social explanations on user preferences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Low </a:t>
            </a:r>
            <a:r>
              <a:rPr lang="en-US" altLang="ko-KR" dirty="0" smtClean="0"/>
              <a:t>correlation between likelihood and consumption ratings</a:t>
            </a:r>
          </a:p>
          <a:p>
            <a:endParaRPr lang="en-US" altLang="ko-KR" dirty="0"/>
          </a:p>
          <a:p>
            <a:r>
              <a:rPr lang="en-US" altLang="ko-KR" dirty="0" smtClean="0"/>
              <a:t>A generative model that explains much of the variation in likelihood ratings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8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0" y="3501008"/>
            <a:ext cx="1800000" cy="16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r>
              <a:rPr lang="en-US" altLang="ko-KR" sz="2000" dirty="0" smtClean="0"/>
              <a:t>[1/3]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Social explanation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5896" y="2482679"/>
            <a:ext cx="396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Calibri" pitchFamily="34" charset="0"/>
              </a:rPr>
              <a:t>Alice</a:t>
            </a:r>
            <a:r>
              <a:rPr lang="en-US" altLang="ko-KR" dirty="0" smtClean="0">
                <a:latin typeface="Calibri" pitchFamily="34" charset="0"/>
              </a:rPr>
              <a:t>, </a:t>
            </a:r>
            <a:r>
              <a:rPr lang="en-US" altLang="ko-KR" dirty="0">
                <a:solidFill>
                  <a:srgbClr val="0070C0"/>
                </a:solidFill>
                <a:latin typeface="Calibri" pitchFamily="34" charset="0"/>
              </a:rPr>
              <a:t>Bob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, and </a:t>
            </a:r>
            <a:r>
              <a:rPr lang="en-US" altLang="ko-KR" dirty="0">
                <a:solidFill>
                  <a:srgbClr val="0070C0"/>
                </a:solidFill>
                <a:latin typeface="Calibri" pitchFamily="34" charset="0"/>
              </a:rPr>
              <a:t>56 other friends</a:t>
            </a:r>
            <a:r>
              <a:rPr lang="en-US" altLang="ko-KR" dirty="0" smtClean="0">
                <a:latin typeface="Calibri" pitchFamily="34" charset="0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like this.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3202759"/>
            <a:ext cx="426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Calibri" pitchFamily="34" charset="0"/>
              </a:rPr>
              <a:t>Charlie</a:t>
            </a:r>
            <a:r>
              <a:rPr lang="en-US" altLang="ko-KR" dirty="0" smtClean="0">
                <a:latin typeface="Calibri" pitchFamily="34" charset="0"/>
              </a:rPr>
              <a:t>, </a:t>
            </a:r>
            <a:r>
              <a:rPr lang="en-US" altLang="ko-KR" dirty="0" smtClean="0">
                <a:solidFill>
                  <a:srgbClr val="0070C0"/>
                </a:solidFill>
                <a:latin typeface="Calibri" pitchFamily="34" charset="0"/>
              </a:rPr>
              <a:t>Dave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, and </a:t>
            </a:r>
            <a:r>
              <a:rPr lang="en-US" altLang="ko-KR" dirty="0">
                <a:solidFill>
                  <a:srgbClr val="0070C0"/>
                </a:solidFill>
                <a:latin typeface="Calibri" pitchFamily="34" charset="0"/>
              </a:rPr>
              <a:t>35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Calibri" pitchFamily="34" charset="0"/>
              </a:rPr>
              <a:t>other friends</a:t>
            </a:r>
            <a:r>
              <a:rPr lang="en-US" altLang="ko-KR" dirty="0" smtClean="0">
                <a:latin typeface="Calibri" pitchFamily="34" charset="0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like this.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5896" y="4832957"/>
            <a:ext cx="550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Alice, Bob, Charlie, Dave, and one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other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person +1’d this.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5896" y="5445224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82,504 people +1’d this.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68548"/>
            <a:ext cx="2520000" cy="166450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79514"/>
            <a:ext cx="360000" cy="36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782403"/>
            <a:ext cx="2520000" cy="101316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34141"/>
            <a:ext cx="360000" cy="3600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14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r>
              <a:rPr lang="en-US" altLang="ko-KR" sz="2000" dirty="0" smtClean="0"/>
              <a:t>[2/3]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 social explanations work?</a:t>
            </a:r>
          </a:p>
          <a:p>
            <a:pPr lvl="1"/>
            <a:r>
              <a:rPr lang="en-US" altLang="ko-KR" dirty="0"/>
              <a:t>A study of the </a:t>
            </a:r>
            <a:r>
              <a:rPr lang="en-US" altLang="ko-KR" b="1" dirty="0"/>
              <a:t>effects</a:t>
            </a:r>
            <a:r>
              <a:rPr lang="en-US" altLang="ko-KR" dirty="0"/>
              <a:t> of these </a:t>
            </a:r>
            <a:r>
              <a:rPr lang="en-US" altLang="ko-KR" b="1" dirty="0"/>
              <a:t>social explanations</a:t>
            </a:r>
            <a:r>
              <a:rPr lang="en-US" altLang="ko-KR" dirty="0"/>
              <a:t> in a </a:t>
            </a:r>
            <a:r>
              <a:rPr lang="en-US" altLang="ko-KR" dirty="0" smtClean="0"/>
              <a:t>recommendation 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Distinguish between 2 key decisions</a:t>
            </a:r>
          </a:p>
          <a:p>
            <a:pPr lvl="1"/>
            <a:r>
              <a:rPr lang="en-US" altLang="ko-KR" b="1" dirty="0" smtClean="0"/>
              <a:t>Likelihood</a:t>
            </a:r>
            <a:r>
              <a:rPr lang="en-US" altLang="ko-KR" dirty="0" smtClean="0"/>
              <a:t> of checking out the artist</a:t>
            </a:r>
          </a:p>
          <a:p>
            <a:pPr lvl="1"/>
            <a:r>
              <a:rPr lang="en-US" altLang="ko-KR" b="1" dirty="0" smtClean="0"/>
              <a:t>Consumption rating</a:t>
            </a:r>
            <a:r>
              <a:rPr lang="en-US" altLang="ko-KR" dirty="0" smtClean="0"/>
              <a:t> </a:t>
            </a:r>
            <a:r>
              <a:rPr lang="en-US" altLang="ko-KR" dirty="0" smtClean="0"/>
              <a:t>of the artist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838" y="3861048"/>
            <a:ext cx="2520000" cy="16645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713" y="4941168"/>
            <a:ext cx="270903" cy="36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18931" y="5661248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04165" y="5661247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 rating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46" y="5398713"/>
            <a:ext cx="1267002" cy="1905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47" y="3765489"/>
            <a:ext cx="1080000" cy="160772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76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3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r>
              <a:rPr lang="en-US" altLang="ko-KR" sz="2000" dirty="0" smtClean="0"/>
              <a:t>[3/3]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Explanation strategies</a:t>
            </a:r>
          </a:p>
          <a:p>
            <a:pPr lvl="1"/>
            <a:r>
              <a:rPr lang="en-US" altLang="ko-KR" dirty="0" smtClean="0"/>
              <a:t>Along with an artist’s name and profile picture</a:t>
            </a:r>
          </a:p>
          <a:p>
            <a:pPr lvl="1"/>
            <a:r>
              <a:rPr lang="en-US" altLang="ko-KR" dirty="0"/>
              <a:t>5 different strategies used in the </a:t>
            </a:r>
            <a:r>
              <a:rPr lang="en-US" altLang="ko-KR" dirty="0" smtClean="0"/>
              <a:t>experiment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2. Modeling likelihood ratings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3. Relation between likelihood and ratings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300192" y="1189568"/>
            <a:ext cx="2664296" cy="1404734"/>
            <a:chOff x="6444208" y="1189568"/>
            <a:chExt cx="2664296" cy="140473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51" t="20601" r="15351" b="17449"/>
            <a:stretch/>
          </p:blipFill>
          <p:spPr>
            <a:xfrm>
              <a:off x="6493472" y="1215697"/>
              <a:ext cx="1080000" cy="102774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6444208" y="2286525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Bruno Mars</a:t>
              </a:r>
              <a:endParaRPr lang="ko-KR" altLang="en-US" sz="1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7851" y="1189568"/>
              <a:ext cx="1044000" cy="104400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7731203" y="2286525"/>
              <a:ext cx="13773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Taylor Swift</a:t>
              </a:r>
              <a:endParaRPr lang="ko-KR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1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u="sng" dirty="0" smtClean="0"/>
              <a:t>Related Work</a:t>
            </a:r>
          </a:p>
          <a:p>
            <a:r>
              <a:rPr lang="en-US" altLang="ko-KR" dirty="0" smtClean="0"/>
              <a:t>Social Explanations</a:t>
            </a:r>
          </a:p>
          <a:p>
            <a:pPr lvl="1"/>
            <a:r>
              <a:rPr lang="en-US" altLang="ko-KR" dirty="0" err="1" smtClean="0"/>
              <a:t>ExploreMusic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Phase I: likelihood</a:t>
            </a:r>
          </a:p>
          <a:p>
            <a:pPr lvl="1"/>
            <a:r>
              <a:rPr lang="en-US" altLang="ko-KR" dirty="0" smtClean="0"/>
              <a:t>Phase II: consumption</a:t>
            </a:r>
          </a:p>
          <a:p>
            <a:r>
              <a:rPr lang="en-US" altLang="ko-KR" dirty="0" smtClean="0"/>
              <a:t>Discussion</a:t>
            </a:r>
          </a:p>
          <a:p>
            <a:r>
              <a:rPr lang="en-US" altLang="ko-KR" dirty="0" smtClean="0"/>
              <a:t>Conclusion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3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 </a:t>
            </a:r>
            <a:r>
              <a:rPr lang="en-US" altLang="ko-KR" sz="2000" dirty="0" smtClean="0"/>
              <a:t>[1/2]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Amazon’s explanation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Netflix’s explanation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3185088" y="1628800"/>
            <a:ext cx="5563376" cy="2648320"/>
            <a:chOff x="1790312" y="2104840"/>
            <a:chExt cx="5563376" cy="264832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0312" y="2104840"/>
              <a:ext cx="5563376" cy="264832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835696" y="3284984"/>
              <a:ext cx="432048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27424"/>
            <a:ext cx="1440000" cy="181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2411760" y="2636912"/>
            <a:ext cx="504056" cy="31604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1" t="59429" r="9001" b="13437"/>
          <a:stretch/>
        </p:blipFill>
        <p:spPr>
          <a:xfrm>
            <a:off x="323528" y="4725144"/>
            <a:ext cx="8640000" cy="161626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18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Related Work </a:t>
            </a:r>
            <a:r>
              <a:rPr lang="en-US" altLang="ko-KR" sz="2000" dirty="0" smtClean="0"/>
              <a:t>[2/2]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Explanation interfaces</a:t>
            </a:r>
          </a:p>
          <a:p>
            <a:pPr lvl="1"/>
            <a:r>
              <a:rPr lang="en-US" altLang="ko-KR" dirty="0" smtClean="0"/>
              <a:t>Histogram showing the ratings of similar users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Social information for recommendation</a:t>
            </a:r>
          </a:p>
          <a:p>
            <a:pPr lvl="1"/>
            <a:r>
              <a:rPr lang="en-US" altLang="ko-KR" dirty="0" smtClean="0"/>
              <a:t>People prefer the user of known friends to explain recommendations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973769"/>
            <a:ext cx="3600000" cy="267936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3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Related Work</a:t>
            </a:r>
          </a:p>
          <a:p>
            <a:r>
              <a:rPr lang="en-US" altLang="ko-KR" b="1" u="sng" dirty="0" smtClean="0"/>
              <a:t>Social Explanations</a:t>
            </a:r>
          </a:p>
          <a:p>
            <a:pPr lvl="1"/>
            <a:r>
              <a:rPr lang="en-US" altLang="ko-KR" dirty="0" err="1" smtClean="0"/>
              <a:t>ExploreMusic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Phase I: likelihood</a:t>
            </a:r>
          </a:p>
          <a:p>
            <a:pPr lvl="1"/>
            <a:r>
              <a:rPr lang="en-US" altLang="ko-KR" dirty="0" smtClean="0"/>
              <a:t>Phase II: consumption</a:t>
            </a:r>
          </a:p>
          <a:p>
            <a:r>
              <a:rPr lang="en-US" altLang="ko-KR" dirty="0" smtClean="0"/>
              <a:t>Discussion</a:t>
            </a:r>
          </a:p>
          <a:p>
            <a:r>
              <a:rPr lang="en-US" altLang="ko-KR" dirty="0" smtClean="0"/>
              <a:t>Conclusion</a:t>
            </a:r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60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tx1"/>
            </a:solidFill>
            <a:latin typeface="Corbe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</Template>
  <TotalTime>429</TotalTime>
  <Words>925</Words>
  <Application>Microsoft Office PowerPoint</Application>
  <PresentationFormat>화면 슬라이드 쇼(4:3)</PresentationFormat>
  <Paragraphs>254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Corbel</vt:lpstr>
      <vt:lpstr>Times New Roman</vt:lpstr>
      <vt:lpstr>Wingdings</vt:lpstr>
      <vt:lpstr>SNU IDB Lab.</vt:lpstr>
      <vt:lpstr>Do Social Explanations Work?  Studying and Modeling the Effects of Social Explanations in Recommender Systems</vt:lpstr>
      <vt:lpstr>Outline</vt:lpstr>
      <vt:lpstr>Introduction [1/3]</vt:lpstr>
      <vt:lpstr>Introduction [2/3]</vt:lpstr>
      <vt:lpstr>Introduction [3/3]</vt:lpstr>
      <vt:lpstr>Outline</vt:lpstr>
      <vt:lpstr>Related Work [1/2]</vt:lpstr>
      <vt:lpstr>Related Work [2/2]</vt:lpstr>
      <vt:lpstr>Outline</vt:lpstr>
      <vt:lpstr>Social Explanation [1/11]</vt:lpstr>
      <vt:lpstr>Social Explanation [2/11] ExploreMusic</vt:lpstr>
      <vt:lpstr>Social Explanation [3/11] ExploreMusic</vt:lpstr>
      <vt:lpstr>Social Explanation [4/11] ExploreMusic</vt:lpstr>
      <vt:lpstr>Social Explanation [5/11] Phase I: likelihood</vt:lpstr>
      <vt:lpstr>Social Explanation [6/11] Phase I: likelihood</vt:lpstr>
      <vt:lpstr>Social Explanation [7/11] Phase I: likelihood</vt:lpstr>
      <vt:lpstr>Social Explanation [8/11] Phase I: likelihood</vt:lpstr>
      <vt:lpstr>Social Explanation [9/11] Phase I: likelihood</vt:lpstr>
      <vt:lpstr>Social Explanation [10/11] Phase I: likelihood</vt:lpstr>
      <vt:lpstr>Social Explanation [11/11] Phase II: consumption</vt:lpstr>
      <vt:lpstr>Outline</vt:lpstr>
      <vt:lpstr>Discussion [1/2]</vt:lpstr>
      <vt:lpstr>Discussion [2/2]</vt:lpstr>
      <vt:lpstr>Outline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Social Explanations Work?</dc:title>
  <dc:creator>Microsoft Corporation</dc:creator>
  <cp:lastModifiedBy>Ruud</cp:lastModifiedBy>
  <cp:revision>59</cp:revision>
  <dcterms:created xsi:type="dcterms:W3CDTF">2006-10-05T04:04:58Z</dcterms:created>
  <dcterms:modified xsi:type="dcterms:W3CDTF">2013-05-03T02:06:56Z</dcterms:modified>
</cp:coreProperties>
</file>