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0" r:id="rId2"/>
    <p:sldId id="361" r:id="rId3"/>
    <p:sldId id="439" r:id="rId4"/>
    <p:sldId id="452" r:id="rId5"/>
    <p:sldId id="441" r:id="rId6"/>
    <p:sldId id="442" r:id="rId7"/>
    <p:sldId id="443" r:id="rId8"/>
    <p:sldId id="444" r:id="rId9"/>
    <p:sldId id="447" r:id="rId10"/>
    <p:sldId id="448" r:id="rId11"/>
    <p:sldId id="449" r:id="rId12"/>
    <p:sldId id="450" r:id="rId13"/>
    <p:sldId id="4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5667" autoAdjust="0"/>
  </p:normalViewPr>
  <p:slideViewPr>
    <p:cSldViewPr>
      <p:cViewPr varScale="1">
        <p:scale>
          <a:sx n="104" d="100"/>
          <a:sy n="104" d="100"/>
        </p:scale>
        <p:origin x="-12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7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7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13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0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jpe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EM Algorithm for Gaussian Mixture Model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B.G. Lindsay,  "Mixture Models: Theory, Geometry, and Applications," NSF-CBMS Regional Conference Series in Probability and Statistics, Vol. 5,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1995.</a:t>
            </a:r>
            <a:endParaRPr lang="en-US" altLang="ko-K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J.M. Marin, K.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Mengersen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C.P. Robert, "Bayesian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inference on mixtures of distributions," In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D. &amp; </a:t>
            </a:r>
            <a:r>
              <a:rPr lang="en-US" altLang="ko-K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Rao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C.R. (Eds.) Handbook of Statistics, Vol. 25, 2011.</a:t>
            </a:r>
            <a:endPara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 12, 2014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GMM (Gaussian Mixture 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𝑋</m:t>
                    </m:r>
                    <m:r>
                      <a:rPr lang="en-US" altLang="ko-KR" sz="18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,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dirty="0"/>
                  <a:t>,</a:t>
                </a:r>
                <a:r>
                  <a:rPr lang="en-US" altLang="ko-KR" sz="1800" dirty="0" smtClean="0"/>
                  <a:t>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l-GR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𝛩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ko-KR" altLang="en-US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𝑧</m:t>
                    </m:r>
                    <m:r>
                      <a:rPr lang="en-US" altLang="ko-KR" sz="1800" b="0" i="1" smtClean="0">
                        <a:latin typeface="Cambria Math"/>
                      </a:rPr>
                      <m:t>:</m:t>
                    </m:r>
                    <m:r>
                      <a:rPr lang="en-US" altLang="ko-KR" sz="1800" b="0" i="1" smtClean="0">
                        <a:latin typeface="Cambria Math"/>
                      </a:rPr>
                      <m:t>𝑙𝑎𝑡𝑒𝑛𝑡</m:t>
                    </m:r>
                    <m:r>
                      <a:rPr lang="en-US" altLang="ko-KR" sz="1800" b="0" i="1" smtClean="0">
                        <a:latin typeface="Cambria Math"/>
                      </a:rPr>
                      <m:t> </m:t>
                    </m:r>
                    <m:r>
                      <a:rPr lang="en-US" altLang="ko-KR" sz="1800" b="0" i="1" smtClean="0">
                        <a:latin typeface="Cambria Math"/>
                      </a:rPr>
                      <m:t>𝑣𝑎𝑟𝑖𝑎𝑏𝑙𝑒</m:t>
                    </m:r>
                  </m:oMath>
                </a14:m>
                <a:endParaRPr lang="en-US" altLang="ko-KR" sz="1800" b="0" dirty="0" smtClean="0"/>
              </a:p>
              <a:p>
                <a:pPr lvl="1"/>
                <a:r>
                  <a:rPr lang="en-US" altLang="ko-KR" sz="16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1800" b="0" dirty="0" smtClean="0"/>
                  <a:t>  </a:t>
                </a: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r>
                        <a:rPr lang="en-US" altLang="ko-KR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l-GR" altLang="ko-KR" sz="1600" i="1">
                              <a:latin typeface="Cambria Math"/>
                            </a:rPr>
                            <m:t>𝛩</m:t>
                          </m:r>
                        </m:e>
                      </m:d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altLang="ko-KR" sz="1600" i="1">
                                  <a:latin typeface="Cambria Math"/>
                                </a:rPr>
                                <m:t>𝛩</m:t>
                              </m:r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endParaRPr lang="ko-KR" alt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   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l-GR" altLang="ko-KR" sz="1600" i="1">
                                  <a:latin typeface="Cambria Math"/>
                                </a:rPr>
                                <m:t>𝛩</m:t>
                              </m:r>
                            </m:e>
                          </m:d>
                        </m:e>
                      </m:func>
                      <m:r>
                        <a:rPr lang="en-US" altLang="ko-K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16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sz="1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𝑀𝐿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l-GR" altLang="ko-KR" sz="1600" i="1">
                              <a:latin typeface="Cambria Math"/>
                            </a:rPr>
                            <m:t>𝛩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𝑟𝑔𝑚𝑎𝑥</m:t>
                            </m:r>
                            <m:r>
                              <a:rPr lang="en-US" altLang="ko-KR" sz="1600" i="1">
                                <a:latin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ko-KR" sz="160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l-GR" altLang="ko-KR" sz="1600" i="1">
                                        <a:latin typeface="Cambria Math"/>
                                      </a:rPr>
                                      <m:t>𝛩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l-GR" altLang="ko-KR" sz="1600" i="1">
                                <a:latin typeface="Cambria Math"/>
                              </a:rPr>
                              <m:t>𝛩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6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/>
          <p:cNvGrpSpPr/>
          <p:nvPr/>
        </p:nvGrpSpPr>
        <p:grpSpPr>
          <a:xfrm>
            <a:off x="5348894" y="1053653"/>
            <a:ext cx="3687602" cy="1583259"/>
            <a:chOff x="5456398" y="1003176"/>
            <a:chExt cx="3687602" cy="1583259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456398" y="2248273"/>
              <a:ext cx="3580098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847842" y="1291208"/>
              <a:ext cx="1048716" cy="792088"/>
              <a:chOff x="467544" y="3284984"/>
              <a:chExt cx="3168352" cy="1368152"/>
            </a:xfrm>
          </p:grpSpPr>
          <p:cxnSp>
            <p:nvCxnSpPr>
              <p:cNvPr id="7" name="구부러진 연결선 6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구부러진 연결선 7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5579738" y="1291208"/>
              <a:ext cx="1048716" cy="792088"/>
              <a:chOff x="467544" y="3284984"/>
              <a:chExt cx="3168352" cy="1368152"/>
            </a:xfrm>
          </p:grpSpPr>
          <p:cxnSp>
            <p:nvCxnSpPr>
              <p:cNvPr id="10" name="구부러진 연결선 9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구부러진 연결선 10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207882" y="1291208"/>
              <a:ext cx="1048716" cy="792088"/>
              <a:chOff x="467544" y="3284984"/>
              <a:chExt cx="3168352" cy="1368152"/>
            </a:xfrm>
          </p:grpSpPr>
          <p:cxnSp>
            <p:nvCxnSpPr>
              <p:cNvPr id="13" name="구부러진 연결선 12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구부러진 연결선 13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/>
            <p:cNvSpPr/>
            <p:nvPr/>
          </p:nvSpPr>
          <p:spPr>
            <a:xfrm>
              <a:off x="5709839" y="2227312"/>
              <a:ext cx="49560" cy="4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40152" y="2227312"/>
              <a:ext cx="49560" cy="4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7740352" y="1291208"/>
              <a:ext cx="1048716" cy="792088"/>
              <a:chOff x="467544" y="3284984"/>
              <a:chExt cx="3168352" cy="1368152"/>
            </a:xfrm>
          </p:grpSpPr>
          <p:cxnSp>
            <p:nvCxnSpPr>
              <p:cNvPr id="21" name="구부러진 연결선 20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구부러진 연결선 21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타원 23"/>
            <p:cNvSpPr/>
            <p:nvPr/>
          </p:nvSpPr>
          <p:spPr>
            <a:xfrm>
              <a:off x="8674688" y="2227312"/>
              <a:ext cx="49560" cy="4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52120" y="1003176"/>
              <a:ext cx="34292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z </a:t>
              </a:r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     1     2      3                 …                 k</a:t>
              </a:r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51213" y="1471800"/>
              <a:ext cx="299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…</a:t>
              </a:r>
              <a:endParaRPr lang="ko-KR" altLang="en-US" sz="1400" dirty="0">
                <a:latin typeface="Calibri" pitchFamily="34" charset="0"/>
                <a:cs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5589386" y="2278658"/>
                  <a:ext cx="355461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                  ….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86" y="2278658"/>
                  <a:ext cx="355461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504056" y="1877024"/>
                <a:ext cx="4572000" cy="7598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</m:sSubSup>
                          <m:rad>
                            <m:radPr>
                              <m:degHide m:val="on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1400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1877024"/>
                <a:ext cx="4572000" cy="7598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Algorithm for GMM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Posteriori probability (for E-step)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   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=1,</m:t>
                              </m:r>
                              <m:r>
                                <a:rPr lang="ko-KR" altLang="en-US" sz="1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=1|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sz="1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altLang="ko-KR" sz="1400" dirty="0"/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=1,</m:t>
                              </m:r>
                              <m:r>
                                <a:rPr lang="ko-KR" altLang="en-US" sz="1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=1|</m:t>
                          </m:r>
                          <m:r>
                            <a:rPr lang="ko-KR" altLang="en-US" sz="1400" i="1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ko-KR" altLang="en-US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</a:rPr>
                            <m:t>=1|</m:t>
                          </m:r>
                          <m:r>
                            <a:rPr lang="ko-KR" altLang="en-US" sz="1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                               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b="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sz="14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ko-KR" sz="1400" b="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r>
                  <a:rPr lang="en-US" altLang="ko-KR" dirty="0" smtClean="0"/>
                  <a:t>ML (for M-step)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̂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l-GR" altLang="ko-KR" sz="1400" i="1">
                              <a:latin typeface="Cambria Math"/>
                            </a:rPr>
                            <m:t>𝛩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𝑟𝑔𝑚𝑎𝑥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l-GR" altLang="ko-KR" sz="1400" i="1">
                                        <a:latin typeface="Cambria Math"/>
                                      </a:rPr>
                                      <m:t>𝛩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l-GR" altLang="ko-KR" sz="1400" i="1">
                                <a:latin typeface="Cambria Math"/>
                              </a:rPr>
                              <m:t>𝛩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               </m:t>
                            </m:r>
                          </m:e>
                        </m:mr>
                      </m:m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𝑟𝑔𝑚𝑎𝑥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4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400" i="1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sz="14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ko-KR" altLang="en-US" sz="1400" i="1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l-GR" altLang="ko-KR" sz="1400" i="1">
                                <a:latin typeface="Cambria Math"/>
                              </a:rPr>
                              <m:t>𝛩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                               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l-GR" altLang="ko-KR" sz="1400" i="1">
                                  <a:latin typeface="Cambria Math"/>
                                </a:rPr>
                                <m:t>𝛩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ko-KR" altLang="en-US" sz="1400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=0       </m:t>
                      </m:r>
                      <m:acc>
                        <m:accPr>
                          <m:chr m:val="̂"/>
                          <m:ctrlP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 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l-GR" altLang="ko-KR" sz="1400" i="1">
                                  <a:latin typeface="Cambria Math"/>
                                </a:rPr>
                                <m:t>𝛩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ko-KR" alt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=0      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      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l-GR" altLang="ko-KR" sz="1400" i="1">
                                  <a:latin typeface="Cambria Math"/>
                                </a:rPr>
                                <m:t>𝛩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ko-KR" alt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=0      </m:t>
                      </m:r>
                      <m:r>
                        <a:rPr lang="en-US" altLang="ko-KR" sz="1400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ko-KR" altLang="en-US" sz="1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709936" y="2631915"/>
                <a:ext cx="3726160" cy="29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ko-KR" altLang="en-US" sz="11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100" i="1">
                              <a:latin typeface="Cambria Math"/>
                            </a:rPr>
                            <m:t>,  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/>
                                </a:rPr>
                                <m:t>=1,</m:t>
                              </m:r>
                              <m:r>
                                <a:rPr lang="ko-KR" altLang="en-US" sz="11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1100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ko-KR" sz="11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11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1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36" y="2631915"/>
                <a:ext cx="3726160" cy="2930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그룹 79"/>
          <p:cNvGrpSpPr/>
          <p:nvPr/>
        </p:nvGrpSpPr>
        <p:grpSpPr>
          <a:xfrm>
            <a:off x="6421722" y="2705227"/>
            <a:ext cx="1872208" cy="307777"/>
            <a:chOff x="6421722" y="2705227"/>
            <a:chExt cx="1872208" cy="30777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6421722" y="2777235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7178183" y="2750947"/>
              <a:ext cx="49560" cy="4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7057730" y="2705227"/>
                  <a:ext cx="25057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730" y="2705227"/>
                  <a:ext cx="25057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/>
          <p:cNvGrpSpPr/>
          <p:nvPr/>
        </p:nvGrpSpPr>
        <p:grpSpPr>
          <a:xfrm>
            <a:off x="5570406" y="1052736"/>
            <a:ext cx="3538098" cy="430890"/>
            <a:chOff x="5570406" y="1052736"/>
            <a:chExt cx="3538098" cy="430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5570406" y="1052738"/>
                  <a:ext cx="128336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ko-KR" altLang="en-US" sz="1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406" y="1052738"/>
                  <a:ext cx="128336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6640366" y="1052737"/>
                  <a:ext cx="13186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2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ko-KR" altLang="en-US" sz="12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0366" y="1052737"/>
                  <a:ext cx="131863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7789874" y="1052736"/>
                  <a:ext cx="13186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ko-KR" alt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ko-KR" alt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874" y="1052736"/>
                  <a:ext cx="13186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연결선 22"/>
            <p:cNvCxnSpPr>
              <a:stCxn id="16" idx="2"/>
              <a:endCxn id="19" idx="1"/>
            </p:cNvCxnSpPr>
            <p:nvPr/>
          </p:nvCxnSpPr>
          <p:spPr>
            <a:xfrm>
              <a:off x="6212088" y="1329737"/>
              <a:ext cx="638536" cy="1538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3"/>
              <a:endCxn id="21" idx="2"/>
            </p:cNvCxnSpPr>
            <p:nvPr/>
          </p:nvCxnSpPr>
          <p:spPr>
            <a:xfrm flipV="1">
              <a:off x="7906270" y="1329735"/>
              <a:ext cx="542919" cy="1538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7330394" y="1294312"/>
              <a:ext cx="0" cy="1538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6444208" y="1329737"/>
            <a:ext cx="2531015" cy="1421210"/>
            <a:chOff x="6444208" y="1329737"/>
            <a:chExt cx="2531015" cy="1421210"/>
          </a:xfrm>
        </p:grpSpPr>
        <p:grpSp>
          <p:nvGrpSpPr>
            <p:cNvPr id="7" name="그룹 6"/>
            <p:cNvGrpSpPr/>
            <p:nvPr/>
          </p:nvGrpSpPr>
          <p:grpSpPr>
            <a:xfrm>
              <a:off x="6813166" y="1625107"/>
              <a:ext cx="1048716" cy="936104"/>
              <a:chOff x="467544" y="3284984"/>
              <a:chExt cx="3168352" cy="1368152"/>
            </a:xfrm>
          </p:grpSpPr>
          <p:cxnSp>
            <p:nvCxnSpPr>
              <p:cNvPr id="8" name="구부러진 연결선 7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구부러진 연결선 8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444208" y="1625107"/>
              <a:ext cx="1048716" cy="936104"/>
              <a:chOff x="467544" y="3284984"/>
              <a:chExt cx="3168352" cy="1368152"/>
            </a:xfrm>
          </p:grpSpPr>
          <p:cxnSp>
            <p:nvCxnSpPr>
              <p:cNvPr id="11" name="구부러진 연결선 10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구부러진 연결선 11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7173206" y="1625107"/>
              <a:ext cx="1048716" cy="936104"/>
              <a:chOff x="467544" y="3284984"/>
              <a:chExt cx="3168352" cy="1368152"/>
            </a:xfrm>
          </p:grpSpPr>
          <p:cxnSp>
            <p:nvCxnSpPr>
              <p:cNvPr id="14" name="구부러진 연결선 13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구부러진 연결선 14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6850624" y="1329737"/>
                  <a:ext cx="105564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624" y="1329737"/>
                  <a:ext cx="1055646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연결선 29"/>
            <p:cNvCxnSpPr/>
            <p:nvPr/>
          </p:nvCxnSpPr>
          <p:spPr>
            <a:xfrm flipH="1">
              <a:off x="6968566" y="1620906"/>
              <a:ext cx="5925" cy="8609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718514" y="2093159"/>
              <a:ext cx="4803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7339775" y="1620906"/>
              <a:ext cx="5925" cy="8609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089723" y="1905801"/>
              <a:ext cx="4803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7690145" y="1620906"/>
              <a:ext cx="5925" cy="8609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440093" y="2051385"/>
              <a:ext cx="4803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endCxn id="41" idx="1"/>
            </p:cNvCxnSpPr>
            <p:nvPr/>
          </p:nvCxnSpPr>
          <p:spPr>
            <a:xfrm>
              <a:off x="7697564" y="1800626"/>
              <a:ext cx="79542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42" idx="1"/>
            </p:cNvCxnSpPr>
            <p:nvPr/>
          </p:nvCxnSpPr>
          <p:spPr>
            <a:xfrm>
              <a:off x="7789874" y="2051385"/>
              <a:ext cx="700922" cy="142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8492984" y="1662126"/>
                  <a:ext cx="41068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200" b="1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984" y="1662126"/>
                  <a:ext cx="41068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8490796" y="2051385"/>
                  <a:ext cx="484427" cy="284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sz="1200" b="1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200" b="1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sz="1200" b="1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796" y="2051385"/>
                  <a:ext cx="484427" cy="2846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직사각형 73"/>
                <p:cNvSpPr/>
                <p:nvPr/>
              </p:nvSpPr>
              <p:spPr>
                <a:xfrm>
                  <a:off x="6660232" y="2443170"/>
                  <a:ext cx="162133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2443170"/>
                  <a:ext cx="162133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그룹 80"/>
          <p:cNvGrpSpPr/>
          <p:nvPr/>
        </p:nvGrpSpPr>
        <p:grpSpPr>
          <a:xfrm>
            <a:off x="5940152" y="5301208"/>
            <a:ext cx="2684811" cy="307777"/>
            <a:chOff x="5940152" y="5301208"/>
            <a:chExt cx="2684811" cy="30777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940152" y="5373216"/>
              <a:ext cx="268481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7164288" y="5346928"/>
              <a:ext cx="49560" cy="49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/>
                <p:cNvSpPr/>
                <p:nvPr/>
              </p:nvSpPr>
              <p:spPr>
                <a:xfrm>
                  <a:off x="7057730" y="5301208"/>
                  <a:ext cx="25057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730" y="5301208"/>
                  <a:ext cx="250574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/>
          <p:cNvGrpSpPr/>
          <p:nvPr/>
        </p:nvGrpSpPr>
        <p:grpSpPr>
          <a:xfrm>
            <a:off x="6063492" y="3925718"/>
            <a:ext cx="3152990" cy="1416087"/>
            <a:chOff x="6063492" y="3925718"/>
            <a:chExt cx="3152990" cy="1416087"/>
          </a:xfrm>
        </p:grpSpPr>
        <p:grpSp>
          <p:nvGrpSpPr>
            <p:cNvPr id="52" name="그룹 51"/>
            <p:cNvGrpSpPr/>
            <p:nvPr/>
          </p:nvGrpSpPr>
          <p:grpSpPr>
            <a:xfrm>
              <a:off x="6728212" y="4221088"/>
              <a:ext cx="1048716" cy="936104"/>
              <a:chOff x="467544" y="3284984"/>
              <a:chExt cx="3168352" cy="1368152"/>
            </a:xfrm>
          </p:grpSpPr>
          <p:cxnSp>
            <p:nvCxnSpPr>
              <p:cNvPr id="53" name="구부러진 연결선 52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구부러진 연결선 53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6063492" y="4221088"/>
              <a:ext cx="1048716" cy="936104"/>
              <a:chOff x="467544" y="3284984"/>
              <a:chExt cx="3168352" cy="1368152"/>
            </a:xfrm>
          </p:grpSpPr>
          <p:cxnSp>
            <p:nvCxnSpPr>
              <p:cNvPr id="56" name="구부러진 연결선 55"/>
              <p:cNvCxnSpPr/>
              <p:nvPr/>
            </p:nvCxnSpPr>
            <p:spPr>
              <a:xfrm flipV="1">
                <a:off x="467544" y="3284984"/>
                <a:ext cx="1584176" cy="1368152"/>
              </a:xfrm>
              <a:prstGeom prst="curvedConnector3">
                <a:avLst/>
              </a:prstGeom>
              <a:ln w="158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구부러진 연결선 56"/>
              <p:cNvCxnSpPr/>
              <p:nvPr/>
            </p:nvCxnSpPr>
            <p:spPr>
              <a:xfrm rot="10800000">
                <a:off x="2047208" y="3284984"/>
                <a:ext cx="1588688" cy="1368152"/>
              </a:xfrm>
              <a:prstGeom prst="curvedConnector3">
                <a:avLst/>
              </a:prstGeom>
              <a:ln w="158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/>
                <p:cNvSpPr/>
                <p:nvPr/>
              </p:nvSpPr>
              <p:spPr>
                <a:xfrm>
                  <a:off x="6369053" y="3925718"/>
                  <a:ext cx="202316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3" name="직사각형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053" y="3925718"/>
                  <a:ext cx="2023163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연결선 63"/>
            <p:cNvCxnSpPr/>
            <p:nvPr/>
          </p:nvCxnSpPr>
          <p:spPr>
            <a:xfrm flipH="1">
              <a:off x="6587850" y="4216887"/>
              <a:ext cx="5925" cy="86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337798" y="4689140"/>
              <a:ext cx="480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254821" y="4216887"/>
              <a:ext cx="5925" cy="86095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004769" y="4501782"/>
              <a:ext cx="48031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/>
            <p:cNvGrpSpPr/>
            <p:nvPr/>
          </p:nvGrpSpPr>
          <p:grpSpPr>
            <a:xfrm>
              <a:off x="7375678" y="4216887"/>
              <a:ext cx="1048716" cy="940305"/>
              <a:chOff x="6799682" y="4216887"/>
              <a:chExt cx="1048716" cy="94030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6799682" y="4221088"/>
                <a:ext cx="1048716" cy="936104"/>
                <a:chOff x="467544" y="3284984"/>
                <a:chExt cx="3168352" cy="1368152"/>
              </a:xfrm>
            </p:grpSpPr>
            <p:cxnSp>
              <p:nvCxnSpPr>
                <p:cNvPr id="59" name="구부러진 연결선 58"/>
                <p:cNvCxnSpPr/>
                <p:nvPr/>
              </p:nvCxnSpPr>
              <p:spPr>
                <a:xfrm flipV="1">
                  <a:off x="467544" y="3284984"/>
                  <a:ext cx="1584176" cy="1368152"/>
                </a:xfrm>
                <a:prstGeom prst="curvedConnector3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구부러진 연결선 59"/>
                <p:cNvCxnSpPr/>
                <p:nvPr/>
              </p:nvCxnSpPr>
              <p:spPr>
                <a:xfrm rot="10800000">
                  <a:off x="2047208" y="3284984"/>
                  <a:ext cx="1588688" cy="1368152"/>
                </a:xfrm>
                <a:prstGeom prst="curvedConnector3">
                  <a:avLst/>
                </a:prstGeom>
                <a:ln w="15875">
                  <a:solidFill>
                    <a:schemeClr val="accent6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/>
              <p:cNvCxnSpPr/>
              <p:nvPr/>
            </p:nvCxnSpPr>
            <p:spPr>
              <a:xfrm flipH="1">
                <a:off x="7316621" y="4216887"/>
                <a:ext cx="5925" cy="86095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7066569" y="4647366"/>
                <a:ext cx="480313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>
              <a:endCxn id="72" idx="1"/>
            </p:cNvCxnSpPr>
            <p:nvPr/>
          </p:nvCxnSpPr>
          <p:spPr>
            <a:xfrm flipV="1">
              <a:off x="7891681" y="4380821"/>
              <a:ext cx="506425" cy="12096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73" idx="1"/>
            </p:cNvCxnSpPr>
            <p:nvPr/>
          </p:nvCxnSpPr>
          <p:spPr>
            <a:xfrm>
              <a:off x="7992834" y="4647366"/>
              <a:ext cx="399383" cy="21685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8398106" y="4242321"/>
                  <a:ext cx="75052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𝒏𝒆𝒘</m:t>
                        </m:r>
                        <m:r>
                          <a:rPr lang="en-US" altLang="ko-KR" sz="1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106" y="4242321"/>
                  <a:ext cx="750526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/>
                <p:cNvSpPr/>
                <p:nvPr/>
              </p:nvSpPr>
              <p:spPr>
                <a:xfrm>
                  <a:off x="8392217" y="4721903"/>
                  <a:ext cx="824265" cy="284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𝒏𝒆𝒘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직사각형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217" y="4721903"/>
                  <a:ext cx="824265" cy="28463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직사각형 75"/>
                <p:cNvSpPr/>
                <p:nvPr/>
              </p:nvSpPr>
              <p:spPr>
                <a:xfrm>
                  <a:off x="6291048" y="4978821"/>
                  <a:ext cx="2023163" cy="3629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048" y="4978821"/>
                  <a:ext cx="2023163" cy="36298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5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1027" name="Picture 3" descr="C:\Users\Administrator\Desktop\r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4" b="55670"/>
          <a:stretch/>
        </p:blipFill>
        <p:spPr bwMode="auto">
          <a:xfrm>
            <a:off x="1242889" y="1844824"/>
            <a:ext cx="3905175" cy="35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esktop\r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7" r="19033" b="19937"/>
          <a:stretch/>
        </p:blipFill>
        <p:spPr bwMode="auto">
          <a:xfrm>
            <a:off x="5442545" y="1810755"/>
            <a:ext cx="3161903" cy="35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r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8" b="9275"/>
          <a:stretch/>
        </p:blipFill>
        <p:spPr bwMode="auto">
          <a:xfrm>
            <a:off x="952635" y="5715292"/>
            <a:ext cx="3905175" cy="10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istrator\Desktop\r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85"/>
          <a:stretch/>
        </p:blipFill>
        <p:spPr bwMode="auto">
          <a:xfrm>
            <a:off x="971600" y="983040"/>
            <a:ext cx="3905175" cy="7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r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0"/>
          <a:stretch/>
        </p:blipFill>
        <p:spPr bwMode="auto">
          <a:xfrm>
            <a:off x="4771281" y="5705174"/>
            <a:ext cx="3905175" cy="103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79512" y="1211091"/>
            <a:ext cx="841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US" altLang="ko-KR" sz="1400" b="1" dirty="0" smtClean="0">
                <a:solidFill>
                  <a:srgbClr val="FFFF00"/>
                </a:solidFill>
                <a:latin typeface="맑은 고딕"/>
                <a:ea typeface="맑은 고딕"/>
                <a:cs typeface="Calibri" pitchFamily="34" charset="0"/>
              </a:rPr>
              <a:t>⇒</a:t>
            </a:r>
            <a:endParaRPr lang="ko-KR" altLang="en-US" sz="14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6082533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Result </a:t>
            </a:r>
            <a:r>
              <a:rPr lang="en-US" altLang="ko-KR" sz="1400" b="1" dirty="0" smtClean="0">
                <a:solidFill>
                  <a:srgbClr val="FFFF00"/>
                </a:solidFill>
                <a:latin typeface="맑은 고딕"/>
                <a:ea typeface="맑은 고딕"/>
                <a:cs typeface="Calibri" pitchFamily="34" charset="0"/>
              </a:rPr>
              <a:t>⇒</a:t>
            </a:r>
            <a:endParaRPr lang="ko-KR" altLang="en-US" sz="14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1988840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Iterative</a:t>
            </a:r>
          </a:p>
          <a:p>
            <a:r>
              <a:rPr lang="en-US" altLang="ko-KR" sz="14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processing </a:t>
            </a:r>
            <a:r>
              <a:rPr lang="en-US" altLang="ko-KR" sz="1400" b="1" dirty="0" smtClean="0">
                <a:solidFill>
                  <a:srgbClr val="FFFF00"/>
                </a:solidFill>
                <a:latin typeface="맑은 고딕"/>
                <a:ea typeface="맑은 고딕"/>
                <a:cs typeface="Calibri" pitchFamily="34" charset="0"/>
              </a:rPr>
              <a:t>⇒</a:t>
            </a:r>
            <a:endParaRPr lang="ko-KR" altLang="en-US" sz="14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2041103"/>
            <a:ext cx="64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……</a:t>
            </a:r>
            <a:endParaRPr lang="ko-KR" altLang="en-US" sz="14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mixture model</a:t>
            </a:r>
          </a:p>
          <a:p>
            <a:pPr lvl="1"/>
            <a:r>
              <a:rPr lang="en-US" altLang="ko-KR" dirty="0" smtClean="0"/>
              <a:t>Flexible and general model</a:t>
            </a:r>
          </a:p>
          <a:p>
            <a:endParaRPr lang="en-US" altLang="ko-KR" sz="1000" dirty="0" smtClean="0"/>
          </a:p>
          <a:p>
            <a:r>
              <a:rPr lang="en-US" altLang="ko-KR" dirty="0" smtClean="0"/>
              <a:t>Expectation Maximization</a:t>
            </a:r>
          </a:p>
          <a:p>
            <a:pPr lvl="1"/>
            <a:r>
              <a:rPr lang="en-US" altLang="ko-KR" dirty="0" smtClean="0"/>
              <a:t>Useful algorithm for probabilistic models</a:t>
            </a:r>
          </a:p>
          <a:p>
            <a:pPr lvl="1"/>
            <a:r>
              <a:rPr lang="en-US" altLang="ko-KR" dirty="0" smtClean="0"/>
              <a:t>Alternative to sophisticated optimization</a:t>
            </a:r>
          </a:p>
          <a:p>
            <a:pPr lvl="1"/>
            <a:r>
              <a:rPr lang="en-US" altLang="ko-KR" dirty="0" err="1" smtClean="0"/>
              <a:t>Simpleer</a:t>
            </a:r>
            <a:r>
              <a:rPr lang="en-US" altLang="ko-KR" dirty="0" smtClean="0"/>
              <a:t> to implement</a:t>
            </a:r>
            <a:endParaRPr lang="ko-KR" altLang="en-US" dirty="0"/>
          </a:p>
        </p:txBody>
      </p:sp>
      <p:pic>
        <p:nvPicPr>
          <p:cNvPr id="1026" name="Picture 2" descr="D:\학교\랩세미나\[2014.10.22] 랩세미나 EM algorithm\pink panther painting loop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4762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Gaussian Distribution</a:t>
            </a:r>
          </a:p>
          <a:p>
            <a:r>
              <a:rPr lang="en-US" altLang="ko-KR" dirty="0" smtClean="0"/>
              <a:t>Gaussian Mixture Model</a:t>
            </a:r>
          </a:p>
          <a:p>
            <a:r>
              <a:rPr lang="en-US" altLang="ko-KR" dirty="0" smtClean="0"/>
              <a:t>EM Algorithm for GMM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9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(Normal)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Notation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Probability density </a:t>
                </a:r>
                <a:r>
                  <a:rPr lang="en-US" altLang="ko-KR" dirty="0" err="1" smtClean="0"/>
                  <a:t>funciton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ko-KR" altLang="en-US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C:\Users\Administrator\Desktop\normal-distrubution-lar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66513"/>
            <a:ext cx="4464496" cy="24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55976" y="6237312"/>
            <a:ext cx="3312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http://www.mathsisfun.com/data/standard-normal-distribution.html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14554"/>
                <a:ext cx="8784976" cy="54620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ko-KR" alt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𝝈</m:t>
                        </m:r>
                        <m:rad>
                          <m:radPr>
                            <m:degHide m:val="on"/>
                            <m:ctrlPr>
                              <a:rPr lang="ko-KR" alt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ko-KR" altLang="en-US" sz="2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14554"/>
                <a:ext cx="8784976" cy="546206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:\Users\Administrator\Desktop\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0" y="2536348"/>
            <a:ext cx="3924300" cy="89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(Normal) Distribution: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직사각형 248"/>
              <p:cNvSpPr/>
              <p:nvPr/>
            </p:nvSpPr>
            <p:spPr>
              <a:xfrm>
                <a:off x="539552" y="1988840"/>
                <a:ext cx="70567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  <a:cs typeface="Calibri" pitchFamily="34" charset="0"/>
                          </a:rPr>
                          <m:t>𝐸𝑋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US" altLang="ko-KR" sz="1400" b="0" i="1" smtClean="0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  <a:cs typeface="Calibri" pitchFamily="34" charset="0"/>
                          </a:rPr>
                          <m:t>1,2,3,3,3,4,5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ko-KR" altLang="en-US" sz="1400" dirty="0" smtClean="0">
                    <a:latin typeface="Calibri" pitchFamily="34" charset="0"/>
                    <a:cs typeface="Calibri" pitchFamily="34" charset="0"/>
                  </a:rPr>
                  <a:t>이고</a:t>
                </a:r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, x</a:t>
                </a:r>
                <a:r>
                  <a:rPr lang="ko-KR" altLang="en-US" sz="1400" dirty="0" smtClean="0">
                    <a:latin typeface="Calibri" pitchFamily="34" charset="0"/>
                    <a:cs typeface="Calibri" pitchFamily="34" charset="0"/>
                  </a:rPr>
                  <a:t>의 분포가 정규분포라고 가정하면</a:t>
                </a:r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endParaRPr lang="ko-KR" altLang="en-US" sz="20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9" name="직사각형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05678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>
            <a:off x="683568" y="4149080"/>
            <a:ext cx="6744540" cy="400111"/>
            <a:chOff x="683568" y="4149080"/>
            <a:chExt cx="6744540" cy="400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직사각형 246"/>
                <p:cNvSpPr/>
                <p:nvPr/>
              </p:nvSpPr>
              <p:spPr>
                <a:xfrm>
                  <a:off x="683568" y="4150620"/>
                  <a:ext cx="2211951" cy="398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50" i="1" smtClean="0">
                            <a:latin typeface="Cambria Math"/>
                            <a:cs typeface="Calibri" pitchFamily="34" charset="0"/>
                          </a:rPr>
                          <m:t>𝜇</m:t>
                        </m:r>
                        <m:r>
                          <a:rPr lang="en-US" altLang="ko-KR" sz="1050" b="0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5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050" b="0" i="1" smtClean="0">
                                <a:latin typeface="Cambria Math"/>
                                <a:cs typeface="Calibri" pitchFamily="34" charset="0"/>
                              </a:rPr>
                              <m:t>1+2+3+3+3+4+5</m:t>
                            </m:r>
                          </m:num>
                          <m:den>
                            <m:r>
                              <a:rPr lang="en-US" altLang="ko-KR" sz="1050" b="0" i="1" smtClean="0">
                                <a:latin typeface="Cambria Math"/>
                                <a:cs typeface="Calibri" pitchFamily="34" charset="0"/>
                              </a:rPr>
                              <m:t>7</m:t>
                            </m:r>
                          </m:den>
                        </m:f>
                        <m:r>
                          <a:rPr lang="en-US" altLang="ko-KR" sz="1050" b="0" i="1" smtClean="0">
                            <a:latin typeface="Cambria Math"/>
                            <a:cs typeface="Calibri" pitchFamily="34" charset="0"/>
                          </a:rPr>
                          <m:t>=3</m:t>
                        </m:r>
                      </m:oMath>
                    </m:oMathPara>
                  </a14:m>
                  <a:endParaRPr lang="ko-KR" altLang="en-US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47" name="직사각형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4150620"/>
                  <a:ext cx="2211951" cy="3985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직사각형 259"/>
            <p:cNvSpPr/>
            <p:nvPr/>
          </p:nvSpPr>
          <p:spPr>
            <a:xfrm>
              <a:off x="5892356" y="4149080"/>
              <a:ext cx="15357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Calibri" pitchFamily="34" charset="0"/>
                  <a:cs typeface="Calibri" pitchFamily="34" charset="0"/>
                </a:rPr>
                <a:t>"</a:t>
              </a:r>
              <a:r>
                <a:rPr lang="ko-KR" altLang="en-US" sz="1400" dirty="0" smtClean="0">
                  <a:latin typeface="Calibri" pitchFamily="34" charset="0"/>
                  <a:cs typeface="Calibri" pitchFamily="34" charset="0"/>
                </a:rPr>
                <a:t>값</a:t>
              </a:r>
              <a:r>
                <a:rPr lang="en-US" altLang="ko-KR" sz="1400" dirty="0">
                  <a:latin typeface="Calibri" pitchFamily="34" charset="0"/>
                  <a:cs typeface="Calibri" pitchFamily="34" charset="0"/>
                </a:rPr>
                <a:t>"</a:t>
              </a:r>
              <a:r>
                <a:rPr lang="ko-KR" altLang="en-US" sz="1400" dirty="0" smtClean="0">
                  <a:latin typeface="Calibri" pitchFamily="34" charset="0"/>
                  <a:cs typeface="Calibri" pitchFamily="34" charset="0"/>
                </a:rPr>
                <a:t>들의 평균</a:t>
              </a:r>
              <a:endParaRPr lang="ko-KR" alt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4797152"/>
            <a:ext cx="8064896" cy="400559"/>
            <a:chOff x="683568" y="4797152"/>
            <a:chExt cx="8064896" cy="400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직사각형 247"/>
                <p:cNvSpPr/>
                <p:nvPr/>
              </p:nvSpPr>
              <p:spPr>
                <a:xfrm>
                  <a:off x="683568" y="4797152"/>
                  <a:ext cx="5070234" cy="400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>
                                <a:latin typeface="Cambria Math"/>
                                <a:cs typeface="Calibri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/>
                                <a:cs typeface="Calibri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0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1−3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4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000" i="1">
                                <a:latin typeface="Cambria Math"/>
                                <a:cs typeface="Calibri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5</m:t>
                                    </m:r>
                                    <m:r>
                                      <a:rPr lang="en-US" altLang="ko-KR" sz="1000" i="1">
                                        <a:latin typeface="Cambria Math"/>
                                        <a:cs typeface="Calibri" pitchFamily="34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000" i="1">
                                    <a:latin typeface="Cambria Math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000" b="0" i="1" smtClean="0">
                                <a:latin typeface="Cambria Math"/>
                                <a:cs typeface="Calibri" pitchFamily="34" charset="0"/>
                              </a:rPr>
                              <m:t>7</m:t>
                            </m:r>
                          </m:den>
                        </m:f>
                        <m:r>
                          <a:rPr lang="en-US" altLang="ko-KR" sz="1000" b="0" i="1" smtClean="0">
                            <a:latin typeface="Cambria Math"/>
                            <a:cs typeface="Calibri" pitchFamily="34" charset="0"/>
                          </a:rPr>
                          <m:t>=1.43</m:t>
                        </m:r>
                      </m:oMath>
                    </m:oMathPara>
                  </a14:m>
                  <a:endParaRPr lang="ko-KR" altLang="en-US" sz="1400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48" name="직사각형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4797152"/>
                  <a:ext cx="5070234" cy="40055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직사각형 260"/>
            <p:cNvSpPr/>
            <p:nvPr/>
          </p:nvSpPr>
          <p:spPr>
            <a:xfrm>
              <a:off x="5892356" y="4801760"/>
              <a:ext cx="28561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Calibri" pitchFamily="34" charset="0"/>
                  <a:cs typeface="Calibri" pitchFamily="34" charset="0"/>
                </a:rPr>
                <a:t>"</a:t>
              </a:r>
              <a:r>
                <a:rPr lang="ko-KR" altLang="en-US" sz="1400" dirty="0" smtClean="0">
                  <a:latin typeface="Calibri" pitchFamily="34" charset="0"/>
                  <a:cs typeface="Calibri" pitchFamily="34" charset="0"/>
                </a:rPr>
                <a:t>평균에서 떨어진 거리</a:t>
              </a:r>
              <a:r>
                <a:rPr lang="en-US" altLang="ko-KR" sz="1400" dirty="0">
                  <a:latin typeface="Calibri" pitchFamily="34" charset="0"/>
                  <a:cs typeface="Calibri" pitchFamily="34" charset="0"/>
                </a:rPr>
                <a:t>"</a:t>
              </a:r>
              <a:r>
                <a:rPr lang="ko-KR" altLang="en-US" sz="1400" dirty="0" smtClean="0">
                  <a:latin typeface="Calibri" pitchFamily="34" charset="0"/>
                  <a:cs typeface="Calibri" pitchFamily="34" charset="0"/>
                </a:rPr>
                <a:t>의 평균</a:t>
              </a:r>
              <a:endParaRPr lang="ko-KR" alt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5576" y="2636524"/>
            <a:ext cx="7200800" cy="1296532"/>
            <a:chOff x="755576" y="2636524"/>
            <a:chExt cx="7200800" cy="129653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3616468"/>
              <a:ext cx="72008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곱셈 기호 3"/>
            <p:cNvSpPr/>
            <p:nvPr/>
          </p:nvSpPr>
          <p:spPr>
            <a:xfrm>
              <a:off x="2411760" y="334218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55660" y="3625279"/>
              <a:ext cx="43045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1	2	3	4	5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4" name="곱셈 기호 253"/>
            <p:cNvSpPr/>
            <p:nvPr/>
          </p:nvSpPr>
          <p:spPr>
            <a:xfrm>
              <a:off x="3325808" y="334218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곱셈 기호 254"/>
            <p:cNvSpPr/>
            <p:nvPr/>
          </p:nvSpPr>
          <p:spPr>
            <a:xfrm>
              <a:off x="4239856" y="334218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곱셈 기호 255"/>
            <p:cNvSpPr/>
            <p:nvPr/>
          </p:nvSpPr>
          <p:spPr>
            <a:xfrm>
              <a:off x="5153904" y="334218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곱셈 기호 256"/>
            <p:cNvSpPr/>
            <p:nvPr/>
          </p:nvSpPr>
          <p:spPr>
            <a:xfrm>
              <a:off x="6067952" y="334218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곱셈 기호 261"/>
            <p:cNvSpPr/>
            <p:nvPr/>
          </p:nvSpPr>
          <p:spPr>
            <a:xfrm>
              <a:off x="4238602" y="2989355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곱셈 기호 262"/>
            <p:cNvSpPr/>
            <p:nvPr/>
          </p:nvSpPr>
          <p:spPr>
            <a:xfrm>
              <a:off x="4237348" y="2636524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43246" y="5301208"/>
            <a:ext cx="1871852" cy="603496"/>
            <a:chOff x="6043246" y="5301208"/>
            <a:chExt cx="1871852" cy="603496"/>
          </a:xfrm>
        </p:grpSpPr>
        <p:cxnSp>
          <p:nvCxnSpPr>
            <p:cNvPr id="264" name="직선 연결선 263"/>
            <p:cNvCxnSpPr/>
            <p:nvPr/>
          </p:nvCxnSpPr>
          <p:spPr>
            <a:xfrm>
              <a:off x="6978994" y="5301208"/>
              <a:ext cx="49567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>
              <a:off x="6978994" y="5517232"/>
              <a:ext cx="93610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>
              <a:off x="6043246" y="5904704"/>
              <a:ext cx="93610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6491322" y="5688680"/>
              <a:ext cx="49567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932142" y="5229200"/>
            <a:ext cx="2096242" cy="747512"/>
            <a:chOff x="5932142" y="5229200"/>
            <a:chExt cx="2096242" cy="747512"/>
          </a:xfrm>
        </p:grpSpPr>
        <p:sp>
          <p:nvSpPr>
            <p:cNvPr id="270" name="곱셈 기호 269"/>
            <p:cNvSpPr/>
            <p:nvPr/>
          </p:nvSpPr>
          <p:spPr>
            <a:xfrm>
              <a:off x="7438640" y="5229200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곱셈 기호 270"/>
            <p:cNvSpPr/>
            <p:nvPr/>
          </p:nvSpPr>
          <p:spPr>
            <a:xfrm>
              <a:off x="7884368" y="5445224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곱셈 기호 271"/>
            <p:cNvSpPr/>
            <p:nvPr/>
          </p:nvSpPr>
          <p:spPr>
            <a:xfrm>
              <a:off x="6374738" y="5616672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곱셈 기호 272"/>
            <p:cNvSpPr/>
            <p:nvPr/>
          </p:nvSpPr>
          <p:spPr>
            <a:xfrm>
              <a:off x="5932142" y="5832696"/>
              <a:ext cx="144016" cy="144016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1235788" y="5656632"/>
            <a:ext cx="4468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+/=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부호로 인한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cancel out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방지 위해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squared sum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사용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729509" y="1277338"/>
                <a:ext cx="313682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1" i="1">
                        <a:latin typeface="Cambria Math"/>
                        <a:cs typeface="Calibri" pitchFamily="34" charset="0"/>
                      </a:rPr>
                      <m:t>𝝁</m:t>
                    </m:r>
                  </m:oMath>
                </a14:m>
                <a:r>
                  <a:rPr lang="en-US" altLang="ko-KR" sz="1400" b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latin typeface="Cambria Math"/>
                            <a:cs typeface="Calibri" pitchFamily="34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400" b="1" i="1"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400" b="1" dirty="0" smtClean="0"/>
                  <a:t> 두 값만 알면 분포도 확인 가능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09" y="1277338"/>
                <a:ext cx="3136821" cy="312586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6302454" y="5085184"/>
            <a:ext cx="1452682" cy="1512168"/>
            <a:chOff x="6302454" y="5085184"/>
            <a:chExt cx="1452682" cy="1512168"/>
          </a:xfrm>
        </p:grpSpPr>
        <p:grpSp>
          <p:nvGrpSpPr>
            <p:cNvPr id="18" name="그룹 17"/>
            <p:cNvGrpSpPr/>
            <p:nvPr/>
          </p:nvGrpSpPr>
          <p:grpSpPr>
            <a:xfrm>
              <a:off x="6822536" y="5085184"/>
              <a:ext cx="328231" cy="1512168"/>
              <a:chOff x="6822536" y="5085184"/>
              <a:chExt cx="328231" cy="1512168"/>
            </a:xfrm>
          </p:grpSpPr>
          <p:cxnSp>
            <p:nvCxnSpPr>
              <p:cNvPr id="269" name="직선 연결선 268"/>
              <p:cNvCxnSpPr>
                <a:endCxn id="15" idx="0"/>
              </p:cNvCxnSpPr>
              <p:nvPr/>
            </p:nvCxnSpPr>
            <p:spPr>
              <a:xfrm flipH="1">
                <a:off x="6986652" y="5085184"/>
                <a:ext cx="3350" cy="1235169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6822536" y="6320353"/>
                    <a:ext cx="328231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/>
                              <a:cs typeface="Calibri" pitchFamily="34" charset="0"/>
                            </a:rPr>
                            <m:t>𝜇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2536" y="6320353"/>
                    <a:ext cx="328231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/>
            <p:cNvGrpSpPr/>
            <p:nvPr/>
          </p:nvGrpSpPr>
          <p:grpSpPr>
            <a:xfrm>
              <a:off x="6302454" y="6388315"/>
              <a:ext cx="1452682" cy="141074"/>
              <a:chOff x="6302454" y="6388315"/>
              <a:chExt cx="1452682" cy="141074"/>
            </a:xfrm>
          </p:grpSpPr>
          <p:sp>
            <p:nvSpPr>
              <p:cNvPr id="5" name="덧셈 기호 4"/>
              <p:cNvSpPr/>
              <p:nvPr/>
            </p:nvSpPr>
            <p:spPr>
              <a:xfrm>
                <a:off x="7617090" y="6388315"/>
                <a:ext cx="138046" cy="141074"/>
              </a:xfrm>
              <a:prstGeom prst="mathPl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뺄셈 기호 7"/>
              <p:cNvSpPr/>
              <p:nvPr/>
            </p:nvSpPr>
            <p:spPr>
              <a:xfrm>
                <a:off x="6302454" y="6440704"/>
                <a:ext cx="107952" cy="45822"/>
              </a:xfrm>
              <a:prstGeom prst="mathMinus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6448952" y="5582139"/>
            <a:ext cx="1509121" cy="281167"/>
            <a:chOff x="6448952" y="5582139"/>
            <a:chExt cx="1509121" cy="281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7547383" y="5582139"/>
                  <a:ext cx="410690" cy="281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1200" b="1" i="1">
                                <a:solidFill>
                                  <a:srgbClr val="C00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sz="1200" b="1" i="1">
                                <a:solidFill>
                                  <a:srgbClr val="C0000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290" name="직사각형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383" y="5582139"/>
                  <a:ext cx="410690" cy="28116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왼쪽/오른쪽 화살표 70"/>
            <p:cNvSpPr/>
            <p:nvPr/>
          </p:nvSpPr>
          <p:spPr>
            <a:xfrm>
              <a:off x="6448952" y="5634960"/>
              <a:ext cx="1133704" cy="138500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486" y="5085184"/>
            <a:ext cx="1746898" cy="1512168"/>
            <a:chOff x="6281486" y="5085184"/>
            <a:chExt cx="1746898" cy="1512168"/>
          </a:xfrm>
        </p:grpSpPr>
        <p:grpSp>
          <p:nvGrpSpPr>
            <p:cNvPr id="57" name="그룹 56"/>
            <p:cNvGrpSpPr/>
            <p:nvPr/>
          </p:nvGrpSpPr>
          <p:grpSpPr>
            <a:xfrm>
              <a:off x="6281486" y="5085184"/>
              <a:ext cx="1746898" cy="1512168"/>
              <a:chOff x="6281486" y="5085184"/>
              <a:chExt cx="1746898" cy="1512168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445602" y="5301208"/>
                <a:ext cx="80559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6445602" y="5517232"/>
                <a:ext cx="1469496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곱셈 기호 59"/>
              <p:cNvSpPr/>
              <p:nvPr/>
            </p:nvSpPr>
            <p:spPr>
              <a:xfrm>
                <a:off x="7245472" y="5229200"/>
                <a:ext cx="144016" cy="144016"/>
              </a:xfrm>
              <a:prstGeom prst="mathMultipl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곱셈 기호 60"/>
              <p:cNvSpPr/>
              <p:nvPr/>
            </p:nvSpPr>
            <p:spPr>
              <a:xfrm>
                <a:off x="7884368" y="5445224"/>
                <a:ext cx="144016" cy="144016"/>
              </a:xfrm>
              <a:prstGeom prst="mathMultipl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6281486" y="5085184"/>
                <a:ext cx="328231" cy="1512168"/>
                <a:chOff x="6822536" y="5085184"/>
                <a:chExt cx="328231" cy="1512168"/>
              </a:xfrm>
            </p:grpSpPr>
            <p:cxnSp>
              <p:nvCxnSpPr>
                <p:cNvPr id="67" name="직선 연결선 66"/>
                <p:cNvCxnSpPr>
                  <a:endCxn id="68" idx="0"/>
                </p:cNvCxnSpPr>
                <p:nvPr/>
              </p:nvCxnSpPr>
              <p:spPr>
                <a:xfrm flipH="1">
                  <a:off x="6986652" y="5085184"/>
                  <a:ext cx="3350" cy="123516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직사각형 67"/>
                    <p:cNvSpPr/>
                    <p:nvPr/>
                  </p:nvSpPr>
                  <p:spPr>
                    <a:xfrm>
                      <a:off x="6822536" y="6320353"/>
                      <a:ext cx="328231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/>
                                <a:cs typeface="Calibri" pitchFamily="34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87" name="직사각형 2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2536" y="6320353"/>
                      <a:ext cx="328231" cy="276999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직선 연결선 62"/>
              <p:cNvCxnSpPr/>
              <p:nvPr/>
            </p:nvCxnSpPr>
            <p:spPr>
              <a:xfrm>
                <a:off x="6445602" y="5890960"/>
                <a:ext cx="80559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6445602" y="6106984"/>
                <a:ext cx="1469496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곱셈 기호 64"/>
              <p:cNvSpPr/>
              <p:nvPr/>
            </p:nvSpPr>
            <p:spPr>
              <a:xfrm>
                <a:off x="7245472" y="5818952"/>
                <a:ext cx="144016" cy="144016"/>
              </a:xfrm>
              <a:prstGeom prst="mathMultipl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곱셈 기호 65"/>
              <p:cNvSpPr/>
              <p:nvPr/>
            </p:nvSpPr>
            <p:spPr>
              <a:xfrm>
                <a:off x="7884368" y="6034976"/>
                <a:ext cx="144016" cy="144016"/>
              </a:xfrm>
              <a:prstGeom prst="mathMultiply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덧셈 기호 71"/>
            <p:cNvSpPr/>
            <p:nvPr/>
          </p:nvSpPr>
          <p:spPr>
            <a:xfrm>
              <a:off x="6810218" y="6410260"/>
              <a:ext cx="138046" cy="141074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Gaussian Mixture Model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50213" y="5034920"/>
            <a:ext cx="265509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59413" y="2802672"/>
            <a:ext cx="0" cy="2232248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셈 기호 9"/>
          <p:cNvSpPr/>
          <p:nvPr/>
        </p:nvSpPr>
        <p:spPr>
          <a:xfrm>
            <a:off x="1329045" y="438684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617077" y="446455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1620557" y="424283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061925" y="409881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888109" y="409881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88109" y="384678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121133" y="391879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112029" y="370277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1692565" y="395480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2359513" y="370277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836581" y="430682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1744093" y="376391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1473061" y="409308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2256681" y="355875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1975545" y="356846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1645573" y="2082592"/>
                <a:ext cx="146437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𝑿</m:t>
                    </m:r>
                    <m:r>
                      <a:rPr lang="en-US" altLang="ko-KR" b="1" i="1">
                        <a:latin typeface="Cambria Math"/>
                      </a:rPr>
                      <m:t>~</m:t>
                    </m:r>
                    <m:r>
                      <a:rPr lang="en-US" altLang="ko-KR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1" i="1">
                            <a:latin typeface="Cambria Math"/>
                          </a:rPr>
                          <m:t>𝝁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73" y="2082592"/>
                <a:ext cx="1464375" cy="404983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445296" y="2060848"/>
                <a:ext cx="168866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𝑿</m:t>
                      </m:r>
                      <m:r>
                        <a:rPr lang="en-US" altLang="ko-KR" b="1" i="1">
                          <a:latin typeface="Cambria Math"/>
                        </a:rPr>
                        <m:t>~</m:t>
                      </m:r>
                      <m:r>
                        <a:rPr lang="en-US" altLang="ko-KR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96" y="2060848"/>
                <a:ext cx="1688667" cy="404983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>
            <a:off x="5301280" y="5013176"/>
            <a:ext cx="265509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310480" y="2780928"/>
            <a:ext cx="0" cy="2232248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셈 기호 28"/>
          <p:cNvSpPr/>
          <p:nvPr/>
        </p:nvSpPr>
        <p:spPr>
          <a:xfrm>
            <a:off x="5580112" y="436510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9"/>
          <p:cNvSpPr/>
          <p:nvPr/>
        </p:nvSpPr>
        <p:spPr>
          <a:xfrm>
            <a:off x="5868144" y="444280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30"/>
          <p:cNvSpPr/>
          <p:nvPr/>
        </p:nvSpPr>
        <p:spPr>
          <a:xfrm>
            <a:off x="5871624" y="422108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6312992" y="407707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셈 기호 32"/>
          <p:cNvSpPr/>
          <p:nvPr/>
        </p:nvSpPr>
        <p:spPr>
          <a:xfrm>
            <a:off x="6139176" y="407707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6139176" y="382504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셈 기호 34"/>
          <p:cNvSpPr/>
          <p:nvPr/>
        </p:nvSpPr>
        <p:spPr>
          <a:xfrm>
            <a:off x="6372200" y="389705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셈 기호 35"/>
          <p:cNvSpPr/>
          <p:nvPr/>
        </p:nvSpPr>
        <p:spPr>
          <a:xfrm>
            <a:off x="6363096" y="368102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5943632" y="393305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셈 기호 37"/>
          <p:cNvSpPr/>
          <p:nvPr/>
        </p:nvSpPr>
        <p:spPr>
          <a:xfrm>
            <a:off x="6538572" y="306896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6087648" y="428508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셈 기호 39"/>
          <p:cNvSpPr/>
          <p:nvPr/>
        </p:nvSpPr>
        <p:spPr>
          <a:xfrm>
            <a:off x="5995160" y="374216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셈 기호 40"/>
          <p:cNvSpPr/>
          <p:nvPr/>
        </p:nvSpPr>
        <p:spPr>
          <a:xfrm>
            <a:off x="5724128" y="407134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곱셈 기호 41"/>
          <p:cNvSpPr/>
          <p:nvPr/>
        </p:nvSpPr>
        <p:spPr>
          <a:xfrm>
            <a:off x="6507748" y="353701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6226612" y="354672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곱셈 기호 43"/>
          <p:cNvSpPr/>
          <p:nvPr/>
        </p:nvSpPr>
        <p:spPr>
          <a:xfrm>
            <a:off x="6691184" y="321297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6744912" y="299695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6888928" y="314668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6960936" y="292494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6888928" y="429879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6989947" y="403989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7104952" y="4227308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7179256" y="3999336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7299288" y="4167892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7377048" y="400506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7028392" y="445422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곱셈 기호 54"/>
          <p:cNvSpPr/>
          <p:nvPr/>
        </p:nvSpPr>
        <p:spPr>
          <a:xfrm>
            <a:off x="6777355" y="445422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7248968" y="3789040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rot="18900000">
            <a:off x="1116670" y="3697005"/>
            <a:ext cx="1686895" cy="689844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 rot="18900000">
            <a:off x="5223721" y="3766979"/>
            <a:ext cx="1686895" cy="689844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 rot="20700000">
            <a:off x="6375828" y="2891330"/>
            <a:ext cx="918739" cy="498476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 rot="18671760">
            <a:off x="6629442" y="3907719"/>
            <a:ext cx="1007879" cy="615250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Mixture </a:t>
            </a:r>
            <a:r>
              <a:rPr lang="en-US" altLang="ko-KR" dirty="0" smtClean="0"/>
              <a:t>Model: Parameters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335699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곱셈 기호 4"/>
          <p:cNvSpPr/>
          <p:nvPr/>
        </p:nvSpPr>
        <p:spPr>
          <a:xfrm>
            <a:off x="1907704" y="328498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435052" y="2204864"/>
            <a:ext cx="1048716" cy="936104"/>
            <a:chOff x="467544" y="3284984"/>
            <a:chExt cx="3168352" cy="1368152"/>
          </a:xfrm>
        </p:grpSpPr>
        <p:cxnSp>
          <p:nvCxnSpPr>
            <p:cNvPr id="17" name="구부러진 연결선 16"/>
            <p:cNvCxnSpPr/>
            <p:nvPr/>
          </p:nvCxnSpPr>
          <p:spPr>
            <a:xfrm flipV="1">
              <a:off x="467544" y="3284984"/>
              <a:ext cx="1584176" cy="136815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구부러진 연결선 17"/>
            <p:cNvCxnSpPr/>
            <p:nvPr/>
          </p:nvCxnSpPr>
          <p:spPr>
            <a:xfrm rot="10800000">
              <a:off x="2047208" y="3284984"/>
              <a:ext cx="1588688" cy="136815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>
            <a:off x="5456398" y="335699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셈 기호 24"/>
          <p:cNvSpPr/>
          <p:nvPr/>
        </p:nvSpPr>
        <p:spPr>
          <a:xfrm>
            <a:off x="6320494" y="3284984"/>
            <a:ext cx="144016" cy="144016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847842" y="2204864"/>
            <a:ext cx="1048716" cy="936104"/>
            <a:chOff x="467544" y="3284984"/>
            <a:chExt cx="3168352" cy="1368152"/>
          </a:xfrm>
        </p:grpSpPr>
        <p:cxnSp>
          <p:nvCxnSpPr>
            <p:cNvPr id="27" name="구부러진 연결선 26"/>
            <p:cNvCxnSpPr/>
            <p:nvPr/>
          </p:nvCxnSpPr>
          <p:spPr>
            <a:xfrm flipV="1">
              <a:off x="467544" y="3284984"/>
              <a:ext cx="1584176" cy="136815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구부러진 연결선 27"/>
            <p:cNvCxnSpPr/>
            <p:nvPr/>
          </p:nvCxnSpPr>
          <p:spPr>
            <a:xfrm rot="10800000">
              <a:off x="2047208" y="3284984"/>
              <a:ext cx="1588688" cy="136815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579738" y="2204864"/>
            <a:ext cx="1048716" cy="936104"/>
            <a:chOff x="467544" y="3284984"/>
            <a:chExt cx="3168352" cy="1368152"/>
          </a:xfrm>
        </p:grpSpPr>
        <p:cxnSp>
          <p:nvCxnSpPr>
            <p:cNvPr id="30" name="구부러진 연결선 29"/>
            <p:cNvCxnSpPr/>
            <p:nvPr/>
          </p:nvCxnSpPr>
          <p:spPr>
            <a:xfrm flipV="1">
              <a:off x="467544" y="3284984"/>
              <a:ext cx="1584176" cy="1368152"/>
            </a:xfrm>
            <a:prstGeom prst="curvedConnector3">
              <a:avLst/>
            </a:prstGeom>
            <a:ln w="15875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/>
            <p:nvPr/>
          </p:nvCxnSpPr>
          <p:spPr>
            <a:xfrm rot="10800000">
              <a:off x="2047208" y="3284984"/>
              <a:ext cx="1588688" cy="1368152"/>
            </a:xfrm>
            <a:prstGeom prst="curvedConnector3">
              <a:avLst/>
            </a:prstGeom>
            <a:ln w="15875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6207882" y="2204864"/>
            <a:ext cx="1048716" cy="936104"/>
            <a:chOff x="467544" y="3284984"/>
            <a:chExt cx="3168352" cy="1368152"/>
          </a:xfrm>
        </p:grpSpPr>
        <p:cxnSp>
          <p:nvCxnSpPr>
            <p:cNvPr id="33" name="구부러진 연결선 32"/>
            <p:cNvCxnSpPr/>
            <p:nvPr/>
          </p:nvCxnSpPr>
          <p:spPr>
            <a:xfrm flipV="1">
              <a:off x="467544" y="3284984"/>
              <a:ext cx="1584176" cy="1368152"/>
            </a:xfrm>
            <a:prstGeom prst="curvedConnector3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33"/>
            <p:cNvCxnSpPr/>
            <p:nvPr/>
          </p:nvCxnSpPr>
          <p:spPr>
            <a:xfrm rot="10800000">
              <a:off x="2047208" y="3284984"/>
              <a:ext cx="1588688" cy="1368152"/>
            </a:xfrm>
            <a:prstGeom prst="curvedConnector3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1299230" y="1340768"/>
                <a:ext cx="146437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𝑿</m:t>
                    </m:r>
                    <m:r>
                      <a:rPr lang="en-US" altLang="ko-KR" b="1" i="1">
                        <a:latin typeface="Cambria Math"/>
                      </a:rPr>
                      <m:t>~</m:t>
                    </m:r>
                    <m:r>
                      <a:rPr lang="en-US" altLang="ko-KR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ko-KR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1" i="1">
                            <a:latin typeface="Cambria Math"/>
                          </a:rPr>
                          <m:t>𝝁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1" i="1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b="1" dirty="0"/>
                  <a:t> </a:t>
                </a: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30" y="1340768"/>
                <a:ext cx="1464375" cy="404983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475621" y="1319024"/>
                <a:ext cx="168866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𝑿</m:t>
                      </m:r>
                      <m:r>
                        <a:rPr lang="en-US" altLang="ko-KR" b="1" i="1">
                          <a:latin typeface="Cambria Math"/>
                        </a:rPr>
                        <m:t>~</m:t>
                      </m:r>
                      <m:r>
                        <a:rPr lang="en-US" altLang="ko-KR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21" y="1319024"/>
                <a:ext cx="1688667" cy="404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1662772" y="1807927"/>
            <a:ext cx="560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k = 1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0629" y="1807927"/>
            <a:ext cx="560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k = 3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28306" y="3789040"/>
            <a:ext cx="3672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Which distribution is the distribution of the x?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06559" y="4437111"/>
            <a:ext cx="2268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맑은 고딕"/>
                <a:ea typeface="맑은 고딕"/>
                <a:cs typeface="Calibri" pitchFamily="34" charset="0"/>
              </a:rPr>
              <a:t>⇒ </a:t>
            </a:r>
            <a:r>
              <a:rPr lang="en-US" altLang="ko-KR" sz="1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Probability with weight!</a:t>
            </a:r>
            <a:endParaRPr lang="ko-KR" altLang="en-US" sz="1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151599" y="4980670"/>
                <a:ext cx="4427857" cy="497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altLang="ko-KR" sz="14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4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altLang="ko-KR" sz="14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4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US" altLang="ko-KR" sz="14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4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99" y="4980670"/>
                <a:ext cx="4427857" cy="497059"/>
              </a:xfrm>
              <a:prstGeom prst="rect">
                <a:avLst/>
              </a:prstGeom>
              <a:blipFill rotWithShape="1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/>
          <p:cNvGrpSpPr/>
          <p:nvPr/>
        </p:nvGrpSpPr>
        <p:grpSpPr>
          <a:xfrm>
            <a:off x="1493658" y="6098378"/>
            <a:ext cx="5987189" cy="315536"/>
            <a:chOff x="1493658" y="6098378"/>
            <a:chExt cx="5987189" cy="315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1493658" y="6098378"/>
                  <a:ext cx="1134126" cy="3125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1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맑은 고딕"/>
                          <a:cs typeface="Calibri" pitchFamily="34" charset="0"/>
                        </a:rPr>
                        <m:t>𝑭𝒊𝒏𝒅</m:t>
                      </m:r>
                    </m:oMath>
                  </a14:m>
                  <a:r>
                    <a:rPr lang="en-US" altLang="ko-KR" sz="1400" b="1" i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  <a:cs typeface="Calibri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ko-KR" altLang="en-US" sz="1400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cs typeface="Calibri" pitchFamily="34" charset="0"/>
                        </a:rPr>
                        <m:t>𝝁</m:t>
                      </m:r>
                    </m:oMath>
                  </a14:m>
                  <a:r>
                    <a:rPr lang="en-US" altLang="ko-KR" sz="1400" b="1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ko-KR" altLang="en-US" sz="14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Calibri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ko-KR" sz="1400" b="1" i="1" dirty="0" smtClean="0">
                      <a:solidFill>
                        <a:schemeClr val="tx2">
                          <a:lumMod val="75000"/>
                        </a:schemeClr>
                      </a:solidFill>
                      <a:latin typeface="맑은 고딕"/>
                      <a:ea typeface="맑은 고딕"/>
                      <a:cs typeface="Calibri" pitchFamily="34" charset="0"/>
                    </a:rPr>
                    <a:t> </a:t>
                  </a:r>
                  <a:endParaRPr lang="ko-KR" alt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658" y="6098378"/>
                  <a:ext cx="1134126" cy="3125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3846" b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5724128" y="6098378"/>
                  <a:ext cx="1756719" cy="3155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맑은 고딕"/>
                            <a:cs typeface="Calibri" pitchFamily="34" charset="0"/>
                          </a:rPr>
                          <m:t>𝑭𝒊𝒏𝒅</m:t>
                        </m:r>
                        <m:r>
                          <a:rPr lang="en-US" altLang="ko-KR" sz="1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맑은 고딕"/>
                            <a:cs typeface="Calibri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sz="14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400" b="1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altLang="ko-KR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i="1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6098378"/>
                  <a:ext cx="1756719" cy="31553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7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Bayes’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357611"/>
          </a:xfrm>
        </p:spPr>
        <p:txBody>
          <a:bodyPr/>
          <a:lstStyle/>
          <a:p>
            <a:r>
              <a:rPr lang="en-US" altLang="ko-KR" dirty="0" smtClean="0"/>
              <a:t>Posterior probability</a:t>
            </a:r>
          </a:p>
          <a:p>
            <a:pPr lvl="1"/>
            <a:r>
              <a:rPr lang="en-US" altLang="ko-KR" dirty="0" smtClean="0"/>
              <a:t>Given A, probability of B?</a:t>
            </a:r>
          </a:p>
          <a:p>
            <a:pPr lvl="1"/>
            <a:r>
              <a:rPr lang="en-US" altLang="ko-KR" dirty="0" smtClean="0"/>
              <a:t>P( B | A 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724128" y="1385721"/>
            <a:ext cx="3096344" cy="563382"/>
            <a:chOff x="5724128" y="1385721"/>
            <a:chExt cx="3096344" cy="563382"/>
          </a:xfrm>
        </p:grpSpPr>
        <p:sp>
          <p:nvSpPr>
            <p:cNvPr id="4" name="오른쪽 화살표 3"/>
            <p:cNvSpPr/>
            <p:nvPr/>
          </p:nvSpPr>
          <p:spPr>
            <a:xfrm>
              <a:off x="6516216" y="1559400"/>
              <a:ext cx="1728192" cy="21602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60432" y="1513524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5?</a:t>
              </a:r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55" t="54112" r="31625" b="21504"/>
            <a:stretch/>
          </p:blipFill>
          <p:spPr bwMode="auto">
            <a:xfrm>
              <a:off x="5724128" y="1385721"/>
              <a:ext cx="487969" cy="56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179512" y="2815182"/>
            <a:ext cx="8784976" cy="1213816"/>
            <a:chOff x="179512" y="2815182"/>
            <a:chExt cx="8784976" cy="121381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128" y="3223840"/>
              <a:ext cx="3096344" cy="565200"/>
              <a:chOff x="5724128" y="3223840"/>
              <a:chExt cx="3096344" cy="565200"/>
            </a:xfrm>
          </p:grpSpPr>
          <p:pic>
            <p:nvPicPr>
              <p:cNvPr id="12" name="Picture 2" descr="C:\Users\Administrator\Desktop\7-dice-set-translucent-blue-500x500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55" t="54112" r="31625" b="21504"/>
              <a:stretch/>
            </p:blipFill>
            <p:spPr bwMode="auto">
              <a:xfrm>
                <a:off x="5724128" y="3223840"/>
                <a:ext cx="489545" cy="565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오른쪽 화살표 13"/>
              <p:cNvSpPr/>
              <p:nvPr/>
            </p:nvSpPr>
            <p:spPr>
              <a:xfrm rot="10800000">
                <a:off x="6516216" y="3383123"/>
                <a:ext cx="1728192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460432" y="3337247"/>
                <a:ext cx="3600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>
                    <a:latin typeface="Calibri" pitchFamily="34" charset="0"/>
                    <a:cs typeface="Calibri" pitchFamily="34" charset="0"/>
                  </a:rPr>
                  <a:t>5 </a:t>
                </a:r>
                <a:endParaRPr lang="ko-KR" altLang="en-US" sz="1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56176" y="3337090"/>
                <a:ext cx="3600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?</a:t>
                </a:r>
                <a:endParaRPr lang="ko-KR" altLang="en-US" sz="1400" b="1" dirty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179512" y="2815182"/>
              <a:ext cx="8784976" cy="12138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rgbClr val="C00000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rgbClr val="C00000"/>
                </a:buClr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rgbClr val="C00000"/>
                </a:buClr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rgbClr val="C00000"/>
                </a:buClr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rgbClr val="C00000"/>
                </a:buClr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/>
                <a:t>Likelihood</a:t>
              </a:r>
            </a:p>
            <a:p>
              <a:pPr lvl="1"/>
              <a:r>
                <a:rPr lang="en-US" altLang="ko-KR" dirty="0" smtClean="0"/>
                <a:t>Given B, probability of the A?</a:t>
              </a:r>
            </a:p>
            <a:p>
              <a:pPr lvl="1"/>
              <a:r>
                <a:rPr lang="en-US" altLang="ko-KR" dirty="0" smtClean="0"/>
                <a:t>P( A I B 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2"/>
              <p:cNvSpPr txBox="1">
                <a:spLocks/>
              </p:cNvSpPr>
              <p:nvPr/>
            </p:nvSpPr>
            <p:spPr>
              <a:xfrm>
                <a:off x="181800" y="4536552"/>
                <a:ext cx="8784976" cy="1480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 smtClean="0"/>
                  <a:t>Posterior prop. = likelihood × Prior prop.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0" y="4536552"/>
                <a:ext cx="8784976" cy="1480767"/>
              </a:xfrm>
              <a:prstGeom prst="rect">
                <a:avLst/>
              </a:prstGeom>
              <a:blipFill rotWithShape="1">
                <a:blip r:embed="rId5"/>
                <a:stretch>
                  <a:fillRect l="-625" t="-2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Likelihood</a:t>
                </a:r>
              </a:p>
              <a:p>
                <a:pPr lvl="1"/>
                <a:r>
                  <a:rPr lang="en-US" altLang="ko-KR" dirty="0"/>
                  <a:t>Given B, probability of the A?</a:t>
                </a:r>
              </a:p>
              <a:p>
                <a:pPr lvl="1"/>
                <a:r>
                  <a:rPr lang="en-US" altLang="ko-KR" dirty="0"/>
                  <a:t>P( A I B )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Maximum Likelihood</a:t>
                </a:r>
              </a:p>
              <a:p>
                <a:pPr lvl="1"/>
                <a:r>
                  <a:rPr lang="en-US" altLang="ko-KR" dirty="0" smtClean="0"/>
                  <a:t>Given B, which one gives the highest probability?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𝑟𝑔𝑚𝑎𝑥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)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∈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              </m:t>
                          </m:r>
                        </m:e>
                      </m:mr>
                    </m:m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Likelihood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92080" y="1432594"/>
            <a:ext cx="3384376" cy="471630"/>
            <a:chOff x="5292080" y="1432594"/>
            <a:chExt cx="3384376" cy="471630"/>
          </a:xfrm>
        </p:grpSpPr>
        <p:pic>
          <p:nvPicPr>
            <p:cNvPr id="5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2" t="33335" r="41784" b="45737"/>
            <a:stretch/>
          </p:blipFill>
          <p:spPr bwMode="auto">
            <a:xfrm>
              <a:off x="6012160" y="1432594"/>
              <a:ext cx="462976" cy="47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오른쪽 화살표 7"/>
            <p:cNvSpPr/>
            <p:nvPr/>
          </p:nvSpPr>
          <p:spPr>
            <a:xfrm rot="10800000">
              <a:off x="6804248" y="1560396"/>
              <a:ext cx="1224136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1537861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92080" y="1514520"/>
              <a:ext cx="504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1/4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436096" y="1052736"/>
            <a:ext cx="1044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likelihood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292080" y="1988840"/>
            <a:ext cx="3384376" cy="444796"/>
            <a:chOff x="5292080" y="1988840"/>
            <a:chExt cx="3384376" cy="444796"/>
          </a:xfrm>
        </p:grpSpPr>
        <p:pic>
          <p:nvPicPr>
            <p:cNvPr id="7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55" t="54112" r="31625" b="21504"/>
            <a:stretch/>
          </p:blipFill>
          <p:spPr bwMode="auto">
            <a:xfrm>
              <a:off x="6089878" y="1988840"/>
              <a:ext cx="385258" cy="44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5292080" y="2057349"/>
              <a:ext cx="504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1/6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10800000">
              <a:off x="6804248" y="2103225"/>
              <a:ext cx="1224136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16416" y="2080690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92079" y="2510753"/>
            <a:ext cx="3384377" cy="436919"/>
            <a:chOff x="5292079" y="2510753"/>
            <a:chExt cx="3384377" cy="436919"/>
          </a:xfrm>
        </p:grpSpPr>
        <p:pic>
          <p:nvPicPr>
            <p:cNvPr id="6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2" t="28688" r="65514" b="48464"/>
            <a:stretch/>
          </p:blipFill>
          <p:spPr bwMode="auto">
            <a:xfrm>
              <a:off x="6033702" y="2510753"/>
              <a:ext cx="441434" cy="397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292079" y="2510753"/>
              <a:ext cx="7170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1/12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 rot="10800000">
              <a:off x="6804248" y="2662430"/>
              <a:ext cx="1224136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16416" y="2639895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292079" y="2996952"/>
            <a:ext cx="3384377" cy="511226"/>
            <a:chOff x="5292079" y="2996952"/>
            <a:chExt cx="3384377" cy="511226"/>
          </a:xfrm>
        </p:grpSpPr>
        <p:pic>
          <p:nvPicPr>
            <p:cNvPr id="4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32" t="9840" r="39520" b="66352"/>
            <a:stretch/>
          </p:blipFill>
          <p:spPr bwMode="auto">
            <a:xfrm>
              <a:off x="6009113" y="2996952"/>
              <a:ext cx="490612" cy="51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5292079" y="3098676"/>
              <a:ext cx="7170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1/20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rot="10800000">
              <a:off x="6804248" y="3190429"/>
              <a:ext cx="1224136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16416" y="3167894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572000" y="1388809"/>
            <a:ext cx="4248472" cy="2232248"/>
            <a:chOff x="4572000" y="4429112"/>
            <a:chExt cx="4248472" cy="2232248"/>
          </a:xfrm>
        </p:grpSpPr>
        <p:sp>
          <p:nvSpPr>
            <p:cNvPr id="37" name="직사각형 36"/>
            <p:cNvSpPr/>
            <p:nvPr/>
          </p:nvSpPr>
          <p:spPr>
            <a:xfrm>
              <a:off x="4572000" y="4429112"/>
              <a:ext cx="4248472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2" t="33335" r="41784" b="45737"/>
            <a:stretch/>
          </p:blipFill>
          <p:spPr bwMode="auto">
            <a:xfrm>
              <a:off x="6012160" y="4489348"/>
              <a:ext cx="462976" cy="47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오른쪽 화살표 21"/>
            <p:cNvSpPr/>
            <p:nvPr/>
          </p:nvSpPr>
          <p:spPr>
            <a:xfrm rot="10800000">
              <a:off x="6804248" y="5191256"/>
              <a:ext cx="1224136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16416" y="5168721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  <a:cs typeface="Calibri" pitchFamily="34" charset="0"/>
                </a:rPr>
                <a:t>4 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92080" y="4571274"/>
              <a:ext cx="504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BD2F03"/>
                  </a:solidFill>
                  <a:latin typeface="Calibri" pitchFamily="34" charset="0"/>
                  <a:cs typeface="Calibri" pitchFamily="34" charset="0"/>
                </a:rPr>
                <a:t>1/4 </a:t>
              </a:r>
              <a:endParaRPr lang="ko-KR" altLang="en-US" sz="1400" b="1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16016" y="4571273"/>
              <a:ext cx="5220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 dirty="0" smtClean="0">
                  <a:solidFill>
                    <a:srgbClr val="BD2F03"/>
                  </a:solidFill>
                  <a:latin typeface="Calibri" pitchFamily="34" charset="0"/>
                  <a:cs typeface="Calibri" pitchFamily="34" charset="0"/>
                </a:rPr>
                <a:t>ML !</a:t>
              </a:r>
              <a:endParaRPr lang="ko-KR" altLang="en-US" sz="1400" b="1" i="1" dirty="0">
                <a:solidFill>
                  <a:srgbClr val="BD2F0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6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32" t="9840" r="39520" b="66352"/>
            <a:stretch/>
          </p:blipFill>
          <p:spPr bwMode="auto">
            <a:xfrm>
              <a:off x="6009113" y="6039332"/>
              <a:ext cx="490612" cy="51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2" t="28688" r="65514" b="48464"/>
            <a:stretch/>
          </p:blipFill>
          <p:spPr bwMode="auto">
            <a:xfrm>
              <a:off x="6033702" y="5553133"/>
              <a:ext cx="441434" cy="397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Administrator\Desktop\7-dice-set-translucent-blue-5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55" t="54112" r="31625" b="21504"/>
            <a:stretch/>
          </p:blipFill>
          <p:spPr bwMode="auto">
            <a:xfrm>
              <a:off x="6089878" y="5031220"/>
              <a:ext cx="385258" cy="44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5292080" y="5099729"/>
              <a:ext cx="504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1/6 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92079" y="5553133"/>
              <a:ext cx="7170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1/12 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2079" y="6141056"/>
              <a:ext cx="7170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1/20 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04169" y="4350796"/>
            <a:ext cx="3044295" cy="2029178"/>
            <a:chOff x="5452141" y="4350796"/>
            <a:chExt cx="3044295" cy="2029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5452141" y="5877272"/>
                  <a:ext cx="3044295" cy="50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latin typeface="Cambria Math"/>
                          </a:rPr>
                          <m:t>𝑚𝑎𝑥𝑖𝑚𝑢𝑚</m:t>
                        </m:r>
                        <m:r>
                          <a:rPr lang="en-US" altLang="ko-KR" sz="140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altLang="ko-KR" sz="1400" i="1" dirty="0" smtClean="0">
                            <a:latin typeface="Cambria Math"/>
                          </a:rPr>
                          <m:t> ⇔ </m:t>
                        </m:r>
                        <m:f>
                          <m:fPr>
                            <m:ctrlPr>
                              <a:rPr lang="en-US" altLang="ko-KR" sz="14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1400" i="1" dirty="0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400" i="1" dirty="0"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ko-KR" sz="14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ko-KR" sz="1400" i="1" dirty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ko-KR" sz="1400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1400" i="1" dirty="0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ko-KR" sz="1400" i="1" dirty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1400" i="1" dirty="0">
                            <a:latin typeface="Cambria Math"/>
                          </a:rPr>
                          <m:t>=0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141" y="5877272"/>
                  <a:ext cx="3044295" cy="50270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/>
            <p:cNvCxnSpPr/>
            <p:nvPr/>
          </p:nvCxnSpPr>
          <p:spPr>
            <a:xfrm>
              <a:off x="6009112" y="5661248"/>
              <a:ext cx="230730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왼쪽 대괄호 41"/>
            <p:cNvSpPr/>
            <p:nvPr/>
          </p:nvSpPr>
          <p:spPr>
            <a:xfrm rot="5400000">
              <a:off x="6682345" y="4302759"/>
              <a:ext cx="960836" cy="1416951"/>
            </a:xfrm>
            <a:prstGeom prst="leftBracket">
              <a:avLst>
                <a:gd name="adj" fmla="val 7084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696236" y="4530816"/>
              <a:ext cx="972108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179307" y="4350796"/>
              <a:ext cx="633053" cy="180020"/>
            </a:xfrm>
            <a:prstGeom prst="line">
              <a:avLst/>
            </a:prstGeom>
            <a:ln w="15875">
              <a:solidFill>
                <a:srgbClr val="0070C0"/>
              </a:solidFill>
              <a:headEnd type="triangle" w="med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7121492" y="4506565"/>
              <a:ext cx="49560" cy="4956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5083242"/>
            <a:ext cx="5472608" cy="1298086"/>
            <a:chOff x="71500" y="5011234"/>
            <a:chExt cx="5472608" cy="1298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/>
                <p:cNvSpPr/>
                <p:nvPr/>
              </p:nvSpPr>
              <p:spPr>
                <a:xfrm>
                  <a:off x="71500" y="5549177"/>
                  <a:ext cx="5320303" cy="6208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𝑟𝑔𝑚𝑎𝑥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)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            </m:t>
                            </m:r>
                          </m:e>
                        </m:mr>
                      </m:m>
                    </m:oMath>
                  </a14:m>
                  <a:r>
                    <a:rPr lang="en-US" altLang="ko-KR" sz="1400" dirty="0"/>
                    <a:t>=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𝑟𝑔𝑚𝑎𝑥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)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                  </m:t>
                            </m:r>
                          </m:e>
                        </m:mr>
                      </m:m>
                    </m:oMath>
                  </a14:m>
                  <a:r>
                    <a:rPr lang="en-US" altLang="ko-KR" sz="1400" dirty="0"/>
                    <a:t>=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𝑟𝑔𝑚𝑎𝑥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)</m:t>
                            </m:r>
                          </m:e>
                        </m:mr>
                        <m:m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                </m:t>
                            </m:r>
                          </m:e>
                        </m:mr>
                      </m:m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0" y="5549177"/>
                  <a:ext cx="5320303" cy="62081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827584" y="5085184"/>
                  <a:ext cx="441049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/>
                          </a:rPr>
                          <m:t>𝑴𝑳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𝑴𝑨𝑷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 (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𝒊𝒏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𝒔𝒑𝒆𝒄𝒊𝒇𝒊𝒄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𝒂𝒔𝒔𝒖𝒎𝒑𝒕𝒊𝒐𝒏</m:t>
                        </m:r>
                        <m:r>
                          <a:rPr lang="en-US" altLang="ko-KR" sz="14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5085184"/>
                  <a:ext cx="4410490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모서리가 둥근 직사각형 52"/>
            <p:cNvSpPr/>
            <p:nvPr/>
          </p:nvSpPr>
          <p:spPr>
            <a:xfrm>
              <a:off x="323528" y="5011234"/>
              <a:ext cx="5220580" cy="1298086"/>
            </a:xfrm>
            <a:prstGeom prst="roundRect">
              <a:avLst>
                <a:gd name="adj" fmla="val 566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7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1 Expectation</a:t>
                </a:r>
              </a:p>
              <a:p>
                <a:pPr lvl="1"/>
                <a:r>
                  <a:rPr lang="en-US" altLang="ko-KR" dirty="0" smtClean="0">
                    <a:solidFill>
                      <a:srgbClr val="0070C0"/>
                    </a:solidFill>
                  </a:rPr>
                  <a:t>P( B | </a:t>
                </a:r>
                <a:r>
                  <a:rPr lang="en-US" altLang="ko-KR" dirty="0" smtClean="0">
                    <a:solidFill>
                      <a:schemeClr val="accent6"/>
                    </a:solidFill>
                  </a:rPr>
                  <a:t>A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 )</a:t>
                </a:r>
                <a:r>
                  <a:rPr lang="en-US" altLang="ko-KR" dirty="0" smtClean="0"/>
                  <a:t> with random initial value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𝑎</m:t>
                    </m:r>
                  </m:oMath>
                </a14:m>
                <a:endParaRPr lang="en-US" altLang="ko-KR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2 Maximization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𝑟𝑔𝑚𝑎𝑥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𝐵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)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∈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               </m:t>
                          </m:r>
                        </m:e>
                      </m:mr>
                    </m:m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Cambria Math"/>
                    <a:ea typeface="Cambria Math"/>
                  </a:rPr>
                  <a:t>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𝑟𝑔𝑚𝑎𝑥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)</m:t>
                          </m:r>
                        </m:e>
                      </m:mr>
                      <m:m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∈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               </m:t>
                          </m:r>
                        </m:e>
                      </m:mr>
                    </m:m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</a:t>
                </a:r>
              </a:p>
              <a:p>
                <a:pPr lvl="1"/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𝑚𝑎𝑥𝑖𝑚𝑢𝑚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r>
                      <a:rPr lang="en-US" altLang="ko-KR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𝑎</m:t>
                    </m:r>
                    <m:r>
                      <a:rPr lang="en-US" altLang="ko-KR" i="1" dirty="0">
                        <a:latin typeface="Cambria Math"/>
                      </a:rPr>
                      <m:t> ⇔ 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dirty="0">
                            <a:latin typeface="Cambria Math"/>
                          </a:rPr>
                          <m:t>𝜕</m:t>
                        </m:r>
                        <m:r>
                          <a:rPr lang="en-US" altLang="ko-KR" i="1" dirty="0">
                            <a:latin typeface="Cambria Math"/>
                          </a:rPr>
                          <m:t>𝑃</m:t>
                        </m:r>
                        <m:r>
                          <a:rPr lang="en-US" altLang="ko-KR" i="1" dirty="0">
                            <a:latin typeface="Cambria Math"/>
                          </a:rPr>
                          <m:t>(</m:t>
                        </m:r>
                        <m:r>
                          <a:rPr lang="en-US" altLang="ko-KR" i="1" dirty="0">
                            <a:latin typeface="Cambria Math"/>
                          </a:rPr>
                          <m:t>𝐵</m:t>
                        </m:r>
                        <m:r>
                          <a:rPr lang="en-US" altLang="ko-KR" i="1" dirty="0">
                            <a:latin typeface="Cambria Math"/>
                          </a:rPr>
                          <m:t>|</m:t>
                        </m:r>
                        <m:r>
                          <a:rPr lang="en-US" altLang="ko-KR" i="1" dirty="0">
                            <a:latin typeface="Cambria Math"/>
                          </a:rPr>
                          <m:t>𝐴</m:t>
                        </m:r>
                        <m:r>
                          <a:rPr lang="en-US" altLang="ko-KR" i="1" dirty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 dirty="0">
                            <a:latin typeface="Cambria Math"/>
                          </a:rPr>
                          <m:t>𝜕</m:t>
                        </m:r>
                        <m:r>
                          <a:rPr lang="en-US" altLang="ko-KR" i="1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altLang="ko-KR" i="1" dirty="0">
                        <a:latin typeface="Cambria Math"/>
                      </a:rPr>
                      <m:t>=0 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55" t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U자형 화살표 16"/>
          <p:cNvSpPr/>
          <p:nvPr/>
        </p:nvSpPr>
        <p:spPr>
          <a:xfrm rot="16200000" flipV="1">
            <a:off x="4319972" y="1880828"/>
            <a:ext cx="2592288" cy="1800200"/>
          </a:xfrm>
          <a:prstGeom prst="uturnArrow">
            <a:avLst>
              <a:gd name="adj1" fmla="val 7781"/>
              <a:gd name="adj2" fmla="val 7007"/>
              <a:gd name="adj3" fmla="val 14716"/>
              <a:gd name="adj4" fmla="val 70442"/>
              <a:gd name="adj5" fmla="val 10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9242" y="2689175"/>
            <a:ext cx="1836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Repeat until converge</a:t>
            </a:r>
            <a:endParaRPr lang="ko-KR" altLang="en-US" sz="1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8" y="1843200"/>
            <a:ext cx="3242613" cy="1085021"/>
            <a:chOff x="1403648" y="1843200"/>
            <a:chExt cx="3242613" cy="1085021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843200"/>
              <a:ext cx="3242613" cy="1085021"/>
              <a:chOff x="1403648" y="1843200"/>
              <a:chExt cx="3242613" cy="1085021"/>
            </a:xfrm>
          </p:grpSpPr>
          <p:sp>
            <p:nvSpPr>
              <p:cNvPr id="4" name="굽은 화살표 3"/>
              <p:cNvSpPr/>
              <p:nvPr/>
            </p:nvSpPr>
            <p:spPr>
              <a:xfrm rot="5400000">
                <a:off x="3493847" y="1775807"/>
                <a:ext cx="648644" cy="1656184"/>
              </a:xfrm>
              <a:prstGeom prst="bentArrow">
                <a:avLst>
                  <a:gd name="adj1" fmla="val 22063"/>
                  <a:gd name="adj2" fmla="val 20301"/>
                  <a:gd name="adj3" fmla="val 30874"/>
                  <a:gd name="adj4" fmla="val 43750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굽은 화살표 6"/>
              <p:cNvSpPr/>
              <p:nvPr/>
            </p:nvSpPr>
            <p:spPr>
              <a:xfrm rot="5400000" flipH="1" flipV="1">
                <a:off x="1906892" y="1339956"/>
                <a:ext cx="577688" cy="1584176"/>
              </a:xfrm>
              <a:prstGeom prst="bentArrow">
                <a:avLst>
                  <a:gd name="adj1" fmla="val 36777"/>
                  <a:gd name="adj2" fmla="val 12436"/>
                  <a:gd name="adj3" fmla="val 0"/>
                  <a:gd name="adj4" fmla="val 53304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964752" y="2281634"/>
              <a:ext cx="64198" cy="1381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5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9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19796</TotalTime>
  <Words>1595</Words>
  <Application>Microsoft Office PowerPoint</Application>
  <PresentationFormat>화면 슬라이드 쇼(4:3)</PresentationFormat>
  <Paragraphs>158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SNU IDB Lab.</vt:lpstr>
      <vt:lpstr>EM Algorithm for Gaussian Mixture Model</vt:lpstr>
      <vt:lpstr>Outline</vt:lpstr>
      <vt:lpstr>Gaussian (Normal) Distribution</vt:lpstr>
      <vt:lpstr>Gaussian (Normal) Distribution: Parameters</vt:lpstr>
      <vt:lpstr>Gaussian Mixture Model</vt:lpstr>
      <vt:lpstr>Gaussian Mixture Model: Parameters</vt:lpstr>
      <vt:lpstr>Bayes’ Rule</vt:lpstr>
      <vt:lpstr>Maximum Likelihood</vt:lpstr>
      <vt:lpstr>EM Algorithm</vt:lpstr>
      <vt:lpstr>GMM (Gaussian Mixture Model)</vt:lpstr>
      <vt:lpstr>EM Algorithm for GMM</vt:lpstr>
      <vt:lpstr>Example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703</cp:revision>
  <dcterms:created xsi:type="dcterms:W3CDTF">2006-10-05T04:04:58Z</dcterms:created>
  <dcterms:modified xsi:type="dcterms:W3CDTF">2014-11-03T22:35:07Z</dcterms:modified>
</cp:coreProperties>
</file>