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7" r:id="rId2"/>
    <p:sldId id="258" r:id="rId3"/>
    <p:sldId id="363" r:id="rId4"/>
    <p:sldId id="433" r:id="rId5"/>
    <p:sldId id="434" r:id="rId6"/>
    <p:sldId id="391" r:id="rId7"/>
    <p:sldId id="435" r:id="rId8"/>
    <p:sldId id="364" r:id="rId9"/>
    <p:sldId id="366" r:id="rId10"/>
    <p:sldId id="437" r:id="rId11"/>
    <p:sldId id="438" r:id="rId12"/>
    <p:sldId id="439" r:id="rId13"/>
    <p:sldId id="440" r:id="rId14"/>
    <p:sldId id="442" r:id="rId15"/>
    <p:sldId id="443" r:id="rId16"/>
    <p:sldId id="444" r:id="rId17"/>
    <p:sldId id="370" r:id="rId18"/>
    <p:sldId id="396" r:id="rId19"/>
    <p:sldId id="445" r:id="rId20"/>
    <p:sldId id="446" r:id="rId21"/>
    <p:sldId id="448" r:id="rId22"/>
    <p:sldId id="449" r:id="rId23"/>
    <p:sldId id="376" r:id="rId24"/>
    <p:sldId id="450" r:id="rId25"/>
    <p:sldId id="451" r:id="rId26"/>
    <p:sldId id="453" r:id="rId27"/>
    <p:sldId id="454" r:id="rId28"/>
    <p:sldId id="455" r:id="rId29"/>
    <p:sldId id="377" r:id="rId30"/>
    <p:sldId id="456" r:id="rId31"/>
    <p:sldId id="457" r:id="rId32"/>
    <p:sldId id="458" r:id="rId33"/>
    <p:sldId id="459" r:id="rId34"/>
    <p:sldId id="460" r:id="rId35"/>
    <p:sldId id="463" r:id="rId36"/>
    <p:sldId id="461" r:id="rId37"/>
    <p:sldId id="464" r:id="rId38"/>
    <p:sldId id="465" r:id="rId39"/>
    <p:sldId id="466" r:id="rId40"/>
    <p:sldId id="467" r:id="rId41"/>
    <p:sldId id="468" r:id="rId42"/>
    <p:sldId id="365" r:id="rId43"/>
    <p:sldId id="261" r:id="rId44"/>
  </p:sldIdLst>
  <p:sldSz cx="9144000" cy="6858000" type="screen4x3"/>
  <p:notesSz cx="6669088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A74"/>
    <a:srgbClr val="2A12DE"/>
    <a:srgbClr val="448E4D"/>
    <a:srgbClr val="CD1805"/>
    <a:srgbClr val="A00000"/>
    <a:srgbClr val="E7240F"/>
    <a:srgbClr val="1265DE"/>
    <a:srgbClr val="CCFF66"/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87" autoAdjust="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3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C30D6-7FC8-4675-9D7B-75F69B449A2C}" type="datetimeFigureOut">
              <a:rPr lang="ko-KR" altLang="en-US" smtClean="0"/>
              <a:t>2011-11-07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D9556-BBF2-4AFE-9C89-49C9D73A4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835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0" y="233363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777607" y="9430093"/>
            <a:ext cx="2889938" cy="496412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정성적인 </a:t>
            </a:r>
            <a:r>
              <a:rPr lang="en-US" altLang="ko-KR" dirty="0" smtClean="0"/>
              <a:t>factor</a:t>
            </a:r>
            <a:r>
              <a:rPr lang="ko-KR" altLang="en-US" dirty="0" smtClean="0"/>
              <a:t>도 고려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D9556-BBF2-4AFE-9C89-49C9D73A4A9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851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7C969-CD8F-4690-B14C-22777E8EDB27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A00000"/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742950" indent="-285750">
              <a:buClr>
                <a:srgbClr val="A00000"/>
              </a:buClr>
              <a:buFont typeface="Arial" pitchFamily="34" charset="0"/>
              <a:buChar char="−"/>
              <a:defRPr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rgbClr val="A00000"/>
              </a:buClr>
              <a:defRPr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buClr>
                <a:srgbClr val="A00000"/>
              </a:buClr>
              <a:buFont typeface="Arial" pitchFamily="34" charset="0"/>
              <a:buChar char="−"/>
              <a:defRPr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Clr>
                <a:srgbClr val="A00000"/>
              </a:buClr>
              <a:defRPr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IDB-bluelogo.jpg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0616" y="6237312"/>
            <a:ext cx="887943" cy="599424"/>
          </a:xfrm>
          <a:prstGeom prst="rect">
            <a:avLst/>
          </a:prstGeom>
        </p:spPr>
      </p:pic>
      <p:cxnSp>
        <p:nvCxnSpPr>
          <p:cNvPr id="8" name="직선 연결선 7"/>
          <p:cNvCxnSpPr/>
          <p:nvPr userDrawn="1"/>
        </p:nvCxnSpPr>
        <p:spPr>
          <a:xfrm>
            <a:off x="0" y="928335"/>
            <a:ext cx="91440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928694"/>
          </a:xfrm>
        </p:spPr>
        <p:txBody>
          <a:bodyPr>
            <a:noAutofit/>
          </a:bodyPr>
          <a:lstStyle/>
          <a:p>
            <a:pPr latinLnBrk="0"/>
            <a:r>
              <a:rPr lang="en-US" altLang="ko-KR" sz="2400" b="1" i="1" dirty="0"/>
              <a:t>Snowball: </a:t>
            </a:r>
            <a:r>
              <a:rPr lang="en-US" altLang="ko-KR" sz="2400" b="1" dirty="0"/>
              <a:t>Extracting Relations from Large Plain-Text Collections</a:t>
            </a:r>
            <a:endParaRPr lang="ko-KR" altLang="ko-KR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3000396"/>
          </a:xfrm>
        </p:spPr>
        <p:txBody>
          <a:bodyPr>
            <a:normAutofit/>
          </a:bodyPr>
          <a:lstStyle/>
          <a:p>
            <a:pPr latinLnBrk="0"/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Eugene </a:t>
            </a:r>
            <a:r>
              <a:rPr lang="en-US" altLang="ko-KR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Agichtein</a:t>
            </a:r>
            <a:r>
              <a:rPr lang="en-US" altLang="ko-K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Luis </a:t>
            </a:r>
            <a:r>
              <a:rPr lang="en-US" altLang="ko-KR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Gravano</a:t>
            </a:r>
            <a:endParaRPr lang="en-US" altLang="ko-K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/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</a:t>
            </a:r>
          </a:p>
          <a:p>
            <a:pPr latinLnBrk="0"/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Columbia University</a:t>
            </a:r>
            <a:endParaRPr lang="en-US" altLang="ko-K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/>
            <a:r>
              <a:rPr lang="en-US" altLang="ko-K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ACM </a:t>
            </a:r>
            <a:r>
              <a:rPr lang="en-US" altLang="ko-KR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DigitalLibrary</a:t>
            </a:r>
            <a:r>
              <a:rPr lang="en-US" altLang="ko-K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2000</a:t>
            </a:r>
          </a:p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 10, 2011</a:t>
            </a:r>
          </a:p>
          <a:p>
            <a:pPr algn="r"/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Heegook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Jun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2020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DIPRE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60032" y="4878427"/>
            <a:ext cx="243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Construct Pattern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327244"/>
              </p:ext>
            </p:extLst>
          </p:nvPr>
        </p:nvGraphicFramePr>
        <p:xfrm>
          <a:off x="467544" y="1628800"/>
          <a:ext cx="3096344" cy="7680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01557"/>
                <a:gridCol w="1494787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Org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Location</a:t>
                      </a:r>
                      <a:endParaRPr lang="ko-KR" alt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MICROSOFT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REDMOND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9552" y="1124744"/>
            <a:ext cx="293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Seed Tuples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912143" y="2924944"/>
            <a:ext cx="7476281" cy="1157039"/>
            <a:chOff x="912143" y="2924944"/>
            <a:chExt cx="7476281" cy="1157039"/>
          </a:xfrm>
        </p:grpSpPr>
        <p:sp>
          <p:nvSpPr>
            <p:cNvPr id="8" name="한쪽 모서리가 잘린 사각형 7"/>
            <p:cNvSpPr/>
            <p:nvPr/>
          </p:nvSpPr>
          <p:spPr>
            <a:xfrm flipV="1">
              <a:off x="971600" y="3395017"/>
              <a:ext cx="7128792" cy="686966"/>
            </a:xfrm>
            <a:prstGeom prst="snip1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15616" y="3498383"/>
              <a:ext cx="7272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“Computer servers at </a:t>
              </a:r>
              <a:r>
                <a:rPr lang="en-US" altLang="ko-KR" b="1" dirty="0" smtClean="0">
                  <a:solidFill>
                    <a:srgbClr val="A00000"/>
                  </a:solidFill>
                </a:rPr>
                <a:t>Microsoft</a:t>
              </a:r>
              <a:r>
                <a:rPr lang="en-US" altLang="ko-KR" b="1" dirty="0" smtClean="0"/>
                <a:t>’s headquarters in </a:t>
              </a:r>
              <a:r>
                <a:rPr lang="en-US" altLang="ko-KR" b="1" dirty="0" smtClean="0">
                  <a:solidFill>
                    <a:srgbClr val="A00000"/>
                  </a:solidFill>
                </a:rPr>
                <a:t>Redmond</a:t>
              </a:r>
              <a:r>
                <a:rPr lang="en-US" altLang="ko-KR" b="1" dirty="0" smtClean="0"/>
                <a:t>”</a:t>
              </a:r>
              <a:endParaRPr lang="ko-KR" alt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2143" y="2924944"/>
              <a:ext cx="7344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Context</a:t>
              </a:r>
              <a:endParaRPr lang="ko-KR" altLang="en-US" dirty="0"/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821354"/>
              </p:ext>
            </p:extLst>
          </p:nvPr>
        </p:nvGraphicFramePr>
        <p:xfrm>
          <a:off x="3707904" y="5373216"/>
          <a:ext cx="5112569" cy="38404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10916"/>
                <a:gridCol w="2289485"/>
                <a:gridCol w="1512168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&lt;String1&gt;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‘s headquarters in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&lt;String2&gt;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09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683568" y="3252217"/>
            <a:ext cx="7704856" cy="1910308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Traditional IE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ko-KR" dirty="0" smtClean="0"/>
              <a:t>Another approach is to train the system over a large </a:t>
            </a:r>
            <a:r>
              <a:rPr lang="en-US" altLang="ko-KR" dirty="0" smtClean="0">
                <a:solidFill>
                  <a:srgbClr val="A00000"/>
                </a:solidFill>
              </a:rPr>
              <a:t>manually tagged corpus</a:t>
            </a:r>
            <a:r>
              <a:rPr lang="en-US" altLang="ko-KR" dirty="0" smtClean="0"/>
              <a:t>, where the system can apply </a:t>
            </a:r>
            <a:r>
              <a:rPr lang="en-US" altLang="ko-KR" dirty="0" smtClean="0">
                <a:solidFill>
                  <a:srgbClr val="A00000"/>
                </a:solidFill>
              </a:rPr>
              <a:t>machine learning techniques </a:t>
            </a:r>
            <a:r>
              <a:rPr lang="en-US" altLang="ko-KR" dirty="0" smtClean="0"/>
              <a:t>to generate extraction patterns.</a:t>
            </a:r>
          </a:p>
          <a:p>
            <a:pPr>
              <a:spcAft>
                <a:spcPts val="600"/>
              </a:spcAft>
            </a:pPr>
            <a:r>
              <a:rPr lang="en-US" altLang="ko-KR" dirty="0" smtClean="0">
                <a:solidFill>
                  <a:srgbClr val="00B0F0"/>
                </a:solidFill>
              </a:rPr>
              <a:t>Need for a large tagged corpus!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3356992"/>
            <a:ext cx="73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According to Robert Callahan, president of </a:t>
            </a:r>
            <a:r>
              <a:rPr lang="en-US" altLang="ko-KR" dirty="0" err="1" smtClean="0"/>
              <a:t>Eastern’s</a:t>
            </a:r>
            <a:r>
              <a:rPr lang="en-US" altLang="ko-KR" dirty="0" smtClean="0"/>
              <a:t> flight attendants union, the past practice of </a:t>
            </a:r>
            <a:r>
              <a:rPr lang="en-US" altLang="ko-KR" dirty="0" err="1" smtClean="0"/>
              <a:t>Eastern’s</a:t>
            </a:r>
            <a:r>
              <a:rPr lang="en-US" altLang="ko-KR" dirty="0" smtClean="0"/>
              <a:t> parent, Houston-based Texas Air Corp., has involved ultimatums to unions to accept the carrier’s terms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4509120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The Unstructured Source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504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683568" y="3252216"/>
            <a:ext cx="7704856" cy="2048991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Traditional IE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ko-KR" dirty="0"/>
              <a:t>Another approach is to train the system over a large </a:t>
            </a:r>
            <a:r>
              <a:rPr lang="en-US" altLang="ko-KR" dirty="0">
                <a:solidFill>
                  <a:srgbClr val="A00000"/>
                </a:solidFill>
              </a:rPr>
              <a:t>manually tagged corpus</a:t>
            </a:r>
            <a:r>
              <a:rPr lang="en-US" altLang="ko-KR" dirty="0"/>
              <a:t>, where the system can apply </a:t>
            </a:r>
            <a:r>
              <a:rPr lang="en-US" altLang="ko-KR" dirty="0">
                <a:solidFill>
                  <a:srgbClr val="A00000"/>
                </a:solidFill>
              </a:rPr>
              <a:t>machine learning techniques </a:t>
            </a:r>
            <a:r>
              <a:rPr lang="en-US" altLang="ko-KR" dirty="0"/>
              <a:t>to generate extraction patterns.</a:t>
            </a:r>
          </a:p>
          <a:p>
            <a:pPr>
              <a:spcAft>
                <a:spcPts val="600"/>
              </a:spcAft>
            </a:pPr>
            <a:r>
              <a:rPr lang="en-US" altLang="ko-KR" dirty="0">
                <a:solidFill>
                  <a:srgbClr val="00B0F0"/>
                </a:solidFill>
              </a:rPr>
              <a:t>Need for a large tagged corpus!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3356992"/>
            <a:ext cx="7344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According to </a:t>
            </a:r>
            <a:r>
              <a:rPr lang="en-US" altLang="ko-KR" dirty="0" smtClean="0">
                <a:solidFill>
                  <a:srgbClr val="FF0000"/>
                </a:solidFill>
              </a:rPr>
              <a:t>&lt;Person&gt;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Robert Callahan</a:t>
            </a:r>
            <a:r>
              <a:rPr lang="en-US" altLang="ko-KR" dirty="0" smtClean="0">
                <a:solidFill>
                  <a:srgbClr val="FF0000"/>
                </a:solidFill>
              </a:rPr>
              <a:t>&lt;/Person&gt;</a:t>
            </a:r>
            <a:r>
              <a:rPr lang="en-US" altLang="ko-KR" dirty="0" smtClean="0"/>
              <a:t>, president of </a:t>
            </a:r>
            <a:r>
              <a:rPr lang="en-US" altLang="ko-KR" dirty="0" smtClean="0">
                <a:solidFill>
                  <a:srgbClr val="2A12DE"/>
                </a:solidFill>
              </a:rPr>
              <a:t>&lt;Org&gt;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Eastern’s</a:t>
            </a:r>
            <a:r>
              <a:rPr lang="en-US" altLang="ko-KR" dirty="0" smtClean="0">
                <a:solidFill>
                  <a:srgbClr val="2A12DE"/>
                </a:solidFill>
              </a:rPr>
              <a:t>&lt;/Org&gt;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smtClean="0"/>
              <a:t>flight attendants union, the past practice of </a:t>
            </a:r>
            <a:r>
              <a:rPr lang="en-US" altLang="ko-KR" dirty="0" err="1" smtClean="0"/>
              <a:t>Eastern’s</a:t>
            </a:r>
            <a:r>
              <a:rPr lang="en-US" altLang="ko-KR" dirty="0" smtClean="0"/>
              <a:t> parent, </a:t>
            </a:r>
            <a:r>
              <a:rPr lang="en-US" altLang="ko-KR" dirty="0" smtClean="0">
                <a:solidFill>
                  <a:schemeClr val="accent6"/>
                </a:solidFill>
              </a:rPr>
              <a:t>&lt;Location&gt;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Houston</a:t>
            </a:r>
            <a:r>
              <a:rPr lang="en-US" altLang="ko-KR" dirty="0" smtClean="0">
                <a:solidFill>
                  <a:schemeClr val="accent6"/>
                </a:solidFill>
              </a:rPr>
              <a:t>&lt;/Location&gt;</a:t>
            </a:r>
            <a:r>
              <a:rPr lang="en-US" altLang="ko-KR" dirty="0" smtClean="0"/>
              <a:t>-based </a:t>
            </a:r>
            <a:r>
              <a:rPr lang="en-US" altLang="ko-KR" dirty="0" smtClean="0">
                <a:solidFill>
                  <a:srgbClr val="2A12DE"/>
                </a:solidFill>
              </a:rPr>
              <a:t>&lt;Org&gt;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Texas Air Corp.</a:t>
            </a:r>
            <a:r>
              <a:rPr lang="en-US" altLang="ko-KR" dirty="0" smtClean="0">
                <a:solidFill>
                  <a:srgbClr val="2A12DE"/>
                </a:solidFill>
              </a:rPr>
              <a:t>&lt;/Org&gt;</a:t>
            </a:r>
            <a:r>
              <a:rPr lang="en-US" altLang="ko-KR" dirty="0" smtClean="0"/>
              <a:t>, has involved ultimatums to unions to accept the carrier’s terms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4845497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Annotated Entities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77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683568" y="4044305"/>
            <a:ext cx="7704856" cy="2048991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9592" y="4225628"/>
            <a:ext cx="7344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According to </a:t>
            </a:r>
            <a:r>
              <a:rPr lang="en-US" altLang="ko-KR" dirty="0" smtClean="0">
                <a:solidFill>
                  <a:srgbClr val="FF0000"/>
                </a:solidFill>
              </a:rPr>
              <a:t>&lt;Person&gt;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Robert Callahan</a:t>
            </a:r>
            <a:r>
              <a:rPr lang="en-US" altLang="ko-KR" dirty="0" smtClean="0">
                <a:solidFill>
                  <a:srgbClr val="FF0000"/>
                </a:solidFill>
              </a:rPr>
              <a:t>&lt;/Person&gt;</a:t>
            </a:r>
            <a:r>
              <a:rPr lang="en-US" altLang="ko-KR" dirty="0" smtClean="0"/>
              <a:t>, president of </a:t>
            </a:r>
            <a:r>
              <a:rPr lang="en-US" altLang="ko-KR" dirty="0" smtClean="0">
                <a:solidFill>
                  <a:srgbClr val="2A12DE"/>
                </a:solidFill>
              </a:rPr>
              <a:t>&lt;Org&gt;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Eastern’s</a:t>
            </a:r>
            <a:r>
              <a:rPr lang="en-US" altLang="ko-KR" dirty="0" smtClean="0">
                <a:solidFill>
                  <a:srgbClr val="2A12DE"/>
                </a:solidFill>
              </a:rPr>
              <a:t>&lt;/Org&gt;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smtClean="0"/>
              <a:t>flight attendants union, the past practice of </a:t>
            </a:r>
            <a:r>
              <a:rPr lang="en-US" altLang="ko-KR" dirty="0" err="1" smtClean="0"/>
              <a:t>Eastern’s</a:t>
            </a:r>
            <a:r>
              <a:rPr lang="en-US" altLang="ko-KR" dirty="0" smtClean="0"/>
              <a:t> parent, </a:t>
            </a:r>
            <a:r>
              <a:rPr lang="en-US" altLang="ko-KR" dirty="0" smtClean="0">
                <a:solidFill>
                  <a:schemeClr val="accent6"/>
                </a:solidFill>
              </a:rPr>
              <a:t>&lt;Location&gt;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Houston</a:t>
            </a:r>
            <a:r>
              <a:rPr lang="en-US" altLang="ko-KR" dirty="0" smtClean="0">
                <a:solidFill>
                  <a:schemeClr val="accent6"/>
                </a:solidFill>
              </a:rPr>
              <a:t>&lt;/Location&gt;</a:t>
            </a:r>
            <a:r>
              <a:rPr lang="en-US" altLang="ko-KR" dirty="0" smtClean="0"/>
              <a:t>-based </a:t>
            </a:r>
            <a:r>
              <a:rPr lang="en-US" altLang="ko-KR" dirty="0" smtClean="0">
                <a:solidFill>
                  <a:srgbClr val="2A12DE"/>
                </a:solidFill>
              </a:rPr>
              <a:t>&lt;Org&gt;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Texas Air Corp.</a:t>
            </a:r>
            <a:r>
              <a:rPr lang="en-US" altLang="ko-KR" dirty="0" smtClean="0">
                <a:solidFill>
                  <a:srgbClr val="2A12DE"/>
                </a:solidFill>
              </a:rPr>
              <a:t>&lt;/Org&gt;</a:t>
            </a:r>
            <a:r>
              <a:rPr lang="en-US" altLang="ko-KR" dirty="0" smtClean="0"/>
              <a:t>, has involved ultimatums to unions to accept the carrier’s terms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unlabeled examples for training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ko-KR" dirty="0"/>
              <a:t>Bootstrapping has been an attractive in automatic text processing</a:t>
            </a:r>
          </a:p>
          <a:p>
            <a:pPr lvl="1">
              <a:spcAft>
                <a:spcPts val="600"/>
              </a:spcAft>
            </a:pPr>
            <a:r>
              <a:rPr lang="en-US" altLang="ko-KR" dirty="0"/>
              <a:t>To extract patterns to recognize and classify named entities in text</a:t>
            </a:r>
          </a:p>
          <a:p>
            <a:pPr>
              <a:spcAft>
                <a:spcPts val="600"/>
              </a:spcAft>
            </a:pPr>
            <a:r>
              <a:rPr lang="en-US" altLang="ko-KR" dirty="0"/>
              <a:t>Snowball uses named-entity tagger, The MITRE </a:t>
            </a:r>
            <a:r>
              <a:rPr lang="en-US" altLang="ko-KR" dirty="0" err="1"/>
              <a:t>Copration’s</a:t>
            </a:r>
            <a:r>
              <a:rPr lang="en-US" altLang="ko-KR" dirty="0"/>
              <a:t> Alembic Workbench</a:t>
            </a:r>
          </a:p>
          <a:p>
            <a:pPr lvl="1">
              <a:spcAft>
                <a:spcPts val="600"/>
              </a:spcAft>
            </a:pPr>
            <a:r>
              <a:rPr lang="en-US" altLang="ko-KR" dirty="0"/>
              <a:t>Alembic can identify entities (PERSON, LOCATION, ORG..)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11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683568" y="4044305"/>
            <a:ext cx="7704856" cy="1472927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unlabeled examples for training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ko-KR" dirty="0"/>
              <a:t>Bootstrapping has been an attractive in automatic text processing</a:t>
            </a:r>
          </a:p>
          <a:p>
            <a:pPr lvl="1">
              <a:spcAft>
                <a:spcPts val="600"/>
              </a:spcAft>
            </a:pPr>
            <a:r>
              <a:rPr lang="en-US" altLang="ko-KR" dirty="0"/>
              <a:t>To extract patterns to recognize and classify named entities in text</a:t>
            </a:r>
          </a:p>
          <a:p>
            <a:pPr>
              <a:spcAft>
                <a:spcPts val="600"/>
              </a:spcAft>
            </a:pPr>
            <a:r>
              <a:rPr lang="en-US" altLang="ko-KR" dirty="0"/>
              <a:t>Snowball uses named-entity tagger, The MITRE </a:t>
            </a:r>
            <a:r>
              <a:rPr lang="en-US" altLang="ko-KR" dirty="0" err="1"/>
              <a:t>Copration’s</a:t>
            </a:r>
            <a:r>
              <a:rPr lang="en-US" altLang="ko-KR" dirty="0"/>
              <a:t> Alembic Workbench</a:t>
            </a:r>
          </a:p>
          <a:p>
            <a:pPr lvl="1">
              <a:spcAft>
                <a:spcPts val="600"/>
              </a:spcAft>
            </a:pPr>
            <a:r>
              <a:rPr lang="en-US" altLang="ko-KR" dirty="0"/>
              <a:t>Alembic can identify entities (PERSON, LOCATION, ORG..)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4221088"/>
            <a:ext cx="73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According to </a:t>
            </a:r>
            <a:r>
              <a:rPr lang="en-US" altLang="ko-KR" dirty="0" smtClean="0">
                <a:solidFill>
                  <a:srgbClr val="00B0F0"/>
                </a:solidFill>
              </a:rPr>
              <a:t>Robert Callahan</a:t>
            </a:r>
            <a:r>
              <a:rPr lang="en-US" altLang="ko-KR" dirty="0" smtClean="0"/>
              <a:t>, president of </a:t>
            </a:r>
            <a:r>
              <a:rPr lang="en-US" altLang="ko-KR" dirty="0" err="1" smtClean="0">
                <a:solidFill>
                  <a:srgbClr val="C00000"/>
                </a:solidFill>
              </a:rPr>
              <a:t>Eastern</a:t>
            </a:r>
            <a:r>
              <a:rPr lang="en-US" altLang="ko-KR" dirty="0" err="1" smtClean="0">
                <a:solidFill>
                  <a:schemeClr val="bg2">
                    <a:lumMod val="10000"/>
                  </a:schemeClr>
                </a:solidFill>
              </a:rPr>
              <a:t>’s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/>
              <a:t>flight attendants union, the past practice of </a:t>
            </a:r>
            <a:r>
              <a:rPr lang="en-US" altLang="ko-KR" dirty="0" err="1" smtClean="0">
                <a:solidFill>
                  <a:srgbClr val="C00000"/>
                </a:solidFill>
              </a:rPr>
              <a:t>Eastern</a:t>
            </a:r>
            <a:r>
              <a:rPr lang="en-US" altLang="ko-KR" dirty="0" err="1" smtClean="0"/>
              <a:t>’s</a:t>
            </a:r>
            <a:r>
              <a:rPr lang="en-US" altLang="ko-KR" dirty="0" smtClean="0"/>
              <a:t> parent, </a:t>
            </a:r>
            <a:r>
              <a:rPr lang="en-US" altLang="ko-KR" dirty="0" smtClean="0">
                <a:solidFill>
                  <a:srgbClr val="00B050"/>
                </a:solidFill>
              </a:rPr>
              <a:t>Houston</a:t>
            </a:r>
            <a:r>
              <a:rPr lang="en-US" altLang="ko-KR" dirty="0" smtClean="0"/>
              <a:t>-based </a:t>
            </a:r>
            <a:r>
              <a:rPr lang="en-US" altLang="ko-KR" dirty="0" smtClean="0">
                <a:solidFill>
                  <a:srgbClr val="C00000"/>
                </a:solidFill>
              </a:rPr>
              <a:t>Texas Air Corp.</a:t>
            </a:r>
            <a:r>
              <a:rPr lang="en-US" altLang="ko-KR" dirty="0" smtClean="0"/>
              <a:t>, has involved ultimatums to unions to accept the carrier’s terms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500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Contribution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</a:rPr>
              <a:t>Techniques for generating patterns and extracting tuples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</a:rPr>
              <a:t>Capture </a:t>
            </a:r>
            <a:r>
              <a:rPr lang="en-US" altLang="ko-KR" dirty="0" smtClean="0">
                <a:solidFill>
                  <a:srgbClr val="A00000"/>
                </a:solidFill>
              </a:rPr>
              <a:t>most of the tuples </a:t>
            </a: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</a:rPr>
              <a:t>that are hidden in the text</a:t>
            </a:r>
          </a:p>
          <a:p>
            <a:pPr>
              <a:spcAft>
                <a:spcPts val="600"/>
              </a:spcAft>
            </a:pP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</a:rPr>
              <a:t>Strategies for evaluating patterns and tuples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>
                <a:solidFill>
                  <a:srgbClr val="A00000"/>
                </a:solidFill>
              </a:rPr>
              <a:t>Estimating the reliability </a:t>
            </a: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</a:rPr>
              <a:t>of the extracted patterns and tuples</a:t>
            </a:r>
          </a:p>
          <a:p>
            <a:pPr>
              <a:spcAft>
                <a:spcPts val="600"/>
              </a:spcAft>
            </a:pPr>
            <a:endParaRPr lang="en-US" altLang="ko-KR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</a:rPr>
              <a:t>Amount of training is </a:t>
            </a:r>
            <a:r>
              <a:rPr lang="en-US" altLang="ko-KR" dirty="0" smtClean="0">
                <a:solidFill>
                  <a:srgbClr val="A00000"/>
                </a:solidFill>
              </a:rPr>
              <a:t>minimal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Need only handful set of tuples</a:t>
            </a:r>
          </a:p>
          <a:p>
            <a:pPr>
              <a:spcAft>
                <a:spcPts val="600"/>
              </a:spcAft>
            </a:pP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346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Introduction</a:t>
            </a:r>
          </a:p>
          <a:p>
            <a:r>
              <a:rPr lang="en-US" altLang="ko-KR" sz="2800" dirty="0" smtClean="0"/>
              <a:t>Related Work</a:t>
            </a:r>
          </a:p>
          <a:p>
            <a:r>
              <a:rPr lang="en-US" altLang="ko-KR" sz="2800" dirty="0" smtClean="0">
                <a:solidFill>
                  <a:srgbClr val="A00000"/>
                </a:solidFill>
              </a:rPr>
              <a:t>The Snowball System</a:t>
            </a:r>
          </a:p>
          <a:p>
            <a:r>
              <a:rPr lang="en-US" altLang="ko-KR" sz="2800" dirty="0" smtClean="0"/>
              <a:t>Experiments</a:t>
            </a:r>
          </a:p>
          <a:p>
            <a:r>
              <a:rPr lang="en-US" altLang="ko-KR" sz="2800" dirty="0" smtClean="0"/>
              <a:t>Conclusion</a:t>
            </a:r>
            <a:endParaRPr lang="ko-KR" altLang="en-US" sz="2800" dirty="0" smtClean="0"/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37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Snowball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ko-KR" dirty="0" smtClean="0"/>
              <a:t>Snowball presents a novel technique to generate patterns and extract tuples from text documents</a:t>
            </a:r>
          </a:p>
          <a:p>
            <a:pPr>
              <a:spcAft>
                <a:spcPts val="600"/>
              </a:spcAft>
            </a:pPr>
            <a:r>
              <a:rPr lang="en-US" altLang="ko-KR" dirty="0" smtClean="0"/>
              <a:t>Snowball introduces a strategy for evaluating the quality of the patterns and the tuples that are generated in each iteration of the extraction process</a:t>
            </a:r>
          </a:p>
          <a:p>
            <a:pPr>
              <a:spcAft>
                <a:spcPts val="600"/>
              </a:spcAft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222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Iterative Information Extraction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64071" y="2204864"/>
            <a:ext cx="9044433" cy="2970939"/>
            <a:chOff x="64071" y="2204864"/>
            <a:chExt cx="9044433" cy="2970939"/>
          </a:xfrm>
        </p:grpSpPr>
        <p:sp>
          <p:nvSpPr>
            <p:cNvPr id="6" name="타원 5"/>
            <p:cNvSpPr/>
            <p:nvPr/>
          </p:nvSpPr>
          <p:spPr>
            <a:xfrm>
              <a:off x="913120" y="2204864"/>
              <a:ext cx="282255" cy="28225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166796" y="2235851"/>
              <a:ext cx="4320480" cy="443594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70030" y="2487119"/>
              <a:ext cx="159510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accent4">
                      <a:lumMod val="75000"/>
                    </a:schemeClr>
                  </a:solidFill>
                  <a:latin typeface="+mn-ea"/>
                </a:rPr>
                <a:t>Seed tuples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6714238" y="3406351"/>
              <a:ext cx="2376264" cy="443594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82074" y="4732209"/>
              <a:ext cx="1858593" cy="443594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10092" y="3497025"/>
              <a:ext cx="2376264" cy="443594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80915" y="2272981"/>
              <a:ext cx="4134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accent4">
                      <a:lumMod val="75000"/>
                    </a:schemeClr>
                  </a:solidFill>
                  <a:latin typeface="+mn-ea"/>
                </a:rPr>
                <a:t>Find Occurrences of Seed Tuples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696235" y="3454541"/>
              <a:ext cx="241226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accent4">
                      <a:lumMod val="75000"/>
                    </a:schemeClr>
                  </a:solidFill>
                  <a:latin typeface="+mn-ea"/>
                </a:rPr>
                <a:t>Tag Entities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4071" y="4774399"/>
              <a:ext cx="188675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accent4">
                      <a:lumMod val="75000"/>
                    </a:schemeClr>
                  </a:solidFill>
                  <a:latin typeface="+mn-ea"/>
                </a:rPr>
                <a:t>Augment Table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092089" y="3549545"/>
              <a:ext cx="241226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4">
                      <a:lumMod val="75000"/>
                    </a:schemeClr>
                  </a:solidFill>
                  <a:latin typeface="+mn-ea"/>
                </a:rPr>
                <a:t>Append to seed tuples</a:t>
              </a:r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1899828" y="2457647"/>
              <a:ext cx="1142002" cy="55291"/>
            </a:xfrm>
            <a:prstGeom prst="rightArrow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오른쪽 화살표 20"/>
            <p:cNvSpPr/>
            <p:nvPr/>
          </p:nvSpPr>
          <p:spPr>
            <a:xfrm flipH="1">
              <a:off x="7598340" y="4925157"/>
              <a:ext cx="690548" cy="66534"/>
            </a:xfrm>
            <a:prstGeom prst="rightArrow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아래쪽 화살표 22"/>
            <p:cNvSpPr/>
            <p:nvPr/>
          </p:nvSpPr>
          <p:spPr>
            <a:xfrm>
              <a:off x="8252695" y="2448122"/>
              <a:ext cx="56435" cy="88202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위쪽 화살표 23"/>
            <p:cNvSpPr/>
            <p:nvPr/>
          </p:nvSpPr>
          <p:spPr>
            <a:xfrm>
              <a:off x="2321750" y="2569297"/>
              <a:ext cx="45719" cy="83286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위쪽 화살표 24"/>
            <p:cNvSpPr/>
            <p:nvPr/>
          </p:nvSpPr>
          <p:spPr>
            <a:xfrm>
              <a:off x="2321750" y="4092297"/>
              <a:ext cx="45719" cy="723731"/>
            </a:xfrm>
            <a:prstGeom prst="upArrow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322595" y="4782140"/>
              <a:ext cx="719235" cy="601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3166796" y="4698302"/>
              <a:ext cx="4320480" cy="443594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280915" y="4735432"/>
              <a:ext cx="4134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accent4">
                      <a:lumMod val="75000"/>
                    </a:schemeClr>
                  </a:solidFill>
                  <a:latin typeface="+mn-ea"/>
                </a:rPr>
                <a:t>Generate Extraction Patterns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66181" y="2441541"/>
              <a:ext cx="725178" cy="641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252695" y="3940619"/>
              <a:ext cx="56435" cy="10510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오른쪽 화살표 30"/>
            <p:cNvSpPr/>
            <p:nvPr/>
          </p:nvSpPr>
          <p:spPr>
            <a:xfrm flipH="1">
              <a:off x="2057550" y="4972757"/>
              <a:ext cx="984279" cy="66534"/>
            </a:xfrm>
            <a:prstGeom prst="rightArrow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481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Generating Patterns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ko-KR" dirty="0" smtClean="0"/>
              <a:t>A Crucial step in the table extraction process</a:t>
            </a:r>
          </a:p>
          <a:p>
            <a:pPr>
              <a:spcAft>
                <a:spcPts val="600"/>
              </a:spcAft>
            </a:pPr>
            <a:r>
              <a:rPr lang="en-US" altLang="ko-KR" dirty="0" smtClean="0"/>
              <a:t>Snowball is initially given a handful of example tuples</a:t>
            </a:r>
          </a:p>
          <a:p>
            <a:pPr>
              <a:spcAft>
                <a:spcPts val="600"/>
              </a:spcAft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572334"/>
              </p:ext>
            </p:extLst>
          </p:nvPr>
        </p:nvGraphicFramePr>
        <p:xfrm>
          <a:off x="2555776" y="3106827"/>
          <a:ext cx="3566095" cy="230425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93888"/>
                <a:gridCol w="1872207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Org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Location</a:t>
                      </a:r>
                      <a:endParaRPr lang="ko-KR" alt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MICROSOFT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REDMOND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EXXON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IRVING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ARMONK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BOEING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SEATTLE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SANTA CLARA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06105" y="2602771"/>
            <a:ext cx="293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Seed Tuples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77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rgbClr val="A00000"/>
                </a:solidFill>
              </a:rPr>
              <a:t>Introduction</a:t>
            </a:r>
          </a:p>
          <a:p>
            <a:r>
              <a:rPr lang="en-US" altLang="ko-KR" sz="2800" dirty="0" smtClean="0"/>
              <a:t>Related Work</a:t>
            </a:r>
          </a:p>
          <a:p>
            <a:r>
              <a:rPr lang="en-US" altLang="ko-KR" sz="2800" dirty="0" smtClean="0"/>
              <a:t>The Snowball System</a:t>
            </a:r>
          </a:p>
          <a:p>
            <a:r>
              <a:rPr lang="en-US" altLang="ko-KR" sz="2800" dirty="0" smtClean="0"/>
              <a:t>Experiments</a:t>
            </a:r>
          </a:p>
          <a:p>
            <a:r>
              <a:rPr lang="en-US" altLang="ko-KR" sz="2800" dirty="0" smtClean="0"/>
              <a:t>Conclusion</a:t>
            </a:r>
            <a:endParaRPr lang="ko-KR" altLang="en-US" sz="2800" dirty="0" smtClean="0"/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40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Generating Patterns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972552" cy="542928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ko-KR" dirty="0" smtClean="0"/>
              <a:t>Snowball pattern is a 5-tuple</a:t>
            </a:r>
          </a:p>
          <a:p>
            <a:pPr>
              <a:spcAft>
                <a:spcPts val="600"/>
              </a:spcAft>
            </a:pPr>
            <a:r>
              <a:rPr lang="en-US" altLang="ko-KR" dirty="0" smtClean="0"/>
              <a:t>&lt;left, tag1, </a:t>
            </a:r>
            <a:r>
              <a:rPr lang="en-US" altLang="ko-KR" dirty="0" err="1" smtClean="0"/>
              <a:t>midddle</a:t>
            </a:r>
            <a:r>
              <a:rPr lang="en-US" altLang="ko-KR" dirty="0" smtClean="0"/>
              <a:t>, tag2, right&gt;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Tag1 and tag2 are named-entity tags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Left, middle, and right are vectors associating weights with terms</a:t>
            </a:r>
          </a:p>
          <a:p>
            <a:pPr>
              <a:spcAft>
                <a:spcPts val="600"/>
              </a:spcAft>
            </a:pPr>
            <a:endParaRPr lang="en-US" altLang="ko-KR" dirty="0" smtClean="0"/>
          </a:p>
          <a:p>
            <a:pPr marL="0" indent="0">
              <a:spcAft>
                <a:spcPts val="600"/>
              </a:spcAft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532649"/>
              </p:ext>
            </p:extLst>
          </p:nvPr>
        </p:nvGraphicFramePr>
        <p:xfrm>
          <a:off x="731925" y="3501008"/>
          <a:ext cx="3096344" cy="38404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01557"/>
                <a:gridCol w="1494787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MICROSOFT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REDMOND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617657"/>
              </p:ext>
            </p:extLst>
          </p:nvPr>
        </p:nvGraphicFramePr>
        <p:xfrm>
          <a:off x="755574" y="5709253"/>
          <a:ext cx="8064898" cy="38404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66933"/>
                <a:gridCol w="1366933"/>
                <a:gridCol w="2738742"/>
                <a:gridCol w="1800200"/>
                <a:gridCol w="792090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D1805"/>
                          </a:solidFill>
                        </a:rPr>
                        <a:t>{&lt;the, 0.2&gt;}, </a:t>
                      </a:r>
                      <a:endParaRPr lang="ko-KR" altLang="en-US" sz="1600" dirty="0">
                        <a:solidFill>
                          <a:srgbClr val="CD180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LOCATION</a:t>
                      </a:r>
                      <a:endParaRPr lang="ko-KR" altLang="en-US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D1805"/>
                          </a:solidFill>
                        </a:rPr>
                        <a:t>{&lt;-, 0.5&gt;, &lt;based, 0.5&gt;}</a:t>
                      </a:r>
                      <a:endParaRPr lang="ko-KR" altLang="en-US" sz="1600" dirty="0">
                        <a:solidFill>
                          <a:srgbClr val="CD180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ORGANIZATION</a:t>
                      </a:r>
                      <a:endParaRPr lang="ko-KR" altLang="en-US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D1805"/>
                          </a:solidFill>
                        </a:rPr>
                        <a:t>{ }</a:t>
                      </a:r>
                      <a:endParaRPr lang="ko-KR" altLang="en-US" sz="1600" dirty="0">
                        <a:solidFill>
                          <a:srgbClr val="CD1805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55576" y="3068960"/>
            <a:ext cx="293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Seed Tuple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755576" y="4113661"/>
            <a:ext cx="7421503" cy="899515"/>
            <a:chOff x="755576" y="3969645"/>
            <a:chExt cx="7421503" cy="899515"/>
          </a:xfrm>
        </p:grpSpPr>
        <p:sp>
          <p:nvSpPr>
            <p:cNvPr id="7" name="한쪽 모서리가 잘린 사각형 6"/>
            <p:cNvSpPr/>
            <p:nvPr/>
          </p:nvSpPr>
          <p:spPr>
            <a:xfrm flipV="1">
              <a:off x="755576" y="4365104"/>
              <a:ext cx="7128792" cy="504056"/>
            </a:xfrm>
            <a:prstGeom prst="snip1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04271" y="4451783"/>
              <a:ext cx="7272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altLang="ko-KR" dirty="0"/>
                <a:t>“the </a:t>
              </a:r>
              <a:r>
                <a:rPr lang="en-US" altLang="ko-KR" b="1" dirty="0">
                  <a:solidFill>
                    <a:srgbClr val="A00000"/>
                  </a:solidFill>
                </a:rPr>
                <a:t>Redmond</a:t>
              </a:r>
              <a:r>
                <a:rPr lang="en-US" altLang="ko-KR" dirty="0"/>
                <a:t>-based </a:t>
              </a:r>
              <a:r>
                <a:rPr lang="en-US" altLang="ko-KR" b="1" dirty="0">
                  <a:solidFill>
                    <a:srgbClr val="2A12DE"/>
                  </a:solidFill>
                </a:rPr>
                <a:t>Microsoft</a:t>
              </a:r>
              <a:r>
                <a:rPr lang="en-US" altLang="ko-KR" dirty="0"/>
                <a:t> corporation”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20495" y="3969645"/>
              <a:ext cx="2939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Context</a:t>
              </a:r>
              <a:endParaRPr lang="ko-KR" alt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93251" y="5275081"/>
            <a:ext cx="293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Generate Pattern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92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Minimum similarity threshold </a:t>
            </a:r>
            <a:r>
              <a:rPr lang="en-US" altLang="ko-KR" dirty="0" err="1" smtClean="0"/>
              <a:t>Ƭ</a:t>
            </a:r>
            <a:r>
              <a:rPr lang="en-US" altLang="ko-KR" b="1" baseline="-25000" dirty="0" err="1" smtClean="0"/>
              <a:t>sim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9081072" cy="542928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ko-KR" dirty="0" smtClean="0"/>
              <a:t>In order to generate a pattern, Snowball groups occurrences of known tuples in documents, if the contexts surrounding the tuples are </a:t>
            </a:r>
            <a:r>
              <a:rPr lang="en-US" altLang="ko-KR" dirty="0" smtClean="0">
                <a:solidFill>
                  <a:srgbClr val="00B0F0"/>
                </a:solidFill>
              </a:rPr>
              <a:t>similar enough</a:t>
            </a:r>
          </a:p>
          <a:p>
            <a:pPr>
              <a:spcAft>
                <a:spcPts val="600"/>
              </a:spcAft>
            </a:pPr>
            <a:endParaRPr lang="en-US" altLang="ko-KR" dirty="0" smtClean="0"/>
          </a:p>
          <a:p>
            <a:pPr fontAlgn="t"/>
            <a:r>
              <a:rPr lang="en-US" altLang="ko-KR" sz="1800" dirty="0" smtClean="0"/>
              <a:t>&lt; {&lt;the, 0.2&gt;}, LOCATION, {&lt;-, 0.5&gt;, &lt;based, 0.5&gt;}, ORGANIZATION, { } &gt;</a:t>
            </a:r>
          </a:p>
          <a:p>
            <a:pPr fontAlgn="t"/>
            <a:r>
              <a:rPr lang="en-US" altLang="ko-KR" sz="1800" dirty="0"/>
              <a:t>&lt; </a:t>
            </a:r>
            <a:r>
              <a:rPr lang="en-US" altLang="ko-KR" sz="1800" dirty="0" smtClean="0"/>
              <a:t>{                }, </a:t>
            </a:r>
            <a:r>
              <a:rPr lang="en-US" altLang="ko-KR" sz="1800" dirty="0"/>
              <a:t>LOCATION, </a:t>
            </a:r>
            <a:r>
              <a:rPr lang="en-US" altLang="ko-KR" sz="1800" dirty="0" smtClean="0"/>
              <a:t>{           &lt;</a:t>
            </a:r>
            <a:r>
              <a:rPr lang="en-US" altLang="ko-KR" sz="1800" dirty="0"/>
              <a:t>based, </a:t>
            </a:r>
            <a:r>
              <a:rPr lang="en-US" altLang="ko-KR" sz="1800" dirty="0" smtClean="0"/>
              <a:t>0.3&gt;}, </a:t>
            </a:r>
            <a:r>
              <a:rPr lang="en-US" altLang="ko-KR" sz="1800" dirty="0"/>
              <a:t>ORGANIZATION, </a:t>
            </a:r>
            <a:r>
              <a:rPr lang="en-US" altLang="ko-KR" sz="1800" dirty="0" smtClean="0"/>
              <a:t>{&lt;corp., 0.4&gt;} </a:t>
            </a:r>
            <a:r>
              <a:rPr lang="en-US" altLang="ko-KR" sz="1800" dirty="0"/>
              <a:t>&gt;</a:t>
            </a:r>
            <a:endParaRPr lang="ko-KR" altLang="ko-KR" sz="1800" dirty="0"/>
          </a:p>
          <a:p>
            <a:pPr fontAlgn="t"/>
            <a:r>
              <a:rPr lang="en-US" altLang="ko-KR" sz="1800" dirty="0"/>
              <a:t>&lt; {&lt;the, </a:t>
            </a:r>
            <a:r>
              <a:rPr lang="en-US" altLang="ko-KR" sz="1800" dirty="0" smtClean="0"/>
              <a:t>0.1&gt;}, </a:t>
            </a:r>
            <a:r>
              <a:rPr lang="en-US" altLang="ko-KR" sz="1800" dirty="0"/>
              <a:t>LOCATION, </a:t>
            </a:r>
            <a:r>
              <a:rPr lang="en-US" altLang="ko-KR" sz="1800" dirty="0" smtClean="0"/>
              <a:t>{&lt;, , </a:t>
            </a:r>
            <a:r>
              <a:rPr lang="en-US" altLang="ko-KR" sz="1800" dirty="0"/>
              <a:t>0.5&gt;, &lt;based, </a:t>
            </a:r>
            <a:r>
              <a:rPr lang="en-US" altLang="ko-KR" sz="1800" dirty="0" smtClean="0"/>
              <a:t>0.3&gt;}, </a:t>
            </a:r>
            <a:r>
              <a:rPr lang="en-US" altLang="ko-KR" sz="1800" dirty="0"/>
              <a:t>ORGANIZATION, { } &gt;</a:t>
            </a:r>
            <a:endParaRPr lang="ko-KR" altLang="ko-KR" sz="1800" dirty="0"/>
          </a:p>
          <a:p>
            <a:pPr fontAlgn="t"/>
            <a:r>
              <a:rPr lang="en-US" altLang="ko-KR" sz="1800" dirty="0" smtClean="0"/>
              <a:t>…</a:t>
            </a:r>
            <a:endParaRPr lang="ko-KR" altLang="ko-KR" sz="1800" dirty="0"/>
          </a:p>
          <a:p>
            <a:pPr fontAlgn="t"/>
            <a:endParaRPr lang="ko-KR" altLang="ko-KR" sz="2000" dirty="0"/>
          </a:p>
          <a:p>
            <a:pPr>
              <a:spcAft>
                <a:spcPts val="600"/>
              </a:spcAft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17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Minimum similarity threshold </a:t>
            </a:r>
            <a:r>
              <a:rPr lang="en-US" altLang="ko-KR" dirty="0" err="1" smtClean="0"/>
              <a:t>Ƭ</a:t>
            </a:r>
            <a:r>
              <a:rPr lang="en-US" altLang="ko-KR" b="1" baseline="-25000" dirty="0" err="1" smtClean="0"/>
              <a:t>sim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65048" cy="5429288"/>
          </a:xfrm>
        </p:spPr>
        <p:txBody>
          <a:bodyPr/>
          <a:lstStyle/>
          <a:p>
            <a:pPr fontAlgn="t"/>
            <a:r>
              <a:rPr lang="en-US" altLang="ko-KR" sz="1600" dirty="0"/>
              <a:t>&lt; {&lt;the, 0.2&gt;}, LOCATION, {&lt;-, 0.5&gt;, &lt;based, 0.5&gt;}, ORGANIZATION, { } &gt;</a:t>
            </a:r>
          </a:p>
          <a:p>
            <a:pPr fontAlgn="t"/>
            <a:r>
              <a:rPr lang="en-US" altLang="ko-KR" sz="1600" dirty="0"/>
              <a:t>&lt; {                }, LOCATION, {       </a:t>
            </a:r>
            <a:r>
              <a:rPr lang="en-US" altLang="ko-KR" sz="1600" dirty="0" smtClean="0"/>
              <a:t>       </a:t>
            </a:r>
            <a:r>
              <a:rPr lang="en-US" altLang="ko-KR" sz="1600" dirty="0"/>
              <a:t>&lt;based, 0.3&gt;}, ORGANIZATION, { </a:t>
            </a:r>
            <a:r>
              <a:rPr lang="en-US" altLang="ko-KR" sz="1600" dirty="0" smtClean="0"/>
              <a:t>&lt;corp</a:t>
            </a:r>
            <a:r>
              <a:rPr lang="en-US" altLang="ko-KR" sz="1600" dirty="0"/>
              <a:t>., </a:t>
            </a:r>
            <a:r>
              <a:rPr lang="en-US" altLang="ko-KR" sz="1600" dirty="0" smtClean="0"/>
              <a:t>0.4&gt; } </a:t>
            </a:r>
            <a:r>
              <a:rPr lang="en-US" altLang="ko-KR" sz="1600" dirty="0"/>
              <a:t>&gt;</a:t>
            </a:r>
            <a:endParaRPr lang="ko-KR" altLang="ko-KR" sz="1600" dirty="0"/>
          </a:p>
          <a:p>
            <a:pPr fontAlgn="t"/>
            <a:endParaRPr lang="en-US" altLang="ko-KR" sz="2000" dirty="0" smtClean="0"/>
          </a:p>
          <a:p>
            <a:pPr fontAlgn="t"/>
            <a:r>
              <a:rPr lang="en-US" altLang="ko-KR" sz="2000" dirty="0" smtClean="0"/>
              <a:t>Match (</a:t>
            </a:r>
            <a:r>
              <a:rPr lang="en-US" altLang="ko-KR" sz="2000" dirty="0" err="1" smtClean="0"/>
              <a:t>Tp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Ts</a:t>
            </a:r>
            <a:r>
              <a:rPr lang="en-US" altLang="ko-KR" sz="2000" dirty="0" smtClean="0"/>
              <a:t>) = ( </a:t>
            </a:r>
            <a:r>
              <a:rPr lang="en-US" altLang="ko-KR" sz="2000" dirty="0" err="1" smtClean="0"/>
              <a:t>l</a:t>
            </a:r>
            <a:r>
              <a:rPr lang="en-US" altLang="ko-KR" sz="2000" baseline="-25000" dirty="0" err="1" smtClean="0"/>
              <a:t>p</a:t>
            </a:r>
            <a:r>
              <a:rPr lang="en-US" altLang="ko-KR" sz="2000" dirty="0" smtClean="0"/>
              <a:t> x </a:t>
            </a:r>
            <a:r>
              <a:rPr lang="en-US" altLang="ko-KR" sz="2000" dirty="0" err="1" smtClean="0"/>
              <a:t>l</a:t>
            </a:r>
            <a:r>
              <a:rPr lang="en-US" altLang="ko-KR" sz="2000" baseline="-25000" dirty="0" err="1" smtClean="0"/>
              <a:t>s</a:t>
            </a:r>
            <a:r>
              <a:rPr lang="en-US" altLang="ko-KR" sz="2000" dirty="0" smtClean="0"/>
              <a:t> ) + ( </a:t>
            </a:r>
            <a:r>
              <a:rPr lang="en-US" altLang="ko-KR" sz="2000" dirty="0" err="1" smtClean="0"/>
              <a:t>m</a:t>
            </a:r>
            <a:r>
              <a:rPr lang="en-US" altLang="ko-KR" sz="2000" baseline="-25000" dirty="0" err="1" smtClean="0"/>
              <a:t>p</a:t>
            </a:r>
            <a:r>
              <a:rPr lang="en-US" altLang="ko-KR" sz="2000" dirty="0" smtClean="0"/>
              <a:t> x </a:t>
            </a:r>
            <a:r>
              <a:rPr lang="en-US" altLang="ko-KR" sz="2000" dirty="0" err="1" smtClean="0"/>
              <a:t>m</a:t>
            </a:r>
            <a:r>
              <a:rPr lang="en-US" altLang="ko-KR" sz="2000" baseline="-25000" dirty="0" err="1" smtClean="0"/>
              <a:t>s</a:t>
            </a:r>
            <a:r>
              <a:rPr lang="en-US" altLang="ko-KR" sz="2000" dirty="0" smtClean="0"/>
              <a:t> ) + ( </a:t>
            </a:r>
            <a:r>
              <a:rPr lang="en-US" altLang="ko-KR" sz="2000" dirty="0" err="1" smtClean="0"/>
              <a:t>r</a:t>
            </a:r>
            <a:r>
              <a:rPr lang="en-US" altLang="ko-KR" sz="2000" baseline="-25000" dirty="0" err="1" smtClean="0"/>
              <a:t>p</a:t>
            </a:r>
            <a:r>
              <a:rPr lang="en-US" altLang="ko-KR" sz="2000" dirty="0" smtClean="0"/>
              <a:t> x </a:t>
            </a:r>
            <a:r>
              <a:rPr lang="en-US" altLang="ko-KR" sz="2000" dirty="0" err="1" smtClean="0"/>
              <a:t>r</a:t>
            </a:r>
            <a:r>
              <a:rPr lang="en-US" altLang="ko-KR" sz="2000" baseline="-25000" dirty="0" err="1" smtClean="0"/>
              <a:t>s</a:t>
            </a:r>
            <a:r>
              <a:rPr lang="en-US" altLang="ko-KR" sz="2000" dirty="0" smtClean="0"/>
              <a:t> )</a:t>
            </a:r>
          </a:p>
          <a:p>
            <a:pPr fontAlgn="t"/>
            <a:endParaRPr lang="ko-KR" altLang="ko-KR" sz="2000" dirty="0"/>
          </a:p>
          <a:p>
            <a:pPr>
              <a:spcAft>
                <a:spcPts val="600"/>
              </a:spcAft>
            </a:pPr>
            <a:r>
              <a:rPr lang="en-US" altLang="ko-KR" sz="2000" dirty="0"/>
              <a:t>Clusters these 5-tuples using a simple </a:t>
            </a:r>
            <a:r>
              <a:rPr lang="en-US" altLang="ko-KR" sz="2000" dirty="0" err="1"/>
              <a:t>singlepass</a:t>
            </a:r>
            <a:r>
              <a:rPr lang="en-US" altLang="ko-KR" sz="2000" dirty="0"/>
              <a:t> clustering </a:t>
            </a:r>
            <a:r>
              <a:rPr lang="en-US" altLang="ko-KR" sz="2000" dirty="0" smtClean="0"/>
              <a:t>algorithm</a:t>
            </a:r>
          </a:p>
          <a:p>
            <a:pPr>
              <a:spcAft>
                <a:spcPts val="600"/>
              </a:spcAft>
            </a:pPr>
            <a:r>
              <a:rPr lang="en-US" altLang="ko-KR" sz="2000" dirty="0" smtClean="0"/>
              <a:t>Using </a:t>
            </a:r>
            <a:r>
              <a:rPr lang="en-US" altLang="ko-KR" sz="2000" dirty="0"/>
              <a:t>the Match </a:t>
            </a:r>
            <a:r>
              <a:rPr lang="en-US" altLang="ko-KR" sz="2000" dirty="0" smtClean="0"/>
              <a:t>function to compute the similarity between the vectors and some minimum similarity threshold </a:t>
            </a:r>
            <a:r>
              <a:rPr lang="en-US" altLang="ko-KR" sz="2000" dirty="0" err="1">
                <a:solidFill>
                  <a:srgbClr val="A00000"/>
                </a:solidFill>
              </a:rPr>
              <a:t>Ƭ</a:t>
            </a:r>
            <a:r>
              <a:rPr lang="en-US" altLang="ko-KR" sz="2000" b="1" baseline="-25000" dirty="0" err="1">
                <a:solidFill>
                  <a:srgbClr val="A00000"/>
                </a:solidFill>
              </a:rPr>
              <a:t>sim</a:t>
            </a:r>
            <a:endParaRPr lang="en-US" altLang="ko-KR" sz="2000" dirty="0">
              <a:solidFill>
                <a:srgbClr val="A00000"/>
              </a:solidFill>
            </a:endParaRPr>
          </a:p>
          <a:p>
            <a:pPr fontAlgn="t"/>
            <a:endParaRPr lang="ko-KR" altLang="ko-KR" dirty="0"/>
          </a:p>
          <a:p>
            <a:pPr>
              <a:spcAft>
                <a:spcPts val="600"/>
              </a:spcAft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593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Generating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Tuples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ko-KR" dirty="0" smtClean="0"/>
              <a:t>After generating patterns, Snowball scans the collection to discover new tuples.</a:t>
            </a:r>
          </a:p>
          <a:p>
            <a:pPr>
              <a:spcAft>
                <a:spcPts val="600"/>
              </a:spcAft>
            </a:pPr>
            <a:r>
              <a:rPr lang="en-US" altLang="ko-KR" dirty="0" smtClean="0"/>
              <a:t>Snowball first identifies sentences that include an organization and a location, as determined by the named-entity tagger</a:t>
            </a:r>
          </a:p>
          <a:p>
            <a:pPr>
              <a:spcAft>
                <a:spcPts val="600"/>
              </a:spcAft>
            </a:pPr>
            <a:endParaRPr lang="en-US" altLang="ko-KR" dirty="0"/>
          </a:p>
          <a:p>
            <a:pPr>
              <a:spcAft>
                <a:spcPts val="600"/>
              </a:spcAft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11560" y="3717032"/>
            <a:ext cx="7704856" cy="1472927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7624" y="3893815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According to </a:t>
            </a: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Robert Callahan, president of </a:t>
            </a:r>
            <a:r>
              <a:rPr lang="en-US" altLang="ko-KR" dirty="0" err="1" smtClean="0">
                <a:solidFill>
                  <a:schemeClr val="tx2">
                    <a:lumMod val="50000"/>
                  </a:schemeClr>
                </a:solidFill>
              </a:rPr>
              <a:t>Eastern’s</a:t>
            </a: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 flight attendants union, the past practice of </a:t>
            </a:r>
            <a:r>
              <a:rPr lang="en-US" altLang="ko-KR" dirty="0" err="1" smtClean="0">
                <a:solidFill>
                  <a:schemeClr val="tx2">
                    <a:lumMod val="50000"/>
                  </a:schemeClr>
                </a:solidFill>
              </a:rPr>
              <a:t>Eastern’s</a:t>
            </a: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dirty="0" smtClean="0"/>
              <a:t>parent, the </a:t>
            </a:r>
            <a:r>
              <a:rPr lang="en-US" altLang="ko-KR" b="1" dirty="0" smtClean="0">
                <a:solidFill>
                  <a:srgbClr val="00B050"/>
                </a:solidFill>
              </a:rPr>
              <a:t>Houston</a:t>
            </a:r>
            <a:r>
              <a:rPr lang="en-US" altLang="ko-KR" dirty="0" smtClean="0"/>
              <a:t>-based </a:t>
            </a:r>
            <a:r>
              <a:rPr lang="en-US" altLang="ko-KR" b="1" dirty="0" smtClean="0">
                <a:solidFill>
                  <a:srgbClr val="C00000"/>
                </a:solidFill>
              </a:rPr>
              <a:t>Texas Air</a:t>
            </a:r>
            <a:r>
              <a:rPr lang="en-US" altLang="ko-KR" dirty="0" smtClean="0"/>
              <a:t>, has involved ultimatums to unions to accept the carrier’s terms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215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Generating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Tuples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ko-KR" dirty="0" smtClean="0"/>
              <a:t>Generates the 5-tuple t = &lt;</a:t>
            </a:r>
            <a:r>
              <a:rPr lang="en-US" altLang="ko-KR" dirty="0" err="1"/>
              <a:t>l</a:t>
            </a:r>
            <a:r>
              <a:rPr lang="en-US" altLang="ko-KR" sz="1800" dirty="0" err="1" smtClean="0"/>
              <a:t>c</a:t>
            </a:r>
            <a:r>
              <a:rPr lang="en-US" altLang="ko-KR" dirty="0" smtClean="0"/>
              <a:t>, t</a:t>
            </a:r>
            <a:r>
              <a:rPr lang="en-US" altLang="ko-KR" sz="1800" dirty="0" smtClean="0"/>
              <a:t>1</a:t>
            </a:r>
            <a:r>
              <a:rPr lang="en-US" altLang="ko-KR" dirty="0" smtClean="0"/>
              <a:t>, m</a:t>
            </a:r>
            <a:r>
              <a:rPr lang="en-US" altLang="ko-KR" sz="1800" dirty="0" smtClean="0"/>
              <a:t>c</a:t>
            </a:r>
            <a:r>
              <a:rPr lang="en-US" altLang="ko-KR" dirty="0" smtClean="0"/>
              <a:t>, t</a:t>
            </a:r>
            <a:r>
              <a:rPr lang="en-US" altLang="ko-KR" sz="1800" dirty="0" smtClean="0"/>
              <a:t>2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</a:t>
            </a:r>
            <a:r>
              <a:rPr lang="en-US" altLang="ko-KR" sz="1800" dirty="0" err="1" smtClean="0"/>
              <a:t>c</a:t>
            </a:r>
            <a:r>
              <a:rPr lang="en-US" altLang="ko-KR" dirty="0" smtClean="0"/>
              <a:t> &gt;</a:t>
            </a:r>
          </a:p>
          <a:p>
            <a:pPr>
              <a:spcAft>
                <a:spcPts val="600"/>
              </a:spcAft>
            </a:pPr>
            <a:endParaRPr lang="en-US" altLang="ko-KR" dirty="0"/>
          </a:p>
          <a:p>
            <a:pPr>
              <a:spcAft>
                <a:spcPts val="600"/>
              </a:spcAft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11560" y="1844824"/>
            <a:ext cx="7704856" cy="1472927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7624" y="2021607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According to </a:t>
            </a: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Robert Callahan, president of </a:t>
            </a:r>
            <a:r>
              <a:rPr lang="en-US" altLang="ko-KR" dirty="0" err="1" smtClean="0">
                <a:solidFill>
                  <a:schemeClr val="tx2">
                    <a:lumMod val="50000"/>
                  </a:schemeClr>
                </a:solidFill>
              </a:rPr>
              <a:t>Eastern’s</a:t>
            </a: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 flight attendants union, the past practice of </a:t>
            </a:r>
            <a:r>
              <a:rPr lang="en-US" altLang="ko-KR" dirty="0" err="1" smtClean="0">
                <a:solidFill>
                  <a:schemeClr val="tx2">
                    <a:lumMod val="50000"/>
                  </a:schemeClr>
                </a:solidFill>
              </a:rPr>
              <a:t>Eastern’s</a:t>
            </a: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dirty="0" smtClean="0"/>
              <a:t>parent,  </a:t>
            </a:r>
            <a:r>
              <a:rPr lang="en-US" altLang="ko-KR" b="1" dirty="0" smtClean="0">
                <a:solidFill>
                  <a:srgbClr val="00B050"/>
                </a:solidFill>
              </a:rPr>
              <a:t>Houston</a:t>
            </a:r>
            <a:r>
              <a:rPr lang="en-US" altLang="ko-KR" dirty="0" smtClean="0"/>
              <a:t>-based </a:t>
            </a:r>
            <a:r>
              <a:rPr lang="en-US" altLang="ko-KR" b="1" dirty="0" smtClean="0">
                <a:solidFill>
                  <a:srgbClr val="C00000"/>
                </a:solidFill>
              </a:rPr>
              <a:t>Texas Air</a:t>
            </a:r>
            <a:r>
              <a:rPr lang="en-US" altLang="ko-KR" dirty="0" smtClean="0"/>
              <a:t>, has involved ultimatums to unions to accept the carrier’s terms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043608" y="4221089"/>
            <a:ext cx="6696744" cy="648072"/>
          </a:xfrm>
          <a:prstGeom prst="roundRect">
            <a:avLst>
              <a:gd name="adj" fmla="val 50000"/>
            </a:avLst>
          </a:prstGeom>
          <a:pattFill prst="pct70">
            <a:fgClr>
              <a:srgbClr val="CCFF66"/>
            </a:fgClr>
            <a:bgClr>
              <a:schemeClr val="bg1"/>
            </a:bgClr>
          </a:patt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06538" y="4390134"/>
            <a:ext cx="5385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altLang="ko-KR" sz="1600" b="1" dirty="0"/>
              <a:t>&lt; </a:t>
            </a:r>
            <a:r>
              <a:rPr lang="en-US" altLang="ko-KR" sz="1600" b="1" dirty="0" smtClean="0"/>
              <a:t>{ }, Houston, </a:t>
            </a:r>
            <a:r>
              <a:rPr lang="en-US" altLang="ko-KR" sz="1600" b="1" dirty="0"/>
              <a:t>{&lt;-, 0.5&gt;, &lt;based, 0.5&gt;}, </a:t>
            </a:r>
            <a:r>
              <a:rPr lang="en-US" altLang="ko-KR" sz="1600" b="1" dirty="0" smtClean="0"/>
              <a:t>Texas Air, </a:t>
            </a:r>
            <a:r>
              <a:rPr lang="en-US" altLang="ko-KR" sz="1600" b="1" dirty="0"/>
              <a:t>{ } &gt;</a:t>
            </a:r>
          </a:p>
        </p:txBody>
      </p:sp>
    </p:spTree>
    <p:extLst>
      <p:ext uri="{BB962C8B-B14F-4D97-AF65-F5344CB8AC3E}">
        <p14:creationId xmlns:p14="http://schemas.microsoft.com/office/powerpoint/2010/main" val="429289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07504" y="1772816"/>
            <a:ext cx="8928992" cy="2376264"/>
          </a:xfrm>
          <a:prstGeom prst="roundRect">
            <a:avLst>
              <a:gd name="adj" fmla="val 7047"/>
            </a:avLst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Generating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Tuples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ko-KR" dirty="0" smtClean="0"/>
              <a:t>Match pattern: </a:t>
            </a:r>
            <a:r>
              <a:rPr lang="en-US" altLang="ko-KR" sz="2000" dirty="0"/>
              <a:t>Match (</a:t>
            </a:r>
            <a:r>
              <a:rPr lang="en-US" altLang="ko-KR" sz="2000" dirty="0" err="1"/>
              <a:t>Tp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Ts</a:t>
            </a:r>
            <a:r>
              <a:rPr lang="en-US" altLang="ko-KR" sz="2000" dirty="0"/>
              <a:t>) = ( </a:t>
            </a:r>
            <a:r>
              <a:rPr lang="en-US" altLang="ko-KR" sz="2000" dirty="0" err="1"/>
              <a:t>l</a:t>
            </a:r>
            <a:r>
              <a:rPr lang="en-US" altLang="ko-KR" sz="2000" baseline="-25000" dirty="0" err="1"/>
              <a:t>p</a:t>
            </a:r>
            <a:r>
              <a:rPr lang="en-US" altLang="ko-KR" sz="2000" dirty="0"/>
              <a:t> x </a:t>
            </a:r>
            <a:r>
              <a:rPr lang="en-US" altLang="ko-KR" sz="2000" dirty="0" err="1"/>
              <a:t>l</a:t>
            </a:r>
            <a:r>
              <a:rPr lang="en-US" altLang="ko-KR" sz="2000" baseline="-25000" dirty="0" err="1"/>
              <a:t>s</a:t>
            </a:r>
            <a:r>
              <a:rPr lang="en-US" altLang="ko-KR" sz="2000" dirty="0"/>
              <a:t> ) + ( </a:t>
            </a:r>
            <a:r>
              <a:rPr lang="en-US" altLang="ko-KR" sz="2000" dirty="0" err="1"/>
              <a:t>m</a:t>
            </a:r>
            <a:r>
              <a:rPr lang="en-US" altLang="ko-KR" sz="2000" baseline="-25000" dirty="0" err="1"/>
              <a:t>p</a:t>
            </a:r>
            <a:r>
              <a:rPr lang="en-US" altLang="ko-KR" sz="2000" dirty="0"/>
              <a:t> x </a:t>
            </a:r>
            <a:r>
              <a:rPr lang="en-US" altLang="ko-KR" sz="2000" dirty="0" err="1"/>
              <a:t>m</a:t>
            </a:r>
            <a:r>
              <a:rPr lang="en-US" altLang="ko-KR" sz="2000" baseline="-25000" dirty="0" err="1"/>
              <a:t>s</a:t>
            </a:r>
            <a:r>
              <a:rPr lang="en-US" altLang="ko-KR" sz="2000" dirty="0"/>
              <a:t> ) + ( </a:t>
            </a:r>
            <a:r>
              <a:rPr lang="en-US" altLang="ko-KR" sz="2000" dirty="0" err="1"/>
              <a:t>r</a:t>
            </a:r>
            <a:r>
              <a:rPr lang="en-US" altLang="ko-KR" sz="2000" baseline="-25000" dirty="0" err="1"/>
              <a:t>p</a:t>
            </a:r>
            <a:r>
              <a:rPr lang="en-US" altLang="ko-KR" sz="2000" dirty="0"/>
              <a:t> x </a:t>
            </a:r>
            <a:r>
              <a:rPr lang="en-US" altLang="ko-KR" sz="2000" dirty="0" err="1"/>
              <a:t>r</a:t>
            </a:r>
            <a:r>
              <a:rPr lang="en-US" altLang="ko-KR" sz="2000" baseline="-25000" dirty="0" err="1"/>
              <a:t>s</a:t>
            </a:r>
            <a:r>
              <a:rPr lang="en-US" altLang="ko-KR" sz="2000" dirty="0"/>
              <a:t> )</a:t>
            </a:r>
          </a:p>
          <a:p>
            <a:pPr>
              <a:spcAft>
                <a:spcPts val="600"/>
              </a:spcAft>
            </a:pPr>
            <a:endParaRPr lang="en-US" altLang="ko-KR" dirty="0" smtClean="0"/>
          </a:p>
          <a:p>
            <a:pPr>
              <a:spcAft>
                <a:spcPts val="600"/>
              </a:spcAft>
            </a:pPr>
            <a:endParaRPr lang="en-US" altLang="ko-KR" dirty="0"/>
          </a:p>
          <a:p>
            <a:pPr>
              <a:spcAft>
                <a:spcPts val="600"/>
              </a:spcAft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6182" y="2564904"/>
            <a:ext cx="8738306" cy="542764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6182" y="2699520"/>
            <a:ext cx="8946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altLang="ko-KR" sz="1600" b="1" dirty="0"/>
              <a:t>&lt; </a:t>
            </a:r>
            <a:r>
              <a:rPr lang="en-US" altLang="ko-KR" sz="1600" b="1" dirty="0" smtClean="0"/>
              <a:t>{&lt;at, </a:t>
            </a:r>
            <a:r>
              <a:rPr lang="en-US" altLang="ko-KR" sz="1600" b="1" dirty="0"/>
              <a:t>0.2&gt;}, </a:t>
            </a:r>
            <a:r>
              <a:rPr lang="en-US" altLang="ko-KR" sz="1600" b="1" dirty="0" smtClean="0"/>
              <a:t>ORGANIZATION, {&lt;’s, </a:t>
            </a:r>
            <a:r>
              <a:rPr lang="en-US" altLang="ko-KR" sz="1600" b="1" dirty="0"/>
              <a:t>0.5&gt;, </a:t>
            </a:r>
            <a:r>
              <a:rPr lang="en-US" altLang="ko-KR" sz="1600" b="1" dirty="0" smtClean="0"/>
              <a:t>&lt;headquarters, </a:t>
            </a:r>
            <a:r>
              <a:rPr lang="en-US" altLang="ko-KR" sz="1600" b="1" dirty="0"/>
              <a:t>0.5</a:t>
            </a:r>
            <a:r>
              <a:rPr lang="en-US" altLang="ko-KR" sz="1600" b="1" dirty="0" smtClean="0"/>
              <a:t>&gt;</a:t>
            </a:r>
            <a:r>
              <a:rPr lang="en-US" altLang="ko-KR" sz="1600" b="1" dirty="0"/>
              <a:t>, </a:t>
            </a:r>
            <a:r>
              <a:rPr lang="en-US" altLang="ko-KR" sz="1600" b="1" dirty="0" smtClean="0"/>
              <a:t>&lt;in, </a:t>
            </a:r>
            <a:r>
              <a:rPr lang="en-US" altLang="ko-KR" sz="1600" b="1" dirty="0"/>
              <a:t>0.5&gt;</a:t>
            </a:r>
            <a:r>
              <a:rPr lang="en-US" altLang="ko-KR" sz="1600" b="1" dirty="0" smtClean="0"/>
              <a:t>}, LOCATION, </a:t>
            </a:r>
            <a:r>
              <a:rPr lang="en-US" altLang="ko-KR" sz="1600" b="1" dirty="0"/>
              <a:t>{ } &gt;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226528" y="3323693"/>
            <a:ext cx="8737959" cy="527326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08087" y="3443325"/>
            <a:ext cx="799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altLang="ko-KR" sz="1600" b="1" dirty="0"/>
              <a:t>&lt; {&lt;the, 0.2&gt;}, LOCATION, {&lt;-, 0.5&gt;, &lt;based, 0.5&gt;}, ORGANIZATION, { } 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68904" y="1931690"/>
            <a:ext cx="1806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/>
            <a:r>
              <a:rPr lang="en-US" altLang="ko-KR" sz="24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Patterns</a:t>
            </a:r>
            <a:endParaRPr lang="en-US" altLang="ko-KR" sz="2400" b="1" dirty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59632" y="5157192"/>
            <a:ext cx="6696744" cy="648072"/>
          </a:xfrm>
          <a:prstGeom prst="roundRect">
            <a:avLst>
              <a:gd name="adj" fmla="val 50000"/>
            </a:avLst>
          </a:prstGeom>
          <a:pattFill prst="pct70">
            <a:fgClr>
              <a:srgbClr val="CCFF66"/>
            </a:fgClr>
            <a:bgClr>
              <a:schemeClr val="bg1"/>
            </a:bgClr>
          </a:patt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554" y="5326237"/>
            <a:ext cx="5457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altLang="ko-KR" sz="1600" b="1" dirty="0"/>
              <a:t>&lt; </a:t>
            </a:r>
            <a:r>
              <a:rPr lang="en-US" altLang="ko-KR" sz="1600" b="1" dirty="0" smtClean="0"/>
              <a:t>{ }, Houston, </a:t>
            </a:r>
            <a:r>
              <a:rPr lang="en-US" altLang="ko-KR" sz="1600" b="1" dirty="0"/>
              <a:t>{&lt;-, 0.5&gt;, &lt;based, 0.5&gt;}, </a:t>
            </a:r>
            <a:r>
              <a:rPr lang="en-US" altLang="ko-KR" sz="1600" b="1" dirty="0" smtClean="0"/>
              <a:t>Texas Air, </a:t>
            </a:r>
            <a:r>
              <a:rPr lang="en-US" altLang="ko-KR" sz="1600" b="1" dirty="0"/>
              <a:t>{ } 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35896" y="4653136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altLang="ko-KR" sz="1600" b="1" dirty="0" smtClean="0"/>
              <a:t>Candidate 5-tuple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3383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07504" y="1772816"/>
            <a:ext cx="8928992" cy="2376264"/>
          </a:xfrm>
          <a:prstGeom prst="roundRect">
            <a:avLst>
              <a:gd name="adj" fmla="val 7047"/>
            </a:avLst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Generating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Tuples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ko-KR" dirty="0" smtClean="0"/>
              <a:t>Match pattern: </a:t>
            </a:r>
            <a:r>
              <a:rPr lang="en-US" altLang="ko-KR" sz="2000" dirty="0"/>
              <a:t>Match (</a:t>
            </a:r>
            <a:r>
              <a:rPr lang="en-US" altLang="ko-KR" sz="2000" dirty="0" err="1"/>
              <a:t>Tp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Ts</a:t>
            </a:r>
            <a:r>
              <a:rPr lang="en-US" altLang="ko-KR" sz="2000" dirty="0"/>
              <a:t>) = ( </a:t>
            </a:r>
            <a:r>
              <a:rPr lang="en-US" altLang="ko-KR" sz="2000" dirty="0" err="1"/>
              <a:t>l</a:t>
            </a:r>
            <a:r>
              <a:rPr lang="en-US" altLang="ko-KR" sz="2000" baseline="-25000" dirty="0" err="1"/>
              <a:t>p</a:t>
            </a:r>
            <a:r>
              <a:rPr lang="en-US" altLang="ko-KR" sz="2000" dirty="0"/>
              <a:t> x </a:t>
            </a:r>
            <a:r>
              <a:rPr lang="en-US" altLang="ko-KR" sz="2000" dirty="0" err="1"/>
              <a:t>l</a:t>
            </a:r>
            <a:r>
              <a:rPr lang="en-US" altLang="ko-KR" sz="2000" baseline="-25000" dirty="0" err="1"/>
              <a:t>s</a:t>
            </a:r>
            <a:r>
              <a:rPr lang="en-US" altLang="ko-KR" sz="2000" dirty="0"/>
              <a:t> ) + ( </a:t>
            </a:r>
            <a:r>
              <a:rPr lang="en-US" altLang="ko-KR" sz="2000" dirty="0" err="1"/>
              <a:t>m</a:t>
            </a:r>
            <a:r>
              <a:rPr lang="en-US" altLang="ko-KR" sz="2000" baseline="-25000" dirty="0" err="1"/>
              <a:t>p</a:t>
            </a:r>
            <a:r>
              <a:rPr lang="en-US" altLang="ko-KR" sz="2000" dirty="0"/>
              <a:t> x </a:t>
            </a:r>
            <a:r>
              <a:rPr lang="en-US" altLang="ko-KR" sz="2000" dirty="0" err="1"/>
              <a:t>m</a:t>
            </a:r>
            <a:r>
              <a:rPr lang="en-US" altLang="ko-KR" sz="2000" baseline="-25000" dirty="0" err="1"/>
              <a:t>s</a:t>
            </a:r>
            <a:r>
              <a:rPr lang="en-US" altLang="ko-KR" sz="2000" dirty="0"/>
              <a:t> ) + ( </a:t>
            </a:r>
            <a:r>
              <a:rPr lang="en-US" altLang="ko-KR" sz="2000" dirty="0" err="1"/>
              <a:t>r</a:t>
            </a:r>
            <a:r>
              <a:rPr lang="en-US" altLang="ko-KR" sz="2000" baseline="-25000" dirty="0" err="1"/>
              <a:t>p</a:t>
            </a:r>
            <a:r>
              <a:rPr lang="en-US" altLang="ko-KR" sz="2000" dirty="0"/>
              <a:t> x </a:t>
            </a:r>
            <a:r>
              <a:rPr lang="en-US" altLang="ko-KR" sz="2000" dirty="0" err="1"/>
              <a:t>r</a:t>
            </a:r>
            <a:r>
              <a:rPr lang="en-US" altLang="ko-KR" sz="2000" baseline="-25000" dirty="0" err="1"/>
              <a:t>s</a:t>
            </a:r>
            <a:r>
              <a:rPr lang="en-US" altLang="ko-KR" sz="2000" dirty="0"/>
              <a:t> )</a:t>
            </a:r>
          </a:p>
          <a:p>
            <a:pPr>
              <a:spcAft>
                <a:spcPts val="600"/>
              </a:spcAft>
            </a:pPr>
            <a:endParaRPr lang="en-US" altLang="ko-KR" dirty="0" smtClean="0"/>
          </a:p>
          <a:p>
            <a:pPr>
              <a:spcAft>
                <a:spcPts val="600"/>
              </a:spcAft>
            </a:pPr>
            <a:endParaRPr lang="en-US" altLang="ko-KR" dirty="0"/>
          </a:p>
          <a:p>
            <a:pPr>
              <a:spcAft>
                <a:spcPts val="600"/>
              </a:spcAft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6182" y="2564904"/>
            <a:ext cx="8738306" cy="542764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6182" y="2699520"/>
            <a:ext cx="8946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altLang="ko-KR" sz="1600" b="1" dirty="0"/>
              <a:t>&lt; </a:t>
            </a:r>
            <a:r>
              <a:rPr lang="en-US" altLang="ko-KR" sz="1600" b="1" dirty="0" smtClean="0"/>
              <a:t>{&lt;at, </a:t>
            </a:r>
            <a:r>
              <a:rPr lang="en-US" altLang="ko-KR" sz="1600" b="1" dirty="0"/>
              <a:t>0.2&gt;}, </a:t>
            </a:r>
            <a:r>
              <a:rPr lang="en-US" altLang="ko-KR" sz="1600" b="1" dirty="0" smtClean="0"/>
              <a:t>ORGANIZATION, {&lt;’s, </a:t>
            </a:r>
            <a:r>
              <a:rPr lang="en-US" altLang="ko-KR" sz="1600" b="1" dirty="0"/>
              <a:t>0.5&gt;, </a:t>
            </a:r>
            <a:r>
              <a:rPr lang="en-US" altLang="ko-KR" sz="1600" b="1" dirty="0" smtClean="0"/>
              <a:t>&lt;headquarters, </a:t>
            </a:r>
            <a:r>
              <a:rPr lang="en-US" altLang="ko-KR" sz="1600" b="1" dirty="0"/>
              <a:t>0.5</a:t>
            </a:r>
            <a:r>
              <a:rPr lang="en-US" altLang="ko-KR" sz="1600" b="1" dirty="0" smtClean="0"/>
              <a:t>&gt;</a:t>
            </a:r>
            <a:r>
              <a:rPr lang="en-US" altLang="ko-KR" sz="1600" b="1" dirty="0"/>
              <a:t>, </a:t>
            </a:r>
            <a:r>
              <a:rPr lang="en-US" altLang="ko-KR" sz="1600" b="1" dirty="0" smtClean="0"/>
              <a:t>&lt;in, </a:t>
            </a:r>
            <a:r>
              <a:rPr lang="en-US" altLang="ko-KR" sz="1600" b="1" dirty="0"/>
              <a:t>0.5&gt;</a:t>
            </a:r>
            <a:r>
              <a:rPr lang="en-US" altLang="ko-KR" sz="1600" b="1" dirty="0" smtClean="0"/>
              <a:t>}, LOCATION, </a:t>
            </a:r>
            <a:r>
              <a:rPr lang="en-US" altLang="ko-KR" sz="1600" b="1" dirty="0"/>
              <a:t>{ } &gt;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226528" y="3323693"/>
            <a:ext cx="8737959" cy="527326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08087" y="3443325"/>
            <a:ext cx="799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altLang="ko-KR" sz="1600" b="1" dirty="0"/>
              <a:t>&lt; {&lt;the, 0.2&gt;}, LOCATION, {&lt;-, 0.5&gt;, &lt;based, 0.5&gt;}, ORGANIZATION, { } 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68904" y="1931690"/>
            <a:ext cx="1806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/>
            <a:r>
              <a:rPr lang="en-US" altLang="ko-KR" sz="24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Patterns</a:t>
            </a:r>
            <a:endParaRPr lang="en-US" altLang="ko-KR" sz="2400" b="1" dirty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71600" y="2051448"/>
            <a:ext cx="6696744" cy="648072"/>
            <a:chOff x="1259632" y="5157192"/>
            <a:chExt cx="6696744" cy="648072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1259632" y="5157192"/>
              <a:ext cx="6696744" cy="648072"/>
            </a:xfrm>
            <a:prstGeom prst="roundRect">
              <a:avLst>
                <a:gd name="adj" fmla="val 50000"/>
              </a:avLst>
            </a:prstGeom>
            <a:pattFill prst="pct70">
              <a:fgClr>
                <a:srgbClr val="CCFF66"/>
              </a:fgClr>
              <a:bgClr>
                <a:schemeClr val="bg1"/>
              </a:bgClr>
            </a:patt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50554" y="5326237"/>
              <a:ext cx="5457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altLang="ko-KR" sz="1600" b="1" dirty="0"/>
                <a:t>&lt; </a:t>
              </a:r>
              <a:r>
                <a:rPr lang="en-US" altLang="ko-KR" sz="1600" b="1" dirty="0" smtClean="0"/>
                <a:t>{ }, Houston, </a:t>
              </a:r>
              <a:r>
                <a:rPr lang="en-US" altLang="ko-KR" sz="1600" b="1" dirty="0"/>
                <a:t>{&lt;-, 0.5&gt;, &lt;based, 0.5&gt;}, </a:t>
              </a:r>
              <a:r>
                <a:rPr lang="en-US" altLang="ko-KR" sz="1600" b="1" dirty="0" smtClean="0"/>
                <a:t>Texas Air, </a:t>
              </a:r>
              <a:r>
                <a:rPr lang="en-US" altLang="ko-KR" sz="1600" b="1" dirty="0"/>
                <a:t>{ } 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279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07504" y="1772816"/>
            <a:ext cx="8928992" cy="2376264"/>
          </a:xfrm>
          <a:prstGeom prst="roundRect">
            <a:avLst>
              <a:gd name="adj" fmla="val 7047"/>
            </a:avLst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Generating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Tuples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ko-KR" dirty="0" smtClean="0"/>
              <a:t>Match pattern: </a:t>
            </a:r>
            <a:r>
              <a:rPr lang="en-US" altLang="ko-KR" sz="2000" dirty="0"/>
              <a:t>Match (</a:t>
            </a:r>
            <a:r>
              <a:rPr lang="en-US" altLang="ko-KR" sz="2000" dirty="0" err="1"/>
              <a:t>Tp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Ts</a:t>
            </a:r>
            <a:r>
              <a:rPr lang="en-US" altLang="ko-KR" sz="2000" dirty="0"/>
              <a:t>) = ( </a:t>
            </a:r>
            <a:r>
              <a:rPr lang="en-US" altLang="ko-KR" sz="2000" dirty="0" err="1"/>
              <a:t>l</a:t>
            </a:r>
            <a:r>
              <a:rPr lang="en-US" altLang="ko-KR" sz="2000" baseline="-25000" dirty="0" err="1"/>
              <a:t>p</a:t>
            </a:r>
            <a:r>
              <a:rPr lang="en-US" altLang="ko-KR" sz="2000" dirty="0"/>
              <a:t> x </a:t>
            </a:r>
            <a:r>
              <a:rPr lang="en-US" altLang="ko-KR" sz="2000" dirty="0" err="1"/>
              <a:t>l</a:t>
            </a:r>
            <a:r>
              <a:rPr lang="en-US" altLang="ko-KR" sz="2000" baseline="-25000" dirty="0" err="1"/>
              <a:t>s</a:t>
            </a:r>
            <a:r>
              <a:rPr lang="en-US" altLang="ko-KR" sz="2000" dirty="0"/>
              <a:t> ) + ( </a:t>
            </a:r>
            <a:r>
              <a:rPr lang="en-US" altLang="ko-KR" sz="2000" dirty="0" err="1"/>
              <a:t>m</a:t>
            </a:r>
            <a:r>
              <a:rPr lang="en-US" altLang="ko-KR" sz="2000" baseline="-25000" dirty="0" err="1"/>
              <a:t>p</a:t>
            </a:r>
            <a:r>
              <a:rPr lang="en-US" altLang="ko-KR" sz="2000" dirty="0"/>
              <a:t> x </a:t>
            </a:r>
            <a:r>
              <a:rPr lang="en-US" altLang="ko-KR" sz="2000" dirty="0" err="1"/>
              <a:t>m</a:t>
            </a:r>
            <a:r>
              <a:rPr lang="en-US" altLang="ko-KR" sz="2000" baseline="-25000" dirty="0" err="1"/>
              <a:t>s</a:t>
            </a:r>
            <a:r>
              <a:rPr lang="en-US" altLang="ko-KR" sz="2000" dirty="0"/>
              <a:t> ) + ( </a:t>
            </a:r>
            <a:r>
              <a:rPr lang="en-US" altLang="ko-KR" sz="2000" dirty="0" err="1"/>
              <a:t>r</a:t>
            </a:r>
            <a:r>
              <a:rPr lang="en-US" altLang="ko-KR" sz="2000" baseline="-25000" dirty="0" err="1"/>
              <a:t>p</a:t>
            </a:r>
            <a:r>
              <a:rPr lang="en-US" altLang="ko-KR" sz="2000" dirty="0"/>
              <a:t> x </a:t>
            </a:r>
            <a:r>
              <a:rPr lang="en-US" altLang="ko-KR" sz="2000" dirty="0" err="1"/>
              <a:t>r</a:t>
            </a:r>
            <a:r>
              <a:rPr lang="en-US" altLang="ko-KR" sz="2000" baseline="-25000" dirty="0" err="1"/>
              <a:t>s</a:t>
            </a:r>
            <a:r>
              <a:rPr lang="en-US" altLang="ko-KR" sz="2000" dirty="0"/>
              <a:t> )</a:t>
            </a:r>
          </a:p>
          <a:p>
            <a:pPr>
              <a:spcAft>
                <a:spcPts val="600"/>
              </a:spcAft>
            </a:pPr>
            <a:endParaRPr lang="en-US" altLang="ko-KR" dirty="0" smtClean="0"/>
          </a:p>
          <a:p>
            <a:pPr>
              <a:spcAft>
                <a:spcPts val="600"/>
              </a:spcAft>
            </a:pPr>
            <a:endParaRPr lang="en-US" altLang="ko-KR" dirty="0"/>
          </a:p>
          <a:p>
            <a:pPr>
              <a:spcAft>
                <a:spcPts val="600"/>
              </a:spcAft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6182" y="2564904"/>
            <a:ext cx="8738306" cy="542764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6182" y="2699520"/>
            <a:ext cx="8946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altLang="ko-KR" sz="1600" b="1" dirty="0"/>
              <a:t>&lt; </a:t>
            </a:r>
            <a:r>
              <a:rPr lang="en-US" altLang="ko-KR" sz="1600" b="1" dirty="0" smtClean="0"/>
              <a:t>{&lt;at, </a:t>
            </a:r>
            <a:r>
              <a:rPr lang="en-US" altLang="ko-KR" sz="1600" b="1" dirty="0"/>
              <a:t>0.2&gt;}, </a:t>
            </a:r>
            <a:r>
              <a:rPr lang="en-US" altLang="ko-KR" sz="1600" b="1" dirty="0" smtClean="0"/>
              <a:t>ORGANIZATION, {&lt;’s, </a:t>
            </a:r>
            <a:r>
              <a:rPr lang="en-US" altLang="ko-KR" sz="1600" b="1" dirty="0"/>
              <a:t>0.5&gt;, </a:t>
            </a:r>
            <a:r>
              <a:rPr lang="en-US" altLang="ko-KR" sz="1600" b="1" dirty="0" smtClean="0"/>
              <a:t>&lt;headquarters, </a:t>
            </a:r>
            <a:r>
              <a:rPr lang="en-US" altLang="ko-KR" sz="1600" b="1" dirty="0"/>
              <a:t>0.5</a:t>
            </a:r>
            <a:r>
              <a:rPr lang="en-US" altLang="ko-KR" sz="1600" b="1" dirty="0" smtClean="0"/>
              <a:t>&gt;</a:t>
            </a:r>
            <a:r>
              <a:rPr lang="en-US" altLang="ko-KR" sz="1600" b="1" dirty="0"/>
              <a:t>, </a:t>
            </a:r>
            <a:r>
              <a:rPr lang="en-US" altLang="ko-KR" sz="1600" b="1" dirty="0" smtClean="0"/>
              <a:t>&lt;in, </a:t>
            </a:r>
            <a:r>
              <a:rPr lang="en-US" altLang="ko-KR" sz="1600" b="1" dirty="0"/>
              <a:t>0.5&gt;</a:t>
            </a:r>
            <a:r>
              <a:rPr lang="en-US" altLang="ko-KR" sz="1600" b="1" dirty="0" smtClean="0"/>
              <a:t>}, LOCATION, </a:t>
            </a:r>
            <a:r>
              <a:rPr lang="en-US" altLang="ko-KR" sz="1600" b="1" dirty="0"/>
              <a:t>{ } &gt;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226528" y="3323693"/>
            <a:ext cx="8737959" cy="527326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08087" y="3443325"/>
            <a:ext cx="799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altLang="ko-KR" sz="1600" b="1" dirty="0"/>
              <a:t>&lt; {&lt;the, 0.2&gt;}, LOCATION, {&lt;-, 0.5&gt;, &lt;based, 0.5&gt;}, ORGANIZATION, { } 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68904" y="1931690"/>
            <a:ext cx="1806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/>
            <a:r>
              <a:rPr lang="en-US" altLang="ko-KR" sz="24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Patterns</a:t>
            </a:r>
            <a:endParaRPr lang="en-US" altLang="ko-KR" sz="2400" b="1" dirty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71600" y="2783632"/>
            <a:ext cx="6696744" cy="648072"/>
            <a:chOff x="1259632" y="5157192"/>
            <a:chExt cx="6696744" cy="648072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1259632" y="5157192"/>
              <a:ext cx="6696744" cy="648072"/>
            </a:xfrm>
            <a:prstGeom prst="roundRect">
              <a:avLst>
                <a:gd name="adj" fmla="val 50000"/>
              </a:avLst>
            </a:prstGeom>
            <a:pattFill prst="pct70">
              <a:fgClr>
                <a:srgbClr val="CCFF66"/>
              </a:fgClr>
              <a:bgClr>
                <a:schemeClr val="bg1"/>
              </a:bgClr>
            </a:patt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50554" y="5326237"/>
              <a:ext cx="5457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altLang="ko-KR" sz="1600" b="1" dirty="0"/>
                <a:t>&lt; </a:t>
              </a:r>
              <a:r>
                <a:rPr lang="en-US" altLang="ko-KR" sz="1600" b="1" dirty="0" smtClean="0"/>
                <a:t>{ }, Houston, </a:t>
              </a:r>
              <a:r>
                <a:rPr lang="en-US" altLang="ko-KR" sz="1600" b="1" dirty="0"/>
                <a:t>{&lt;-, 0.5&gt;, &lt;based, 0.5&gt;}, </a:t>
              </a:r>
              <a:r>
                <a:rPr lang="en-US" altLang="ko-KR" sz="1600" b="1" dirty="0" smtClean="0"/>
                <a:t>Texas Air, </a:t>
              </a:r>
              <a:r>
                <a:rPr lang="en-US" altLang="ko-KR" sz="1600" b="1" dirty="0"/>
                <a:t>{ } &gt;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40643" y="4270820"/>
            <a:ext cx="2601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altLang="ko-KR" sz="2000" b="1" dirty="0" smtClean="0"/>
              <a:t>Match(t, </a:t>
            </a:r>
            <a:r>
              <a:rPr lang="en-US" altLang="ko-KR" sz="2000" b="1" dirty="0" err="1" smtClean="0"/>
              <a:t>t</a:t>
            </a:r>
            <a:r>
              <a:rPr lang="en-US" altLang="ko-KR" sz="2000" b="1" baseline="-25000" dirty="0" err="1" smtClean="0"/>
              <a:t>p</a:t>
            </a:r>
            <a:r>
              <a:rPr lang="en-US" altLang="ko-KR" sz="2000" b="1" dirty="0" smtClean="0"/>
              <a:t>) &gt;=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T</a:t>
            </a:r>
            <a:r>
              <a:rPr lang="en-US" altLang="ko-KR" sz="2000" b="1" baseline="-25000" dirty="0" err="1" smtClean="0">
                <a:solidFill>
                  <a:srgbClr val="C00000"/>
                </a:solidFill>
              </a:rPr>
              <a:t>sim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54318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07504" y="1772816"/>
            <a:ext cx="8928992" cy="2376264"/>
          </a:xfrm>
          <a:prstGeom prst="roundRect">
            <a:avLst>
              <a:gd name="adj" fmla="val 7047"/>
            </a:avLst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Generating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Tuples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ko-KR" dirty="0" smtClean="0"/>
              <a:t>Match pattern: </a:t>
            </a:r>
            <a:r>
              <a:rPr lang="en-US" altLang="ko-KR" sz="2000" dirty="0"/>
              <a:t>Match (</a:t>
            </a:r>
            <a:r>
              <a:rPr lang="en-US" altLang="ko-KR" sz="2000" dirty="0" err="1"/>
              <a:t>Tp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Ts</a:t>
            </a:r>
            <a:r>
              <a:rPr lang="en-US" altLang="ko-KR" sz="2000" dirty="0"/>
              <a:t>) = ( </a:t>
            </a:r>
            <a:r>
              <a:rPr lang="en-US" altLang="ko-KR" sz="2000" dirty="0" err="1"/>
              <a:t>l</a:t>
            </a:r>
            <a:r>
              <a:rPr lang="en-US" altLang="ko-KR" sz="2000" baseline="-25000" dirty="0" err="1"/>
              <a:t>p</a:t>
            </a:r>
            <a:r>
              <a:rPr lang="en-US" altLang="ko-KR" sz="2000" dirty="0"/>
              <a:t> x </a:t>
            </a:r>
            <a:r>
              <a:rPr lang="en-US" altLang="ko-KR" sz="2000" dirty="0" err="1"/>
              <a:t>l</a:t>
            </a:r>
            <a:r>
              <a:rPr lang="en-US" altLang="ko-KR" sz="2000" baseline="-25000" dirty="0" err="1"/>
              <a:t>s</a:t>
            </a:r>
            <a:r>
              <a:rPr lang="en-US" altLang="ko-KR" sz="2000" dirty="0"/>
              <a:t> ) + ( </a:t>
            </a:r>
            <a:r>
              <a:rPr lang="en-US" altLang="ko-KR" sz="2000" dirty="0" err="1"/>
              <a:t>m</a:t>
            </a:r>
            <a:r>
              <a:rPr lang="en-US" altLang="ko-KR" sz="2000" baseline="-25000" dirty="0" err="1"/>
              <a:t>p</a:t>
            </a:r>
            <a:r>
              <a:rPr lang="en-US" altLang="ko-KR" sz="2000" dirty="0"/>
              <a:t> x </a:t>
            </a:r>
            <a:r>
              <a:rPr lang="en-US" altLang="ko-KR" sz="2000" dirty="0" err="1"/>
              <a:t>m</a:t>
            </a:r>
            <a:r>
              <a:rPr lang="en-US" altLang="ko-KR" sz="2000" baseline="-25000" dirty="0" err="1"/>
              <a:t>s</a:t>
            </a:r>
            <a:r>
              <a:rPr lang="en-US" altLang="ko-KR" sz="2000" dirty="0"/>
              <a:t> ) + ( </a:t>
            </a:r>
            <a:r>
              <a:rPr lang="en-US" altLang="ko-KR" sz="2000" dirty="0" err="1"/>
              <a:t>r</a:t>
            </a:r>
            <a:r>
              <a:rPr lang="en-US" altLang="ko-KR" sz="2000" baseline="-25000" dirty="0" err="1"/>
              <a:t>p</a:t>
            </a:r>
            <a:r>
              <a:rPr lang="en-US" altLang="ko-KR" sz="2000" dirty="0"/>
              <a:t> x </a:t>
            </a:r>
            <a:r>
              <a:rPr lang="en-US" altLang="ko-KR" sz="2000" dirty="0" err="1"/>
              <a:t>r</a:t>
            </a:r>
            <a:r>
              <a:rPr lang="en-US" altLang="ko-KR" sz="2000" baseline="-25000" dirty="0" err="1"/>
              <a:t>s</a:t>
            </a:r>
            <a:r>
              <a:rPr lang="en-US" altLang="ko-KR" sz="2000" dirty="0"/>
              <a:t> )</a:t>
            </a:r>
          </a:p>
          <a:p>
            <a:pPr>
              <a:spcAft>
                <a:spcPts val="600"/>
              </a:spcAft>
            </a:pPr>
            <a:endParaRPr lang="en-US" altLang="ko-KR" dirty="0" smtClean="0"/>
          </a:p>
          <a:p>
            <a:pPr>
              <a:spcAft>
                <a:spcPts val="600"/>
              </a:spcAft>
            </a:pPr>
            <a:endParaRPr lang="en-US" altLang="ko-KR" dirty="0"/>
          </a:p>
          <a:p>
            <a:pPr>
              <a:spcAft>
                <a:spcPts val="600"/>
              </a:spcAft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6182" y="2564904"/>
            <a:ext cx="8738306" cy="542764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6182" y="2699520"/>
            <a:ext cx="8946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altLang="ko-KR" sz="1600" b="1" dirty="0"/>
              <a:t>&lt; </a:t>
            </a:r>
            <a:r>
              <a:rPr lang="en-US" altLang="ko-KR" sz="1600" b="1" dirty="0" smtClean="0"/>
              <a:t>{&lt;at, </a:t>
            </a:r>
            <a:r>
              <a:rPr lang="en-US" altLang="ko-KR" sz="1600" b="1" dirty="0"/>
              <a:t>0.2&gt;}, </a:t>
            </a:r>
            <a:r>
              <a:rPr lang="en-US" altLang="ko-KR" sz="1600" b="1" dirty="0" smtClean="0"/>
              <a:t>ORGANIZATION, {&lt;’s, </a:t>
            </a:r>
            <a:r>
              <a:rPr lang="en-US" altLang="ko-KR" sz="1600" b="1" dirty="0"/>
              <a:t>0.5&gt;, </a:t>
            </a:r>
            <a:r>
              <a:rPr lang="en-US" altLang="ko-KR" sz="1600" b="1" dirty="0" smtClean="0"/>
              <a:t>&lt;headquarters, </a:t>
            </a:r>
            <a:r>
              <a:rPr lang="en-US" altLang="ko-KR" sz="1600" b="1" dirty="0"/>
              <a:t>0.5</a:t>
            </a:r>
            <a:r>
              <a:rPr lang="en-US" altLang="ko-KR" sz="1600" b="1" dirty="0" smtClean="0"/>
              <a:t>&gt;</a:t>
            </a:r>
            <a:r>
              <a:rPr lang="en-US" altLang="ko-KR" sz="1600" b="1" dirty="0"/>
              <a:t>, </a:t>
            </a:r>
            <a:r>
              <a:rPr lang="en-US" altLang="ko-KR" sz="1600" b="1" dirty="0" smtClean="0"/>
              <a:t>&lt;in, </a:t>
            </a:r>
            <a:r>
              <a:rPr lang="en-US" altLang="ko-KR" sz="1600" b="1" dirty="0"/>
              <a:t>0.5&gt;</a:t>
            </a:r>
            <a:r>
              <a:rPr lang="en-US" altLang="ko-KR" sz="1600" b="1" dirty="0" smtClean="0"/>
              <a:t>}, LOCATION, </a:t>
            </a:r>
            <a:r>
              <a:rPr lang="en-US" altLang="ko-KR" sz="1600" b="1" dirty="0"/>
              <a:t>{ } &gt;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226528" y="3323693"/>
            <a:ext cx="8737959" cy="527326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08087" y="3443325"/>
            <a:ext cx="799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altLang="ko-KR" sz="1600" b="1" dirty="0"/>
              <a:t>&lt; {&lt;the, 0.2&gt;}, LOCATION, {&lt;-, 0.5&gt;, &lt;based, 0.5&gt;}, ORGANIZATION, { } 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68904" y="1931690"/>
            <a:ext cx="1806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/>
            <a:r>
              <a:rPr lang="en-US" altLang="ko-KR" sz="24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Patterns</a:t>
            </a:r>
            <a:endParaRPr lang="en-US" altLang="ko-KR" sz="2400" b="1" dirty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71600" y="2783632"/>
            <a:ext cx="6696744" cy="648072"/>
            <a:chOff x="1259632" y="5157192"/>
            <a:chExt cx="6696744" cy="648072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1259632" y="5157192"/>
              <a:ext cx="6696744" cy="648072"/>
            </a:xfrm>
            <a:prstGeom prst="roundRect">
              <a:avLst>
                <a:gd name="adj" fmla="val 50000"/>
              </a:avLst>
            </a:prstGeom>
            <a:pattFill prst="pct70">
              <a:fgClr>
                <a:srgbClr val="CCFF66"/>
              </a:fgClr>
              <a:bgClr>
                <a:schemeClr val="bg1"/>
              </a:bgClr>
            </a:patt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50554" y="5326237"/>
              <a:ext cx="5457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altLang="ko-KR" sz="1600" b="1" dirty="0"/>
                <a:t>&lt; </a:t>
              </a:r>
              <a:r>
                <a:rPr lang="en-US" altLang="ko-KR" sz="1600" b="1" dirty="0" smtClean="0"/>
                <a:t>{ }, Houston, </a:t>
              </a:r>
              <a:r>
                <a:rPr lang="en-US" altLang="ko-KR" sz="1600" b="1" dirty="0"/>
                <a:t>{&lt;-, 0.5&gt;, &lt;based, 0.5&gt;}, </a:t>
              </a:r>
              <a:r>
                <a:rPr lang="en-US" altLang="ko-KR" sz="1600" b="1" dirty="0" smtClean="0"/>
                <a:t>Texas Air, </a:t>
              </a:r>
              <a:r>
                <a:rPr lang="en-US" altLang="ko-KR" sz="1600" b="1" dirty="0"/>
                <a:t>{ } &gt;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40643" y="4270820"/>
            <a:ext cx="2601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altLang="ko-KR" sz="2000" b="1" dirty="0" smtClean="0"/>
              <a:t>Match(t, </a:t>
            </a:r>
            <a:r>
              <a:rPr lang="en-US" altLang="ko-KR" sz="2000" b="1" dirty="0" err="1" smtClean="0"/>
              <a:t>t</a:t>
            </a:r>
            <a:r>
              <a:rPr lang="en-US" altLang="ko-KR" sz="2000" b="1" baseline="-25000" dirty="0" err="1" smtClean="0"/>
              <a:t>p</a:t>
            </a:r>
            <a:r>
              <a:rPr lang="en-US" altLang="ko-KR" sz="2000" b="1" dirty="0" smtClean="0"/>
              <a:t>) &gt;=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T</a:t>
            </a:r>
            <a:r>
              <a:rPr lang="en-US" altLang="ko-KR" sz="2000" b="1" baseline="-25000" dirty="0" err="1" smtClean="0">
                <a:solidFill>
                  <a:srgbClr val="C00000"/>
                </a:solidFill>
              </a:rPr>
              <a:t>sim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043484"/>
              </p:ext>
            </p:extLst>
          </p:nvPr>
        </p:nvGraphicFramePr>
        <p:xfrm>
          <a:off x="4932040" y="5168041"/>
          <a:ext cx="3096344" cy="7680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01557"/>
                <a:gridCol w="1494787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Org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Location</a:t>
                      </a:r>
                      <a:endParaRPr lang="ko-KR" alt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C00000"/>
                          </a:solidFill>
                        </a:rPr>
                        <a:t>Texas Air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C00000"/>
                          </a:solidFill>
                        </a:rPr>
                        <a:t>Houston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004048" y="4663985"/>
            <a:ext cx="293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2"/>
                </a:solidFill>
              </a:rPr>
              <a:t>Augment table</a:t>
            </a:r>
            <a:endParaRPr lang="ko-KR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04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Evaluating Patterns and Tuples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dirty="0" smtClean="0"/>
              <a:t>The pattern and tuple evaluation is the </a:t>
            </a:r>
            <a:r>
              <a:rPr lang="en-US" altLang="ko-KR" dirty="0" smtClean="0">
                <a:solidFill>
                  <a:srgbClr val="C00000"/>
                </a:solidFill>
              </a:rPr>
              <a:t>key part of our system</a:t>
            </a:r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 smtClean="0"/>
              <a:t>Estimating the confidence of the patterns, so that we do not trust patterns that tend to generate wrong tuples</a:t>
            </a:r>
          </a:p>
          <a:p>
            <a:pPr latinLnBrk="0"/>
            <a:r>
              <a:rPr lang="en-US" altLang="ko-KR" dirty="0" smtClean="0"/>
              <a:t>We can weigh the Snowball patterns based on their selectivity, and trust the tuples that they generate accordingly</a:t>
            </a:r>
          </a:p>
          <a:p>
            <a:pPr latinLnBrk="0"/>
            <a:r>
              <a:rPr lang="en-US" altLang="ko-KR" dirty="0" smtClean="0"/>
              <a:t>Thus, a pattern that is not selective will have a low weight</a:t>
            </a:r>
          </a:p>
          <a:p>
            <a:pPr latinLnBrk="0"/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96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Information Extraction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Information extraction (IE) is originally the task of locating specific information from a natural language document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IE systems have been developed both for structured text with tabular information and for free text such as new stories.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 key element of IE systems is a set of text extraction rules or extraction patterns that identify relevant information to be extracted.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253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confidence of a pattern 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atinLnBrk="0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𝐶𝑜𝑛𝑓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.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𝑝𝑜𝑠𝑖𝑡𝑖𝑣𝑒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.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𝑝𝑜𝑠𝑖𝑡𝑖𝑣𝑒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.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𝑛𝑒𝑔𝑎𝑡𝑖𝑣𝑒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latinLnBrk="0"/>
                <a:endParaRPr lang="ko-KR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00034"/>
              </p:ext>
            </p:extLst>
          </p:nvPr>
        </p:nvGraphicFramePr>
        <p:xfrm>
          <a:off x="92050" y="4395385"/>
          <a:ext cx="3108747" cy="107359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55614"/>
                <a:gridCol w="1653133"/>
              </a:tblGrid>
              <a:tr h="357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Org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Location</a:t>
                      </a:r>
                      <a:endParaRPr lang="ko-KR" altLang="en-US" sz="1600" dirty="0"/>
                    </a:p>
                  </a:txBody>
                  <a:tcPr/>
                </a:tc>
              </a:tr>
              <a:tr h="357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MICROSOFT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REDMOND</a:t>
                      </a:r>
                    </a:p>
                  </a:txBody>
                  <a:tcPr/>
                </a:tc>
              </a:tr>
              <a:tr h="357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EXXON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IRVING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1899828" y="2734849"/>
            <a:ext cx="7208676" cy="2376264"/>
            <a:chOff x="270030" y="2204864"/>
            <a:chExt cx="8838474" cy="2937032"/>
          </a:xfrm>
        </p:grpSpPr>
        <p:sp>
          <p:nvSpPr>
            <p:cNvPr id="7" name="타원 6"/>
            <p:cNvSpPr/>
            <p:nvPr/>
          </p:nvSpPr>
          <p:spPr>
            <a:xfrm>
              <a:off x="913120" y="2204864"/>
              <a:ext cx="282255" cy="28225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166796" y="2235851"/>
              <a:ext cx="4320480" cy="443594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70030" y="2487119"/>
              <a:ext cx="1595103" cy="3423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accent4">
                      <a:lumMod val="75000"/>
                    </a:schemeClr>
                  </a:solidFill>
                  <a:latin typeface="+mn-ea"/>
                </a:rPr>
                <a:t>Seed tuples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6714238" y="3406351"/>
              <a:ext cx="2376264" cy="443594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110092" y="3497025"/>
              <a:ext cx="2376264" cy="443594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280914" y="2272980"/>
              <a:ext cx="4134353" cy="3423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accent4">
                      <a:lumMod val="75000"/>
                    </a:schemeClr>
                  </a:solidFill>
                  <a:latin typeface="+mn-ea"/>
                </a:rPr>
                <a:t>Find Occurrences of Seed Tuples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696235" y="3454541"/>
              <a:ext cx="2412269" cy="3423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accent4">
                      <a:lumMod val="75000"/>
                    </a:schemeClr>
                  </a:solidFill>
                  <a:latin typeface="+mn-ea"/>
                </a:rPr>
                <a:t>Tag Entities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92089" y="3549545"/>
              <a:ext cx="2412269" cy="3423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accent4">
                      <a:lumMod val="75000"/>
                    </a:schemeClr>
                  </a:solidFill>
                  <a:latin typeface="+mn-ea"/>
                </a:rPr>
                <a:t>Append to seed tuples</a:t>
              </a:r>
            </a:p>
          </p:txBody>
        </p:sp>
        <p:sp>
          <p:nvSpPr>
            <p:cNvPr id="17" name="오른쪽 화살표 16"/>
            <p:cNvSpPr/>
            <p:nvPr/>
          </p:nvSpPr>
          <p:spPr>
            <a:xfrm>
              <a:off x="1899828" y="2457647"/>
              <a:ext cx="1142002" cy="55291"/>
            </a:xfrm>
            <a:prstGeom prst="rightArrow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오른쪽 화살표 17"/>
            <p:cNvSpPr/>
            <p:nvPr/>
          </p:nvSpPr>
          <p:spPr>
            <a:xfrm flipH="1">
              <a:off x="7598340" y="4925157"/>
              <a:ext cx="690548" cy="66534"/>
            </a:xfrm>
            <a:prstGeom prst="rightArrow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아래쪽 화살표 18"/>
            <p:cNvSpPr/>
            <p:nvPr/>
          </p:nvSpPr>
          <p:spPr>
            <a:xfrm>
              <a:off x="8252695" y="2448122"/>
              <a:ext cx="56435" cy="88202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위쪽 화살표 19"/>
            <p:cNvSpPr/>
            <p:nvPr/>
          </p:nvSpPr>
          <p:spPr>
            <a:xfrm>
              <a:off x="2321750" y="2569297"/>
              <a:ext cx="45719" cy="83286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위쪽 화살표 20"/>
            <p:cNvSpPr/>
            <p:nvPr/>
          </p:nvSpPr>
          <p:spPr>
            <a:xfrm>
              <a:off x="2321750" y="4092297"/>
              <a:ext cx="45719" cy="723731"/>
            </a:xfrm>
            <a:prstGeom prst="upArrow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322595" y="4782140"/>
              <a:ext cx="719235" cy="601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3166796" y="4698302"/>
              <a:ext cx="4320480" cy="443594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280914" y="4735432"/>
              <a:ext cx="4134353" cy="3423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accent4">
                      <a:lumMod val="75000"/>
                    </a:schemeClr>
                  </a:solidFill>
                  <a:latin typeface="+mn-ea"/>
                </a:rPr>
                <a:t>Generate Extraction Patterns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566181" y="2441541"/>
              <a:ext cx="725178" cy="641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8252695" y="3940619"/>
              <a:ext cx="56435" cy="10510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오른쪽 화살표 26"/>
            <p:cNvSpPr/>
            <p:nvPr/>
          </p:nvSpPr>
          <p:spPr>
            <a:xfrm flipH="1">
              <a:off x="2057550" y="4972757"/>
              <a:ext cx="984279" cy="66534"/>
            </a:xfrm>
            <a:prstGeom prst="rightArrow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644008" y="2132856"/>
            <a:ext cx="293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2"/>
                </a:solidFill>
              </a:rPr>
              <a:t>1st iteration</a:t>
            </a:r>
            <a:endParaRPr lang="ko-KR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49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confidence of a pattern 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atinLnBrk="0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𝐶𝑜𝑛𝑓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.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𝑝𝑜𝑠𝑖𝑡𝑖𝑣𝑒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.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𝑝𝑜𝑠𝑖𝑡𝑖𝑣𝑒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.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𝑛𝑒𝑔𝑎𝑡𝑖𝑣𝑒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latinLnBrk="0"/>
                <a:endParaRPr lang="ko-KR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899828" y="2734849"/>
            <a:ext cx="7208676" cy="2376264"/>
            <a:chOff x="270030" y="2204864"/>
            <a:chExt cx="8838474" cy="2937032"/>
          </a:xfrm>
        </p:grpSpPr>
        <p:sp>
          <p:nvSpPr>
            <p:cNvPr id="7" name="타원 6"/>
            <p:cNvSpPr/>
            <p:nvPr/>
          </p:nvSpPr>
          <p:spPr>
            <a:xfrm>
              <a:off x="913120" y="2204864"/>
              <a:ext cx="282255" cy="28225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166796" y="2235851"/>
              <a:ext cx="4320480" cy="443594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70030" y="2487119"/>
              <a:ext cx="1595103" cy="3423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accent4">
                      <a:lumMod val="75000"/>
                    </a:schemeClr>
                  </a:solidFill>
                  <a:latin typeface="+mn-ea"/>
                </a:rPr>
                <a:t>Seed tuples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6714238" y="3406351"/>
              <a:ext cx="2376264" cy="443594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110092" y="3497025"/>
              <a:ext cx="2376264" cy="443594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280914" y="2272980"/>
              <a:ext cx="4134353" cy="3423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accent4">
                      <a:lumMod val="75000"/>
                    </a:schemeClr>
                  </a:solidFill>
                  <a:latin typeface="+mn-ea"/>
                </a:rPr>
                <a:t>Find Occurrences of Seed Tuples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696235" y="3454541"/>
              <a:ext cx="2412269" cy="3423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accent4">
                      <a:lumMod val="75000"/>
                    </a:schemeClr>
                  </a:solidFill>
                  <a:latin typeface="+mn-ea"/>
                </a:rPr>
                <a:t>Tag Entities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92089" y="3549545"/>
              <a:ext cx="2412269" cy="3423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accent4">
                      <a:lumMod val="75000"/>
                    </a:schemeClr>
                  </a:solidFill>
                  <a:latin typeface="+mn-ea"/>
                </a:rPr>
                <a:t>Append to seed tuples</a:t>
              </a:r>
            </a:p>
          </p:txBody>
        </p:sp>
        <p:sp>
          <p:nvSpPr>
            <p:cNvPr id="17" name="오른쪽 화살표 16"/>
            <p:cNvSpPr/>
            <p:nvPr/>
          </p:nvSpPr>
          <p:spPr>
            <a:xfrm>
              <a:off x="1899828" y="2457647"/>
              <a:ext cx="1142002" cy="55291"/>
            </a:xfrm>
            <a:prstGeom prst="rightArrow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오른쪽 화살표 17"/>
            <p:cNvSpPr/>
            <p:nvPr/>
          </p:nvSpPr>
          <p:spPr>
            <a:xfrm flipH="1">
              <a:off x="7598340" y="4925157"/>
              <a:ext cx="690548" cy="66534"/>
            </a:xfrm>
            <a:prstGeom prst="rightArrow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아래쪽 화살표 18"/>
            <p:cNvSpPr/>
            <p:nvPr/>
          </p:nvSpPr>
          <p:spPr>
            <a:xfrm>
              <a:off x="8252695" y="2448122"/>
              <a:ext cx="56435" cy="88202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위쪽 화살표 19"/>
            <p:cNvSpPr/>
            <p:nvPr/>
          </p:nvSpPr>
          <p:spPr>
            <a:xfrm>
              <a:off x="2321750" y="2569297"/>
              <a:ext cx="45719" cy="83286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위쪽 화살표 20"/>
            <p:cNvSpPr/>
            <p:nvPr/>
          </p:nvSpPr>
          <p:spPr>
            <a:xfrm>
              <a:off x="2321750" y="4092297"/>
              <a:ext cx="45719" cy="723731"/>
            </a:xfrm>
            <a:prstGeom prst="upArrow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322595" y="4782140"/>
              <a:ext cx="719235" cy="601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3166796" y="4698302"/>
              <a:ext cx="4320480" cy="443594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280914" y="4735432"/>
              <a:ext cx="4134353" cy="3423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accent4">
                      <a:lumMod val="75000"/>
                    </a:schemeClr>
                  </a:solidFill>
                  <a:latin typeface="+mn-ea"/>
                </a:rPr>
                <a:t>Generate Extraction Patterns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566181" y="2441541"/>
              <a:ext cx="725178" cy="641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8252695" y="3940619"/>
              <a:ext cx="56435" cy="10510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644008" y="2132856"/>
            <a:ext cx="293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2"/>
                </a:solidFill>
              </a:rPr>
              <a:t>2nd iteration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295636" y="5573588"/>
            <a:ext cx="6696744" cy="648072"/>
          </a:xfrm>
          <a:prstGeom prst="roundRect">
            <a:avLst>
              <a:gd name="adj" fmla="val 50000"/>
            </a:avLst>
          </a:prstGeom>
          <a:pattFill prst="pct70">
            <a:fgClr>
              <a:srgbClr val="CCFF66"/>
            </a:fgClr>
            <a:bgClr>
              <a:schemeClr val="bg1"/>
            </a:bgClr>
          </a:patt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000175" y="5742633"/>
            <a:ext cx="5457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altLang="ko-KR" sz="1600" b="1" dirty="0"/>
              <a:t>&lt; </a:t>
            </a:r>
            <a:r>
              <a:rPr lang="en-US" altLang="ko-KR" sz="1600" b="1" dirty="0" smtClean="0"/>
              <a:t>{ }, ORGANIZATION, {&lt;“,”, 1&gt;}, LOCATION, </a:t>
            </a:r>
            <a:r>
              <a:rPr lang="en-US" altLang="ko-KR" sz="1600" b="1" dirty="0"/>
              <a:t>{ } &gt;</a:t>
            </a:r>
          </a:p>
        </p:txBody>
      </p:sp>
    </p:spTree>
    <p:extLst>
      <p:ext uri="{BB962C8B-B14F-4D97-AF65-F5344CB8AC3E}">
        <p14:creationId xmlns:p14="http://schemas.microsoft.com/office/powerpoint/2010/main" val="28721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confidence of a pattern 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atinLnBrk="0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𝐶𝑜𝑛𝑓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.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𝑝𝑜𝑠𝑖𝑡𝑖𝑣𝑒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.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𝑝𝑜𝑠𝑖𝑡𝑖𝑣𝑒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.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𝑛𝑒𝑔𝑎𝑡𝑖𝑣𝑒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latinLnBrk="0"/>
                <a:endParaRPr lang="ko-KR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072383" y="2132856"/>
            <a:ext cx="293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2"/>
                </a:solidFill>
              </a:rPr>
              <a:t>2nd iteration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295636" y="5573588"/>
            <a:ext cx="6696744" cy="648072"/>
          </a:xfrm>
          <a:prstGeom prst="roundRect">
            <a:avLst>
              <a:gd name="adj" fmla="val 50000"/>
            </a:avLst>
          </a:prstGeom>
          <a:pattFill prst="pct70">
            <a:fgClr>
              <a:srgbClr val="CCFF66"/>
            </a:fgClr>
            <a:bgClr>
              <a:schemeClr val="bg1"/>
            </a:bgClr>
          </a:patt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000175" y="5742633"/>
            <a:ext cx="5457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altLang="ko-KR" sz="1600" b="1" dirty="0"/>
              <a:t>&lt; </a:t>
            </a:r>
            <a:r>
              <a:rPr lang="en-US" altLang="ko-KR" sz="1600" b="1" dirty="0" smtClean="0"/>
              <a:t>{ }, ORGANIZATION, {&lt;“,”, 1&gt;}, LOCATION, </a:t>
            </a:r>
            <a:r>
              <a:rPr lang="en-US" altLang="ko-KR" sz="1600" b="1" dirty="0"/>
              <a:t>{ } &gt;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9512" y="2852936"/>
            <a:ext cx="6624736" cy="180020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9512" y="3029719"/>
            <a:ext cx="68047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“..</a:t>
            </a:r>
            <a:r>
              <a:rPr lang="en-US" altLang="ko-KR" b="1" dirty="0" smtClean="0"/>
              <a:t>Exxon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Irving</a:t>
            </a:r>
            <a:r>
              <a:rPr lang="en-US" altLang="ko-KR" dirty="0" smtClean="0"/>
              <a:t>, said..”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“..</a:t>
            </a:r>
            <a:r>
              <a:rPr lang="en-US" altLang="ko-KR" b="1" dirty="0" smtClean="0"/>
              <a:t>Intel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Santa Clara</a:t>
            </a:r>
            <a:r>
              <a:rPr lang="en-US" altLang="ko-KR" dirty="0" smtClean="0"/>
              <a:t>, cut prices..”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“..invest in </a:t>
            </a:r>
            <a:r>
              <a:rPr lang="en-US" altLang="ko-KR" b="1" dirty="0" smtClean="0"/>
              <a:t>Microsoft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New York</a:t>
            </a:r>
            <a:r>
              <a:rPr lang="en-US" altLang="ko-KR" dirty="0" smtClean="0"/>
              <a:t>-based analyst Jane Smith said..”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08069" y="3029719"/>
            <a:ext cx="22682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&lt;Exxon, Irving&gt;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&lt;Intel, Santa Clara&gt;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&lt;MS, NY&gt;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16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035860" y="2276872"/>
            <a:ext cx="3744416" cy="30243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98556" y="2276872"/>
            <a:ext cx="3744416" cy="30243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confidence of a pattern 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atinLnBrk="0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𝐶𝑜𝑛𝑓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.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𝑝𝑜𝑠𝑖𝑡𝑖𝑣𝑒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.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𝑝𝑜𝑠𝑖𝑡𝑖𝑣𝑒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.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𝑛𝑒𝑔𝑎𝑡𝑖𝑣𝑒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latinLnBrk="0"/>
                <a:endParaRPr lang="ko-KR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38180" y="2483604"/>
            <a:ext cx="293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2">
                    <a:lumMod val="50000"/>
                  </a:schemeClr>
                </a:solidFill>
              </a:rPr>
              <a:t>2nd iteration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40152" y="3012391"/>
            <a:ext cx="22682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&lt;Exxon, Irving&gt;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&lt;Intel, Santa Clara&gt;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&lt;MS, NY&gt;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729199"/>
              </p:ext>
            </p:extLst>
          </p:nvPr>
        </p:nvGraphicFramePr>
        <p:xfrm>
          <a:off x="1115616" y="3231587"/>
          <a:ext cx="3108747" cy="107359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55614"/>
                <a:gridCol w="1653133"/>
              </a:tblGrid>
              <a:tr h="357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Org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Location</a:t>
                      </a:r>
                      <a:endParaRPr lang="ko-KR" altLang="en-US" sz="1600" dirty="0"/>
                    </a:p>
                  </a:txBody>
                  <a:tcPr/>
                </a:tc>
              </a:tr>
              <a:tr h="357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MICROSOFT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REDMOND</a:t>
                      </a:r>
                    </a:p>
                  </a:txBody>
                  <a:tcPr/>
                </a:tc>
              </a:tr>
              <a:tr h="357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EXXON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IRVING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15616" y="2483604"/>
            <a:ext cx="293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2">
                    <a:lumMod val="50000"/>
                  </a:schemeClr>
                </a:solidFill>
              </a:rPr>
              <a:t>1st iteration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17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035860" y="2276872"/>
            <a:ext cx="3744416" cy="30243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98556" y="2276872"/>
            <a:ext cx="3744416" cy="30243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438180" y="2483604"/>
            <a:ext cx="293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2">
                    <a:lumMod val="50000"/>
                  </a:schemeClr>
                </a:solidFill>
              </a:rPr>
              <a:t>2nd iteration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2483604"/>
            <a:ext cx="293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2">
                    <a:lumMod val="50000"/>
                  </a:schemeClr>
                </a:solidFill>
              </a:rPr>
              <a:t>1st iteration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confidence of a pattern 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atinLnBrk="0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𝐶𝑜𝑛𝑓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.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𝑝𝑜𝑠𝑖𝑡𝑖𝑣𝑒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.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𝑝𝑜𝑠𝑖𝑡𝑖𝑣𝑒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.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𝑛𝑒𝑔𝑎𝑡𝑖𝑣𝑒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latinLnBrk="0"/>
                <a:endParaRPr lang="ko-KR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940152" y="3012391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2A12DE"/>
                </a:solidFill>
              </a:rPr>
              <a:t>&lt;Exxon, Irving&gt;</a:t>
            </a:r>
          </a:p>
          <a:p>
            <a:endParaRPr lang="en-US" altLang="ko-KR" b="1" dirty="0" smtClean="0"/>
          </a:p>
          <a:p>
            <a:r>
              <a:rPr lang="en-US" altLang="ko-KR" b="1" dirty="0" smtClean="0">
                <a:solidFill>
                  <a:srgbClr val="2A12DE"/>
                </a:solidFill>
              </a:rPr>
              <a:t>&lt;Intel, Santa Clara&gt;</a:t>
            </a:r>
          </a:p>
          <a:p>
            <a:endParaRPr lang="en-US" altLang="ko-KR" b="1" dirty="0" smtClean="0"/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&lt;MS, NY&gt;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023555"/>
              </p:ext>
            </p:extLst>
          </p:nvPr>
        </p:nvGraphicFramePr>
        <p:xfrm>
          <a:off x="1115616" y="3231587"/>
          <a:ext cx="3108747" cy="107359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55614"/>
                <a:gridCol w="1653133"/>
              </a:tblGrid>
              <a:tr h="357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Org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Location</a:t>
                      </a:r>
                      <a:endParaRPr lang="ko-KR" altLang="en-US" sz="1600" dirty="0"/>
                    </a:p>
                  </a:txBody>
                  <a:tcPr/>
                </a:tc>
              </a:tr>
              <a:tr h="357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MICROSOFT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REDMOND</a:t>
                      </a:r>
                    </a:p>
                  </a:txBody>
                  <a:tcPr/>
                </a:tc>
              </a:tr>
              <a:tr h="357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EXXON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IRVING</a:t>
                      </a: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3059832" y="5431384"/>
                <a:ext cx="3053272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/>
                        </a:rPr>
                        <m:t>𝑪𝒐𝒏𝒇</m:t>
                      </m:r>
                      <m:d>
                        <m:dPr>
                          <m:ctrlPr>
                            <a:rPr lang="en-US" altLang="ko-KR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/>
                            </a:rPr>
                            <m:t>𝑷</m:t>
                          </m:r>
                        </m:e>
                      </m:d>
                      <m:r>
                        <a:rPr lang="en-US" altLang="ko-KR" b="1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ko-KR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solidFill>
                                <a:srgbClr val="2A12DE"/>
                              </a:solidFill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altLang="ko-KR" b="1" i="1">
                              <a:latin typeface="Cambria Math"/>
                            </a:rPr>
                            <m:t>(</m:t>
                          </m:r>
                          <m:r>
                            <a:rPr lang="en-US" altLang="ko-KR" b="1" i="1" smtClean="0">
                              <a:solidFill>
                                <a:srgbClr val="2A12DE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ko-KR" b="1" i="1">
                              <a:latin typeface="Cambria Math"/>
                            </a:rPr>
                            <m:t>+</m:t>
                          </m:r>
                          <m:r>
                            <a:rPr lang="en-US" altLang="ko-KR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altLang="ko-KR" b="1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altLang="ko-KR" b="1" i="1" smtClean="0">
                          <a:latin typeface="Cambria Math"/>
                        </a:rPr>
                        <m:t>=</m:t>
                      </m:r>
                      <m:r>
                        <a:rPr lang="en-US" altLang="ko-KR" b="1" i="1" smtClean="0">
                          <a:latin typeface="Cambria Math"/>
                        </a:rPr>
                        <m:t>𝟎</m:t>
                      </m:r>
                      <m:r>
                        <a:rPr lang="en-US" altLang="ko-KR" b="1" i="1" smtClean="0">
                          <a:latin typeface="Cambria Math"/>
                        </a:rPr>
                        <m:t>.</m:t>
                      </m:r>
                      <m:r>
                        <a:rPr lang="en-US" altLang="ko-KR" b="1" i="1" smtClean="0">
                          <a:latin typeface="Cambria Math"/>
                        </a:rPr>
                        <m:t>𝟔𝟕</m:t>
                      </m:r>
                    </m:oMath>
                  </m:oMathPara>
                </a14:m>
                <a:endParaRPr lang="en-US" altLang="ko-KR" b="1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5431384"/>
                <a:ext cx="3053272" cy="66191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4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confidence of a </a:t>
            </a:r>
            <a:r>
              <a:rPr lang="en-US" altLang="ko-KR" dirty="0" smtClean="0"/>
              <a:t>tuple 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2051" name="Picture 3" descr="C:\Users\Administrator\Desktop\on05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523753"/>
            <a:ext cx="4248472" cy="403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611560" y="1424886"/>
                <a:ext cx="169617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>
                          <a:latin typeface="Cambria Math"/>
                        </a:rPr>
                        <m:t>𝑪𝒐𝒏𝒇</m:t>
                      </m:r>
                      <m:d>
                        <m:dPr>
                          <m:ctrlPr>
                            <a:rPr lang="en-US" altLang="ko-KR" sz="2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800" b="1" i="1">
                              <a:latin typeface="Cambria Math"/>
                            </a:rPr>
                            <m:t>𝑷</m:t>
                          </m:r>
                        </m:e>
                      </m:d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424886"/>
                <a:ext cx="1696170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6300191" y="1424886"/>
                <a:ext cx="25655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/>
                        </a:rPr>
                        <m:t>𝑴𝒂𝒕𝒄𝒉</m:t>
                      </m:r>
                      <m:d>
                        <m:dPr>
                          <m:ctrlPr>
                            <a:rPr lang="en-US" altLang="ko-KR" sz="2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800" b="1" i="1" smtClean="0">
                              <a:latin typeface="Cambria Math"/>
                            </a:rPr>
                            <m:t>𝑪𝒊</m:t>
                          </m:r>
                          <m:r>
                            <a:rPr lang="en-US" altLang="ko-KR" sz="2800" b="1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ko-KR" sz="2800" b="1" i="1" smtClean="0">
                              <a:latin typeface="Cambria Math"/>
                            </a:rPr>
                            <m:t>𝑷𝒊</m:t>
                          </m:r>
                        </m:e>
                      </m:d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1" y="1424886"/>
                <a:ext cx="2565511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3775086" y="5949280"/>
                <a:ext cx="16737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/>
                        </a:rPr>
                        <m:t>𝑪𝒐𝒏𝒇</m:t>
                      </m:r>
                      <m:d>
                        <m:dPr>
                          <m:ctrlPr>
                            <a:rPr lang="en-US" altLang="ko-KR" sz="2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800" b="1" i="1" smtClean="0">
                              <a:latin typeface="Cambria Math"/>
                            </a:rPr>
                            <m:t>𝑻</m:t>
                          </m:r>
                        </m:e>
                      </m:d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086" y="5949280"/>
                <a:ext cx="1673728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/>
          <p:cNvCxnSpPr/>
          <p:nvPr/>
        </p:nvCxnSpPr>
        <p:spPr>
          <a:xfrm>
            <a:off x="1459645" y="1948106"/>
            <a:ext cx="848085" cy="4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5436096" y="1948106"/>
            <a:ext cx="1512168" cy="90483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아래쪽 화살표 7"/>
          <p:cNvSpPr/>
          <p:nvPr/>
        </p:nvSpPr>
        <p:spPr>
          <a:xfrm>
            <a:off x="4440702" y="5373216"/>
            <a:ext cx="432048" cy="5760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90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Evaluating Patterns and Tuples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ko-KR" dirty="0" smtClean="0"/>
              <a:t>After determining the confidence of the candidate patterns and tuples,</a:t>
            </a:r>
          </a:p>
          <a:p>
            <a:pPr>
              <a:spcAft>
                <a:spcPts val="600"/>
              </a:spcAft>
            </a:pPr>
            <a:r>
              <a:rPr lang="en-US" altLang="ko-KR" dirty="0" smtClean="0"/>
              <a:t>Snowball discards all patterns and tuples with low confidence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841973" y="3253046"/>
            <a:ext cx="763268" cy="760150"/>
            <a:chOff x="1483200" y="4653136"/>
            <a:chExt cx="763268" cy="760150"/>
          </a:xfrm>
        </p:grpSpPr>
        <p:sp>
          <p:nvSpPr>
            <p:cNvPr id="6" name="타원 5"/>
            <p:cNvSpPr/>
            <p:nvPr/>
          </p:nvSpPr>
          <p:spPr>
            <a:xfrm>
              <a:off x="1723706" y="4653136"/>
              <a:ext cx="282255" cy="2822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483200" y="5013176"/>
              <a:ext cx="7632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err="1" smtClean="0"/>
                <a:t>P</a:t>
              </a:r>
              <a:r>
                <a:rPr lang="en-US" altLang="ko-KR" sz="2000" baseline="-25000" dirty="0" err="1" smtClean="0"/>
                <a:t>p</a:t>
              </a:r>
              <a:endPara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" name="타원 7"/>
          <p:cNvSpPr/>
          <p:nvPr/>
        </p:nvSpPr>
        <p:spPr>
          <a:xfrm>
            <a:off x="4082478" y="4150549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082478" y="4870629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082478" y="5590709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66109" y="3212976"/>
            <a:ext cx="1604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 smtClean="0"/>
              <a:t>F</a:t>
            </a:r>
            <a:r>
              <a:rPr lang="en-US" altLang="ko-KR" sz="2000" baseline="-25000" dirty="0" err="1" smtClean="0"/>
              <a:t>p</a:t>
            </a:r>
            <a:r>
              <a:rPr lang="en-US" altLang="ko-KR" sz="2000" dirty="0" smtClean="0"/>
              <a:t>(p</a:t>
            </a:r>
            <a:r>
              <a:rPr lang="en-US" altLang="ko-KR" sz="2000" baseline="-25000" dirty="0" smtClean="0"/>
              <a:t>1</a:t>
            </a:r>
            <a:r>
              <a:rPr lang="en-US" altLang="ko-KR" sz="2000" dirty="0" smtClean="0"/>
              <a:t>) = 1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70639" y="4091621"/>
            <a:ext cx="1604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 smtClean="0"/>
              <a:t>F</a:t>
            </a:r>
            <a:r>
              <a:rPr lang="en-US" altLang="ko-KR" sz="2000" baseline="-25000" dirty="0" err="1" smtClean="0"/>
              <a:t>p</a:t>
            </a:r>
            <a:r>
              <a:rPr lang="en-US" altLang="ko-KR" sz="2000" dirty="0" smtClean="0"/>
              <a:t>(p</a:t>
            </a:r>
            <a:r>
              <a:rPr lang="en-US" altLang="ko-KR" sz="2000" baseline="-25000" dirty="0" smtClean="0"/>
              <a:t>2</a:t>
            </a:r>
            <a:r>
              <a:rPr lang="en-US" altLang="ko-KR" sz="2000" dirty="0" smtClean="0"/>
              <a:t>) = 0.6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70639" y="4811701"/>
            <a:ext cx="1604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 smtClean="0"/>
              <a:t>F</a:t>
            </a:r>
            <a:r>
              <a:rPr lang="en-US" altLang="ko-KR" sz="2000" baseline="-25000" dirty="0" err="1" smtClean="0"/>
              <a:t>p</a:t>
            </a:r>
            <a:r>
              <a:rPr lang="en-US" altLang="ko-KR" sz="2000" dirty="0" smtClean="0"/>
              <a:t>(p</a:t>
            </a:r>
            <a:r>
              <a:rPr lang="en-US" altLang="ko-KR" sz="2000" baseline="-25000" dirty="0" smtClean="0"/>
              <a:t>3</a:t>
            </a:r>
            <a:r>
              <a:rPr lang="en-US" altLang="ko-KR" sz="2000" dirty="0" smtClean="0"/>
              <a:t>) = 0.8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70639" y="5531781"/>
            <a:ext cx="1604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 smtClean="0"/>
              <a:t>F</a:t>
            </a:r>
            <a:r>
              <a:rPr lang="en-US" altLang="ko-KR" sz="2000" baseline="-25000" dirty="0" err="1" smtClean="0"/>
              <a:t>p</a:t>
            </a:r>
            <a:r>
              <a:rPr lang="en-US" altLang="ko-KR" sz="2000" dirty="0" smtClean="0"/>
              <a:t>(p</a:t>
            </a:r>
            <a:r>
              <a:rPr lang="en-US" altLang="ko-KR" sz="2000" baseline="-25000" dirty="0" smtClean="0"/>
              <a:t>4</a:t>
            </a:r>
            <a:r>
              <a:rPr lang="en-US" altLang="ko-KR" sz="2000" dirty="0" smtClean="0"/>
              <a:t>) = 0.2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7584" y="4269778"/>
            <a:ext cx="13003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A00000"/>
                </a:solidFill>
              </a:rPr>
              <a:t>Threshold</a:t>
            </a:r>
          </a:p>
          <a:p>
            <a:pPr algn="ctr"/>
            <a:r>
              <a:rPr lang="en-US" altLang="ko-KR" dirty="0" err="1" smtClean="0">
                <a:solidFill>
                  <a:srgbClr val="A00000"/>
                </a:solidFill>
              </a:rPr>
              <a:t>Ƭp</a:t>
            </a:r>
            <a:r>
              <a:rPr lang="en-US" altLang="ko-KR" dirty="0" smtClean="0">
                <a:solidFill>
                  <a:srgbClr val="A00000"/>
                </a:solidFill>
              </a:rPr>
              <a:t> = 0.5</a:t>
            </a:r>
            <a:endParaRPr lang="ko-KR" altLang="en-US" dirty="0">
              <a:solidFill>
                <a:srgbClr val="A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93901" y="5731836"/>
            <a:ext cx="410445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15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Evaluating Patterns and Tuples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ko-KR" dirty="0" smtClean="0"/>
              <a:t>After determining the confidence of the candidate patterns and tuples,</a:t>
            </a:r>
          </a:p>
          <a:p>
            <a:pPr>
              <a:spcAft>
                <a:spcPts val="600"/>
              </a:spcAft>
            </a:pPr>
            <a:r>
              <a:rPr lang="en-US" altLang="ko-KR" dirty="0" smtClean="0"/>
              <a:t>Snowball discards all patterns and tuples with low confidence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3851920" y="3253046"/>
            <a:ext cx="763268" cy="760150"/>
            <a:chOff x="1483200" y="4653136"/>
            <a:chExt cx="763268" cy="760150"/>
          </a:xfrm>
        </p:grpSpPr>
        <p:sp>
          <p:nvSpPr>
            <p:cNvPr id="21" name="타원 20"/>
            <p:cNvSpPr/>
            <p:nvPr/>
          </p:nvSpPr>
          <p:spPr>
            <a:xfrm>
              <a:off x="1723706" y="4653136"/>
              <a:ext cx="282255" cy="28225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483200" y="5013176"/>
              <a:ext cx="7632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err="1" smtClean="0"/>
                <a:t>T</a:t>
              </a:r>
              <a:r>
                <a:rPr lang="en-US" altLang="ko-KR" sz="2000" baseline="-25000" dirty="0" err="1" smtClean="0"/>
                <a:t>p</a:t>
              </a:r>
              <a:endPara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3" name="타원 22"/>
          <p:cNvSpPr/>
          <p:nvPr/>
        </p:nvSpPr>
        <p:spPr>
          <a:xfrm>
            <a:off x="4092425" y="4150549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092425" y="4870629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092425" y="5590709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076056" y="3212976"/>
            <a:ext cx="1604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 smtClean="0"/>
              <a:t>F</a:t>
            </a:r>
            <a:r>
              <a:rPr lang="en-US" altLang="ko-KR" sz="2000" baseline="-25000" dirty="0" err="1" smtClean="0"/>
              <a:t>p</a:t>
            </a:r>
            <a:r>
              <a:rPr lang="en-US" altLang="ko-KR" sz="2000" dirty="0" smtClean="0"/>
              <a:t>(t</a:t>
            </a:r>
            <a:r>
              <a:rPr lang="en-US" altLang="ko-KR" sz="2000" baseline="-25000" dirty="0" smtClean="0"/>
              <a:t>1</a:t>
            </a:r>
            <a:r>
              <a:rPr lang="en-US" altLang="ko-KR" sz="2000" dirty="0" smtClean="0"/>
              <a:t>) = 1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180586" y="4091621"/>
            <a:ext cx="1604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 smtClean="0"/>
              <a:t>F</a:t>
            </a:r>
            <a:r>
              <a:rPr lang="en-US" altLang="ko-KR" sz="2000" baseline="-25000" dirty="0" err="1" smtClean="0"/>
              <a:t>p</a:t>
            </a:r>
            <a:r>
              <a:rPr lang="en-US" altLang="ko-KR" sz="2000" dirty="0" smtClean="0"/>
              <a:t>(t</a:t>
            </a:r>
            <a:r>
              <a:rPr lang="en-US" altLang="ko-KR" sz="2000" baseline="-25000" dirty="0" smtClean="0"/>
              <a:t>2</a:t>
            </a:r>
            <a:r>
              <a:rPr lang="en-US" altLang="ko-KR" sz="2000" dirty="0" smtClean="0"/>
              <a:t>) = 0.7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180586" y="4811701"/>
            <a:ext cx="1604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 smtClean="0"/>
              <a:t>F</a:t>
            </a:r>
            <a:r>
              <a:rPr lang="en-US" altLang="ko-KR" sz="2000" baseline="-25000" dirty="0" err="1" smtClean="0"/>
              <a:t>p</a:t>
            </a:r>
            <a:r>
              <a:rPr lang="en-US" altLang="ko-KR" sz="2000" dirty="0" smtClean="0"/>
              <a:t>(t</a:t>
            </a:r>
            <a:r>
              <a:rPr lang="en-US" altLang="ko-KR" sz="2000" baseline="-25000" dirty="0" smtClean="0"/>
              <a:t>3</a:t>
            </a:r>
            <a:r>
              <a:rPr lang="en-US" altLang="ko-KR" sz="2000" dirty="0" smtClean="0"/>
              <a:t>) = 0.3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180586" y="5531781"/>
            <a:ext cx="1604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 smtClean="0"/>
              <a:t>F</a:t>
            </a:r>
            <a:r>
              <a:rPr lang="en-US" altLang="ko-KR" sz="2000" baseline="-25000" dirty="0" err="1" smtClean="0"/>
              <a:t>p</a:t>
            </a:r>
            <a:r>
              <a:rPr lang="en-US" altLang="ko-KR" sz="2000" dirty="0" smtClean="0"/>
              <a:t>(t</a:t>
            </a:r>
            <a:r>
              <a:rPr lang="en-US" altLang="ko-KR" sz="2000" baseline="-25000" dirty="0" smtClean="0"/>
              <a:t>4</a:t>
            </a:r>
            <a:r>
              <a:rPr lang="en-US" altLang="ko-KR" sz="2000" dirty="0" smtClean="0"/>
              <a:t>) = 0.8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37531" y="4269778"/>
            <a:ext cx="13003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70C0"/>
                </a:solidFill>
              </a:rPr>
              <a:t>Threshold</a:t>
            </a:r>
          </a:p>
          <a:p>
            <a:pPr algn="ctr"/>
            <a:r>
              <a:rPr lang="en-US" altLang="ko-KR" dirty="0" err="1" smtClean="0">
                <a:solidFill>
                  <a:srgbClr val="0070C0"/>
                </a:solidFill>
              </a:rPr>
              <a:t>Ƭt</a:t>
            </a:r>
            <a:r>
              <a:rPr lang="en-US" altLang="ko-KR" dirty="0" smtClean="0">
                <a:solidFill>
                  <a:srgbClr val="0070C0"/>
                </a:solidFill>
              </a:rPr>
              <a:t> = 0.6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03848" y="5001971"/>
            <a:ext cx="410445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9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Introduction</a:t>
            </a:r>
          </a:p>
          <a:p>
            <a:r>
              <a:rPr lang="en-US" altLang="ko-KR" sz="2800" dirty="0" smtClean="0"/>
              <a:t>Related Work</a:t>
            </a:r>
          </a:p>
          <a:p>
            <a:r>
              <a:rPr lang="en-US" altLang="ko-KR" sz="2800" dirty="0" smtClean="0"/>
              <a:t>The Snowball System</a:t>
            </a:r>
          </a:p>
          <a:p>
            <a:r>
              <a:rPr lang="en-US" altLang="ko-KR" sz="2800" dirty="0" smtClean="0">
                <a:solidFill>
                  <a:srgbClr val="A00000"/>
                </a:solidFill>
              </a:rPr>
              <a:t>Experiments</a:t>
            </a:r>
          </a:p>
          <a:p>
            <a:r>
              <a:rPr lang="en-US" altLang="ko-KR" sz="2800" dirty="0" smtClean="0"/>
              <a:t>Conclusion</a:t>
            </a:r>
            <a:endParaRPr lang="ko-KR" altLang="en-US" sz="2800" dirty="0" smtClean="0"/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54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Evaluation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15" y="1844824"/>
            <a:ext cx="8003990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99592" y="5013176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2000" dirty="0"/>
              <a:t>(a) </a:t>
            </a:r>
            <a:r>
              <a:rPr lang="en-US" altLang="ko-KR" sz="2000" dirty="0" smtClean="0"/>
              <a:t>Recall</a:t>
            </a:r>
          </a:p>
          <a:p>
            <a:pPr latinLnBrk="0"/>
            <a:r>
              <a:rPr lang="en-US" altLang="ko-KR" sz="2000" dirty="0" smtClean="0"/>
              <a:t>(b) precision of </a:t>
            </a:r>
            <a:r>
              <a:rPr lang="en-US" altLang="ko-KR" sz="2000" dirty="0"/>
              <a:t>Baseline, DIPRE, Snowball and </a:t>
            </a:r>
            <a:r>
              <a:rPr lang="en-US" altLang="ko-KR" sz="2000" dirty="0" smtClean="0"/>
              <a:t>Snowball-Plain</a:t>
            </a:r>
            <a:endParaRPr lang="ko-KR" altLang="ko-KR" sz="2000" dirty="0"/>
          </a:p>
        </p:txBody>
      </p:sp>
      <p:sp>
        <p:nvSpPr>
          <p:cNvPr id="7" name="직사각형 6"/>
          <p:cNvSpPr/>
          <p:nvPr/>
        </p:nvSpPr>
        <p:spPr>
          <a:xfrm>
            <a:off x="899592" y="1195532"/>
            <a:ext cx="7416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2000" b="1" dirty="0" smtClean="0"/>
              <a:t>This experiments involved over 300,000 newspaper articles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82877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IR and IE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IE is different from the more mature technology of information retrieval (IR)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IR retrieves relevant documents from collections</a:t>
            </a:r>
          </a:p>
          <a:p>
            <a:pPr lvl="1"/>
            <a:r>
              <a:rPr lang="en-US" altLang="ko-KR" dirty="0" smtClean="0"/>
              <a:t>Probability theory and statistics have influenced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IE extracts relevant information from documents</a:t>
            </a:r>
          </a:p>
          <a:p>
            <a:pPr lvl="1"/>
            <a:r>
              <a:rPr lang="en-US" altLang="ko-KR" dirty="0" smtClean="0"/>
              <a:t>Rule-based systems in computational linguistics and natural language processing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27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Evaluation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1600" y="4797152"/>
            <a:ext cx="71287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dirty="0" smtClean="0"/>
              <a:t>(a) Recall </a:t>
            </a:r>
          </a:p>
          <a:p>
            <a:pPr latinLnBrk="0"/>
            <a:r>
              <a:rPr lang="en-US" altLang="ko-KR" dirty="0" smtClean="0"/>
              <a:t>(b) Precision of </a:t>
            </a:r>
            <a:r>
              <a:rPr lang="en-US" altLang="ko-KR" dirty="0"/>
              <a:t>Baseline, DIPRE, Snowball, and Snowball-Plain as a function of the number of </a:t>
            </a:r>
            <a:r>
              <a:rPr lang="en-US" altLang="ko-KR" dirty="0" smtClean="0"/>
              <a:t>iterations</a:t>
            </a:r>
            <a:endParaRPr lang="ko-KR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88" y="1916832"/>
            <a:ext cx="7272808" cy="2600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061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Evaluation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1600" y="4653136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dirty="0"/>
              <a:t>Manually computed precision estimate, derived from a random sample of 100 tuples from each extracted </a:t>
            </a:r>
            <a:r>
              <a:rPr lang="en-US" altLang="ko-KR" dirty="0" smtClean="0"/>
              <a:t>table</a:t>
            </a:r>
            <a:endParaRPr lang="ko-KR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8165307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517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ko-KR" dirty="0" smtClean="0"/>
              <a:t>We presents Snowball, a system for extracting relations from large collections of plain-text documents that requires minimal training for each new scenario</a:t>
            </a:r>
          </a:p>
          <a:p>
            <a:pPr>
              <a:spcAft>
                <a:spcPts val="600"/>
              </a:spcAft>
            </a:pPr>
            <a:r>
              <a:rPr lang="en-US" altLang="ko-KR" dirty="0" smtClean="0"/>
              <a:t>It shows that the new techniques produce high-quality tables, according to the scalable evaluation methodology</a:t>
            </a:r>
          </a:p>
          <a:p>
            <a:pPr>
              <a:spcAft>
                <a:spcPts val="600"/>
              </a:spcAft>
            </a:pPr>
            <a:endParaRPr lang="en-US" altLang="ko-KR" dirty="0"/>
          </a:p>
          <a:p>
            <a:pPr>
              <a:spcAft>
                <a:spcPts val="600"/>
              </a:spcAft>
            </a:pPr>
            <a:r>
              <a:rPr lang="en-US" altLang="ko-KR" dirty="0"/>
              <a:t>In the future, we will also generalize Snowball to relations of more than two attributes.</a:t>
            </a:r>
            <a:endParaRPr lang="ko-KR" altLang="en-US" dirty="0"/>
          </a:p>
          <a:p>
            <a:pPr>
              <a:spcAft>
                <a:spcPts val="600"/>
              </a:spcAft>
            </a:pPr>
            <a:endParaRPr lang="en-US" altLang="ko-KR" dirty="0" smtClean="0"/>
          </a:p>
          <a:p>
            <a:pPr>
              <a:spcAft>
                <a:spcPts val="600"/>
              </a:spcAft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01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ko-KR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Questions or Comments?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352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I</a:t>
            </a:r>
            <a:r>
              <a:rPr lang="en-US" altLang="ko-KR" sz="2800" dirty="0" smtClean="0"/>
              <a:t>nformation Retrieval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3074" name="Picture 2" descr="C:\Users\Administrator\Desktop\캡처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151"/>
          <a:stretch/>
        </p:blipFill>
        <p:spPr bwMode="auto">
          <a:xfrm>
            <a:off x="1207780" y="1482554"/>
            <a:ext cx="7045748" cy="59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dministrator\Desktop\캡처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7" t="42052" r="25672"/>
          <a:stretch/>
        </p:blipFill>
        <p:spPr bwMode="auto">
          <a:xfrm>
            <a:off x="2099814" y="2292900"/>
            <a:ext cx="4733443" cy="386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85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99854" y="3265105"/>
            <a:ext cx="2445517" cy="18880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100" dirty="0" smtClean="0"/>
              <a:t>Information Extraction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707904" y="1984774"/>
            <a:ext cx="2952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&lt;Name, Job&gt;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 descr="C:\Users\Administrator\Desktop\v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384884"/>
            <a:ext cx="978875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왼쪽 화살표 14"/>
          <p:cNvSpPr/>
          <p:nvPr/>
        </p:nvSpPr>
        <p:spPr>
          <a:xfrm>
            <a:off x="3563887" y="2523914"/>
            <a:ext cx="3456384" cy="216024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화살표 19"/>
          <p:cNvSpPr/>
          <p:nvPr/>
        </p:nvSpPr>
        <p:spPr>
          <a:xfrm flipH="1">
            <a:off x="3599681" y="3157093"/>
            <a:ext cx="3456383" cy="216024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Administrator\Desktop\560px-Newspaper_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91" y="1432399"/>
            <a:ext cx="2400622" cy="152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istrator\Desktop\52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07" y="3397535"/>
            <a:ext cx="2162210" cy="157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051399"/>
              </p:ext>
            </p:extLst>
          </p:nvPr>
        </p:nvGraphicFramePr>
        <p:xfrm>
          <a:off x="4247963" y="3633065"/>
          <a:ext cx="2088232" cy="192021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80120"/>
                <a:gridCol w="1008112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Job</a:t>
                      </a:r>
                      <a:endParaRPr lang="ko-KR" alt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Actor</a:t>
                      </a:r>
                      <a:endParaRPr lang="ko-KR" alt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Joe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Singer</a:t>
                      </a:r>
                      <a:endParaRPr lang="ko-KR" alt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Kim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Teacher</a:t>
                      </a:r>
                      <a:endParaRPr lang="ko-KR" alt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24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Introduction</a:t>
            </a:r>
          </a:p>
          <a:p>
            <a:r>
              <a:rPr lang="en-US" altLang="ko-KR" sz="2800" dirty="0" smtClean="0">
                <a:solidFill>
                  <a:srgbClr val="A00000"/>
                </a:solidFill>
              </a:rPr>
              <a:t>Related Work</a:t>
            </a:r>
          </a:p>
          <a:p>
            <a:r>
              <a:rPr lang="en-US" altLang="ko-KR" sz="2800" dirty="0" smtClean="0"/>
              <a:t>The Snowball System</a:t>
            </a:r>
          </a:p>
          <a:p>
            <a:r>
              <a:rPr lang="en-US" altLang="ko-KR" sz="2800" dirty="0" smtClean="0"/>
              <a:t>Experiments</a:t>
            </a:r>
          </a:p>
          <a:p>
            <a:r>
              <a:rPr lang="en-US" altLang="ko-KR" sz="2800" dirty="0" smtClean="0"/>
              <a:t>Conclusion</a:t>
            </a:r>
            <a:endParaRPr lang="ko-KR" altLang="en-US" sz="2800" dirty="0" smtClean="0"/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44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Traditional IE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ko-KR" dirty="0" smtClean="0"/>
              <a:t>One of the major challenges in IE is the necessary amount of </a:t>
            </a:r>
            <a:r>
              <a:rPr lang="en-US" altLang="ko-KR" dirty="0" smtClean="0">
                <a:solidFill>
                  <a:srgbClr val="A00000"/>
                </a:solidFill>
              </a:rPr>
              <a:t>manual labor involved </a:t>
            </a:r>
            <a:r>
              <a:rPr lang="en-US" altLang="ko-KR" dirty="0" smtClean="0"/>
              <a:t>in training the system for each new task</a:t>
            </a:r>
          </a:p>
          <a:p>
            <a:pPr>
              <a:spcAft>
                <a:spcPts val="600"/>
              </a:spcAft>
            </a:pPr>
            <a:r>
              <a:rPr lang="en-US" altLang="ko-KR" dirty="0" smtClean="0"/>
              <a:t>These systems still require substantial expert manual labor to port the system to each new domain</a:t>
            </a:r>
          </a:p>
          <a:p>
            <a:pPr>
              <a:spcAft>
                <a:spcPts val="600"/>
              </a:spcAft>
            </a:pPr>
            <a:endParaRPr lang="en-US" altLang="ko-KR" dirty="0"/>
          </a:p>
          <a:p>
            <a:pPr>
              <a:spcAft>
                <a:spcPts val="600"/>
              </a:spcAft>
            </a:pPr>
            <a:r>
              <a:rPr lang="en-US" altLang="ko-KR" dirty="0" smtClean="0">
                <a:solidFill>
                  <a:srgbClr val="A00000"/>
                </a:solidFill>
              </a:rPr>
              <a:t>In contrast</a:t>
            </a:r>
            <a:r>
              <a:rPr lang="en-US" altLang="ko-KR" dirty="0" smtClean="0"/>
              <a:t>, Snowball and DIPRE </a:t>
            </a:r>
            <a:r>
              <a:rPr lang="en-US" altLang="ko-KR" dirty="0" smtClean="0">
                <a:solidFill>
                  <a:srgbClr val="A00000"/>
                </a:solidFill>
              </a:rPr>
              <a:t>require only a handful of example</a:t>
            </a:r>
            <a:r>
              <a:rPr lang="en-US" altLang="ko-KR" dirty="0" smtClean="0"/>
              <a:t> tuples for each new scenario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41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DIPRE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</a:rPr>
              <a:t>DIPRE(Dual Iterative Pattern Expansion), Sergey</a:t>
            </a: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bg2">
                    <a:lumMod val="10000"/>
                  </a:schemeClr>
                </a:solidFill>
              </a:rPr>
              <a:t>Brin</a:t>
            </a:r>
            <a:endParaRPr lang="en-US" altLang="ko-KR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</a:rPr>
              <a:t>It was proposed as an approach for extracting a structured relation(table) from a collection of HTML documents.</a:t>
            </a:r>
          </a:p>
          <a:p>
            <a:pPr>
              <a:spcAft>
                <a:spcPts val="600"/>
              </a:spcAft>
            </a:pP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</a:rPr>
              <a:t>It exploits this redundancy and inherent structure in the collection to extract the target relation with minimal training from a user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7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[IDB] Thema_ju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한맑고영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[IDB] Thema_jun</Template>
  <TotalTime>6675</TotalTime>
  <Words>2286</Words>
  <Application>Microsoft Office PowerPoint</Application>
  <PresentationFormat>화면 슬라이드 쇼(4:3)</PresentationFormat>
  <Paragraphs>370</Paragraphs>
  <Slides>43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[IDB] Thema_jun</vt:lpstr>
      <vt:lpstr>Snowball: Extracting Relations from Large Plain-Text Collections</vt:lpstr>
      <vt:lpstr>Outline</vt:lpstr>
      <vt:lpstr>Information Extraction</vt:lpstr>
      <vt:lpstr>IR and IE</vt:lpstr>
      <vt:lpstr>Information Retrieval</vt:lpstr>
      <vt:lpstr>Information Extraction</vt:lpstr>
      <vt:lpstr>Outline</vt:lpstr>
      <vt:lpstr>Traditional IE</vt:lpstr>
      <vt:lpstr>DIPRE</vt:lpstr>
      <vt:lpstr>DIPRE</vt:lpstr>
      <vt:lpstr>Traditional IE</vt:lpstr>
      <vt:lpstr>Traditional IE</vt:lpstr>
      <vt:lpstr>Using unlabeled examples for training</vt:lpstr>
      <vt:lpstr>Using unlabeled examples for training</vt:lpstr>
      <vt:lpstr>Contribution</vt:lpstr>
      <vt:lpstr>Outline</vt:lpstr>
      <vt:lpstr>The Snowball System</vt:lpstr>
      <vt:lpstr>Iterative Information Extraction</vt:lpstr>
      <vt:lpstr>1. Generating Patterns</vt:lpstr>
      <vt:lpstr>1. Generating Patterns</vt:lpstr>
      <vt:lpstr>Minimum similarity threshold Ƭsim</vt:lpstr>
      <vt:lpstr>Minimum similarity threshold Ƭsim</vt:lpstr>
      <vt:lpstr>2. Generating Tuples</vt:lpstr>
      <vt:lpstr>2. Generating Tuples</vt:lpstr>
      <vt:lpstr>2. Generating Tuples</vt:lpstr>
      <vt:lpstr>2. Generating Tuples</vt:lpstr>
      <vt:lpstr>2. Generating Tuples</vt:lpstr>
      <vt:lpstr>2. Generating Tuples</vt:lpstr>
      <vt:lpstr>3. Evaluating Patterns and Tuples</vt:lpstr>
      <vt:lpstr>The confidence of a pattern P</vt:lpstr>
      <vt:lpstr>The confidence of a pattern P</vt:lpstr>
      <vt:lpstr>The confidence of a pattern P</vt:lpstr>
      <vt:lpstr>The confidence of a pattern P</vt:lpstr>
      <vt:lpstr>The confidence of a pattern P</vt:lpstr>
      <vt:lpstr>The confidence of a tuple T</vt:lpstr>
      <vt:lpstr>3. Evaluating Patterns and Tuples</vt:lpstr>
      <vt:lpstr>3. Evaluating Patterns and Tuples</vt:lpstr>
      <vt:lpstr>Outline</vt:lpstr>
      <vt:lpstr>Experimental Evaluation</vt:lpstr>
      <vt:lpstr>Experimental Evaluation</vt:lpstr>
      <vt:lpstr>Experimental Evaluation</vt:lpstr>
      <vt:lpstr>Conclusion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Vi-DIFF: Understanding Web Pages Changes</dc:title>
  <dc:creator>jun</dc:creator>
  <cp:lastModifiedBy>Jun</cp:lastModifiedBy>
  <cp:revision>421</cp:revision>
  <dcterms:created xsi:type="dcterms:W3CDTF">2011-04-27T00:54:06Z</dcterms:created>
  <dcterms:modified xsi:type="dcterms:W3CDTF">2011-11-07T06:04:03Z</dcterms:modified>
</cp:coreProperties>
</file>