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300" r:id="rId15"/>
    <p:sldId id="298" r:id="rId16"/>
    <p:sldId id="307" r:id="rId17"/>
    <p:sldId id="308" r:id="rId18"/>
    <p:sldId id="302" r:id="rId19"/>
    <p:sldId id="305" r:id="rId20"/>
    <p:sldId id="306" r:id="rId21"/>
    <p:sldId id="301" r:id="rId22"/>
    <p:sldId id="315" r:id="rId23"/>
    <p:sldId id="309" r:id="rId24"/>
    <p:sldId id="310" r:id="rId25"/>
    <p:sldId id="311" r:id="rId26"/>
    <p:sldId id="312" r:id="rId27"/>
    <p:sldId id="313" r:id="rId28"/>
    <p:sldId id="314" r:id="rId29"/>
    <p:sldId id="316" r:id="rId30"/>
    <p:sldId id="304" r:id="rId3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CCFF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421" autoAdjust="0"/>
  </p:normalViewPr>
  <p:slideViewPr>
    <p:cSldViewPr>
      <p:cViewPr>
        <p:scale>
          <a:sx n="100" d="100"/>
          <a:sy n="100" d="100"/>
        </p:scale>
        <p:origin x="-1944" y="-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29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30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1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Modern Information Retrieval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Ricardo </a:t>
            </a:r>
            <a:r>
              <a:rPr lang="en-US" altLang="ko-KR" dirty="0" err="1" smtClean="0"/>
              <a:t>Baeza</a:t>
            </a:r>
            <a:r>
              <a:rPr lang="en-US" altLang="ko-KR" dirty="0" smtClean="0"/>
              <a:t>-Yates and </a:t>
            </a:r>
            <a:r>
              <a:rPr lang="en-US" altLang="ko-KR" dirty="0" err="1" smtClean="0"/>
              <a:t>Berthier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Ribeiro-Neto</a:t>
            </a:r>
            <a:endParaRPr lang="en-US" altLang="ko-KR" dirty="0" smtClean="0"/>
          </a:p>
          <a:p>
            <a:r>
              <a:rPr lang="en-US" altLang="ko-KR" dirty="0" smtClean="0"/>
              <a:t>Chapter 2. Modeling (2.1-2.5)</a:t>
            </a:r>
          </a:p>
          <a:p>
            <a:pPr algn="r"/>
            <a:r>
              <a:rPr lang="en-US" altLang="ko-KR" dirty="0" smtClean="0"/>
              <a:t>June 24 &amp; 28, 2010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 &amp; </a:t>
            </a:r>
            <a:r>
              <a:rPr lang="en-US" altLang="ko-KR" dirty="0" err="1" smtClean="0"/>
              <a:t>Kangpyo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  <p:pic>
        <p:nvPicPr>
          <p:cNvPr id="5" name="그림 4" descr="MIR_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16632"/>
            <a:ext cx="1270026" cy="173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Classic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document represented by a set of </a:t>
            </a:r>
            <a:r>
              <a:rPr lang="en-US" altLang="ko-KR" b="1" dirty="0" smtClean="0"/>
              <a:t>representative keywords</a:t>
            </a:r>
            <a:r>
              <a:rPr lang="en-US" altLang="ko-KR" dirty="0" smtClean="0"/>
              <a:t> or </a:t>
            </a:r>
            <a:r>
              <a:rPr lang="en-US" altLang="ko-KR" b="1" dirty="0" smtClean="0"/>
              <a:t>index terms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Index terms</a:t>
            </a:r>
          </a:p>
          <a:p>
            <a:pPr lvl="1"/>
            <a:r>
              <a:rPr lang="en-US" altLang="ko-KR" dirty="0" smtClean="0"/>
              <a:t>Useful words</a:t>
            </a:r>
          </a:p>
          <a:p>
            <a:pPr lvl="1"/>
            <a:r>
              <a:rPr lang="en-US" altLang="ko-KR" dirty="0" smtClean="0"/>
              <a:t>Mostly nouns</a:t>
            </a:r>
          </a:p>
          <a:p>
            <a:pPr lvl="1"/>
            <a:r>
              <a:rPr lang="en-US" altLang="ko-KR" dirty="0" smtClean="0"/>
              <a:t>In full text, all words are index terms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Not all terms are equally useful</a:t>
            </a:r>
          </a:p>
          <a:p>
            <a:r>
              <a:rPr lang="en-US" altLang="ko-KR" dirty="0" smtClean="0"/>
              <a:t>Importance of the index terms is represented by </a:t>
            </a:r>
            <a:r>
              <a:rPr lang="en-US" altLang="ko-KR" b="1" dirty="0" smtClean="0"/>
              <a:t>weights</a:t>
            </a:r>
          </a:p>
          <a:p>
            <a:r>
              <a:rPr lang="en-US" altLang="ko-KR" dirty="0" smtClean="0"/>
              <a:t>Weight quantifies an index term for describing the document contents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Classic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Definitions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: an index term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: a document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ko-KR" dirty="0" smtClean="0"/>
              <a:t>: a weight associated with 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≥0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>
                <a:cs typeface="Times New Roman" pitchFamily="18" charset="0"/>
              </a:rPr>
              <a:t>: the number of index terms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en-US" altLang="ko-KR" dirty="0" smtClean="0">
                <a:cs typeface="Times New Roman" pitchFamily="18" charset="0"/>
              </a:rPr>
              <a:t>{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ko-KR" dirty="0" smtClean="0">
                <a:cs typeface="Times New Roman" pitchFamily="18" charset="0"/>
              </a:rPr>
              <a:t>: the set of all index terms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en-US" altLang="ko-KR" dirty="0" smtClean="0">
                <a:cs typeface="Times New Roman" pitchFamily="18" charset="0"/>
              </a:rPr>
              <a:t>indicates that the index term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cs typeface="Times New Roman" pitchFamily="18" charset="0"/>
              </a:rPr>
              <a:t>does not belong to the document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ko-KR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smtClean="0">
                <a:cs typeface="Times New Roman" pitchFamily="18" charset="0"/>
              </a:rPr>
              <a:t>    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= (w</a:t>
            </a:r>
            <a:r>
              <a:rPr lang="en-US" altLang="ko-KR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1,j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w</a:t>
            </a:r>
            <a:r>
              <a:rPr lang="en-US" altLang="ko-KR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2,j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…, </a:t>
            </a:r>
            <a:r>
              <a:rPr lang="en-US" altLang="ko-KR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t,j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cs typeface="Times New Roman" pitchFamily="18" charset="0"/>
              </a:rPr>
              <a:t>: a weighted vector associated with the document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ko-KR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     )=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ko-KR" dirty="0" smtClean="0"/>
              <a:t>: a function which returns the weight associated with 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971600" y="3717032"/>
          <a:ext cx="288032" cy="466606"/>
        </p:xfrm>
        <a:graphic>
          <a:graphicData uri="http://schemas.openxmlformats.org/presentationml/2006/ole">
            <p:oleObj spid="_x0000_s52226" name="수식" r:id="rId3" imgW="177480" imgH="266400" progId="Equation.3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260326" y="4077072"/>
          <a:ext cx="287338" cy="466725"/>
        </p:xfrm>
        <a:graphic>
          <a:graphicData uri="http://schemas.openxmlformats.org/presentationml/2006/ole">
            <p:oleObj spid="_x0000_s52227" name="수식" r:id="rId4" imgW="177480" imgH="266400" progId="Equation.3">
              <p:embed/>
            </p:oleObj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 model based on </a:t>
            </a:r>
            <a:r>
              <a:rPr lang="en-US" altLang="ko-KR" b="1" dirty="0" smtClean="0"/>
              <a:t>set theory</a:t>
            </a:r>
          </a:p>
          <a:p>
            <a:r>
              <a:rPr lang="en-US" altLang="ko-KR" dirty="0" smtClean="0"/>
              <a:t>Queries specified as Boolean expressions</a:t>
            </a:r>
          </a:p>
          <a:p>
            <a:pPr lvl="1"/>
            <a:r>
              <a:rPr lang="en-US" altLang="ko-KR" dirty="0" smtClean="0"/>
              <a:t>Precise semantics</a:t>
            </a:r>
          </a:p>
          <a:p>
            <a:pPr lvl="1"/>
            <a:r>
              <a:rPr lang="en-US" altLang="ko-KR" dirty="0" smtClean="0"/>
              <a:t>Neat formalism</a:t>
            </a:r>
          </a:p>
          <a:p>
            <a:r>
              <a:rPr lang="en-US" altLang="ko-KR" dirty="0" smtClean="0"/>
              <a:t>Terms are either present or absent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ko-KR" dirty="0" smtClean="0">
                <a:latin typeface="한양해서"/>
                <a:ea typeface="한양해서"/>
              </a:rPr>
              <a:t> ∈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{0, 1}</a:t>
            </a: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/>
              <a:t>Drawbacks</a:t>
            </a:r>
          </a:p>
          <a:p>
            <a:pPr lvl="1"/>
            <a:r>
              <a:rPr lang="en-US" altLang="ko-KR" dirty="0" smtClean="0"/>
              <a:t>No notion of partial matching</a:t>
            </a:r>
          </a:p>
          <a:p>
            <a:pPr lvl="1"/>
            <a:r>
              <a:rPr lang="en-US" altLang="ko-KR" dirty="0" smtClean="0"/>
              <a:t>No ranking of the documents</a:t>
            </a:r>
          </a:p>
          <a:p>
            <a:pPr lvl="1"/>
            <a:r>
              <a:rPr lang="en-US" altLang="ko-KR" dirty="0" smtClean="0"/>
              <a:t>Boolean expression which most users find awkward</a:t>
            </a:r>
          </a:p>
          <a:p>
            <a:pPr lvl="1"/>
            <a:r>
              <a:rPr lang="en-US" altLang="ko-KR" dirty="0" smtClean="0"/>
              <a:t>Boolean queries are too simplistic</a:t>
            </a:r>
          </a:p>
          <a:p>
            <a:pPr lvl="1"/>
            <a:r>
              <a:rPr lang="en-US" altLang="ko-KR" dirty="0" smtClean="0"/>
              <a:t>Too few or too many results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 terms = {Apple, iPhone, Microsoft}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User queries</a:t>
            </a:r>
          </a:p>
          <a:p>
            <a:pPr lvl="1"/>
            <a:r>
              <a:rPr lang="en-US" altLang="ko-KR" dirty="0" smtClean="0"/>
              <a:t>{Apple, iPhone, </a:t>
            </a:r>
            <a:r>
              <a:rPr lang="en-US" altLang="ko-KR" b="1" dirty="0" smtClean="0"/>
              <a:t>not</a:t>
            </a:r>
            <a:r>
              <a:rPr lang="en-US" altLang="ko-KR" dirty="0" smtClean="0"/>
              <a:t> Microsoft}</a:t>
            </a:r>
          </a:p>
          <a:p>
            <a:pPr lvl="1">
              <a:buNone/>
            </a:pPr>
            <a:r>
              <a:rPr lang="en-US" altLang="ko-KR" dirty="0" smtClean="0"/>
              <a:t>      = (1, 1, 0)</a:t>
            </a:r>
          </a:p>
          <a:p>
            <a:pPr lvl="1"/>
            <a:r>
              <a:rPr lang="en-US" altLang="ko-KR" dirty="0" smtClean="0"/>
              <a:t>{</a:t>
            </a:r>
            <a:r>
              <a:rPr lang="en-US" altLang="ko-KR" b="1" dirty="0" smtClean="0"/>
              <a:t>not</a:t>
            </a:r>
            <a:r>
              <a:rPr lang="en-US" altLang="ko-KR" dirty="0" smtClean="0"/>
              <a:t> Apple, </a:t>
            </a:r>
            <a:r>
              <a:rPr lang="en-US" altLang="ko-KR" b="1" dirty="0" smtClean="0"/>
              <a:t>not</a:t>
            </a:r>
            <a:r>
              <a:rPr lang="en-US" altLang="ko-KR" dirty="0" smtClean="0"/>
              <a:t> iPhone, Microsoft}</a:t>
            </a:r>
          </a:p>
          <a:p>
            <a:pPr lvl="1">
              <a:buNone/>
            </a:pPr>
            <a:r>
              <a:rPr lang="en-US" altLang="ko-KR" dirty="0" smtClean="0"/>
              <a:t>	= (0, 0, 1)</a:t>
            </a:r>
          </a:p>
          <a:p>
            <a:pPr lvl="1"/>
            <a:r>
              <a:rPr lang="en-US" altLang="ko-KR" dirty="0" smtClean="0"/>
              <a:t>{Apple, iPhone, Microsoft}</a:t>
            </a:r>
          </a:p>
          <a:p>
            <a:pPr lvl="1">
              <a:buNone/>
            </a:pPr>
            <a:r>
              <a:rPr lang="en-US" altLang="ko-KR" dirty="0" smtClean="0"/>
              <a:t>	= (1, 1, 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Quiz</a:t>
            </a:r>
          </a:p>
          <a:p>
            <a:pPr lvl="1"/>
            <a:r>
              <a:rPr lang="en-US" altLang="ko-KR" dirty="0" smtClean="0"/>
              <a:t>Apple 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(iPhone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not</a:t>
            </a:r>
            <a:r>
              <a:rPr lang="en-US" altLang="ko-KR" dirty="0" smtClean="0"/>
              <a:t> Microsoft)</a:t>
            </a:r>
          </a:p>
          <a:p>
            <a:pPr lvl="1">
              <a:buNone/>
            </a:pPr>
            <a:r>
              <a:rPr lang="en-US" altLang="ko-KR" dirty="0" smtClean="0"/>
              <a:t>	= ?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44008" y="1916832"/>
            <a:ext cx="2808312" cy="2808312"/>
          </a:xfrm>
          <a:prstGeom prst="ellipse">
            <a:avLst/>
          </a:prstGeom>
          <a:solidFill>
            <a:srgbClr val="00B0F0">
              <a:alpha val="50000"/>
            </a:srgb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Apple</a:t>
            </a:r>
            <a:r>
              <a:rPr lang="en-US" altLang="ko-KR" dirty="0" smtClean="0">
                <a:solidFill>
                  <a:schemeClr val="tx1"/>
                </a:solidFill>
              </a:rPr>
              <a:t>             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28184" y="1916832"/>
            <a:ext cx="2808312" cy="2808312"/>
          </a:xfrm>
          <a:prstGeom prst="ellipse">
            <a:avLst/>
          </a:prstGeom>
          <a:solidFill>
            <a:srgbClr val="FF0000">
              <a:alpha val="49804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          </a:t>
            </a:r>
            <a:r>
              <a:rPr lang="en-US" altLang="ko-KR" dirty="0" smtClean="0">
                <a:solidFill>
                  <a:schemeClr val="bg1"/>
                </a:solidFill>
              </a:rPr>
              <a:t>iPhone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436096" y="3356992"/>
            <a:ext cx="2808312" cy="2808312"/>
          </a:xfrm>
          <a:prstGeom prst="ellipse">
            <a:avLst/>
          </a:prstGeom>
          <a:solidFill>
            <a:srgbClr val="FFFF00">
              <a:alpha val="50000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Microsoft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290" y="5836437"/>
            <a:ext cx="33127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(1, 0, 0) AND (1, 1, 0) AND (1, 1, 1)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Drawbacks of Boolean model</a:t>
            </a:r>
          </a:p>
          <a:p>
            <a:pPr lvl="1"/>
            <a:r>
              <a:rPr lang="en-US" altLang="ko-KR" dirty="0" smtClean="0"/>
              <a:t>The use of binary weight is too limiting</a:t>
            </a:r>
          </a:p>
          <a:p>
            <a:pPr lvl="1"/>
            <a:r>
              <a:rPr lang="en-US" altLang="ko-KR" dirty="0" smtClean="0"/>
              <a:t>Partial matching is impossible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Vector model</a:t>
            </a:r>
          </a:p>
          <a:p>
            <a:pPr lvl="1"/>
            <a:r>
              <a:rPr lang="en-US" altLang="ko-KR" b="1" dirty="0" smtClean="0"/>
              <a:t>Non-binary</a:t>
            </a:r>
            <a:r>
              <a:rPr lang="en-US" altLang="ko-KR" dirty="0" smtClean="0"/>
              <a:t> weights to index terms</a:t>
            </a:r>
          </a:p>
          <a:p>
            <a:pPr lvl="1"/>
            <a:r>
              <a:rPr lang="en-US" altLang="ko-KR" dirty="0" smtClean="0"/>
              <a:t>Degree of </a:t>
            </a:r>
            <a:r>
              <a:rPr lang="en-US" altLang="ko-KR" b="1" dirty="0" smtClean="0"/>
              <a:t>similarity</a:t>
            </a:r>
            <a:r>
              <a:rPr lang="en-US" altLang="ko-KR" dirty="0" smtClean="0"/>
              <a:t> between documents and a user query</a:t>
            </a:r>
          </a:p>
          <a:p>
            <a:pPr lvl="1"/>
            <a:r>
              <a:rPr lang="en-US" altLang="ko-KR" b="1" dirty="0" smtClean="0"/>
              <a:t>Partial matching</a:t>
            </a:r>
            <a:r>
              <a:rPr lang="en-US" altLang="ko-KR" dirty="0" smtClean="0"/>
              <a:t> is possible</a:t>
            </a:r>
          </a:p>
          <a:p>
            <a:pPr lvl="1"/>
            <a:r>
              <a:rPr lang="en-US" altLang="ko-KR" b="1" dirty="0" smtClean="0"/>
              <a:t>Ranking</a:t>
            </a:r>
            <a:r>
              <a:rPr lang="en-US" altLang="ko-KR" dirty="0" smtClean="0"/>
              <a:t> among retrieved documents</a:t>
            </a:r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, j </a:t>
            </a:r>
            <a:r>
              <a:rPr lang="en-US" altLang="ko-KR" dirty="0" smtClean="0">
                <a:cs typeface="Times New Roman" pitchFamily="18" charset="0"/>
              </a:rPr>
              <a:t>is positive and non-binary,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cs typeface="Times New Roman" pitchFamily="18" charset="0"/>
              </a:rPr>
              <a:t>if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한양해서"/>
                <a:ea typeface="한양해서"/>
              </a:rPr>
              <a:t>∈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cs typeface="Times New Roman" pitchFamily="18" charset="0"/>
              </a:rPr>
              <a:t> 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, q </a:t>
            </a:r>
            <a:r>
              <a:rPr lang="en-US" altLang="ko-KR" dirty="0" smtClean="0">
                <a:cs typeface="Times New Roman" pitchFamily="18" charset="0"/>
              </a:rPr>
              <a:t>: the weight associated with the pair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,q)</a:t>
            </a:r>
            <a:r>
              <a:rPr lang="en-US" altLang="ko-KR" dirty="0" smtClean="0">
                <a:cs typeface="Times New Roman" pitchFamily="18" charset="0"/>
              </a:rPr>
              <a:t>, where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, q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US" altLang="ko-KR" dirty="0" smtClean="0">
                <a:cs typeface="Times New Roman" pitchFamily="18" charset="0"/>
              </a:rPr>
              <a:t>     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= (w</a:t>
            </a:r>
            <a:r>
              <a:rPr lang="en-US" altLang="ko-KR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1,q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w</a:t>
            </a:r>
            <a:r>
              <a:rPr lang="en-US" altLang="ko-KR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2,q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…, </a:t>
            </a:r>
            <a:r>
              <a:rPr lang="en-US" altLang="ko-KR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t,q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  <a:p>
            <a:pPr lvl="1"/>
            <a:r>
              <a:rPr lang="en-US" altLang="ko-KR" dirty="0" smtClean="0">
                <a:cs typeface="Times New Roman" pitchFamily="18" charset="0"/>
              </a:rPr>
              <a:t>     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= (w</a:t>
            </a:r>
            <a:r>
              <a:rPr lang="en-US" altLang="ko-KR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1,j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w</a:t>
            </a:r>
            <a:r>
              <a:rPr lang="en-US" altLang="ko-KR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2,j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…, </a:t>
            </a:r>
            <a:r>
              <a:rPr lang="en-US" altLang="ko-KR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t,j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 </a:t>
            </a:r>
            <a:endParaRPr lang="ko-KR" altLang="en-US" dirty="0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1012825" y="2260600"/>
          <a:ext cx="204788" cy="355600"/>
        </p:xfrm>
        <a:graphic>
          <a:graphicData uri="http://schemas.openxmlformats.org/presentationml/2006/ole">
            <p:oleObj spid="_x0000_s76801" name="수식" r:id="rId3" imgW="126720" imgH="203040" progId="Equation.3">
              <p:embed/>
            </p:oleObj>
          </a:graphicData>
        </a:graphic>
      </p:graphicFrame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971600" y="2602235"/>
          <a:ext cx="287338" cy="466725"/>
        </p:xfrm>
        <a:graphic>
          <a:graphicData uri="http://schemas.openxmlformats.org/presentationml/2006/ole">
            <p:oleObj spid="_x0000_s76802" name="수식" r:id="rId4" imgW="177480" imgH="266400" progId="Equation.3">
              <p:embed/>
            </p:oleObj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1043608" y="5224760"/>
            <a:ext cx="1872208" cy="1588"/>
          </a:xfrm>
          <a:prstGeom prst="straightConnector1">
            <a:avLst/>
          </a:prstGeom>
          <a:ln w="2540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988518" y="5008736"/>
          <a:ext cx="287338" cy="466725"/>
        </p:xfrm>
        <a:graphic>
          <a:graphicData uri="http://schemas.openxmlformats.org/presentationml/2006/ole">
            <p:oleObj spid="_x0000_s76803" name="수식" r:id="rId5" imgW="177480" imgH="266400" progId="Equation.3">
              <p:embed/>
            </p:oleObj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1043608" y="3928616"/>
            <a:ext cx="1440160" cy="12961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555776" y="3717032"/>
          <a:ext cx="204788" cy="355600"/>
        </p:xfrm>
        <a:graphic>
          <a:graphicData uri="http://schemas.openxmlformats.org/presentationml/2006/ole">
            <p:oleObj spid="_x0000_s76804" name="수식" r:id="rId6" imgW="126720" imgH="203040" progId="Equation.3">
              <p:embed/>
            </p:oleObj>
          </a:graphicData>
        </a:graphic>
      </p:graphicFrame>
      <p:sp>
        <p:nvSpPr>
          <p:cNvPr id="18" name="자유형 17"/>
          <p:cNvSpPr/>
          <p:nvPr/>
        </p:nvSpPr>
        <p:spPr>
          <a:xfrm>
            <a:off x="1323396" y="4977726"/>
            <a:ext cx="153939" cy="249382"/>
          </a:xfrm>
          <a:custGeom>
            <a:avLst/>
            <a:gdLst>
              <a:gd name="connsiteX0" fmla="*/ 0 w 153939"/>
              <a:gd name="connsiteY0" fmla="*/ 0 h 249382"/>
              <a:gd name="connsiteX1" fmla="*/ 129309 w 153939"/>
              <a:gd name="connsiteY1" fmla="*/ 101600 h 249382"/>
              <a:gd name="connsiteX2" fmla="*/ 129309 w 153939"/>
              <a:gd name="connsiteY2" fmla="*/ 249382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39" h="249382">
                <a:moveTo>
                  <a:pt x="0" y="0"/>
                </a:moveTo>
                <a:cubicBezTo>
                  <a:pt x="53878" y="30018"/>
                  <a:pt x="107757" y="60036"/>
                  <a:pt x="129309" y="101600"/>
                </a:cubicBezTo>
                <a:cubicBezTo>
                  <a:pt x="150861" y="143164"/>
                  <a:pt x="153939" y="229370"/>
                  <a:pt x="129309" y="249382"/>
                </a:cubicBezTo>
              </a:path>
            </a:pathLst>
          </a:cu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5656" y="4763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/>
                <a:cs typeface="Times New Roman"/>
              </a:rPr>
              <a:t>ɵ</a:t>
            </a:r>
            <a:endParaRPr lang="ko-KR" altLang="en-US" sz="2400" dirty="0"/>
          </a:p>
        </p:txBody>
      </p:sp>
      <p:pic>
        <p:nvPicPr>
          <p:cNvPr id="20" name="그림 19" descr="trig_cosine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67944" y="2564904"/>
            <a:ext cx="4524375" cy="3267075"/>
          </a:xfrm>
          <a:prstGeom prst="rect">
            <a:avLst/>
          </a:prstGeom>
        </p:spPr>
      </p:pic>
      <p:graphicFrame>
        <p:nvGraphicFramePr>
          <p:cNvPr id="21" name="개체 20"/>
          <p:cNvGraphicFramePr>
            <a:graphicFrameLocks noChangeAspect="1"/>
          </p:cNvGraphicFramePr>
          <p:nvPr/>
        </p:nvGraphicFramePr>
        <p:xfrm>
          <a:off x="5167461" y="5900316"/>
          <a:ext cx="2428875" cy="481012"/>
        </p:xfrm>
        <a:graphic>
          <a:graphicData uri="http://schemas.openxmlformats.org/presentationml/2006/ole">
            <p:oleObj spid="_x0000_s76805" name="수식" r:id="rId8" imgW="1218960" imgH="241200" progId="Equation.3">
              <p:embed/>
            </p:oleObj>
          </a:graphicData>
        </a:graphic>
      </p:graphicFrame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 weighting scheme</a:t>
            </a:r>
          </a:p>
          <a:p>
            <a:pPr lvl="1"/>
            <a:r>
              <a:rPr lang="en-US" altLang="ko-KR" dirty="0" smtClean="0"/>
              <a:t>Term frequency (</a:t>
            </a:r>
            <a:r>
              <a:rPr lang="en-US" altLang="ko-KR" b="1" dirty="0" smtClean="0"/>
              <a:t>TF</a:t>
            </a:r>
            <a:r>
              <a:rPr lang="en-US" altLang="ko-KR" dirty="0" smtClean="0"/>
              <a:t>) and inverse document frequency (</a:t>
            </a:r>
            <a:r>
              <a:rPr lang="en-US" altLang="ko-KR" b="1" dirty="0" smtClean="0"/>
              <a:t>IDF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TF</a:t>
            </a:r>
          </a:p>
          <a:p>
            <a:pPr lvl="1"/>
            <a:r>
              <a:rPr lang="en-US" altLang="ko-KR" dirty="0" smtClean="0"/>
              <a:t>Term frequency within a document</a:t>
            </a:r>
          </a:p>
          <a:p>
            <a:pPr lvl="1"/>
            <a:r>
              <a:rPr lang="en-US" altLang="ko-KR" dirty="0" smtClean="0"/>
              <a:t>Quantification of intra-document contents (</a:t>
            </a:r>
            <a:r>
              <a:rPr lang="en-US" altLang="ko-KR" b="1" dirty="0" smtClean="0"/>
              <a:t>similarity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IDF</a:t>
            </a:r>
          </a:p>
          <a:p>
            <a:pPr lvl="1"/>
            <a:r>
              <a:rPr lang="en-US" altLang="ko-KR" dirty="0" smtClean="0"/>
              <a:t>Inverse of document frequency in the collection </a:t>
            </a:r>
          </a:p>
          <a:p>
            <a:pPr lvl="1"/>
            <a:r>
              <a:rPr lang="en-US" altLang="ko-KR" dirty="0" smtClean="0"/>
              <a:t>Quantification of inter-documents separation (</a:t>
            </a:r>
            <a:r>
              <a:rPr lang="en-US" altLang="ko-KR" b="1" dirty="0" smtClean="0"/>
              <a:t>dissimilarity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/>
              <a:t>: the total number of documents in the collection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: the number of documents which contain the term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freq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, j </a:t>
            </a:r>
            <a:r>
              <a:rPr lang="en-US" altLang="ko-KR" dirty="0" smtClean="0"/>
              <a:t>: raw frequency of the term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within the document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Max is computed over all terms which occur within the document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dirty="0" smtClean="0"/>
              <a:t> is used to make the values of TF and IDF compatible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Term weighting scheme (TF-IDF)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ko-KR" dirty="0" smtClean="0"/>
              <a:t> x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smtClean="0"/>
              <a:t>A good ranking scheme with general collections</a:t>
            </a:r>
          </a:p>
          <a:p>
            <a:pPr lvl="1"/>
            <a:r>
              <a:rPr lang="en-US" altLang="ko-KR" dirty="0" smtClean="0"/>
              <a:t>Simple and fast to compute</a:t>
            </a:r>
            <a:endParaRPr lang="ko-KR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971600" y="2636912"/>
          <a:ext cx="2731717" cy="408682"/>
        </p:xfrm>
        <a:graphic>
          <a:graphicData uri="http://schemas.openxmlformats.org/presentationml/2006/ole">
            <p:oleObj spid="_x0000_s83970" name="수식" r:id="rId3" imgW="1612800" imgH="241200" progId="Equation.3">
              <p:embed/>
            </p:oleObj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967255" y="3397952"/>
          <a:ext cx="1697473" cy="372616"/>
        </p:xfrm>
        <a:graphic>
          <a:graphicData uri="http://schemas.openxmlformats.org/presentationml/2006/ole">
            <p:oleObj spid="_x0000_s83971" name="수식" r:id="rId4" imgW="1041120" imgH="228600" progId="Equation.3">
              <p:embed/>
            </p:oleObj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5527128"/>
            <a:ext cx="5472608" cy="360040"/>
          </a:xfrm>
          <a:prstGeom prst="rect">
            <a:avLst/>
          </a:prstGeom>
          <a:solidFill>
            <a:srgbClr val="00CC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Model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</p:nvPr>
        </p:nvGraphicFramePr>
        <p:xfrm>
          <a:off x="467544" y="2924944"/>
          <a:ext cx="5472609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81801"/>
                <a:gridCol w="1172702"/>
                <a:gridCol w="1172702"/>
                <a:gridCol w="1172702"/>
                <a:gridCol w="11727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Apple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iPhone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1.73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Binary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documents and binary query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lang="en-US" altLang="ko-KR" sz="2400" baseline="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ko-KR" sz="2400" dirty="0" smtClean="0">
                <a:latin typeface="Corbel" pitchFamily="34" charset="0"/>
              </a:rPr>
              <a:t>	Query q = (1, 1, 1)</a:t>
            </a:r>
            <a:endParaRPr lang="en-US" altLang="ko-KR" sz="2400" baseline="0" dirty="0" smtClean="0">
              <a:latin typeface="Corbel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372200" y="1340768"/>
            <a:ext cx="1440160" cy="1440160"/>
          </a:xfrm>
          <a:prstGeom prst="ellipse">
            <a:avLst/>
          </a:prstGeom>
          <a:solidFill>
            <a:srgbClr val="00B0F0">
              <a:alpha val="50000"/>
            </a:srgb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36296" y="1340768"/>
            <a:ext cx="1440160" cy="1440160"/>
          </a:xfrm>
          <a:prstGeom prst="ellipse">
            <a:avLst/>
          </a:prstGeom>
          <a:solidFill>
            <a:srgbClr val="FF0000">
              <a:alpha val="49804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04248" y="2060848"/>
            <a:ext cx="1440160" cy="1440160"/>
          </a:xfrm>
          <a:prstGeom prst="ellipse">
            <a:avLst/>
          </a:prstGeom>
          <a:solidFill>
            <a:srgbClr val="FFFF00">
              <a:alpha val="50000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2160" y="134076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Apple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01392" y="112474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iPhone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8373" y="3553271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Microsoft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7308" y="234888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d1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5260" y="177281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d2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1404" y="240114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d3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40962" y="170080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d4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0312" y="29051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d5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00392" y="177281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d6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0962" y="213285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d7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10"/>
          <p:cNvGraphicFramePr>
            <a:graphicFrameLocks noGrp="1"/>
          </p:cNvGraphicFramePr>
          <p:nvPr>
            <p:ph idx="1"/>
          </p:nvPr>
        </p:nvGraphicFramePr>
        <p:xfrm>
          <a:off x="467544" y="2924944"/>
          <a:ext cx="5472609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81801"/>
                <a:gridCol w="1172702"/>
                <a:gridCol w="1172702"/>
                <a:gridCol w="1172702"/>
                <a:gridCol w="11727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Apple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iPhone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2.83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2.12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3.46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67544" y="4048608"/>
            <a:ext cx="5472608" cy="360040"/>
          </a:xfrm>
          <a:prstGeom prst="rect">
            <a:avLst/>
          </a:prstGeom>
          <a:solidFill>
            <a:srgbClr val="00CC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Model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72200" y="1340768"/>
            <a:ext cx="1440160" cy="1440160"/>
          </a:xfrm>
          <a:prstGeom prst="ellipse">
            <a:avLst/>
          </a:prstGeom>
          <a:solidFill>
            <a:srgbClr val="00B0F0">
              <a:alpha val="50000"/>
            </a:srgb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236296" y="1340768"/>
            <a:ext cx="1440160" cy="1440160"/>
          </a:xfrm>
          <a:prstGeom prst="ellipse">
            <a:avLst/>
          </a:prstGeom>
          <a:solidFill>
            <a:srgbClr val="FF0000">
              <a:alpha val="49804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804248" y="2060848"/>
            <a:ext cx="1440160" cy="1440160"/>
          </a:xfrm>
          <a:prstGeom prst="ellipse">
            <a:avLst/>
          </a:prstGeom>
          <a:solidFill>
            <a:srgbClr val="FFFF00">
              <a:alpha val="50000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134076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Apple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1392" y="112474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iPhone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8373" y="3553271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Microsoft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7308" y="234888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d1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260" y="177281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d2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1404" y="240114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d3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0962" y="170080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d4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29051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d5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0392" y="177281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d6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0962" y="213285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d7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Binary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documents and weighted query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lang="en-US" altLang="ko-KR" sz="2400" baseline="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ko-KR" sz="2400" dirty="0" smtClean="0">
                <a:latin typeface="Corbel" pitchFamily="34" charset="0"/>
              </a:rPr>
              <a:t>	Query q = (1, 2, 3)</a:t>
            </a:r>
            <a:endParaRPr lang="en-US" altLang="ko-KR" sz="2400" baseline="0" dirty="0" smtClean="0">
              <a:latin typeface="Corbe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4540" y="4067780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Corbel" pitchFamily="34" charset="0"/>
              </a:rPr>
              <a:t>Partial matching!</a:t>
            </a:r>
            <a:endParaRPr lang="ko-KR" alt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IR Models</a:t>
            </a:r>
          </a:p>
          <a:p>
            <a:r>
              <a:rPr lang="en-US" altLang="ko-KR" dirty="0" smtClean="0"/>
              <a:t>Classic Models</a:t>
            </a:r>
          </a:p>
          <a:p>
            <a:pPr lvl="1"/>
            <a:r>
              <a:rPr lang="en-US" altLang="ko-KR" dirty="0" smtClean="0"/>
              <a:t>Boolean Model</a:t>
            </a:r>
          </a:p>
          <a:p>
            <a:pPr lvl="1"/>
            <a:r>
              <a:rPr lang="en-US" altLang="ko-KR" dirty="0" smtClean="0"/>
              <a:t>Vector Model</a:t>
            </a:r>
          </a:p>
          <a:p>
            <a:pPr lvl="1"/>
            <a:r>
              <a:rPr lang="en-US" altLang="ko-KR" dirty="0" smtClean="0"/>
              <a:t>Probabilistic Model</a:t>
            </a:r>
          </a:p>
          <a:p>
            <a:r>
              <a:rPr lang="en-US" altLang="ko-KR" dirty="0" smtClean="0"/>
              <a:t>Brief Comparison of Classic Models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10"/>
          <p:cNvGraphicFramePr>
            <a:graphicFrameLocks noGrp="1"/>
          </p:cNvGraphicFramePr>
          <p:nvPr>
            <p:ph idx="1"/>
          </p:nvPr>
        </p:nvGraphicFramePr>
        <p:xfrm>
          <a:off x="467544" y="2924944"/>
          <a:ext cx="5472609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81801"/>
                <a:gridCol w="1172702"/>
                <a:gridCol w="1172702"/>
                <a:gridCol w="1172702"/>
                <a:gridCol w="11727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Apple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iPhone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3.33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3.74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67544" y="5528118"/>
            <a:ext cx="5472608" cy="360040"/>
          </a:xfrm>
          <a:prstGeom prst="rect">
            <a:avLst/>
          </a:prstGeom>
          <a:solidFill>
            <a:srgbClr val="00CC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Model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72200" y="1340768"/>
            <a:ext cx="1440160" cy="1440160"/>
          </a:xfrm>
          <a:prstGeom prst="ellipse">
            <a:avLst/>
          </a:prstGeom>
          <a:solidFill>
            <a:srgbClr val="00B0F0">
              <a:alpha val="50000"/>
            </a:srgb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236296" y="1340768"/>
            <a:ext cx="1440160" cy="1440160"/>
          </a:xfrm>
          <a:prstGeom prst="ellipse">
            <a:avLst/>
          </a:prstGeom>
          <a:solidFill>
            <a:srgbClr val="FF0000">
              <a:alpha val="49804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804248" y="2060848"/>
            <a:ext cx="1440160" cy="1440160"/>
          </a:xfrm>
          <a:prstGeom prst="ellipse">
            <a:avLst/>
          </a:prstGeom>
          <a:solidFill>
            <a:srgbClr val="FFFF00">
              <a:alpha val="50000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134076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Apple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1392" y="112474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iPhone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8373" y="3553271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Microsoft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7308" y="234888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d1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260" y="177281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d2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1404" y="240114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d3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0962" y="170080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d4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29051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d5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0392" y="177281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d6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0962" y="213285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rbel" pitchFamily="34" charset="0"/>
              </a:rPr>
              <a:t>d7</a:t>
            </a:r>
            <a:endParaRPr lang="ko-KR" altLang="en-US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Weighted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documents and weighted query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lang="en-US" altLang="ko-KR" sz="2400" baseline="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ko-KR" sz="2400" dirty="0" smtClean="0">
                <a:latin typeface="Corbel" pitchFamily="34" charset="0"/>
              </a:rPr>
              <a:t>	Query q = (1, 2, 3)</a:t>
            </a:r>
            <a:endParaRPr lang="en-US" altLang="ko-KR" sz="2400" baseline="0" dirty="0" smtClean="0">
              <a:latin typeface="Corbel" pitchFamily="34" charset="0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b="1" dirty="0" smtClean="0"/>
              <a:t>Term weighting</a:t>
            </a:r>
            <a:r>
              <a:rPr lang="en-US" altLang="ko-KR" dirty="0" smtClean="0"/>
              <a:t> improves quality of the answer set</a:t>
            </a:r>
          </a:p>
          <a:p>
            <a:pPr lvl="1"/>
            <a:r>
              <a:rPr lang="en-US" altLang="ko-KR" b="1" dirty="0" smtClean="0"/>
              <a:t>Partial matching</a:t>
            </a:r>
            <a:r>
              <a:rPr lang="en-US" altLang="ko-KR" dirty="0" smtClean="0"/>
              <a:t> allows retrieval of documents that approximate query conditions</a:t>
            </a:r>
          </a:p>
          <a:p>
            <a:pPr lvl="1"/>
            <a:r>
              <a:rPr lang="en-US" altLang="ko-KR" b="1" dirty="0" smtClean="0"/>
              <a:t>Cosine ranking formula </a:t>
            </a:r>
            <a:r>
              <a:rPr lang="en-US" altLang="ko-KR" dirty="0" smtClean="0"/>
              <a:t>sorts documents according to degree of similarity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Disadvantages</a:t>
            </a:r>
          </a:p>
          <a:p>
            <a:pPr lvl="1"/>
            <a:r>
              <a:rPr lang="en-US" altLang="ko-KR" dirty="0" smtClean="0"/>
              <a:t>Dependency of index terms</a:t>
            </a:r>
          </a:p>
          <a:p>
            <a:pPr lvl="1"/>
            <a:r>
              <a:rPr lang="en-US" altLang="ko-KR" dirty="0" smtClean="0"/>
              <a:t>Locality of many term dependencies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Model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fundamental idea</a:t>
            </a:r>
          </a:p>
          <a:p>
            <a:pPr lvl="1"/>
            <a:r>
              <a:rPr lang="en-US" altLang="ko-KR" dirty="0" smtClean="0"/>
              <a:t>Given a user query, there is a set of documents which contains exactly the relevant documents &amp; no other</a:t>
            </a:r>
          </a:p>
          <a:p>
            <a:pPr lvl="2"/>
            <a:r>
              <a:rPr lang="en-US" altLang="ko-KR" dirty="0" smtClean="0"/>
              <a:t>-&gt; the </a:t>
            </a:r>
            <a:r>
              <a:rPr lang="en-US" altLang="ko-KR" i="1" dirty="0" smtClean="0"/>
              <a:t>ideal</a:t>
            </a:r>
            <a:r>
              <a:rPr lang="en-US" altLang="ko-KR" dirty="0" smtClean="0"/>
              <a:t> answer set</a:t>
            </a:r>
          </a:p>
          <a:p>
            <a:pPr lvl="1"/>
            <a:r>
              <a:rPr lang="en-US" altLang="ko-KR" dirty="0" smtClean="0"/>
              <a:t>We can think of the querying process as a process of specifying the properties of an ideal answer set</a:t>
            </a:r>
          </a:p>
          <a:p>
            <a:pPr lvl="2"/>
            <a:r>
              <a:rPr lang="en-US" altLang="ko-KR" dirty="0" smtClean="0"/>
              <a:t>But we do not know exactly what these properties are</a:t>
            </a:r>
          </a:p>
          <a:p>
            <a:pPr lvl="2"/>
            <a:r>
              <a:rPr lang="en-US" altLang="ko-KR" dirty="0" smtClean="0"/>
              <a:t>All we know is that there are index terms whose semantics should be used to characterize these properties</a:t>
            </a:r>
          </a:p>
          <a:p>
            <a:pPr lvl="1"/>
            <a:r>
              <a:rPr lang="en-US" altLang="ko-KR" dirty="0" smtClean="0"/>
              <a:t>An effort has to be made at initially guessing what they could be</a:t>
            </a:r>
          </a:p>
          <a:p>
            <a:pPr lvl="2"/>
            <a:r>
              <a:rPr lang="en-US" altLang="ko-KR" dirty="0" smtClean="0"/>
              <a:t>The user takes a look at the retrieved documents &amp; decides which ones are relevant &amp; which ones are not</a:t>
            </a:r>
          </a:p>
          <a:p>
            <a:pPr lvl="1"/>
            <a:r>
              <a:rPr lang="en-US" altLang="ko-KR" dirty="0" smtClean="0"/>
              <a:t>Repeat this process many times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Model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Given a user query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/>
              <a:t> &amp; a document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in the collection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Estimate the probability that the user will find the document </a:t>
            </a:r>
            <a:r>
              <a:rPr lang="en-US" altLang="ko-KR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solidFill>
                  <a:srgbClr val="C00000"/>
                </a:solidFill>
              </a:rPr>
              <a:t> relevant</a:t>
            </a:r>
            <a:endParaRPr lang="en-US" altLang="ko-KR" dirty="0" smtClean="0"/>
          </a:p>
          <a:p>
            <a:r>
              <a:rPr lang="en-US" altLang="ko-KR" dirty="0" smtClean="0"/>
              <a:t>Assumption</a:t>
            </a:r>
          </a:p>
          <a:p>
            <a:pPr lvl="1"/>
            <a:r>
              <a:rPr lang="en-US" altLang="ko-KR" dirty="0" smtClean="0"/>
              <a:t>This probability of relevance depends on the query &amp; the document representations only</a:t>
            </a:r>
          </a:p>
          <a:p>
            <a:pPr lvl="1"/>
            <a:r>
              <a:rPr lang="en-US" altLang="ko-KR" dirty="0" smtClean="0"/>
              <a:t>There is a subset of all documents which the user prefers as the answer set for the query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Such an ideal answer set is labeled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Documents in the set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/>
              <a:t> are predicted to be relevant to the query</a:t>
            </a:r>
          </a:p>
          <a:p>
            <a:pPr lvl="1"/>
            <a:r>
              <a:rPr lang="en-US" altLang="ko-KR" dirty="0" smtClean="0"/>
              <a:t>Documents not in the set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/>
              <a:t> are predicted to be non-relevant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Model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Assign to each document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, as a measure of its similarity to the query, the ratio </a:t>
            </a:r>
            <a:r>
              <a:rPr lang="en-US" altLang="ko-KR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relevant-to </a:t>
            </a:r>
            <a:r>
              <a:rPr lang="en-US" altLang="ko-KR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solidFill>
                  <a:srgbClr val="C00000"/>
                </a:solidFill>
              </a:rPr>
              <a:t>) / </a:t>
            </a:r>
            <a:r>
              <a:rPr lang="en-US" altLang="ko-KR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solidFill>
                  <a:srgbClr val="C00000"/>
                </a:solidFill>
              </a:rPr>
              <a:t> non-relevant-to </a:t>
            </a:r>
            <a:r>
              <a:rPr lang="en-US" altLang="ko-KR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The odds of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being relevant to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 smtClean="0"/>
              <a:t>Taking the odds of relevance as the rank minimizes the probability of an erroneous judgment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The index term weight variables are all binary</a:t>
            </a:r>
          </a:p>
          <a:p>
            <a:pPr lvl="2"/>
            <a:r>
              <a:rPr lang="en-US" altLang="ko-KR" dirty="0" smtClean="0"/>
              <a:t>i.e.,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한양해서"/>
                <a:cs typeface="Times New Roman" pitchFamily="18" charset="0"/>
              </a:rPr>
              <a:t>∈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{0, 1},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한양해서"/>
                <a:cs typeface="Times New Roman" pitchFamily="18" charset="0"/>
              </a:rPr>
              <a:t>∈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{0, 1}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>
                <a:cs typeface="Times New Roman" pitchFamily="18" charset="0"/>
              </a:rPr>
              <a:t>: the set of documents known (or initially guessed) to be relevant</a:t>
            </a:r>
          </a:p>
          <a:p>
            <a:pPr lvl="1"/>
            <a:r>
              <a:rPr lang="en-US" altLang="ko-KR" dirty="0" smtClean="0">
                <a:cs typeface="Times New Roman" pitchFamily="18" charset="0"/>
              </a:rPr>
              <a:t>    : the complement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>
                <a:cs typeface="Times New Roman" pitchFamily="18" charset="0"/>
              </a:rPr>
              <a:t> (i.e., the set of non-relevant documents)</a:t>
            </a:r>
          </a:p>
          <a:p>
            <a:pPr lvl="1"/>
            <a:r>
              <a:rPr lang="en-US" altLang="ko-KR" dirty="0" smtClean="0">
                <a:cs typeface="Times New Roman" pitchFamily="18" charset="0"/>
              </a:rPr>
              <a:t>                    : the probability that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cs typeface="Times New Roman" pitchFamily="18" charset="0"/>
              </a:rPr>
              <a:t> is relevant to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cs typeface="Times New Roman" pitchFamily="18" charset="0"/>
              </a:rPr>
              <a:t> 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ko-KR" dirty="0" smtClean="0">
                <a:cs typeface="Times New Roman" pitchFamily="18" charset="0"/>
              </a:rPr>
              <a:t>: the probability that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cs typeface="Times New Roman" pitchFamily="18" charset="0"/>
              </a:rPr>
              <a:t> is non-relevant to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cs typeface="Times New Roman" pitchFamily="18" charset="0"/>
              </a:rPr>
              <a:t> </a:t>
            </a:r>
            <a:endParaRPr lang="ko-KR" altLang="en-US" dirty="0"/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971600" y="4751809"/>
          <a:ext cx="266700" cy="333375"/>
        </p:xfrm>
        <a:graphic>
          <a:graphicData uri="http://schemas.openxmlformats.org/presentationml/2006/ole">
            <p:oleObj spid="_x0000_s86021" name="수식" r:id="rId3" imgW="164880" imgH="190440" progId="Equation.3">
              <p:embed/>
            </p:oleObj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971600" y="5122515"/>
          <a:ext cx="1055687" cy="466725"/>
        </p:xfrm>
        <a:graphic>
          <a:graphicData uri="http://schemas.openxmlformats.org/presentationml/2006/ole">
            <p:oleObj spid="_x0000_s86023" name="수식" r:id="rId4" imgW="596880" imgH="266400" progId="Equation.3">
              <p:embed/>
            </p:oleObj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960438" y="5483225"/>
          <a:ext cx="1077912" cy="466725"/>
        </p:xfrm>
        <a:graphic>
          <a:graphicData uri="http://schemas.openxmlformats.org/presentationml/2006/ole">
            <p:oleObj spid="_x0000_s86024" name="수식" r:id="rId5" imgW="609480" imgH="266400" progId="Equation.3">
              <p:embed/>
            </p:oleObj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Model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The similarity of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cs typeface="Times New Roman" pitchFamily="18" charset="0"/>
              </a:rPr>
              <a:t> to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cs typeface="Times New Roman" pitchFamily="18" charset="0"/>
              </a:rPr>
              <a:t> is defined as the ratio</a:t>
            </a:r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1"/>
            <a:r>
              <a:rPr lang="en-US" altLang="ko-KR" dirty="0" smtClean="0">
                <a:cs typeface="Times New Roman" pitchFamily="18" charset="0"/>
              </a:rPr>
              <a:t>Using </a:t>
            </a:r>
            <a:r>
              <a:rPr lang="en-US" altLang="ko-KR" dirty="0" err="1" smtClean="0">
                <a:cs typeface="Times New Roman" pitchFamily="18" charset="0"/>
              </a:rPr>
              <a:t>Bayes</a:t>
            </a:r>
            <a:r>
              <a:rPr lang="en-US" altLang="ko-KR" dirty="0" smtClean="0">
                <a:cs typeface="Times New Roman" pitchFamily="18" charset="0"/>
              </a:rPr>
              <a:t>’ rule, </a:t>
            </a:r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2"/>
            <a:r>
              <a:rPr lang="en-US" altLang="ko-KR" dirty="0" smtClean="0">
                <a:cs typeface="Times New Roman" pitchFamily="18" charset="0"/>
              </a:rPr>
              <a:t>                   : the probability of randomly selecting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cs typeface="Times New Roman" pitchFamily="18" charset="0"/>
              </a:rPr>
              <a:t> from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>
                <a:cs typeface="Times New Roman" pitchFamily="18" charset="0"/>
              </a:rPr>
              <a:t> </a:t>
            </a:r>
          </a:p>
          <a:p>
            <a:pPr lvl="2"/>
            <a:r>
              <a:rPr lang="en-US" altLang="ko-KR" dirty="0" smtClean="0">
                <a:cs typeface="Times New Roman" pitchFamily="18" charset="0"/>
              </a:rPr>
              <a:t>           : the probability that a document randomly selected from the entire collection is relevant</a:t>
            </a:r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1"/>
            <a:r>
              <a:rPr lang="en-US" altLang="ko-KR" dirty="0" smtClean="0">
                <a:cs typeface="Times New Roman" pitchFamily="18" charset="0"/>
              </a:rPr>
              <a:t>The              &amp;             are the same for all the documents</a:t>
            </a:r>
          </a:p>
          <a:p>
            <a:pPr lvl="2"/>
            <a:endParaRPr lang="en-US" altLang="ko-KR" dirty="0" smtClean="0">
              <a:cs typeface="Times New Roman" pitchFamily="18" charset="0"/>
            </a:endParaRP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5724351" y="1268760"/>
          <a:ext cx="2448049" cy="889000"/>
        </p:xfrm>
        <a:graphic>
          <a:graphicData uri="http://schemas.openxmlformats.org/presentationml/2006/ole">
            <p:oleObj spid="_x0000_s87042" name="수식" r:id="rId3" imgW="1384200" imgH="507960" progId="Equation.3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2994446" y="2348880"/>
          <a:ext cx="3233738" cy="889000"/>
        </p:xfrm>
        <a:graphic>
          <a:graphicData uri="http://schemas.openxmlformats.org/presentationml/2006/ole">
            <p:oleObj spid="_x0000_s87046" name="수식" r:id="rId4" imgW="1828800" imgH="507960" progId="Equation.3">
              <p:embed/>
            </p:oleObj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403350" y="3677593"/>
          <a:ext cx="904875" cy="400050"/>
        </p:xfrm>
        <a:graphic>
          <a:graphicData uri="http://schemas.openxmlformats.org/presentationml/2006/ole">
            <p:oleObj spid="_x0000_s87047" name="수식" r:id="rId5" imgW="596880" imgH="266400" progId="Equation.3">
              <p:embed/>
            </p:oleObj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1475656" y="5017616"/>
          <a:ext cx="628650" cy="355600"/>
        </p:xfrm>
        <a:graphic>
          <a:graphicData uri="http://schemas.openxmlformats.org/presentationml/2006/ole">
            <p:oleObj spid="_x0000_s87049" name="수식" r:id="rId6" imgW="355320" imgH="203040" progId="Equation.3">
              <p:embed/>
            </p:oleObj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2264941" y="4973166"/>
          <a:ext cx="650875" cy="400050"/>
        </p:xfrm>
        <a:graphic>
          <a:graphicData uri="http://schemas.openxmlformats.org/presentationml/2006/ole">
            <p:oleObj spid="_x0000_s87050" name="수식" r:id="rId7" imgW="368280" imgH="228600" progId="Equation.3">
              <p:embed/>
            </p:oleObj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1403648" y="4060304"/>
          <a:ext cx="538162" cy="304800"/>
        </p:xfrm>
        <a:graphic>
          <a:graphicData uri="http://schemas.openxmlformats.org/presentationml/2006/ole">
            <p:oleObj spid="_x0000_s87051" name="수식" r:id="rId8" imgW="355320" imgH="203040" progId="Equation.3">
              <p:embed/>
            </p:oleObj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1165746" y="5492328"/>
          <a:ext cx="2470150" cy="889000"/>
        </p:xfrm>
        <a:graphic>
          <a:graphicData uri="http://schemas.openxmlformats.org/presentationml/2006/ole">
            <p:oleObj spid="_x0000_s87052" name="수식" r:id="rId9" imgW="1396800" imgH="507960" progId="Equation.3">
              <p:embed/>
            </p:oleObj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Model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>
                <a:cs typeface="Times New Roman" pitchFamily="18" charset="0"/>
              </a:rPr>
              <a:t>Assuming independence of index terms</a:t>
            </a:r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2"/>
            <a:r>
              <a:rPr lang="en-US" altLang="ko-KR" dirty="0" smtClean="0">
                <a:cs typeface="Times New Roman" pitchFamily="18" charset="0"/>
              </a:rPr>
              <a:t>                     : the probability that the index term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cs typeface="Times New Roman" pitchFamily="18" charset="0"/>
              </a:rPr>
              <a:t> is present in a document randomly selected from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2"/>
            <a:r>
              <a:rPr lang="en-US" altLang="ko-KR" dirty="0" smtClean="0">
                <a:cs typeface="Times New Roman" pitchFamily="18" charset="0"/>
              </a:rPr>
              <a:t>                     : the probability that the index term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cs typeface="Times New Roman" pitchFamily="18" charset="0"/>
              </a:rPr>
              <a:t> is not present in a document randomly selected from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2"/>
            <a:endParaRPr lang="en-US" altLang="ko-KR" dirty="0" smtClean="0">
              <a:cs typeface="Times New Roman" pitchFamily="18" charset="0"/>
            </a:endParaRPr>
          </a:p>
          <a:p>
            <a:pPr lvl="1"/>
            <a:r>
              <a:rPr lang="en-US" altLang="ko-KR" dirty="0" smtClean="0">
                <a:cs typeface="Times New Roman" pitchFamily="18" charset="0"/>
              </a:rPr>
              <a:t>Taking logarithms, recalling that ,                                                 &amp; ignoring factors which are constant for all documents in the context of the same query</a:t>
            </a:r>
            <a:endParaRPr lang="ko-KR" altLang="en-US" dirty="0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1087214" y="2046610"/>
          <a:ext cx="5861050" cy="1022350"/>
        </p:xfrm>
        <a:graphic>
          <a:graphicData uri="http://schemas.openxmlformats.org/presentationml/2006/ole">
            <p:oleObj spid="_x0000_s88073" name="수식" r:id="rId3" imgW="3314520" imgH="583920" progId="Equation.3">
              <p:embed/>
            </p:oleObj>
          </a:graphicData>
        </a:graphic>
      </p:graphicFrame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1093490" y="5747469"/>
          <a:ext cx="6646862" cy="777875"/>
        </p:xfrm>
        <a:graphic>
          <a:graphicData uri="http://schemas.openxmlformats.org/presentationml/2006/ole">
            <p:oleObj spid="_x0000_s88074" name="수식" r:id="rId4" imgW="3759120" imgH="444240" progId="Equation.3">
              <p:embed/>
            </p:oleObj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4499992" y="4869160"/>
          <a:ext cx="2492375" cy="422275"/>
        </p:xfrm>
        <a:graphic>
          <a:graphicData uri="http://schemas.openxmlformats.org/presentationml/2006/ole">
            <p:oleObj spid="_x0000_s88075" name="수식" r:id="rId5" imgW="1409400" imgH="241200" progId="Equation.3">
              <p:embed/>
            </p:oleObj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1403648" y="3316982"/>
          <a:ext cx="987425" cy="400050"/>
        </p:xfrm>
        <a:graphic>
          <a:graphicData uri="http://schemas.openxmlformats.org/presentationml/2006/ole">
            <p:oleObj spid="_x0000_s88076" name="수식" r:id="rId6" imgW="558720" imgH="228600" progId="Equation.3">
              <p:embed/>
            </p:oleObj>
          </a:graphicData>
        </a:graphic>
      </p:graphicFrame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403350" y="3922713"/>
          <a:ext cx="987425" cy="422275"/>
        </p:xfrm>
        <a:graphic>
          <a:graphicData uri="http://schemas.openxmlformats.org/presentationml/2006/ole">
            <p:oleObj spid="_x0000_s88077" name="수식" r:id="rId7" imgW="558720" imgH="241200" progId="Equation.3">
              <p:embed/>
            </p:oleObj>
          </a:graphicData>
        </a:graphic>
      </p:graphicFrame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Model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do not know the set R at the beginning</a:t>
            </a:r>
          </a:p>
          <a:p>
            <a:r>
              <a:rPr lang="en-US" altLang="ko-KR" dirty="0" smtClean="0"/>
              <a:t>Necessary to devise a method for initially computing the probabilities                 &amp; </a:t>
            </a:r>
          </a:p>
          <a:p>
            <a:r>
              <a:rPr lang="en-US" altLang="ko-KR" dirty="0" smtClean="0"/>
              <a:t>Alternatives</a:t>
            </a:r>
          </a:p>
          <a:p>
            <a:pPr lvl="1"/>
            <a:r>
              <a:rPr lang="en-US" altLang="ko-KR" dirty="0" smtClean="0"/>
              <a:t>1)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2)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3)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4)</a:t>
            </a:r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2195736" y="1948830"/>
          <a:ext cx="987425" cy="400050"/>
        </p:xfrm>
        <a:graphic>
          <a:graphicData uri="http://schemas.openxmlformats.org/presentationml/2006/ole">
            <p:oleObj spid="_x0000_s89093" name="수식" r:id="rId3" imgW="558720" imgH="228600" progId="Equation.3">
              <p:embed/>
            </p:oleObj>
          </a:graphicData>
        </a:graphic>
      </p:graphicFrame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3408363" y="1927225"/>
          <a:ext cx="1009650" cy="422275"/>
        </p:xfrm>
        <a:graphic>
          <a:graphicData uri="http://schemas.openxmlformats.org/presentationml/2006/ole">
            <p:oleObj spid="_x0000_s89094" name="수식" r:id="rId4" imgW="571320" imgH="241200" progId="Equation.3">
              <p:embed/>
            </p:oleObj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321966" y="2780928"/>
          <a:ext cx="1593850" cy="400050"/>
        </p:xfrm>
        <a:graphic>
          <a:graphicData uri="http://schemas.openxmlformats.org/presentationml/2006/ole">
            <p:oleObj spid="_x0000_s89095" name="수식" r:id="rId5" imgW="901440" imgH="228600" progId="Equation.3">
              <p:embed/>
            </p:oleObj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3838575" y="2595563"/>
          <a:ext cx="1547813" cy="688975"/>
        </p:xfrm>
        <a:graphic>
          <a:graphicData uri="http://schemas.openxmlformats.org/presentationml/2006/ole">
            <p:oleObj spid="_x0000_s89096" name="수식" r:id="rId6" imgW="876240" imgH="393480" progId="Equation.3">
              <p:embed/>
            </p:oleObj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1340446" y="3356992"/>
          <a:ext cx="1503362" cy="688975"/>
        </p:xfrm>
        <a:graphic>
          <a:graphicData uri="http://schemas.openxmlformats.org/presentationml/2006/ole">
            <p:oleObj spid="_x0000_s89097" name="수식" r:id="rId7" imgW="850680" imgH="393480" progId="Equation.3">
              <p:embed/>
            </p:oleObj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3840163" y="3316288"/>
          <a:ext cx="1974850" cy="688975"/>
        </p:xfrm>
        <a:graphic>
          <a:graphicData uri="http://schemas.openxmlformats.org/presentationml/2006/ole">
            <p:oleObj spid="_x0000_s89098" name="수식" r:id="rId8" imgW="1117440" imgH="393480" progId="Equation.3">
              <p:embed/>
            </p:oleObj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1333897" y="4108450"/>
          <a:ext cx="2085975" cy="688975"/>
        </p:xfrm>
        <a:graphic>
          <a:graphicData uri="http://schemas.openxmlformats.org/presentationml/2006/ole">
            <p:oleObj spid="_x0000_s89099" name="수식" r:id="rId9" imgW="1180800" imgH="393480" progId="Equation.3">
              <p:embed/>
            </p:oleObj>
          </a:graphicData>
        </a:graphic>
      </p:graphicFrame>
      <p:graphicFrame>
        <p:nvGraphicFramePr>
          <p:cNvPr id="89100" name="Object 12"/>
          <p:cNvGraphicFramePr>
            <a:graphicFrameLocks noChangeAspect="1"/>
          </p:cNvGraphicFramePr>
          <p:nvPr/>
        </p:nvGraphicFramePr>
        <p:xfrm>
          <a:off x="3848100" y="4067175"/>
          <a:ext cx="2535238" cy="688975"/>
        </p:xfrm>
        <a:graphic>
          <a:graphicData uri="http://schemas.openxmlformats.org/presentationml/2006/ole">
            <p:oleObj spid="_x0000_s89100" name="수식" r:id="rId10" imgW="1434960" imgH="393480" progId="Equation.3">
              <p:embed/>
            </p:oleObj>
          </a:graphicData>
        </a:graphic>
      </p:graphicFrame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1331640" y="4877147"/>
          <a:ext cx="2019300" cy="1000125"/>
        </p:xfrm>
        <a:graphic>
          <a:graphicData uri="http://schemas.openxmlformats.org/presentationml/2006/ole">
            <p:oleObj spid="_x0000_s89101" name="수식" r:id="rId11" imgW="1143000" imgH="571320" progId="Equation.3">
              <p:embed/>
            </p:oleObj>
          </a:graphicData>
        </a:graphic>
      </p:graphicFrame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3862388" y="4876800"/>
          <a:ext cx="2489200" cy="1000125"/>
        </p:xfrm>
        <a:graphic>
          <a:graphicData uri="http://schemas.openxmlformats.org/presentationml/2006/ole">
            <p:oleObj spid="_x0000_s89102" name="수식" r:id="rId12" imgW="1409400" imgH="571320" progId="Equation.3">
              <p:embed/>
            </p:oleObj>
          </a:graphicData>
        </a:graphic>
      </p:graphicFrame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Model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Advantage</a:t>
            </a:r>
          </a:p>
          <a:p>
            <a:pPr lvl="1"/>
            <a:r>
              <a:rPr lang="en-US" altLang="ko-KR" dirty="0" smtClean="0"/>
              <a:t>Documents are ranked in decreasing order of their probability of being relevant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Disadvantages</a:t>
            </a:r>
          </a:p>
          <a:p>
            <a:pPr lvl="1"/>
            <a:r>
              <a:rPr lang="en-US" altLang="ko-KR" dirty="0" smtClean="0"/>
              <a:t>(1) The need to guess the initial separation of documents into relevant &amp; non-relevant sets</a:t>
            </a:r>
          </a:p>
          <a:p>
            <a:pPr lvl="1"/>
            <a:r>
              <a:rPr lang="en-US" altLang="ko-KR" dirty="0" smtClean="0"/>
              <a:t>(2) The fact that the method does not take into account the frequency with which an index term occurs inside a document (i.e., all binary weights)</a:t>
            </a:r>
          </a:p>
          <a:p>
            <a:pPr lvl="1"/>
            <a:r>
              <a:rPr lang="en-US" altLang="ko-KR" dirty="0" smtClean="0"/>
              <a:t>(3) The adoption of the independence assumption for index terms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Brief Comparison of Classic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Boolean model</a:t>
            </a:r>
          </a:p>
          <a:p>
            <a:pPr lvl="1"/>
            <a:r>
              <a:rPr lang="en-US" altLang="ko-KR" dirty="0" smtClean="0"/>
              <a:t>Considered to be the weakest classic method</a:t>
            </a:r>
          </a:p>
          <a:p>
            <a:pPr lvl="1"/>
            <a:r>
              <a:rPr lang="en-US" altLang="ko-KR" dirty="0" smtClean="0"/>
              <a:t>The inability to recognize partial matches which frequently leads to </a:t>
            </a:r>
            <a:r>
              <a:rPr lang="en-US" altLang="ko-KR" smtClean="0"/>
              <a:t>poor performance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Some controversy over the vector vs. the probabilistic model</a:t>
            </a:r>
          </a:p>
          <a:p>
            <a:pPr lvl="1"/>
            <a:r>
              <a:rPr lang="en-US" altLang="ko-KR" dirty="0" smtClean="0"/>
              <a:t>Salton &amp; Buckley showed that the vector model is expected to outperform the probabilistic model with general collections</a:t>
            </a:r>
          </a:p>
          <a:p>
            <a:pPr lvl="1"/>
            <a:r>
              <a:rPr lang="en-US" altLang="ko-KR" dirty="0" smtClean="0"/>
              <a:t>This also seems to be the dominant thought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IR systems adopt </a:t>
            </a:r>
            <a:r>
              <a:rPr lang="en-US" altLang="ko-KR" b="1" dirty="0" smtClean="0"/>
              <a:t>index terms</a:t>
            </a:r>
            <a:r>
              <a:rPr lang="en-US" altLang="ko-KR" dirty="0" smtClean="0"/>
              <a:t> to process queries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Index term</a:t>
            </a:r>
          </a:p>
          <a:p>
            <a:pPr lvl="1"/>
            <a:r>
              <a:rPr lang="en-US" altLang="ko-KR" dirty="0" smtClean="0"/>
              <a:t>A keyword or a group of selected words</a:t>
            </a:r>
          </a:p>
          <a:p>
            <a:pPr lvl="1"/>
            <a:r>
              <a:rPr lang="en-US" altLang="ko-KR" dirty="0" smtClean="0"/>
              <a:t>Any words (more general)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Stemming</a:t>
            </a:r>
          </a:p>
          <a:p>
            <a:pPr lvl="1"/>
            <a:r>
              <a:rPr lang="en-US" altLang="ko-KR" dirty="0" smtClean="0"/>
              <a:t>Connect: connecting, connection, connections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An </a:t>
            </a:r>
            <a:r>
              <a:rPr lang="en-US" altLang="ko-KR" b="1" dirty="0" smtClean="0"/>
              <a:t>inverted index</a:t>
            </a:r>
            <a:r>
              <a:rPr lang="en-US" altLang="ko-KR" dirty="0" smtClean="0"/>
              <a:t> is build for the chosen index terms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537321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idb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587727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snu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23728" y="5373216"/>
            <a:ext cx="93610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doc1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연결선 8"/>
          <p:cNvCxnSpPr>
            <a:stCxn id="5" idx="3"/>
            <a:endCxn id="7" idx="1"/>
          </p:cNvCxnSpPr>
          <p:nvPr/>
        </p:nvCxnSpPr>
        <p:spPr>
          <a:xfrm>
            <a:off x="1763688" y="5553236"/>
            <a:ext cx="36004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419872" y="5373216"/>
            <a:ext cx="93610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doc2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연결선 10"/>
          <p:cNvCxnSpPr>
            <a:endCxn id="10" idx="1"/>
          </p:cNvCxnSpPr>
          <p:nvPr/>
        </p:nvCxnSpPr>
        <p:spPr>
          <a:xfrm>
            <a:off x="3059832" y="5553236"/>
            <a:ext cx="36004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716016" y="5373216"/>
            <a:ext cx="93610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doc3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직선 연결선 12"/>
          <p:cNvCxnSpPr>
            <a:endCxn id="12" idx="1"/>
          </p:cNvCxnSpPr>
          <p:nvPr/>
        </p:nvCxnSpPr>
        <p:spPr>
          <a:xfrm>
            <a:off x="4355976" y="5553236"/>
            <a:ext cx="36004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012160" y="5373216"/>
            <a:ext cx="93610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doc4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직선 연결선 14"/>
          <p:cNvCxnSpPr>
            <a:endCxn id="14" idx="1"/>
          </p:cNvCxnSpPr>
          <p:nvPr/>
        </p:nvCxnSpPr>
        <p:spPr>
          <a:xfrm>
            <a:off x="5652120" y="5553236"/>
            <a:ext cx="36004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123728" y="5877272"/>
            <a:ext cx="936104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doc3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직선 연결선 16"/>
          <p:cNvCxnSpPr>
            <a:endCxn id="16" idx="1"/>
          </p:cNvCxnSpPr>
          <p:nvPr/>
        </p:nvCxnSpPr>
        <p:spPr>
          <a:xfrm>
            <a:off x="1763688" y="6057292"/>
            <a:ext cx="36004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419872" y="5877272"/>
            <a:ext cx="936104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doc5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연결선 18"/>
          <p:cNvCxnSpPr>
            <a:endCxn id="18" idx="1"/>
          </p:cNvCxnSpPr>
          <p:nvPr/>
        </p:nvCxnSpPr>
        <p:spPr>
          <a:xfrm>
            <a:off x="3059832" y="6057292"/>
            <a:ext cx="36004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716016" y="5877272"/>
            <a:ext cx="936104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doc6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직선 연결선 20"/>
          <p:cNvCxnSpPr>
            <a:endCxn id="20" idx="1"/>
          </p:cNvCxnSpPr>
          <p:nvPr/>
        </p:nvCxnSpPr>
        <p:spPr>
          <a:xfrm>
            <a:off x="4355976" y="6057292"/>
            <a:ext cx="36004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012160" y="5877272"/>
            <a:ext cx="936104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doc7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연결선 22"/>
          <p:cNvCxnSpPr>
            <a:endCxn id="22" idx="1"/>
          </p:cNvCxnSpPr>
          <p:nvPr/>
        </p:nvCxnSpPr>
        <p:spPr>
          <a:xfrm>
            <a:off x="5652120" y="6057292"/>
            <a:ext cx="36004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세로로 말린 두루마리 모양 25"/>
          <p:cNvSpPr/>
          <p:nvPr/>
        </p:nvSpPr>
        <p:spPr>
          <a:xfrm>
            <a:off x="7884368" y="3284984"/>
            <a:ext cx="1187624" cy="1008112"/>
          </a:xfrm>
          <a:prstGeom prst="verticalScroll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rbel" pitchFamily="34" charset="0"/>
              </a:rPr>
              <a:t>Result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 t="26662" b="18445"/>
          <a:stretch>
            <a:fillRect/>
          </a:stretch>
        </p:blipFill>
        <p:spPr bwMode="auto">
          <a:xfrm>
            <a:off x="467545" y="1448779"/>
            <a:ext cx="3240360" cy="226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21088"/>
            <a:ext cx="3276237" cy="21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294880" y="1023119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  <a:cs typeface="Times New Roman" pitchFamily="18" charset="0"/>
              </a:rPr>
              <a:t>Documents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2965" y="6351711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  <a:cs typeface="Times New Roman" pitchFamily="18" charset="0"/>
              </a:rPr>
              <a:t>Information Need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32041" y="2348880"/>
            <a:ext cx="1872208" cy="1800200"/>
          </a:xfrm>
          <a:prstGeom prst="ellips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Docs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32041" y="3429000"/>
            <a:ext cx="1872208" cy="1800200"/>
          </a:xfrm>
          <a:prstGeom prst="ellipse">
            <a:avLst/>
          </a:prstGeom>
          <a:solidFill>
            <a:srgbClr val="FF0000">
              <a:alpha val="10000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Query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 rot="1902218">
            <a:off x="4139953" y="2564904"/>
            <a:ext cx="648072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20184197">
            <a:off x="4112913" y="4898517"/>
            <a:ext cx="648072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020272" y="3645024"/>
            <a:ext cx="648072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48264" y="330647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  <a:cs typeface="Times New Roman" pitchFamily="18" charset="0"/>
              </a:rPr>
              <a:t>match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Difficulty of using index term</a:t>
            </a:r>
          </a:p>
          <a:p>
            <a:pPr lvl="1"/>
            <a:r>
              <a:rPr lang="en-US" altLang="ko-KR" dirty="0" smtClean="0"/>
              <a:t>Matching at index term level is </a:t>
            </a:r>
            <a:r>
              <a:rPr lang="en-US" altLang="ko-KR" b="1" dirty="0" smtClean="0"/>
              <a:t>imprecise</a:t>
            </a:r>
          </a:p>
          <a:p>
            <a:pPr lvl="1"/>
            <a:r>
              <a:rPr lang="en-US" altLang="ko-KR" dirty="0" smtClean="0"/>
              <a:t>Users get frequently unsatisfied</a:t>
            </a:r>
          </a:p>
          <a:p>
            <a:pPr lvl="1"/>
            <a:r>
              <a:rPr lang="en-US" altLang="ko-KR" dirty="0" smtClean="0"/>
              <a:t>No training in </a:t>
            </a:r>
            <a:r>
              <a:rPr lang="en-US" altLang="ko-KR" b="1" dirty="0" smtClean="0"/>
              <a:t>query formation</a:t>
            </a:r>
          </a:p>
          <a:p>
            <a:pPr lvl="1"/>
            <a:r>
              <a:rPr lang="en-US" altLang="ko-KR" dirty="0" smtClean="0"/>
              <a:t>Deciding relevance is critical for information retrieval systems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Ranking</a:t>
            </a:r>
          </a:p>
          <a:p>
            <a:pPr lvl="1"/>
            <a:r>
              <a:rPr lang="en-US" altLang="ko-KR" dirty="0" smtClean="0"/>
              <a:t>An </a:t>
            </a:r>
            <a:r>
              <a:rPr lang="en-US" altLang="ko-KR" b="1" dirty="0" smtClean="0"/>
              <a:t>ordering</a:t>
            </a:r>
            <a:r>
              <a:rPr lang="en-US" altLang="ko-KR" dirty="0" smtClean="0"/>
              <a:t> of the documents retrieved</a:t>
            </a:r>
          </a:p>
          <a:p>
            <a:pPr lvl="1"/>
            <a:r>
              <a:rPr lang="en-US" altLang="ko-KR" dirty="0" smtClean="0"/>
              <a:t>Reflecting the </a:t>
            </a:r>
            <a:r>
              <a:rPr lang="en-US" altLang="ko-KR" b="1" dirty="0" smtClean="0"/>
              <a:t>relevance</a:t>
            </a:r>
            <a:r>
              <a:rPr lang="en-US" altLang="ko-KR" dirty="0" smtClean="0"/>
              <a:t> of the documents to the user query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 Models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23928" y="112009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Task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75656" y="184482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Browsing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88024" y="1844825"/>
            <a:ext cx="2952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Retrieval: ad hoc, filtering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83568" y="3068960"/>
          <a:ext cx="180020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00200"/>
              </a:tblGrid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Browsing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Flat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Structure Guided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Hypertext</a:t>
                      </a:r>
                      <a:endParaRPr lang="ko-KR" altLang="en-US" dirty="0">
                        <a:latin typeface="Corbel" pitchFamily="34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707904" y="3068960"/>
          <a:ext cx="1656184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656184"/>
              </a:tblGrid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Classic Models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Boolean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Vector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Probabilistic</a:t>
                      </a:r>
                      <a:endParaRPr lang="ko-KR" altLang="en-US" dirty="0">
                        <a:latin typeface="Corbel" pitchFamily="34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6228184" y="3068960"/>
          <a:ext cx="2304256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304256"/>
              </a:tblGrid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Structured Models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Non-overlapping Lists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Proximal</a:t>
                      </a:r>
                      <a:r>
                        <a:rPr lang="en-US" altLang="ko-KR" baseline="0" dirty="0" smtClean="0">
                          <a:latin typeface="Corbel" pitchFamily="34" charset="0"/>
                          <a:cs typeface="Times New Roman" pitchFamily="18" charset="0"/>
                        </a:rPr>
                        <a:t> Nodes</a:t>
                      </a:r>
                      <a:endParaRPr lang="ko-KR" altLang="en-US" dirty="0">
                        <a:latin typeface="Corbel" pitchFamily="34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9" name="직선 화살표 연결선 38"/>
          <p:cNvCxnSpPr>
            <a:stCxn id="32" idx="1"/>
            <a:endCxn id="33" idx="0"/>
          </p:cNvCxnSpPr>
          <p:nvPr/>
        </p:nvCxnSpPr>
        <p:spPr>
          <a:xfrm rot="10800000" flipV="1">
            <a:off x="2123728" y="1304764"/>
            <a:ext cx="180020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3"/>
            <a:endCxn id="34" idx="0"/>
          </p:cNvCxnSpPr>
          <p:nvPr/>
        </p:nvCxnSpPr>
        <p:spPr>
          <a:xfrm>
            <a:off x="5220072" y="1304764"/>
            <a:ext cx="1044116" cy="5400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2"/>
          </p:cNvCxnSpPr>
          <p:nvPr/>
        </p:nvCxnSpPr>
        <p:spPr>
          <a:xfrm rot="16200000" flipH="1">
            <a:off x="6358845" y="2119500"/>
            <a:ext cx="854803" cy="10441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</p:cNvCxnSpPr>
          <p:nvPr/>
        </p:nvCxnSpPr>
        <p:spPr>
          <a:xfrm rot="5400000">
            <a:off x="4954688" y="1759461"/>
            <a:ext cx="854805" cy="17641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</p:cNvCxnSpPr>
          <p:nvPr/>
        </p:nvCxnSpPr>
        <p:spPr>
          <a:xfrm rot="5400000">
            <a:off x="1372290" y="2317522"/>
            <a:ext cx="854804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59632" y="5087456"/>
          <a:ext cx="1944216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944216"/>
              </a:tblGrid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Set Theoretic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Fuzzy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Extended Boolean</a:t>
                      </a:r>
                      <a:endParaRPr lang="ko-KR" altLang="en-US" dirty="0">
                        <a:latin typeface="Corbel" pitchFamily="34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3707904" y="5085184"/>
          <a:ext cx="2088232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88232"/>
              </a:tblGrid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Algebraic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Generalized Vector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Lat. Semantic Index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Neural Networks</a:t>
                      </a:r>
                      <a:endParaRPr lang="ko-KR" altLang="en-US" dirty="0">
                        <a:latin typeface="Corbel" pitchFamily="34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6372200" y="5085184"/>
          <a:ext cx="1944216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944216"/>
              </a:tblGrid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Probabilistic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2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Inference</a:t>
                      </a:r>
                      <a:r>
                        <a:rPr lang="en-US" altLang="ko-KR" baseline="0" dirty="0" smtClean="0">
                          <a:latin typeface="Corbel" pitchFamily="34" charset="0"/>
                          <a:cs typeface="Times New Roman" pitchFamily="18" charset="0"/>
                        </a:rPr>
                        <a:t> Network</a:t>
                      </a:r>
                      <a:endParaRPr lang="en-US" altLang="ko-KR" dirty="0" smtClean="0">
                        <a:latin typeface="Corbel" pitchFamily="34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Corbel" pitchFamily="34" charset="0"/>
                          <a:cs typeface="Times New Roman" pitchFamily="18" charset="0"/>
                        </a:rPr>
                        <a:t>Belief Network</a:t>
                      </a:r>
                      <a:endParaRPr lang="ko-KR" altLang="en-US" dirty="0">
                        <a:latin typeface="Corbel" pitchFamily="34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5" name="직선 화살표 연결선 54"/>
          <p:cNvCxnSpPr/>
          <p:nvPr/>
        </p:nvCxnSpPr>
        <p:spPr>
          <a:xfrm rot="10800000" flipV="1">
            <a:off x="2195736" y="4365108"/>
            <a:ext cx="2232248" cy="7200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rot="16200000" flipH="1">
            <a:off x="4211962" y="4581130"/>
            <a:ext cx="720076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427984" y="4365108"/>
            <a:ext cx="2952328" cy="7200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 Models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59557" y="2276872"/>
          <a:ext cx="7744891" cy="2199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20421"/>
                <a:gridCol w="2126818"/>
                <a:gridCol w="2126818"/>
                <a:gridCol w="22708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Index Terms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Full Text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Full Text + Structure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Retrieval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Classic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Set Theoretic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Algebraic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Probabilistic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Classic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Set Theoretic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Algebraic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Probabilistic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Structured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itchFamily="18" charset="0"/>
                          <a:cs typeface="Times New Roman" pitchFamily="18" charset="0"/>
                        </a:rPr>
                        <a:t>Browsing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Flat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Flat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Hypertext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Structure</a:t>
                      </a:r>
                      <a:r>
                        <a:rPr lang="en-US" altLang="ko-KR" baseline="0" dirty="0" smtClean="0">
                          <a:latin typeface="Corbel" pitchFamily="34" charset="0"/>
                        </a:rPr>
                        <a:t> Guided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Corbel" pitchFamily="34" charset="0"/>
                        </a:rPr>
                        <a:t>Hypertext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400" b="1" dirty="0" smtClean="0">
                <a:latin typeface="Corbel" pitchFamily="34" charset="0"/>
              </a:rPr>
              <a:t>Retrieval models</a:t>
            </a:r>
            <a:r>
              <a:rPr lang="en-US" altLang="ko-KR" sz="2400" dirty="0" smtClean="0">
                <a:latin typeface="Corbel" pitchFamily="34" charset="0"/>
              </a:rPr>
              <a:t> most frequently associated with distinct combinations of a document </a:t>
            </a:r>
            <a:r>
              <a:rPr lang="en-US" altLang="ko-KR" sz="2400" b="1" dirty="0" smtClean="0">
                <a:latin typeface="Corbel" pitchFamily="34" charset="0"/>
              </a:rPr>
              <a:t>logical view</a:t>
            </a:r>
            <a:r>
              <a:rPr lang="en-US" altLang="ko-KR" sz="2400" dirty="0" smtClean="0">
                <a:latin typeface="Corbel" pitchFamily="34" charset="0"/>
              </a:rPr>
              <a:t> and a </a:t>
            </a:r>
            <a:r>
              <a:rPr lang="en-US" altLang="ko-KR" sz="2400" b="1" dirty="0" smtClean="0">
                <a:latin typeface="Corbel" pitchFamily="34" charset="0"/>
              </a:rPr>
              <a:t>user task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Retrieval: ad hoc</a:t>
            </a:r>
          </a:p>
          <a:p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556792"/>
            <a:ext cx="3280417" cy="491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47333" y="198884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bel" pitchFamily="34" charset="0"/>
              </a:rPr>
              <a:t>Fixed set of collection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844824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1988840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068960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717032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941168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437112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9512" y="3284984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19672" y="1628800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835696" y="2996952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99592" y="2780928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115616" y="4293096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907704" y="5013176"/>
            <a:ext cx="792088" cy="13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Retrieval: filtering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749960" cy="120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772816"/>
            <a:ext cx="749960" cy="120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86773" y="22048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5365" y="22048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59632" y="5229200"/>
          <a:ext cx="648072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1763688" y="5949280"/>
            <a:ext cx="3960440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584609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document stream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31640" y="3212976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doc6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doc7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rot="16200000" flipV="1">
            <a:off x="1115616" y="4149080"/>
            <a:ext cx="1656184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2411760" y="3573017"/>
            <a:ext cx="3024336" cy="1656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>
            <a:off x="2915816" y="3573016"/>
            <a:ext cx="324036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148064" y="3212976"/>
          <a:ext cx="2520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 flipV="1">
            <a:off x="2195736" y="3573016"/>
            <a:ext cx="324036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491880" y="3573016"/>
            <a:ext cx="252028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211960" y="3573016"/>
            <a:ext cx="2511896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5400000" flipH="1" flipV="1">
            <a:off x="6228184" y="4077072"/>
            <a:ext cx="165618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V="1">
            <a:off x="1115616" y="4149079"/>
            <a:ext cx="165618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>
            <a:off x="2411760" y="3573016"/>
            <a:ext cx="3024336" cy="1656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1748</Words>
  <Application>Microsoft Office PowerPoint</Application>
  <PresentationFormat>화면 슬라이드 쇼(4:3)</PresentationFormat>
  <Paragraphs>514</Paragraphs>
  <Slides>30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2" baseType="lpstr">
      <vt:lpstr>SNU IDB Lab.</vt:lpstr>
      <vt:lpstr>수식</vt:lpstr>
      <vt:lpstr>Modern Information Retrieval </vt:lpstr>
      <vt:lpstr>Contents</vt:lpstr>
      <vt:lpstr>Introduction</vt:lpstr>
      <vt:lpstr>Introduction</vt:lpstr>
      <vt:lpstr>Introduction</vt:lpstr>
      <vt:lpstr>IR Models</vt:lpstr>
      <vt:lpstr>IR Models</vt:lpstr>
      <vt:lpstr>IR Models</vt:lpstr>
      <vt:lpstr>IR Models</vt:lpstr>
      <vt:lpstr>Classic Models</vt:lpstr>
      <vt:lpstr>Classic Models</vt:lpstr>
      <vt:lpstr>Boolean Model</vt:lpstr>
      <vt:lpstr>Boolean Model</vt:lpstr>
      <vt:lpstr>Vector Model</vt:lpstr>
      <vt:lpstr>Vector Model</vt:lpstr>
      <vt:lpstr>Vector Model</vt:lpstr>
      <vt:lpstr>Vector Model</vt:lpstr>
      <vt:lpstr>Vector Model</vt:lpstr>
      <vt:lpstr>Vector Model</vt:lpstr>
      <vt:lpstr>Vector Model</vt:lpstr>
      <vt:lpstr>Vector Model</vt:lpstr>
      <vt:lpstr>Probabilistic Model (1)</vt:lpstr>
      <vt:lpstr>Probabilistic Model (2)</vt:lpstr>
      <vt:lpstr>Probabilistic Model (3)</vt:lpstr>
      <vt:lpstr>Probabilistic Model (4)</vt:lpstr>
      <vt:lpstr>Probabilistic Model (5)</vt:lpstr>
      <vt:lpstr>Probabilistic Model (6)</vt:lpstr>
      <vt:lpstr>Probabilistic Model (7)</vt:lpstr>
      <vt:lpstr>Brief Comparison of Classic Models</vt:lpstr>
      <vt:lpstr>Thank You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Information Retrieval</dc:title>
  <dc:creator>Hyunwoo Kim</dc:creator>
  <cp:lastModifiedBy>Victorinus</cp:lastModifiedBy>
  <cp:revision>483</cp:revision>
  <dcterms:created xsi:type="dcterms:W3CDTF">2006-10-05T04:04:58Z</dcterms:created>
  <dcterms:modified xsi:type="dcterms:W3CDTF">2010-07-20T11:35:05Z</dcterms:modified>
</cp:coreProperties>
</file>