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0" r:id="rId3"/>
    <p:sldId id="418" r:id="rId4"/>
    <p:sldId id="375" r:id="rId5"/>
    <p:sldId id="413" r:id="rId6"/>
    <p:sldId id="397" r:id="rId7"/>
    <p:sldId id="377" r:id="rId8"/>
    <p:sldId id="372" r:id="rId9"/>
    <p:sldId id="396" r:id="rId10"/>
    <p:sldId id="398" r:id="rId11"/>
    <p:sldId id="379" r:id="rId12"/>
    <p:sldId id="378" r:id="rId13"/>
    <p:sldId id="380" r:id="rId14"/>
    <p:sldId id="419" r:id="rId15"/>
    <p:sldId id="402" r:id="rId16"/>
    <p:sldId id="410" r:id="rId17"/>
    <p:sldId id="411" r:id="rId18"/>
    <p:sldId id="412" r:id="rId19"/>
    <p:sldId id="383" r:id="rId20"/>
    <p:sldId id="384" r:id="rId21"/>
    <p:sldId id="385" r:id="rId22"/>
    <p:sldId id="386" r:id="rId23"/>
    <p:sldId id="388" r:id="rId24"/>
    <p:sldId id="389" r:id="rId25"/>
    <p:sldId id="421" r:id="rId26"/>
    <p:sldId id="420" r:id="rId27"/>
    <p:sldId id="414" r:id="rId28"/>
    <p:sldId id="415" r:id="rId29"/>
    <p:sldId id="392" r:id="rId30"/>
    <p:sldId id="393" r:id="rId31"/>
    <p:sldId id="41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81147" autoAdjust="0"/>
  </p:normalViewPr>
  <p:slideViewPr>
    <p:cSldViewPr>
      <p:cViewPr>
        <p:scale>
          <a:sx n="75" d="100"/>
          <a:sy n="75" d="100"/>
        </p:scale>
        <p:origin x="-266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HTML/XHTML </a:t>
            </a:r>
            <a:r>
              <a:rPr lang="ko-KR" altLang="en-US" dirty="0" smtClean="0"/>
              <a:t>문서에 </a:t>
            </a:r>
            <a:r>
              <a:rPr lang="en-US" altLang="ko-KR" dirty="0" err="1" smtClean="0"/>
              <a:t>RDFa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기술을 적용하면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HTML </a:t>
            </a:r>
            <a:r>
              <a:rPr lang="ko-KR" altLang="en-US" baseline="0" dirty="0" err="1" smtClean="0"/>
              <a:t>파싱과</a:t>
            </a:r>
            <a:r>
              <a:rPr lang="ko-KR" altLang="en-US" baseline="0" dirty="0" smtClean="0"/>
              <a:t> 더불어 </a:t>
            </a:r>
            <a:r>
              <a:rPr lang="en-US" altLang="ko-KR" baseline="0" dirty="0" smtClean="0"/>
              <a:t>RDF </a:t>
            </a:r>
            <a:r>
              <a:rPr lang="ko-KR" altLang="en-US" baseline="0" dirty="0" err="1" smtClean="0"/>
              <a:t>파싱도</a:t>
            </a:r>
            <a:r>
              <a:rPr lang="ko-KR" altLang="en-US" baseline="0" dirty="0" smtClean="0"/>
              <a:t> 가능해진다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RDFa</a:t>
            </a:r>
            <a:r>
              <a:rPr lang="ko-KR" altLang="en-US" dirty="0" smtClean="0"/>
              <a:t>를 적용하는 것에 대한 </a:t>
            </a:r>
            <a:r>
              <a:rPr lang="en-US" altLang="ko-KR" dirty="0" smtClean="0"/>
              <a:t>W3C</a:t>
            </a:r>
            <a:r>
              <a:rPr lang="en-US" altLang="ko-KR" baseline="0" dirty="0" smtClean="0"/>
              <a:t> Recommendation </a:t>
            </a:r>
            <a:r>
              <a:rPr lang="ko-KR" altLang="en-US" baseline="0" dirty="0" smtClean="0"/>
              <a:t>이 생겼다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구글과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야후도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RDFa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사용을 지원한다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페이스북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미국 백악관</a:t>
            </a:r>
            <a:r>
              <a:rPr lang="en-US" altLang="ko-KR" baseline="0" dirty="0" smtClean="0"/>
              <a:t>, BBC, Drupal(Content management System) </a:t>
            </a:r>
            <a:r>
              <a:rPr lang="ko-KR" altLang="en-US" baseline="0" dirty="0" smtClean="0"/>
              <a:t>등에 </a:t>
            </a:r>
            <a:r>
              <a:rPr lang="en-US" altLang="ko-KR" baseline="0" dirty="0" err="1" smtClean="0"/>
              <a:t>RDFa</a:t>
            </a:r>
            <a:r>
              <a:rPr lang="ko-KR" altLang="en-US" baseline="0" dirty="0" smtClean="0"/>
              <a:t>가 적용되어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2011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MS </a:t>
            </a:r>
            <a:r>
              <a:rPr lang="ko-KR" altLang="en-US" baseline="0" dirty="0" smtClean="0"/>
              <a:t>빙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야후가</a:t>
            </a:r>
            <a:r>
              <a:rPr lang="ko-KR" altLang="en-US" baseline="0" dirty="0" smtClean="0"/>
              <a:t> 같이 </a:t>
            </a:r>
            <a:r>
              <a:rPr lang="en-US" altLang="ko-KR" baseline="0" dirty="0" smtClean="0"/>
              <a:t>Semantic Annotation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Schema.org</a:t>
            </a:r>
            <a:r>
              <a:rPr lang="ko-KR" altLang="en-US" baseline="0" dirty="0" smtClean="0"/>
              <a:t>를 개설하였다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앞으로도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Semantic Annotation</a:t>
            </a:r>
            <a:r>
              <a:rPr lang="ko-KR" altLang="en-US" baseline="0" dirty="0" smtClean="0"/>
              <a:t> 분야가 계속 발전할 것으로 전망한다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추출한 리소스들을 가지고 </a:t>
            </a:r>
            <a:r>
              <a:rPr lang="en-US" altLang="ko-KR" dirty="0" smtClean="0"/>
              <a:t>RDF </a:t>
            </a:r>
            <a:r>
              <a:rPr lang="ko-KR" altLang="en-US" dirty="0" smtClean="0"/>
              <a:t>그래프를 구축한다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Semantic Ranking</a:t>
            </a:r>
          </a:p>
          <a:p>
            <a:r>
              <a:rPr lang="ko-KR" altLang="en-US" dirty="0" smtClean="0"/>
              <a:t>앞 단계에서 구한 </a:t>
            </a:r>
            <a:r>
              <a:rPr lang="en-US" altLang="ko-KR" dirty="0" smtClean="0"/>
              <a:t>RDF </a:t>
            </a:r>
            <a:r>
              <a:rPr lang="ko-KR" altLang="en-US" dirty="0" smtClean="0"/>
              <a:t>그래프를 가지고 </a:t>
            </a:r>
            <a:r>
              <a:rPr lang="en-US" altLang="ko-KR" dirty="0" smtClean="0"/>
              <a:t>Semantic Ranking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와는 다르게 이제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Semantic</a:t>
            </a:r>
            <a:r>
              <a:rPr lang="ko-KR" altLang="en-US" dirty="0" smtClean="0"/>
              <a:t>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중요도를 메길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중요도는 </a:t>
            </a:r>
            <a:r>
              <a:rPr lang="en-US" altLang="ko-KR" baseline="0" dirty="0" smtClean="0"/>
              <a:t>Manual </a:t>
            </a:r>
            <a:r>
              <a:rPr lang="ko-KR" altLang="en-US" baseline="0" dirty="0" smtClean="0"/>
              <a:t>하게 직접 입력하거나 </a:t>
            </a:r>
            <a:r>
              <a:rPr lang="en-US" altLang="ko-KR" baseline="0" dirty="0" smtClean="0"/>
              <a:t>Semi-automatic</a:t>
            </a:r>
            <a:r>
              <a:rPr lang="ko-KR" altLang="en-US" baseline="0" dirty="0" smtClean="0"/>
              <a:t>하게 정할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본 논문에서는 </a:t>
            </a:r>
            <a:r>
              <a:rPr lang="en-US" altLang="ko-KR" baseline="0" dirty="0" smtClean="0"/>
              <a:t>Manual</a:t>
            </a:r>
            <a:r>
              <a:rPr lang="ko-KR" altLang="en-US" baseline="0" dirty="0" smtClean="0"/>
              <a:t>한 방법을 사용하기로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Semantic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의 계산방법</a:t>
            </a:r>
            <a:endParaRPr lang="en-US" altLang="ko-KR" dirty="0" smtClean="0"/>
          </a:p>
          <a:p>
            <a:r>
              <a:rPr lang="ko-KR" altLang="en-US" dirty="0" smtClean="0"/>
              <a:t>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리소스에서 다음 리소스로 연결된 </a:t>
            </a:r>
            <a:r>
              <a:rPr lang="en-US" altLang="ko-KR" baseline="0" dirty="0" err="1" smtClean="0"/>
              <a:t>Outlink</a:t>
            </a:r>
            <a:r>
              <a:rPr lang="ko-KR" altLang="en-US" baseline="0" dirty="0" smtClean="0"/>
              <a:t>마다</a:t>
            </a:r>
            <a:r>
              <a:rPr lang="en-US" altLang="ko-KR" baseline="0" dirty="0" smtClean="0"/>
              <a:t> weight</a:t>
            </a:r>
            <a:r>
              <a:rPr lang="ko-KR" altLang="en-US" baseline="0" dirty="0" smtClean="0"/>
              <a:t>가 다르다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Uniformly Distribution</a:t>
            </a:r>
            <a:r>
              <a:rPr lang="ko-KR" altLang="en-US" baseline="0" dirty="0" smtClean="0"/>
              <a:t>을 이룬다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들어 리소스 </a:t>
            </a:r>
            <a:r>
              <a:rPr lang="en-US" altLang="ko-KR" baseline="0" dirty="0" smtClean="0"/>
              <a:t>Lewis </a:t>
            </a:r>
            <a:r>
              <a:rPr lang="en-US" altLang="ko-KR" baseline="0" dirty="0" err="1" smtClean="0"/>
              <a:t>Caroll</a:t>
            </a:r>
            <a:r>
              <a:rPr lang="ko-KR" altLang="en-US" baseline="0" dirty="0" smtClean="0"/>
              <a:t>은 자신의 페이지랭크 값 </a:t>
            </a:r>
            <a:r>
              <a:rPr lang="en-US" altLang="ko-KR" baseline="0" dirty="0" smtClean="0"/>
              <a:t>0.6</a:t>
            </a:r>
            <a:r>
              <a:rPr lang="ko-KR" altLang="en-US" baseline="0" dirty="0" smtClean="0"/>
              <a:t>을 </a:t>
            </a:r>
            <a:endParaRPr lang="en-US" altLang="ko-KR" baseline="0" dirty="0" smtClean="0"/>
          </a:p>
          <a:p>
            <a:r>
              <a:rPr lang="ko-KR" altLang="en-US" baseline="0" dirty="0" smtClean="0"/>
              <a:t>리소스 </a:t>
            </a:r>
            <a:r>
              <a:rPr lang="en-US" altLang="ko-KR" baseline="0" dirty="0" smtClean="0"/>
              <a:t>UK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0.2 / (0.8 + 0.8 + 0.2) </a:t>
            </a:r>
            <a:r>
              <a:rPr lang="ko-KR" altLang="en-US" baseline="0" dirty="0" smtClean="0"/>
              <a:t>만큼 분배해준다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Manual </a:t>
            </a:r>
            <a:r>
              <a:rPr lang="ko-KR" altLang="en-US" baseline="0" dirty="0" smtClean="0"/>
              <a:t>하게</a:t>
            </a:r>
            <a:r>
              <a:rPr lang="en-US" altLang="ko-KR" baseline="0" dirty="0" smtClean="0"/>
              <a:t>, TFIDF</a:t>
            </a:r>
            <a:r>
              <a:rPr lang="ko-KR" altLang="en-US" baseline="0" dirty="0" smtClean="0"/>
              <a:t>얘기는 축소 </a:t>
            </a:r>
            <a:r>
              <a:rPr lang="ko-KR" altLang="en-US" baseline="0" dirty="0" err="1" smtClean="0"/>
              <a:t>이얘기</a:t>
            </a:r>
            <a:r>
              <a:rPr lang="ko-KR" altLang="en-US" baseline="0" dirty="0" smtClean="0"/>
              <a:t> 들으면 </a:t>
            </a:r>
            <a:r>
              <a:rPr lang="ko-KR" altLang="en-US" baseline="0" dirty="0" err="1" smtClean="0"/>
              <a:t>시멘틱</a:t>
            </a:r>
            <a:r>
              <a:rPr lang="ko-KR" altLang="en-US" baseline="0" dirty="0" smtClean="0"/>
              <a:t> 보다는 키워드 기반이 생각나게 해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 Rank</a:t>
            </a:r>
            <a:r>
              <a:rPr lang="en-US" altLang="ko-KR" baseline="0" dirty="0" smtClean="0"/>
              <a:t> Pages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Semantic PageRank</a:t>
            </a:r>
            <a:r>
              <a:rPr lang="ko-KR" altLang="en-US" baseline="0" dirty="0" smtClean="0"/>
              <a:t>는 각 리소스에 대해 </a:t>
            </a:r>
            <a:r>
              <a:rPr lang="en-US" altLang="ko-KR" baseline="0" dirty="0" smtClean="0"/>
              <a:t>Ranking</a:t>
            </a:r>
            <a:r>
              <a:rPr lang="ko-KR" altLang="en-US" baseline="0" dirty="0" smtClean="0"/>
              <a:t>을 계산한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이제 각각의 리소스가 원래 어떤 페이지에서 정의된 것인지 추적을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해당 리소스의 </a:t>
            </a:r>
            <a:r>
              <a:rPr lang="ko-KR" altLang="en-US" baseline="0" dirty="0" err="1" smtClean="0"/>
              <a:t>랭크값을</a:t>
            </a:r>
            <a:r>
              <a:rPr lang="ko-KR" altLang="en-US" baseline="0" dirty="0" smtClean="0"/>
              <a:t> 페이지에 </a:t>
            </a:r>
            <a:r>
              <a:rPr lang="en-US" altLang="ko-KR" baseline="0" dirty="0" smtClean="0"/>
              <a:t>Assign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Assign</a:t>
            </a:r>
            <a:r>
              <a:rPr lang="ko-KR" altLang="en-US" baseline="0" dirty="0" smtClean="0"/>
              <a:t>된 </a:t>
            </a:r>
            <a:r>
              <a:rPr lang="ko-KR" altLang="en-US" baseline="0" dirty="0" err="1" smtClean="0"/>
              <a:t>랭크값으로</a:t>
            </a:r>
            <a:r>
              <a:rPr lang="ko-KR" altLang="en-US" baseline="0" dirty="0" smtClean="0"/>
              <a:t> 최종 페이지의 랭킹을 계산한다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3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Hyperlink</a:t>
            </a:r>
            <a:r>
              <a:rPr lang="ko-KR" altLang="en-US" dirty="0" smtClean="0"/>
              <a:t>는 링크의 의도나 의미는 판단하지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연결된 링크가 많을 수록 중요한 페이지일 것이라는 가정하에 </a:t>
            </a:r>
            <a:r>
              <a:rPr lang="en-US" altLang="ko-KR" dirty="0" smtClean="0"/>
              <a:t>Page</a:t>
            </a:r>
            <a:r>
              <a:rPr lang="en-US" altLang="ko-KR" baseline="0" dirty="0" smtClean="0"/>
              <a:t>Rank</a:t>
            </a:r>
            <a:r>
              <a:rPr lang="ko-KR" altLang="en-US" baseline="0" dirty="0" smtClean="0"/>
              <a:t>를 계산한다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특정 영역의 페이지들 간에 </a:t>
            </a:r>
            <a:r>
              <a:rPr lang="en-US" altLang="ko-KR" baseline="0" dirty="0" smtClean="0"/>
              <a:t>Cycle</a:t>
            </a:r>
            <a:r>
              <a:rPr lang="ko-KR" altLang="en-US" baseline="0" dirty="0" smtClean="0"/>
              <a:t>이 없다고 가정하면</a:t>
            </a:r>
            <a:r>
              <a:rPr lang="en-US" altLang="ko-KR" baseline="0" dirty="0" smtClean="0"/>
              <a:t>, Web surfer</a:t>
            </a:r>
            <a:r>
              <a:rPr lang="ko-KR" altLang="en-US" baseline="0" dirty="0" smtClean="0"/>
              <a:t>에겐 중요하다고 판단될 수 있는 앞 단의 페이지보다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페이지의 링크를 받은 뒤 페이지의 </a:t>
            </a:r>
            <a:r>
              <a:rPr lang="en-US" altLang="ko-KR" baseline="0" dirty="0" smtClean="0"/>
              <a:t>PageRank</a:t>
            </a:r>
            <a:r>
              <a:rPr lang="ko-KR" altLang="en-US" baseline="0" dirty="0" smtClean="0"/>
              <a:t>가 오히려 커질 수 있는 경우가 생길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Web surfer</a:t>
            </a:r>
            <a:r>
              <a:rPr lang="ko-KR" altLang="en-US" baseline="0" dirty="0" smtClean="0"/>
              <a:t>가 찾는 데이터가 있고 페이지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단순한 </a:t>
            </a:r>
            <a:r>
              <a:rPr lang="ko-KR" altLang="en-US" baseline="0" dirty="0" err="1" smtClean="0"/>
              <a:t>사이트맵을</a:t>
            </a:r>
            <a:r>
              <a:rPr lang="ko-KR" altLang="en-US" baseline="0" dirty="0" smtClean="0"/>
              <a:t> 제공하는 페이지라고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가는 </a:t>
            </a:r>
            <a:r>
              <a:rPr lang="en-US" altLang="ko-KR" baseline="0" dirty="0" smtClean="0"/>
              <a:t>link</a:t>
            </a:r>
            <a:r>
              <a:rPr lang="ko-KR" altLang="en-US" baseline="0" dirty="0" smtClean="0"/>
              <a:t>들은 사이트 </a:t>
            </a:r>
            <a:r>
              <a:rPr lang="en-US" altLang="ko-KR" baseline="0" dirty="0" smtClean="0"/>
              <a:t>Structure </a:t>
            </a:r>
            <a:r>
              <a:rPr lang="ko-KR" altLang="en-US" baseline="0" dirty="0" smtClean="0"/>
              <a:t>구성을 위한 링크이므로 데이터 측면에서는 </a:t>
            </a:r>
            <a:r>
              <a:rPr lang="en-US" altLang="ko-KR" baseline="0" dirty="0" smtClean="0"/>
              <a:t>useless link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문제</a:t>
            </a:r>
            <a:r>
              <a:rPr lang="ko-KR" altLang="en-US" baseline="0" dirty="0" smtClean="0"/>
              <a:t> 영역으로 옮김</a:t>
            </a:r>
            <a:endParaRPr lang="en-US" altLang="ko-KR" baseline="0" dirty="0" smtClean="0"/>
          </a:p>
          <a:p>
            <a:r>
              <a:rPr lang="en-US" altLang="ko-KR" dirty="0" smtClean="0"/>
              <a:t>2. Link weight </a:t>
            </a:r>
            <a:r>
              <a:rPr lang="ko-KR" altLang="en-US" dirty="0" err="1" smtClean="0"/>
              <a:t>줄수</a:t>
            </a:r>
            <a:r>
              <a:rPr lang="ko-KR" altLang="en-US" dirty="0" smtClean="0"/>
              <a:t> 있게 됨</a:t>
            </a:r>
            <a:endParaRPr lang="en-US" altLang="ko-KR" dirty="0" smtClean="0"/>
          </a:p>
          <a:p>
            <a:r>
              <a:rPr lang="en-US" altLang="ko-KR" dirty="0" smtClean="0"/>
              <a:t>3. Page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가능케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관련연구는 크게 두 분야로 나뉨</a:t>
            </a:r>
            <a:endParaRPr lang="en-US" altLang="ko-KR" dirty="0" smtClean="0"/>
          </a:p>
          <a:p>
            <a:r>
              <a:rPr lang="ko-KR" altLang="en-US" dirty="0" smtClean="0"/>
              <a:t>페이지 랭크 분야</a:t>
            </a:r>
            <a:endParaRPr lang="en-US" altLang="ko-KR" dirty="0" smtClean="0"/>
          </a:p>
          <a:p>
            <a:r>
              <a:rPr lang="ko-KR" altLang="en-US" dirty="0" err="1" smtClean="0"/>
              <a:t>온톨로지</a:t>
            </a:r>
            <a:r>
              <a:rPr lang="ko-KR" altLang="en-US" smtClean="0"/>
              <a:t> 랭크 분야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의 계산방법</a:t>
            </a:r>
            <a:endParaRPr lang="en-US" altLang="ko-KR" dirty="0" smtClean="0"/>
          </a:p>
          <a:p>
            <a:r>
              <a:rPr lang="ko-KR" altLang="en-US" dirty="0" smtClean="0"/>
              <a:t>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페이지에서 다음 페이지로 연결된 </a:t>
            </a:r>
            <a:r>
              <a:rPr lang="en-US" altLang="ko-KR" baseline="0" dirty="0" err="1" smtClean="0"/>
              <a:t>Outlink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Uniformly Distribution</a:t>
            </a:r>
            <a:r>
              <a:rPr lang="ko-KR" altLang="en-US" baseline="0" dirty="0" smtClean="0"/>
              <a:t>을 이룬다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들어 페이지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자신의 페이지랭크 값 </a:t>
            </a:r>
            <a:r>
              <a:rPr lang="en-US" altLang="ko-KR" baseline="0" dirty="0" smtClean="0"/>
              <a:t>0.6</a:t>
            </a:r>
            <a:r>
              <a:rPr lang="ko-KR" altLang="en-US" baseline="0" dirty="0" smtClean="0"/>
              <a:t>을 페이지 </a:t>
            </a:r>
            <a:r>
              <a:rPr lang="en-US" altLang="ko-KR" baseline="0" dirty="0" smtClean="0"/>
              <a:t>a, c, d </a:t>
            </a:r>
            <a:r>
              <a:rPr lang="ko-KR" altLang="en-US" baseline="0" dirty="0" smtClean="0"/>
              <a:t>각각에 모두 동일한 확률 </a:t>
            </a:r>
            <a:r>
              <a:rPr lang="en-US" altLang="ko-KR" baseline="0" dirty="0" smtClean="0"/>
              <a:t>1/3</a:t>
            </a:r>
            <a:r>
              <a:rPr lang="ko-KR" altLang="en-US" baseline="0" dirty="0" smtClean="0"/>
              <a:t>로 나누어서 보내준다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의 계산방법</a:t>
            </a:r>
            <a:endParaRPr lang="en-US" altLang="ko-KR" dirty="0" smtClean="0"/>
          </a:p>
          <a:p>
            <a:r>
              <a:rPr lang="ko-KR" altLang="en-US" dirty="0" smtClean="0"/>
              <a:t>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페이지에서 다음 페이지로 연결된 </a:t>
            </a:r>
            <a:r>
              <a:rPr lang="en-US" altLang="ko-KR" baseline="0" dirty="0" err="1" smtClean="0"/>
              <a:t>Outlink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Uniformly Distribution</a:t>
            </a:r>
            <a:r>
              <a:rPr lang="ko-KR" altLang="en-US" baseline="0" dirty="0" smtClean="0"/>
              <a:t>을 이룬다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들어 페이지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자신의 페이지랭크 값 </a:t>
            </a:r>
            <a:r>
              <a:rPr lang="en-US" altLang="ko-KR" baseline="0" dirty="0" smtClean="0"/>
              <a:t>0.6</a:t>
            </a:r>
            <a:r>
              <a:rPr lang="ko-KR" altLang="en-US" baseline="0" dirty="0" smtClean="0"/>
              <a:t>을 페이지 </a:t>
            </a:r>
            <a:r>
              <a:rPr lang="en-US" altLang="ko-KR" baseline="0" dirty="0" smtClean="0"/>
              <a:t>a, c, d </a:t>
            </a:r>
            <a:r>
              <a:rPr lang="ko-KR" altLang="en-US" baseline="0" dirty="0" smtClean="0"/>
              <a:t>각각에 모두 동일한 확률 </a:t>
            </a:r>
            <a:r>
              <a:rPr lang="en-US" altLang="ko-KR" baseline="0" dirty="0" smtClean="0"/>
              <a:t>1/3</a:t>
            </a:r>
            <a:r>
              <a:rPr lang="ko-KR" altLang="en-US" baseline="0" dirty="0" smtClean="0"/>
              <a:t>로 나누어서 보내준다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페이지에 대한 논문</a:t>
            </a:r>
            <a:endParaRPr lang="en-US" altLang="ko-KR" dirty="0" smtClean="0"/>
          </a:p>
          <a:p>
            <a:r>
              <a:rPr lang="ko-KR" altLang="en-US" dirty="0" err="1" smtClean="0"/>
              <a:t>온톨로지에</a:t>
            </a:r>
            <a:r>
              <a:rPr lang="ko-KR" altLang="en-US" dirty="0" smtClean="0"/>
              <a:t> 대한 논문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논문들 바로 적용 못하니 내가 수정해서 썼다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39952" y="657390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D464FEB-0D73-4787-934F-09E055F72BA9}" type="slidenum"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pPr algn="ctr"/>
              <a:t>‹#›</a:t>
            </a:fld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/30</a:t>
            </a:r>
            <a:endParaRPr lang="ko-KR" altLang="en-US" sz="11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EA93C70-25B8-4470-969C-801CA5E760E1}" type="datetime1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Weighted Semantic PageRank Algorithm Using </a:t>
            </a:r>
            <a:r>
              <a:rPr lang="en-US" altLang="ko-KR" dirty="0" err="1" smtClean="0"/>
              <a:t>RDFa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27,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</a:p>
          <a:p>
            <a:pPr algn="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7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sz="2000" dirty="0" err="1" smtClean="0"/>
              <a:t>Pooja</a:t>
            </a:r>
            <a:r>
              <a:rPr lang="en-US" altLang="ko-KR" sz="2000" dirty="0" smtClean="0"/>
              <a:t> Sharma et al., “Weighted Page Content Rank For Ordering Web Search Result”, International Journal of Engineering Science and Technology, Vol2, 2010</a:t>
            </a:r>
          </a:p>
          <a:p>
            <a:endParaRPr lang="en-US" altLang="ko-KR" sz="1800" dirty="0" smtClean="0"/>
          </a:p>
          <a:p>
            <a:r>
              <a:rPr lang="en-US" altLang="ko-KR" sz="2000" dirty="0" smtClean="0"/>
              <a:t>Compute Importance by using web content mining</a:t>
            </a:r>
          </a:p>
          <a:p>
            <a:r>
              <a:rPr lang="en-US" altLang="ko-KR" sz="2000" dirty="0" smtClean="0"/>
              <a:t>Limitation: High complexity of Natural </a:t>
            </a:r>
            <a:r>
              <a:rPr lang="en-US" altLang="ko-KR" sz="2000" dirty="0"/>
              <a:t>l</a:t>
            </a:r>
            <a:r>
              <a:rPr lang="en-US" altLang="ko-KR" sz="2000" dirty="0" smtClean="0"/>
              <a:t>anguage </a:t>
            </a:r>
            <a:r>
              <a:rPr lang="en-US" altLang="ko-KR" sz="2000" dirty="0"/>
              <a:t>p</a:t>
            </a:r>
            <a:r>
              <a:rPr lang="en-US" altLang="ko-KR" sz="2000" dirty="0" smtClean="0"/>
              <a:t>rocessing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 Content Rank</a:t>
            </a:r>
            <a:endParaRPr lang="ko-KR" altLang="en-US" dirty="0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2788447" y="4433671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2789643" y="5622062"/>
            <a:ext cx="424092" cy="43506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781374" y="5012579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349483" y="5320674"/>
            <a:ext cx="1366955" cy="421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349483" y="4661194"/>
            <a:ext cx="1306240" cy="418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93676" y="4522695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85408" y="5092749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v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93676" y="5701093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w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93262" y="4005064"/>
            <a:ext cx="2008427" cy="794630"/>
            <a:chOff x="993262" y="4005064"/>
            <a:chExt cx="2008427" cy="794630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993420" y="4005064"/>
              <a:ext cx="0" cy="7946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000492" y="4005064"/>
              <a:ext cx="0" cy="2880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993262" y="4005064"/>
              <a:ext cx="200842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403648" y="363573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Text Mining                     +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23928" y="3635732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using links</a:t>
            </a:r>
          </a:p>
        </p:txBody>
      </p:sp>
    </p:spTree>
    <p:extLst>
      <p:ext uri="{BB962C8B-B14F-4D97-AF65-F5344CB8AC3E}">
        <p14:creationId xmlns:p14="http://schemas.microsoft.com/office/powerpoint/2010/main" val="22315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D9F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D9F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03648" y="2403465"/>
            <a:ext cx="6408712" cy="1529591"/>
          </a:xfrm>
          <a:prstGeom prst="roundRect">
            <a:avLst>
              <a:gd name="adj" fmla="val 67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13595"/>
          </a:xfrm>
        </p:spPr>
        <p:txBody>
          <a:bodyPr/>
          <a:lstStyle/>
          <a:p>
            <a:r>
              <a:rPr lang="en-US" altLang="ko-KR" dirty="0" err="1" smtClean="0"/>
              <a:t>RDFa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XHTML + RDF </a:t>
            </a:r>
            <a:r>
              <a:rPr lang="en-US" altLang="ko-KR" dirty="0" err="1" smtClean="0"/>
              <a:t>expresssion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http://www.w3.org/TR/rdfa-syntax</a:t>
            </a:r>
            <a:r>
              <a:rPr lang="en-US" altLang="ko-KR" sz="1800" dirty="0" smtClean="0"/>
              <a:t>/)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 enables </a:t>
            </a:r>
            <a:r>
              <a:rPr lang="en-US" altLang="ko-KR" dirty="0"/>
              <a:t>the extraction of RDF </a:t>
            </a:r>
            <a:r>
              <a:rPr lang="en-US" altLang="ko-KR" dirty="0" smtClean="0"/>
              <a:t>data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065536" y="2763505"/>
            <a:ext cx="41044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&lt;div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&lt;</a:t>
            </a:r>
            <a:r>
              <a:rPr lang="en-US" altLang="ko-KR" sz="1400" dirty="0"/>
              <a:t>h2&gt;The trouble with Bob&lt;/</a:t>
            </a:r>
            <a:r>
              <a:rPr lang="en-US" altLang="ko-KR" sz="1400" dirty="0" smtClean="0"/>
              <a:t>h2&gt;</a:t>
            </a:r>
          </a:p>
          <a:p>
            <a:r>
              <a:rPr lang="en-US" altLang="ko-KR" sz="1400" dirty="0" smtClean="0"/>
              <a:t>     &lt;h3&gt;Alice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...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  <a:endParaRPr lang="ko-KR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4874" y="2763505"/>
            <a:ext cx="4969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div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xmlns:dc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=“http://purl.org/dc/elements/1.1/”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&lt;h2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property=“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dc:title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”</a:t>
            </a:r>
            <a:r>
              <a:rPr lang="en-US" altLang="ko-KR" sz="1400" dirty="0" smtClean="0"/>
              <a:t>&gt;The </a:t>
            </a:r>
            <a:r>
              <a:rPr lang="en-US" altLang="ko-KR" sz="1400" dirty="0"/>
              <a:t>trouble with Bob&lt;/</a:t>
            </a:r>
            <a:r>
              <a:rPr lang="en-US" altLang="ko-KR" sz="1400" dirty="0" smtClean="0"/>
              <a:t>h2&gt;</a:t>
            </a:r>
          </a:p>
          <a:p>
            <a:r>
              <a:rPr lang="en-US" altLang="ko-KR" sz="1400" dirty="0" smtClean="0"/>
              <a:t>     &lt;h3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property=“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dc:creator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”</a:t>
            </a:r>
            <a:r>
              <a:rPr lang="en-US" altLang="ko-KR" sz="1400" dirty="0" smtClean="0"/>
              <a:t>&gt;Alice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...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  <a:endParaRPr lang="ko-KR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04525" y="2394173"/>
            <a:ext cx="3481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http://example.com/TroubleWithBob</a:t>
            </a:r>
            <a:endParaRPr lang="ko-KR" altLang="en-US" sz="16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17464" y="2736653"/>
            <a:ext cx="6391194" cy="0"/>
          </a:xfrm>
          <a:prstGeom prst="line">
            <a:avLst/>
          </a:prstGeom>
          <a:ln w="25400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068714" y="4135990"/>
            <a:ext cx="2279150" cy="2389354"/>
            <a:chOff x="1068714" y="4135990"/>
            <a:chExt cx="2279150" cy="2389354"/>
          </a:xfrm>
        </p:grpSpPr>
        <p:pic>
          <p:nvPicPr>
            <p:cNvPr id="1029" name="Picture 5" descr="C:\Users\Administrator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14" y="4832261"/>
              <a:ext cx="2279150" cy="1693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1475656" y="4458598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HTML Parsing</a:t>
              </a: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2075994" y="4135990"/>
              <a:ext cx="263758" cy="229114"/>
            </a:xfrm>
            <a:prstGeom prst="downArrow">
              <a:avLst>
                <a:gd name="adj1" fmla="val 50671"/>
                <a:gd name="adj2" fmla="val 5738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26649" y="4135990"/>
            <a:ext cx="3733783" cy="2173330"/>
            <a:chOff x="4726649" y="4135990"/>
            <a:chExt cx="3733783" cy="2173330"/>
          </a:xfrm>
        </p:grpSpPr>
        <p:cxnSp>
          <p:nvCxnSpPr>
            <p:cNvPr id="17" name="직선 연결선 16"/>
            <p:cNvCxnSpPr>
              <a:endCxn id="26" idx="0"/>
            </p:cNvCxnSpPr>
            <p:nvPr/>
          </p:nvCxnSpPr>
          <p:spPr>
            <a:xfrm>
              <a:off x="7062804" y="5517231"/>
              <a:ext cx="303890" cy="372371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948264" y="5437233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Calibri" pitchFamily="34" charset="0"/>
                  <a:cs typeface="Calibri" pitchFamily="34" charset="0"/>
                </a:rPr>
                <a:t>dc:creator</a:t>
              </a:r>
              <a:endParaRPr lang="en-US" altLang="ko-KR" sz="1600" b="1" dirty="0" smtClean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3" name="직선 연결선 22"/>
            <p:cNvCxnSpPr>
              <a:endCxn id="24" idx="0"/>
            </p:cNvCxnSpPr>
            <p:nvPr/>
          </p:nvCxnSpPr>
          <p:spPr>
            <a:xfrm flipH="1">
              <a:off x="5750802" y="5517231"/>
              <a:ext cx="303890" cy="372371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726649" y="5445223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Calibri" pitchFamily="34" charset="0"/>
                  <a:cs typeface="Calibri" pitchFamily="34" charset="0"/>
                </a:rPr>
                <a:t>dc:title</a:t>
              </a:r>
              <a:endParaRPr lang="en-US" altLang="ko-KR" sz="1600" b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78374" y="4458598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RDF Parsing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086872" y="5889602"/>
              <a:ext cx="1327860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The Trouble with Bob</a:t>
              </a:r>
              <a:endParaRPr lang="ko-KR" altLang="en-US" sz="1200" b="1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02764" y="5889602"/>
              <a:ext cx="1327860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Alice</a:t>
              </a:r>
              <a:endParaRPr lang="ko-KR" altLang="en-US" sz="1200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750802" y="5025505"/>
              <a:ext cx="160003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example.com</a:t>
              </a:r>
            </a:p>
            <a:p>
              <a:pPr algn="ctr"/>
              <a:r>
                <a:rPr lang="en-US" altLang="ko-KR" sz="12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/</a:t>
              </a:r>
              <a:r>
                <a:rPr lang="en-US" altLang="ko-KR" sz="1200" b="1" dirty="0">
                  <a:latin typeface="Calibri" pitchFamily="34" charset="0"/>
                  <a:cs typeface="Calibri" pitchFamily="34" charset="0"/>
                </a:rPr>
                <a:t>troubleWithBob</a:t>
              </a:r>
              <a:endParaRPr lang="ko-KR" altLang="en-US" sz="1200" dirty="0"/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6396474" y="4135990"/>
              <a:ext cx="263758" cy="229114"/>
            </a:xfrm>
            <a:prstGeom prst="downArrow">
              <a:avLst>
                <a:gd name="adj1" fmla="val 50671"/>
                <a:gd name="adj2" fmla="val 5738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RDFa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02502" cy="546206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W3C recommendation 14 October 2008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Many platforms adopt </a:t>
            </a:r>
            <a:r>
              <a:rPr lang="en-US" altLang="ko-KR" sz="1800" dirty="0" err="1" smtClean="0"/>
              <a:t>RDFa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Facebook, White House, BBC, Newsweek, Best Buy, Drupal…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Schema.org </a:t>
            </a:r>
            <a:r>
              <a:rPr lang="en-US" altLang="ko-KR" sz="2000" dirty="0"/>
              <a:t>(2 June </a:t>
            </a:r>
            <a:r>
              <a:rPr lang="en-US" altLang="ko-KR" sz="2000" dirty="0" smtClean="0"/>
              <a:t>2011)</a:t>
            </a:r>
          </a:p>
          <a:p>
            <a:pPr lvl="1"/>
            <a:r>
              <a:rPr lang="en-US" altLang="ko-KR" sz="1800" dirty="0" smtClean="0"/>
              <a:t>Launched by Bing, Google and Yahoo!</a:t>
            </a:r>
          </a:p>
          <a:p>
            <a:pPr lvl="1"/>
            <a:r>
              <a:rPr lang="en-US" altLang="ko-KR" sz="1800" dirty="0" smtClean="0"/>
              <a:t>To support a common set of schemas for structured data on web pages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Automatic Annotation</a:t>
            </a:r>
          </a:p>
          <a:p>
            <a:pPr lvl="1"/>
            <a:r>
              <a:rPr lang="en-US" altLang="ko-KR" sz="1600" dirty="0"/>
              <a:t>R. De </a:t>
            </a:r>
            <a:r>
              <a:rPr lang="en-US" altLang="ko-KR" sz="1600" dirty="0" err="1"/>
              <a:t>Virgilio</a:t>
            </a:r>
            <a:r>
              <a:rPr lang="en-US" altLang="ko-KR" sz="1600" dirty="0"/>
              <a:t> et </a:t>
            </a:r>
            <a:r>
              <a:rPr lang="en-US" altLang="ko-KR" sz="1600" dirty="0" smtClean="0"/>
              <a:t>al., “A </a:t>
            </a:r>
            <a:r>
              <a:rPr lang="en-US" altLang="ko-KR" sz="1600" dirty="0"/>
              <a:t>reverse engineering approach for automatic annotation of Web </a:t>
            </a:r>
            <a:r>
              <a:rPr lang="en-US" altLang="ko-KR" sz="1600" dirty="0" smtClean="0"/>
              <a:t>pages”, Multimedia </a:t>
            </a:r>
            <a:r>
              <a:rPr lang="en-US" altLang="ko-KR" sz="1600" dirty="0"/>
              <a:t>Tools and </a:t>
            </a:r>
            <a:r>
              <a:rPr lang="en-US" altLang="ko-KR" sz="1600" dirty="0" smtClean="0"/>
              <a:t>Applications, 2011</a:t>
            </a:r>
          </a:p>
          <a:p>
            <a:pPr lvl="1"/>
            <a:r>
              <a:rPr lang="en-US" altLang="ko-KR" sz="1600" dirty="0" err="1"/>
              <a:t>Melania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Duma et al., “</a:t>
            </a:r>
            <a:r>
              <a:rPr lang="en-US" altLang="ko-KR" sz="1600" dirty="0" err="1" smtClean="0"/>
              <a:t>RDFa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Editor for Ontological </a:t>
            </a:r>
            <a:r>
              <a:rPr lang="en-US" altLang="ko-KR" sz="1600" dirty="0" smtClean="0"/>
              <a:t>Annotation”, </a:t>
            </a:r>
            <a:r>
              <a:rPr lang="en-US" altLang="ko-KR" sz="1600" dirty="0"/>
              <a:t>Recent Advances in Natural Language Processing, 2011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782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dirty="0" smtClean="0"/>
              <a:t>Our Approach</a:t>
            </a:r>
          </a:p>
          <a:p>
            <a:pPr lvl="1"/>
            <a:r>
              <a:rPr lang="en-US" altLang="ko-KR" b="1" dirty="0" smtClean="0"/>
              <a:t>Overall System</a:t>
            </a:r>
          </a:p>
          <a:p>
            <a:pPr lvl="1"/>
            <a:r>
              <a:rPr lang="en-US" altLang="ko-KR" b="1" dirty="0" smtClean="0"/>
              <a:t>1. Semantic Information Extraction</a:t>
            </a:r>
          </a:p>
          <a:p>
            <a:pPr lvl="1"/>
            <a:r>
              <a:rPr lang="en-US" altLang="ko-KR" b="1" dirty="0" smtClean="0"/>
              <a:t>2. Construction of RDF Graph</a:t>
            </a:r>
          </a:p>
          <a:p>
            <a:pPr lvl="1"/>
            <a:r>
              <a:rPr lang="en-US" altLang="ko-KR" b="1" dirty="0" smtClean="0"/>
              <a:t>3. </a:t>
            </a:r>
            <a:r>
              <a:rPr lang="en-US" altLang="ko-KR" b="1" dirty="0" err="1" smtClean="0"/>
              <a:t>ResourceRank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4. PageRank based on Resource Rank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Overall System of Weighted Semantic PageRank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79512" y="1052736"/>
            <a:ext cx="3714349" cy="36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1. Semantic Information Extraction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5343026" y="1052736"/>
            <a:ext cx="2857175" cy="35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2. Construction of RDF Graph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5982862" y="4365104"/>
            <a:ext cx="2370107" cy="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3.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ResourceRank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406644" y="2312525"/>
            <a:ext cx="1053158" cy="1077963"/>
            <a:chOff x="8246" y="8080"/>
            <a:chExt cx="975" cy="998"/>
          </a:xfrm>
        </p:grpSpPr>
        <p:sp>
          <p:nvSpPr>
            <p:cNvPr id="65" name="Oval 45"/>
            <p:cNvSpPr>
              <a:spLocks noChangeArrowheads="1"/>
            </p:cNvSpPr>
            <p:nvPr/>
          </p:nvSpPr>
          <p:spPr bwMode="auto">
            <a:xfrm>
              <a:off x="8246" y="8080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Oval 46"/>
            <p:cNvSpPr>
              <a:spLocks noChangeArrowheads="1"/>
            </p:cNvSpPr>
            <p:nvPr/>
          </p:nvSpPr>
          <p:spPr bwMode="auto">
            <a:xfrm>
              <a:off x="9052" y="8080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7" name="AutoShape 47"/>
            <p:cNvCxnSpPr>
              <a:cxnSpLocks noChangeShapeType="1"/>
            </p:cNvCxnSpPr>
            <p:nvPr/>
          </p:nvCxnSpPr>
          <p:spPr bwMode="auto">
            <a:xfrm flipV="1">
              <a:off x="8394" y="8231"/>
              <a:ext cx="647" cy="68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49" descr="어두운 상향 대각선"/>
            <p:cNvSpPr>
              <a:spLocks noChangeArrowheads="1"/>
            </p:cNvSpPr>
            <p:nvPr/>
          </p:nvSpPr>
          <p:spPr bwMode="auto">
            <a:xfrm>
              <a:off x="8246" y="8912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9" name="AutoShape 50"/>
            <p:cNvCxnSpPr>
              <a:cxnSpLocks noChangeShapeType="1"/>
            </p:cNvCxnSpPr>
            <p:nvPr/>
          </p:nvCxnSpPr>
          <p:spPr bwMode="auto">
            <a:xfrm flipV="1">
              <a:off x="9136" y="8286"/>
              <a:ext cx="0" cy="58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2"/>
            <p:cNvSpPr>
              <a:spLocks noChangeArrowheads="1"/>
            </p:cNvSpPr>
            <p:nvPr/>
          </p:nvSpPr>
          <p:spPr bwMode="auto">
            <a:xfrm>
              <a:off x="9054" y="8912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1" name="AutoShape 48"/>
            <p:cNvCxnSpPr>
              <a:cxnSpLocks noChangeShapeType="1"/>
            </p:cNvCxnSpPr>
            <p:nvPr/>
          </p:nvCxnSpPr>
          <p:spPr bwMode="auto">
            <a:xfrm>
              <a:off x="8443" y="8995"/>
              <a:ext cx="59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48"/>
            <p:cNvCxnSpPr>
              <a:cxnSpLocks noChangeShapeType="1"/>
            </p:cNvCxnSpPr>
            <p:nvPr/>
          </p:nvCxnSpPr>
          <p:spPr bwMode="auto">
            <a:xfrm>
              <a:off x="8443" y="8160"/>
              <a:ext cx="59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아래쪽 화살표 8"/>
          <p:cNvSpPr>
            <a:spLocks noChangeArrowheads="1"/>
          </p:cNvSpPr>
          <p:nvPr/>
        </p:nvSpPr>
        <p:spPr bwMode="auto">
          <a:xfrm rot="5400000">
            <a:off x="4458892" y="5421994"/>
            <a:ext cx="108012" cy="370496"/>
          </a:xfrm>
          <a:prstGeom prst="downArrow">
            <a:avLst>
              <a:gd name="adj1" fmla="val 38917"/>
              <a:gd name="adj2" fmla="val 42526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446358" y="4365104"/>
            <a:ext cx="2663312" cy="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4. PageRank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078673" y="1728252"/>
            <a:ext cx="2167885" cy="2361146"/>
            <a:chOff x="5291" y="7653"/>
            <a:chExt cx="2007" cy="2186"/>
          </a:xfrm>
        </p:grpSpPr>
        <p:sp>
          <p:nvSpPr>
            <p:cNvPr id="42" name="한쪽 모서리가 잘린 사각형 32"/>
            <p:cNvSpPr>
              <a:spLocks/>
            </p:cNvSpPr>
            <p:nvPr/>
          </p:nvSpPr>
          <p:spPr bwMode="auto">
            <a:xfrm rot="10800000">
              <a:off x="5291" y="7807"/>
              <a:ext cx="355" cy="364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한쪽 모서리가 잘린 사각형 32"/>
            <p:cNvSpPr>
              <a:spLocks/>
            </p:cNvSpPr>
            <p:nvPr/>
          </p:nvSpPr>
          <p:spPr bwMode="auto">
            <a:xfrm rot="10800000">
              <a:off x="6509" y="7653"/>
              <a:ext cx="789" cy="66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한쪽 모서리가 잘린 사각형 32"/>
            <p:cNvSpPr>
              <a:spLocks/>
            </p:cNvSpPr>
            <p:nvPr/>
          </p:nvSpPr>
          <p:spPr bwMode="auto">
            <a:xfrm rot="10800000">
              <a:off x="5291" y="8554"/>
              <a:ext cx="355" cy="364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59"/>
            <p:cNvSpPr>
              <a:spLocks noChangeArrowheads="1"/>
            </p:cNvSpPr>
            <p:nvPr/>
          </p:nvSpPr>
          <p:spPr bwMode="auto">
            <a:xfrm>
              <a:off x="6603" y="7877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Oval 60"/>
            <p:cNvSpPr>
              <a:spLocks noChangeArrowheads="1"/>
            </p:cNvSpPr>
            <p:nvPr/>
          </p:nvSpPr>
          <p:spPr bwMode="auto">
            <a:xfrm>
              <a:off x="7047" y="7877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7033" y="8515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Oval 62" descr="어두운 상향 대각선"/>
            <p:cNvSpPr>
              <a:spLocks noChangeArrowheads="1"/>
            </p:cNvSpPr>
            <p:nvPr/>
          </p:nvSpPr>
          <p:spPr bwMode="auto">
            <a:xfrm>
              <a:off x="6612" y="8773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9" name="AutoShape 63"/>
            <p:cNvCxnSpPr>
              <a:cxnSpLocks noChangeShapeType="1"/>
            </p:cNvCxnSpPr>
            <p:nvPr/>
          </p:nvCxnSpPr>
          <p:spPr bwMode="auto">
            <a:xfrm>
              <a:off x="6788" y="7961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64"/>
            <p:cNvCxnSpPr>
              <a:cxnSpLocks noChangeShapeType="1"/>
            </p:cNvCxnSpPr>
            <p:nvPr/>
          </p:nvCxnSpPr>
          <p:spPr bwMode="auto">
            <a:xfrm flipH="1">
              <a:off x="6788" y="8653"/>
              <a:ext cx="245" cy="168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한쪽 모서리가 잘린 사각형 32"/>
            <p:cNvSpPr>
              <a:spLocks/>
            </p:cNvSpPr>
            <p:nvPr/>
          </p:nvSpPr>
          <p:spPr bwMode="auto">
            <a:xfrm rot="10800000">
              <a:off x="6509" y="8414"/>
              <a:ext cx="789" cy="66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한쪽 모서리가 잘린 사각형 32"/>
            <p:cNvSpPr>
              <a:spLocks/>
            </p:cNvSpPr>
            <p:nvPr/>
          </p:nvSpPr>
          <p:spPr bwMode="auto">
            <a:xfrm rot="10800000">
              <a:off x="5291" y="9319"/>
              <a:ext cx="355" cy="364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Oval 67" descr="어두운 상향 대각선"/>
            <p:cNvSpPr>
              <a:spLocks noChangeArrowheads="1"/>
            </p:cNvSpPr>
            <p:nvPr/>
          </p:nvSpPr>
          <p:spPr bwMode="auto">
            <a:xfrm>
              <a:off x="6582" y="9300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한쪽 모서리가 잘린 사각형 32"/>
            <p:cNvSpPr>
              <a:spLocks/>
            </p:cNvSpPr>
            <p:nvPr/>
          </p:nvSpPr>
          <p:spPr bwMode="auto">
            <a:xfrm rot="10800000">
              <a:off x="6509" y="9171"/>
              <a:ext cx="789" cy="66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AutoShape 69"/>
            <p:cNvCxnSpPr>
              <a:cxnSpLocks noChangeShapeType="1"/>
            </p:cNvCxnSpPr>
            <p:nvPr/>
          </p:nvCxnSpPr>
          <p:spPr bwMode="auto">
            <a:xfrm>
              <a:off x="6723" y="9477"/>
              <a:ext cx="117" cy="11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70"/>
            <p:cNvSpPr>
              <a:spLocks noChangeArrowheads="1"/>
            </p:cNvSpPr>
            <p:nvPr/>
          </p:nvSpPr>
          <p:spPr bwMode="auto">
            <a:xfrm>
              <a:off x="7077" y="9295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7" name="AutoShape 71"/>
            <p:cNvCxnSpPr>
              <a:cxnSpLocks noChangeShapeType="1"/>
            </p:cNvCxnSpPr>
            <p:nvPr/>
          </p:nvCxnSpPr>
          <p:spPr bwMode="auto">
            <a:xfrm flipV="1">
              <a:off x="7015" y="9469"/>
              <a:ext cx="110" cy="123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72"/>
            <p:cNvSpPr>
              <a:spLocks noChangeArrowheads="1"/>
            </p:cNvSpPr>
            <p:nvPr/>
          </p:nvSpPr>
          <p:spPr bwMode="auto">
            <a:xfrm>
              <a:off x="6840" y="9589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>
              <a:spLocks noChangeArrowheads="1"/>
            </p:cNvSpPr>
            <p:nvPr/>
          </p:nvSpPr>
          <p:spPr bwMode="auto">
            <a:xfrm>
              <a:off x="5416" y="7890"/>
              <a:ext cx="1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kern="1200" dirty="0">
                  <a:solidFill>
                    <a:srgbClr val="00B05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</a:rPr>
                <a:t>A</a:t>
              </a:r>
              <a:endParaRPr lang="ko-KR" dirty="0">
                <a:solidFill>
                  <a:srgbClr val="00B05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60" name="직사각형 59"/>
            <p:cNvSpPr>
              <a:spLocks noChangeArrowheads="1"/>
            </p:cNvSpPr>
            <p:nvPr/>
          </p:nvSpPr>
          <p:spPr bwMode="auto">
            <a:xfrm>
              <a:off x="5416" y="8628"/>
              <a:ext cx="1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kern="1200" dirty="0">
                  <a:solidFill>
                    <a:srgbClr val="0070C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</a:rPr>
                <a:t>B</a:t>
              </a:r>
              <a:endParaRPr lang="ko-KR" dirty="0">
                <a:solidFill>
                  <a:srgbClr val="0070C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61" name="직사각형 60"/>
            <p:cNvSpPr>
              <a:spLocks noChangeArrowheads="1"/>
            </p:cNvSpPr>
            <p:nvPr/>
          </p:nvSpPr>
          <p:spPr bwMode="auto">
            <a:xfrm>
              <a:off x="5416" y="9382"/>
              <a:ext cx="1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kern="1200" dirty="0">
                  <a:solidFill>
                    <a:srgbClr val="C0000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</a:rPr>
                <a:t>C</a:t>
              </a:r>
              <a:endParaRPr lang="ko-KR" dirty="0">
                <a:solidFill>
                  <a:srgbClr val="C0000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cxnSp>
          <p:nvCxnSpPr>
            <p:cNvPr id="62" name="AutoShape 76"/>
            <p:cNvCxnSpPr>
              <a:cxnSpLocks noChangeShapeType="1"/>
            </p:cNvCxnSpPr>
            <p:nvPr/>
          </p:nvCxnSpPr>
          <p:spPr bwMode="auto">
            <a:xfrm>
              <a:off x="5961" y="7983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77"/>
            <p:cNvCxnSpPr>
              <a:cxnSpLocks noChangeShapeType="1"/>
            </p:cNvCxnSpPr>
            <p:nvPr/>
          </p:nvCxnSpPr>
          <p:spPr bwMode="auto">
            <a:xfrm>
              <a:off x="5961" y="8743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78"/>
            <p:cNvCxnSpPr>
              <a:cxnSpLocks noChangeShapeType="1"/>
            </p:cNvCxnSpPr>
            <p:nvPr/>
          </p:nvCxnSpPr>
          <p:spPr bwMode="auto">
            <a:xfrm>
              <a:off x="5957" y="9477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아래쪽 화살표 11"/>
          <p:cNvSpPr>
            <a:spLocks noChangeArrowheads="1"/>
          </p:cNvSpPr>
          <p:nvPr/>
        </p:nvSpPr>
        <p:spPr bwMode="auto">
          <a:xfrm>
            <a:off x="6838820" y="4233586"/>
            <a:ext cx="110177" cy="182540"/>
          </a:xfrm>
          <a:prstGeom prst="downArrow">
            <a:avLst>
              <a:gd name="adj1" fmla="val 38917"/>
              <a:gd name="adj2" fmla="val 20542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80"/>
          <p:cNvSpPr>
            <a:spLocks noChangeArrowheads="1"/>
          </p:cNvSpPr>
          <p:nvPr/>
        </p:nvSpPr>
        <p:spPr bwMode="auto">
          <a:xfrm>
            <a:off x="251520" y="1443422"/>
            <a:ext cx="3859134" cy="2727309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81"/>
          <p:cNvSpPr>
            <a:spLocks noChangeArrowheads="1"/>
          </p:cNvSpPr>
          <p:nvPr/>
        </p:nvSpPr>
        <p:spPr bwMode="auto">
          <a:xfrm>
            <a:off x="4974750" y="1436051"/>
            <a:ext cx="3916947" cy="273379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AutoShape 82"/>
          <p:cNvSpPr>
            <a:spLocks noChangeArrowheads="1"/>
          </p:cNvSpPr>
          <p:nvPr/>
        </p:nvSpPr>
        <p:spPr bwMode="auto">
          <a:xfrm>
            <a:off x="4974750" y="4707837"/>
            <a:ext cx="3916947" cy="190114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AutoShape 83"/>
          <p:cNvSpPr>
            <a:spLocks noChangeArrowheads="1"/>
          </p:cNvSpPr>
          <p:nvPr/>
        </p:nvSpPr>
        <p:spPr bwMode="auto">
          <a:xfrm>
            <a:off x="251520" y="4722580"/>
            <a:ext cx="3859134" cy="190114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아래쪽 화살표 16"/>
          <p:cNvSpPr>
            <a:spLocks noChangeArrowheads="1"/>
          </p:cNvSpPr>
          <p:nvPr/>
        </p:nvSpPr>
        <p:spPr bwMode="auto">
          <a:xfrm rot="16200000">
            <a:off x="4458890" y="2577678"/>
            <a:ext cx="108012" cy="370496"/>
          </a:xfrm>
          <a:prstGeom prst="downArrow">
            <a:avLst>
              <a:gd name="adj1" fmla="val 38917"/>
              <a:gd name="adj2" fmla="val 42526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85"/>
          <p:cNvGrpSpPr>
            <a:grpSpLocks/>
          </p:cNvGrpSpPr>
          <p:nvPr/>
        </p:nvGrpSpPr>
        <p:grpSpPr bwMode="auto">
          <a:xfrm>
            <a:off x="6512811" y="5310936"/>
            <a:ext cx="1525187" cy="991554"/>
            <a:chOff x="8331" y="9797"/>
            <a:chExt cx="1412" cy="918"/>
          </a:xfrm>
        </p:grpSpPr>
        <p:sp>
          <p:nvSpPr>
            <p:cNvPr id="34" name="Oval 86"/>
            <p:cNvSpPr>
              <a:spLocks noChangeArrowheads="1"/>
            </p:cNvSpPr>
            <p:nvPr/>
          </p:nvSpPr>
          <p:spPr bwMode="auto">
            <a:xfrm>
              <a:off x="8331" y="9813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Oval 87"/>
            <p:cNvSpPr>
              <a:spLocks noChangeArrowheads="1"/>
            </p:cNvSpPr>
            <p:nvPr/>
          </p:nvSpPr>
          <p:spPr bwMode="auto">
            <a:xfrm>
              <a:off x="8445" y="10051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Oval 88" descr="어두운 상향 대각선"/>
            <p:cNvSpPr>
              <a:spLocks noChangeArrowheads="1"/>
            </p:cNvSpPr>
            <p:nvPr/>
          </p:nvSpPr>
          <p:spPr bwMode="auto">
            <a:xfrm>
              <a:off x="8565" y="10278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Oval 89"/>
            <p:cNvSpPr>
              <a:spLocks noChangeArrowheads="1"/>
            </p:cNvSpPr>
            <p:nvPr/>
          </p:nvSpPr>
          <p:spPr bwMode="auto">
            <a:xfrm>
              <a:off x="8683" y="10498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8591" y="9797"/>
              <a:ext cx="74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0.85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39" name="직사각형 38"/>
            <p:cNvSpPr>
              <a:spLocks noChangeArrowheads="1"/>
            </p:cNvSpPr>
            <p:nvPr/>
          </p:nvSpPr>
          <p:spPr bwMode="auto">
            <a:xfrm>
              <a:off x="8717" y="10035"/>
              <a:ext cx="8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0.61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40" name="직사각형 39"/>
            <p:cNvSpPr>
              <a:spLocks noChangeArrowheads="1"/>
            </p:cNvSpPr>
            <p:nvPr/>
          </p:nvSpPr>
          <p:spPr bwMode="auto">
            <a:xfrm>
              <a:off x="8822" y="10259"/>
              <a:ext cx="8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0.37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41" name="직사각형 40"/>
            <p:cNvSpPr>
              <a:spLocks noChangeArrowheads="1"/>
            </p:cNvSpPr>
            <p:nvPr/>
          </p:nvSpPr>
          <p:spPr bwMode="auto">
            <a:xfrm>
              <a:off x="8951" y="10489"/>
              <a:ext cx="7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0.22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2262" y="5330392"/>
            <a:ext cx="3208192" cy="916171"/>
            <a:chOff x="552264" y="5229200"/>
            <a:chExt cx="3208192" cy="916171"/>
          </a:xfrm>
        </p:grpSpPr>
        <p:sp>
          <p:nvSpPr>
            <p:cNvPr id="24" name="한쪽 모서리가 잘린 사각형 32"/>
            <p:cNvSpPr>
              <a:spLocks/>
            </p:cNvSpPr>
            <p:nvPr/>
          </p:nvSpPr>
          <p:spPr bwMode="auto">
            <a:xfrm rot="10800000">
              <a:off x="3165117" y="5639976"/>
              <a:ext cx="307306" cy="328760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한쪽 모서리가 잘린 사각형 32"/>
            <p:cNvSpPr>
              <a:spLocks/>
            </p:cNvSpPr>
            <p:nvPr/>
          </p:nvSpPr>
          <p:spPr bwMode="auto">
            <a:xfrm rot="10800000">
              <a:off x="1926634" y="5578382"/>
              <a:ext cx="459256" cy="49131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Oval 97"/>
            <p:cNvSpPr>
              <a:spLocks noChangeArrowheads="1"/>
            </p:cNvSpPr>
            <p:nvPr/>
          </p:nvSpPr>
          <p:spPr bwMode="auto">
            <a:xfrm>
              <a:off x="3229805" y="5703638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Oval 98"/>
            <p:cNvSpPr>
              <a:spLocks noChangeArrowheads="1"/>
            </p:cNvSpPr>
            <p:nvPr/>
          </p:nvSpPr>
          <p:spPr bwMode="auto">
            <a:xfrm>
              <a:off x="2072006" y="5725480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한쪽 모서리가 잘린 사각형 32"/>
            <p:cNvSpPr>
              <a:spLocks/>
            </p:cNvSpPr>
            <p:nvPr/>
          </p:nvSpPr>
          <p:spPr bwMode="auto">
            <a:xfrm rot="10800000">
              <a:off x="629061" y="5516740"/>
              <a:ext cx="587608" cy="628631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Oval 100" descr="어두운 상향 대각선"/>
            <p:cNvSpPr>
              <a:spLocks noChangeArrowheads="1"/>
            </p:cNvSpPr>
            <p:nvPr/>
          </p:nvSpPr>
          <p:spPr bwMode="auto">
            <a:xfrm>
              <a:off x="717634" y="5639874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Oval 101"/>
            <p:cNvSpPr>
              <a:spLocks noChangeArrowheads="1"/>
            </p:cNvSpPr>
            <p:nvPr/>
          </p:nvSpPr>
          <p:spPr bwMode="auto">
            <a:xfrm>
              <a:off x="946629" y="5840777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30"/>
            <p:cNvSpPr>
              <a:spLocks noChangeArrowheads="1"/>
            </p:cNvSpPr>
            <p:nvPr/>
          </p:nvSpPr>
          <p:spPr bwMode="auto">
            <a:xfrm>
              <a:off x="552264" y="5238928"/>
              <a:ext cx="895454" cy="3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 smtClean="0">
                  <a:solidFill>
                    <a:srgbClr val="C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&lt;1&gt; C </a:t>
              </a:r>
              <a:r>
                <a:rPr lang="en-US" sz="1400" kern="1200" dirty="0">
                  <a:solidFill>
                    <a:srgbClr val="C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1.22</a:t>
              </a:r>
              <a:endParaRPr lang="ko-KR" sz="1400" dirty="0">
                <a:solidFill>
                  <a:srgbClr val="C0000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32" name="직사각형 31"/>
            <p:cNvSpPr>
              <a:spLocks noChangeArrowheads="1"/>
            </p:cNvSpPr>
            <p:nvPr/>
          </p:nvSpPr>
          <p:spPr bwMode="auto">
            <a:xfrm>
              <a:off x="1766379" y="5229200"/>
              <a:ext cx="9013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 smtClean="0">
                  <a:solidFill>
                    <a:srgbClr val="0070C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&lt;2&gt; B </a:t>
              </a:r>
              <a:r>
                <a:rPr lang="en-US" sz="1400" kern="1200" dirty="0">
                  <a:solidFill>
                    <a:srgbClr val="0070C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0.61</a:t>
              </a:r>
              <a:endParaRPr lang="ko-KR" sz="1400" dirty="0">
                <a:solidFill>
                  <a:srgbClr val="0070C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33" name="직사각형 32"/>
            <p:cNvSpPr>
              <a:spLocks noChangeArrowheads="1"/>
            </p:cNvSpPr>
            <p:nvPr/>
          </p:nvSpPr>
          <p:spPr bwMode="auto">
            <a:xfrm>
              <a:off x="2885826" y="5232476"/>
              <a:ext cx="874630" cy="2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 smtClean="0">
                  <a:solidFill>
                    <a:srgbClr val="00B05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&lt;3&gt; A </a:t>
              </a:r>
              <a:r>
                <a:rPr lang="en-US" sz="1400" kern="1200" dirty="0">
                  <a:solidFill>
                    <a:srgbClr val="00B05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0.22</a:t>
              </a:r>
              <a:endParaRPr lang="ko-KR" sz="1400" dirty="0">
                <a:solidFill>
                  <a:srgbClr val="00B05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</p:grp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942302" y="1616615"/>
            <a:ext cx="792383" cy="30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web page 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2493343" y="1484784"/>
            <a:ext cx="805767" cy="2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RDF data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5190773" y="4861498"/>
            <a:ext cx="3528393" cy="3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Calculate rank </a:t>
            </a:r>
            <a:r>
              <a:rPr lang="en-US" sz="1400" kern="1200" dirty="0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value for 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each of Resources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366238" y="4867778"/>
            <a:ext cx="3586515" cy="2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PageRank value based </a:t>
            </a:r>
            <a:r>
              <a:rPr lang="en-US" sz="1400" kern="1200" dirty="0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on </a:t>
            </a:r>
            <a:r>
              <a:rPr lang="en-US" sz="1400" kern="1200" dirty="0" err="1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ResourceRank</a:t>
            </a:r>
            <a:r>
              <a:rPr lang="en-US" sz="1400" kern="1200" dirty="0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score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캡처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198267"/>
            <a:ext cx="5976663" cy="37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Semantic Information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err="1" smtClean="0"/>
              <a:t>RDFa</a:t>
            </a:r>
            <a:r>
              <a:rPr lang="en-US" altLang="ko-KR" sz="2200" dirty="0" smtClean="0"/>
              <a:t> Parsing: extract RDF data from Web pages</a:t>
            </a:r>
            <a:endParaRPr lang="en-US" altLang="ko-KR" sz="2200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3269883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LewisCarroll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was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an English author. 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famous writings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r>
              <a:rPr lang="en-US" altLang="ko-KR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Alice’s </a:t>
            </a:r>
            <a:r>
              <a:rPr lang="en-US" altLang="ko-KR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adventures in </a:t>
            </a:r>
            <a:r>
              <a:rPr lang="en-US" altLang="ko-KR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wonderland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its sequel </a:t>
            </a:r>
            <a:r>
              <a:rPr lang="en-US" altLang="ko-KR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altLang="ko-KR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ko-KR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looking-glass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Born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: 27 January 1832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UK</a:t>
            </a:r>
          </a:p>
        </p:txBody>
      </p:sp>
      <p:pic>
        <p:nvPicPr>
          <p:cNvPr id="1028" name="Picture 4" descr="C:\Users\Administrator\Desktop\220px-LewisCarrollSelf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56992"/>
            <a:ext cx="92046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Semantic Information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err="1" smtClean="0"/>
              <a:t>RDFa</a:t>
            </a:r>
            <a:r>
              <a:rPr lang="en-US" altLang="ko-KR" sz="2200" dirty="0" smtClean="0"/>
              <a:t> Parsing: extract RDF data from Web pages</a:t>
            </a:r>
            <a:endParaRPr lang="en-US" altLang="ko-KR" sz="2200" dirty="0">
              <a:sym typeface="Wingdings" pitchFamily="2" charset="2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19672" y="1772816"/>
            <a:ext cx="5832648" cy="4320480"/>
            <a:chOff x="1619672" y="1772816"/>
            <a:chExt cx="5832648" cy="43204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619672" y="1772816"/>
              <a:ext cx="5832648" cy="4320480"/>
            </a:xfrm>
            <a:prstGeom prst="roundRect">
              <a:avLst>
                <a:gd name="adj" fmla="val 6738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67744" y="1876762"/>
              <a:ext cx="45524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http://example.org/resource/LewisCarroll</a:t>
              </a:r>
              <a:endParaRPr lang="ko-KR" alt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619672" y="2348880"/>
              <a:ext cx="5832648" cy="0"/>
            </a:xfrm>
            <a:prstGeom prst="line">
              <a:avLst/>
            </a:prstGeom>
            <a:ln w="254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708920" y="2420888"/>
              <a:ext cx="5671392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&lt;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div about=”http://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example.org/</a:t>
              </a:r>
              <a:r>
                <a:rPr lang="en-US" altLang="ko-KR" dirty="0" err="1" smtClean="0">
                  <a:latin typeface="Calibri" pitchFamily="34" charset="0"/>
                  <a:cs typeface="Calibri" pitchFamily="34" charset="0"/>
                </a:rPr>
                <a:t>LewisCarroll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</a:t>
              </a:r>
              <a:r>
                <a:rPr lang="en-US" altLang="ko-KR" dirty="0" err="1" smtClean="0">
                  <a:latin typeface="Calibri" pitchFamily="34" charset="0"/>
                  <a:cs typeface="Calibri" pitchFamily="34" charset="0"/>
                </a:rPr>
                <a:t>LewisCarroll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was an English author. &lt;</a:t>
              </a:r>
              <a:r>
                <a:rPr lang="en-US" altLang="ko-KR" dirty="0" err="1" smtClean="0">
                  <a:latin typeface="Calibri" pitchFamily="34" charset="0"/>
                  <a:cs typeface="Calibri" pitchFamily="34" charset="0"/>
                </a:rPr>
                <a:t>br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/&gt;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His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famous writings are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      &lt;a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rel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foaf:made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href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=”http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://...wonderland”&gt; 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   Alice’s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adventures in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wonderland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&lt;/a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 and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its sequel 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      &lt;a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rel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foaf:made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href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=”http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://...looking-glass”&gt;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   Through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the looking-glass&lt;/a&gt;. &lt;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br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/&gt;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      Born: 27 January 1832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,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&lt;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rel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dbp:birthPlace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href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=”http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://.../UK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”&gt;UK&lt;/a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&lt;/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div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  <a:endParaRPr lang="en-US" altLang="ko-K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2885017" y="2458855"/>
            <a:ext cx="324587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http://example.org/LewisCarroll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10468" y="3348314"/>
            <a:ext cx="1121654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2286" y="4168131"/>
            <a:ext cx="1117453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8086" y="4989361"/>
            <a:ext cx="1502074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dbp:birthPlace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16097" y="3348314"/>
            <a:ext cx="2066517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http://...wonderland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29965" y="4160300"/>
            <a:ext cx="2128168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http://...looking-glass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8399" y="4989361"/>
            <a:ext cx="1368152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http://.../UK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2696" y="2372690"/>
            <a:ext cx="698477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1.66667E-6 0.120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206 L 0.00052 0.24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4328 L 1.66667E-6 0.3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36921 L 1.66667E-6 0.4530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8" grpId="0" animBg="1"/>
      <p:bldP spid="8" grpId="2" animBg="1"/>
      <p:bldP spid="8" grpId="3" animBg="1"/>
      <p:bldP spid="8" grpId="4" animBg="1"/>
      <p:bldP spid="8" grpId="5" animBg="1"/>
      <p:bldP spid="8" grpId="6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3419872" y="2331720"/>
            <a:ext cx="3049508" cy="1457322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419872" y="3932469"/>
            <a:ext cx="3146028" cy="645881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59832" y="3952371"/>
            <a:ext cx="2299568" cy="2397629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Construction of RDF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Construct RDF graph</a:t>
            </a:r>
            <a:endParaRPr lang="en-US" altLang="ko-KR" sz="2200" dirty="0">
              <a:sym typeface="Wingdings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85017" y="2458855"/>
            <a:ext cx="324587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http://example.org/LewisCarroll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10468" y="3348314"/>
            <a:ext cx="1121654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2286" y="4168131"/>
            <a:ext cx="1117453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8086" y="4989361"/>
            <a:ext cx="1502074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dbp:birthPlace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16097" y="3348314"/>
            <a:ext cx="2066517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http://...wonderland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29965" y="4160300"/>
            <a:ext cx="2128168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http://...looking-glass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8399" y="4989361"/>
            <a:ext cx="1368152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http://.../UK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9219 0.183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21702 -0.170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854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0.2243 0.0428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213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17395 -0.0696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34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0.16354 -0.0099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50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2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07135 0.0141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6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/>
          <p:cNvSpPr/>
          <p:nvPr/>
        </p:nvSpPr>
        <p:spPr>
          <a:xfrm>
            <a:off x="594849" y="3146496"/>
            <a:ext cx="3467745" cy="2573987"/>
          </a:xfrm>
          <a:prstGeom prst="ellipse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951482" y="3130467"/>
            <a:ext cx="3055135" cy="2229473"/>
          </a:xfrm>
          <a:prstGeom prst="ellipse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 flipV="1">
            <a:off x="2328721" y="3743486"/>
            <a:ext cx="3155490" cy="1118314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467657" y="3653412"/>
            <a:ext cx="3480607" cy="1116874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5" idx="1"/>
          </p:cNvCxnSpPr>
          <p:nvPr/>
        </p:nvCxnSpPr>
        <p:spPr>
          <a:xfrm flipH="1">
            <a:off x="3080842" y="4914302"/>
            <a:ext cx="2108431" cy="407544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868144" y="5034411"/>
            <a:ext cx="598662" cy="894322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659788" y="3550047"/>
            <a:ext cx="1824423" cy="1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080841" y="2654233"/>
            <a:ext cx="1653768" cy="801222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842863" y="2654233"/>
            <a:ext cx="319258" cy="939424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Construction of RDF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Merge RDF graphs</a:t>
            </a:r>
            <a:endParaRPr lang="en-US" altLang="ko-KR" sz="2200" dirty="0">
              <a:sym typeface="Wingdings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96741" y="3432386"/>
            <a:ext cx="2263047" cy="2880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LewisCarroll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23289" y="2810099"/>
            <a:ext cx="1022639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95936" y="3353778"/>
            <a:ext cx="1018809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58787" y="2938246"/>
            <a:ext cx="1369477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dbp:birthPlace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06466" y="2310385"/>
            <a:ext cx="2066517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http://...wonderland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93851" y="3455454"/>
            <a:ext cx="2128168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http://...looking-glass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58787" y="2310385"/>
            <a:ext cx="1368152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http://.../UK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89273" y="4770286"/>
            <a:ext cx="2263047" cy="2880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http://...looking-glass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52673" y="5177830"/>
            <a:ext cx="2128168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http://...Lewis Carroll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14745" y="5929898"/>
            <a:ext cx="1686983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http://.../UK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12160" y="5481572"/>
            <a:ext cx="1181726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dbp:country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65335" y="4941182"/>
            <a:ext cx="1181726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dc:creator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5536" y="1874754"/>
            <a:ext cx="8280920" cy="207894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95536" y="4603304"/>
            <a:ext cx="8280920" cy="179866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794524" y="150542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Page 1</a:t>
            </a:r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94524" y="423243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Page 2</a:t>
            </a:r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1024 0.1101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550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68332E-7 L -0.02708 -0.1064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-5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2" grpId="0" animBg="1"/>
      <p:bldP spid="62" grpId="1" animBg="1"/>
      <p:bldP spid="13" grpId="0"/>
      <p:bldP spid="17" grpId="0" animBg="1"/>
      <p:bldP spid="25" grpId="0" animBg="1"/>
      <p:bldP spid="26" grpId="0" animBg="1"/>
      <p:bldP spid="26" grpId="1" animBg="1"/>
      <p:bldP spid="28" grpId="0" animBg="1"/>
      <p:bldP spid="31" grpId="0"/>
      <p:bldP spid="32" grpId="0"/>
      <p:bldP spid="32" grpId="1"/>
      <p:bldP spid="66" grpId="0" animBg="1"/>
      <p:bldP spid="67" grpId="0" animBg="1"/>
      <p:bldP spid="67" grpId="1" animBg="1"/>
      <p:bldP spid="72" grpId="0"/>
      <p:bldP spid="73" grpId="0"/>
      <p:bldP spid="7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Construction of RDF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864096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Process2 Output: Combined RDF Graph</a:t>
            </a:r>
            <a:endParaRPr lang="en-US" altLang="ko-KR" sz="20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303030" y="5097274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Through the looking-glass</a:t>
            </a:r>
            <a:endParaRPr lang="ko-KR" altLang="en-US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3057820" y="4077805"/>
            <a:ext cx="650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made</a:t>
            </a:r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3511329" y="3334748"/>
            <a:ext cx="1792021" cy="1763117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2242057" y="5097865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Lewis Carroll</a:t>
            </a:r>
            <a:endParaRPr lang="ko-KR" altLang="en-US" sz="1200" dirty="0"/>
          </a:p>
        </p:txBody>
      </p:sp>
      <p:sp>
        <p:nvSpPr>
          <p:cNvPr id="186" name="직사각형 185"/>
          <p:cNvSpPr/>
          <p:nvPr/>
        </p:nvSpPr>
        <p:spPr>
          <a:xfrm>
            <a:off x="1979712" y="4077806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creator</a:t>
            </a:r>
          </a:p>
        </p:txBody>
      </p:sp>
      <p:cxnSp>
        <p:nvCxnSpPr>
          <p:cNvPr id="187" name="직선 연결선 186"/>
          <p:cNvCxnSpPr/>
          <p:nvPr/>
        </p:nvCxnSpPr>
        <p:spPr>
          <a:xfrm>
            <a:off x="2694561" y="3413807"/>
            <a:ext cx="0" cy="1634698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4032433" y="2796511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country</a:t>
            </a: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242057" y="2816206"/>
            <a:ext cx="1272174" cy="518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Alice’s adventures in wonderland</a:t>
            </a:r>
            <a:endParaRPr lang="ko-KR" altLang="en-US" sz="1200" dirty="0"/>
          </a:p>
        </p:txBody>
      </p:sp>
      <p:sp>
        <p:nvSpPr>
          <p:cNvPr id="194" name="직사각형 193"/>
          <p:cNvSpPr/>
          <p:nvPr/>
        </p:nvSpPr>
        <p:spPr>
          <a:xfrm>
            <a:off x="4623002" y="4380863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followed by</a:t>
            </a: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303350" y="2826735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UK</a:t>
            </a:r>
            <a:endParaRPr lang="ko-KR" altLang="en-US" sz="12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2987824" y="3403457"/>
            <a:ext cx="0" cy="1634698"/>
          </a:xfrm>
          <a:prstGeom prst="line">
            <a:avLst/>
          </a:prstGeom>
          <a:ln w="1905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934578" y="3403457"/>
            <a:ext cx="0" cy="1634698"/>
          </a:xfrm>
          <a:prstGeom prst="line">
            <a:avLst/>
          </a:prstGeom>
          <a:ln w="1905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591873" y="5264529"/>
            <a:ext cx="1633833" cy="0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591873" y="3075477"/>
            <a:ext cx="1633833" cy="0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591873" y="5408545"/>
            <a:ext cx="1633833" cy="0"/>
          </a:xfrm>
          <a:prstGeom prst="line">
            <a:avLst/>
          </a:prstGeom>
          <a:ln w="1905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511329" y="3310748"/>
            <a:ext cx="1791701" cy="1863233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034036" y="4999952"/>
            <a:ext cx="7182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made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065064" y="5456257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creator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860032" y="3680353"/>
            <a:ext cx="53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 smtClean="0">
                <a:latin typeface="Calibri" pitchFamily="34" charset="0"/>
                <a:cs typeface="Calibri" pitchFamily="34" charset="0"/>
              </a:rPr>
              <a:t>birthPlace</a:t>
            </a:r>
            <a:endParaRPr lang="en-US" altLang="ko-KR" sz="1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39437" y="4040393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3952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pPr lvl="1"/>
            <a:r>
              <a:rPr lang="en-US" altLang="ko-KR" b="1" dirty="0" smtClean="0"/>
              <a:t>Limitation of PageRank</a:t>
            </a:r>
          </a:p>
          <a:p>
            <a:pPr lvl="1"/>
            <a:r>
              <a:rPr lang="en-US" altLang="ko-KR" b="1" dirty="0" smtClean="0"/>
              <a:t>Previous Approaches</a:t>
            </a:r>
          </a:p>
          <a:p>
            <a:pPr lvl="1"/>
            <a:r>
              <a:rPr lang="en-US" altLang="ko-KR" b="1" dirty="0" smtClean="0"/>
              <a:t>Our Approach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ResourceRank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122413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Compute resource rank score</a:t>
            </a:r>
          </a:p>
          <a:p>
            <a:pPr lvl="1"/>
            <a:r>
              <a:rPr lang="en-US" altLang="ko-KR" sz="1800" dirty="0" smtClean="0">
                <a:sym typeface="Wingdings" pitchFamily="2" charset="2"/>
              </a:rPr>
              <a:t>Link weighting  is manual/semi-automatic(TF-IDF</a:t>
            </a:r>
            <a:r>
              <a:rPr lang="en-US" altLang="ko-KR" sz="1800" baseline="30000" dirty="0" smtClean="0">
                <a:sym typeface="Wingdings" pitchFamily="2" charset="2"/>
              </a:rPr>
              <a:t>*</a:t>
            </a:r>
            <a:r>
              <a:rPr lang="en-US" altLang="ko-KR" sz="1800" dirty="0" smtClean="0">
                <a:sym typeface="Wingdings" pitchFamily="2" charset="2"/>
              </a:rPr>
              <a:t>)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303030" y="5385306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Through the looking-glass</a:t>
            </a:r>
            <a:endParaRPr lang="ko-KR" altLang="en-US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3057820" y="4365837"/>
            <a:ext cx="650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made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242057" y="5385897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Lewis Carroll</a:t>
            </a:r>
            <a:endParaRPr lang="ko-KR" altLang="en-US" sz="1200" dirty="0"/>
          </a:p>
        </p:txBody>
      </p:sp>
      <p:sp>
        <p:nvSpPr>
          <p:cNvPr id="186" name="직사각형 185"/>
          <p:cNvSpPr/>
          <p:nvPr/>
        </p:nvSpPr>
        <p:spPr>
          <a:xfrm>
            <a:off x="1979712" y="4365838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creator</a:t>
            </a:r>
          </a:p>
        </p:txBody>
      </p:sp>
      <p:sp>
        <p:nvSpPr>
          <p:cNvPr id="188" name="직사각형 187"/>
          <p:cNvSpPr/>
          <p:nvPr/>
        </p:nvSpPr>
        <p:spPr>
          <a:xfrm>
            <a:off x="4032433" y="3084543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country</a:t>
            </a: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242057" y="3104238"/>
            <a:ext cx="1272174" cy="518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Alice’s adventures in wonderland</a:t>
            </a:r>
            <a:endParaRPr lang="ko-KR" altLang="en-US" sz="1200" dirty="0"/>
          </a:p>
        </p:txBody>
      </p:sp>
      <p:sp>
        <p:nvSpPr>
          <p:cNvPr id="194" name="직사각형 193"/>
          <p:cNvSpPr/>
          <p:nvPr/>
        </p:nvSpPr>
        <p:spPr>
          <a:xfrm>
            <a:off x="4623002" y="4668895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followed by</a:t>
            </a: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303350" y="3114767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UK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694561" y="3363509"/>
            <a:ext cx="3240017" cy="2333068"/>
            <a:chOff x="2694561" y="2931461"/>
            <a:chExt cx="3240017" cy="2333068"/>
          </a:xfrm>
        </p:grpSpPr>
        <p:cxnSp>
          <p:nvCxnSpPr>
            <p:cNvPr id="145" name="직선 연결선 144"/>
            <p:cNvCxnSpPr/>
            <p:nvPr/>
          </p:nvCxnSpPr>
          <p:spPr>
            <a:xfrm flipV="1">
              <a:off x="3511329" y="3190732"/>
              <a:ext cx="1792021" cy="1763117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>
              <a:off x="2694561" y="3269791"/>
              <a:ext cx="0" cy="1634698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987824" y="3259441"/>
              <a:ext cx="0" cy="1634698"/>
            </a:xfrm>
            <a:prstGeom prst="line">
              <a:avLst/>
            </a:prstGeom>
            <a:ln w="50800">
              <a:solidFill>
                <a:srgbClr val="C0000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934578" y="3259441"/>
              <a:ext cx="0" cy="1634698"/>
            </a:xfrm>
            <a:prstGeom prst="line">
              <a:avLst/>
            </a:prstGeom>
            <a:ln w="12700">
              <a:solidFill>
                <a:srgbClr val="C0000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3591873" y="5120513"/>
              <a:ext cx="1633833" cy="0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591873" y="2931461"/>
              <a:ext cx="1633833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591873" y="5264529"/>
              <a:ext cx="1633833" cy="0"/>
            </a:xfrm>
            <a:prstGeom prst="line">
              <a:avLst/>
            </a:prstGeom>
            <a:ln w="50800">
              <a:solidFill>
                <a:srgbClr val="C0000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511329" y="3166732"/>
              <a:ext cx="1791701" cy="1863233"/>
            </a:xfrm>
            <a:prstGeom prst="line">
              <a:avLst/>
            </a:prstGeom>
            <a:ln w="381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4067944" y="5287984"/>
            <a:ext cx="610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made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065064" y="5744289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creator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860032" y="3968385"/>
            <a:ext cx="53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latin typeface="Calibri" pitchFamily="34" charset="0"/>
                <a:cs typeface="Calibri" pitchFamily="34" charset="0"/>
              </a:rPr>
              <a:t>birthPlace</a:t>
            </a:r>
            <a:endParaRPr lang="en-US" altLang="ko-K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39437" y="4328425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country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64237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>
                <a:latin typeface="Times New Roman" pitchFamily="18" charset="0"/>
                <a:cs typeface="Times New Roman" pitchFamily="18" charset="0"/>
              </a:rPr>
              <a:t>Nickolai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Toupikov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al.o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, “DING! Dataset Ranking Using Formal Descriptions,” In Proceedings of the WWW 2009 Workshop on Linked Data on the Web, 2009.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60268" y="2060848"/>
                <a:ext cx="3144899" cy="601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𝐼𝐷𝐹</m:t>
                      </m:r>
                      <m:d>
                        <m:d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𝑟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 </m:t>
                      </m:r>
                      <m:r>
                        <a:rPr lang="en-US" altLang="ko-KR" sz="1600" i="1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en-US" altLang="ko-KR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68" y="2060848"/>
                <a:ext cx="3144899" cy="6014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804366" y="2226350"/>
                <a:ext cx="35840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ko-KR" sz="1600" i="1">
                          <a:latin typeface="Cambria Math"/>
                        </a:rPr>
                        <m:t> </m:t>
                      </m:r>
                      <m:r>
                        <a:rPr lang="en-US" altLang="ko-KR" sz="1600" i="1">
                          <a:latin typeface="Cambria Math"/>
                        </a:rPr>
                        <m:t>𝑤𝑒𝑖𝑔h𝑡</m:t>
                      </m:r>
                      <m:d>
                        <m:d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𝑇𝐹</m:t>
                      </m:r>
                      <m:d>
                        <m:d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×</m:t>
                      </m:r>
                      <m:r>
                        <a:rPr lang="en-US" altLang="ko-KR" sz="1600" i="1">
                          <a:latin typeface="Cambria Math"/>
                        </a:rPr>
                        <m:t>𝐼𝐷𝐹</m:t>
                      </m:r>
                      <m:d>
                        <m:dPr>
                          <m:ctrlPr>
                            <a:rPr lang="ko-KR" altLang="ko-K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366" y="2226350"/>
                <a:ext cx="3584058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ResourceRank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99592" y="1260885"/>
                <a:ext cx="6912768" cy="799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𝑆𝑃𝑅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b="0" i="1" baseline="-25000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𝑜𝑢𝑡𝑙𝑖𝑛𝑘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cs typeface="Calibri" pitchFamily="34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𝑆𝑃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𝑅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∙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𝑤𝑒𝑖𝑔h𝑡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∈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𝑜𝑢𝑡𝑙𝑖𝑛𝑘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  <a:ea typeface="Cambria Math"/>
                                          <a:cs typeface="Calibri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𝑤𝑒𝑖𝑔h𝑡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cs typeface="Calibri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cs typeface="Calibri" pitchFamily="34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+(1 − 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0885"/>
                <a:ext cx="6912768" cy="7999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모서리가 둥근 직사각형 61"/>
          <p:cNvSpPr/>
          <p:nvPr/>
        </p:nvSpPr>
        <p:spPr>
          <a:xfrm>
            <a:off x="5396743" y="4723250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Through the looking-glass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3151534" y="3703781"/>
            <a:ext cx="534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0.8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335770" y="4723841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Lewis Carroll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73425" y="3703782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0.8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126146" y="2422487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0.2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35770" y="2442182"/>
            <a:ext cx="1272174" cy="518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Alice’s adventures in wonderland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4716715" y="4006839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0.6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97063" y="2452711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UK</a:t>
            </a:r>
            <a:endParaRPr lang="ko-KR" altLang="en-US" sz="1200" dirty="0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3605042" y="2960724"/>
            <a:ext cx="1792021" cy="1763117"/>
          </a:xfrm>
          <a:prstGeom prst="line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88274" y="3039783"/>
            <a:ext cx="0" cy="1634698"/>
          </a:xfrm>
          <a:prstGeom prst="line">
            <a:avLst/>
          </a:prstGeom>
          <a:ln w="508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081537" y="3029433"/>
            <a:ext cx="0" cy="1634698"/>
          </a:xfrm>
          <a:prstGeom prst="line">
            <a:avLst/>
          </a:prstGeom>
          <a:ln w="5080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028291" y="3029433"/>
            <a:ext cx="0" cy="1634698"/>
          </a:xfrm>
          <a:prstGeom prst="line">
            <a:avLst/>
          </a:prstGeom>
          <a:ln w="1270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685586" y="4890505"/>
            <a:ext cx="1633833" cy="0"/>
          </a:xfrm>
          <a:prstGeom prst="line">
            <a:avLst/>
          </a:prstGeom>
          <a:ln w="508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685586" y="2701453"/>
            <a:ext cx="1633833" cy="0"/>
          </a:xfrm>
          <a:prstGeom prst="line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685586" y="5034521"/>
            <a:ext cx="1633833" cy="0"/>
          </a:xfrm>
          <a:prstGeom prst="line">
            <a:avLst/>
          </a:prstGeom>
          <a:ln w="5080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605042" y="2936724"/>
            <a:ext cx="1791701" cy="1863233"/>
          </a:xfrm>
          <a:prstGeom prst="line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235476" y="4625928"/>
            <a:ext cx="534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0.8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58777" y="5082233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0.8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953745" y="3306329"/>
            <a:ext cx="534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033150" y="3666369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1835696" y="5846202"/>
                <a:ext cx="5573669" cy="46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0" dirty="0" smtClean="0">
                    <a:latin typeface="Calibri" pitchFamily="34" charset="0"/>
                    <a:cs typeface="Calibri" pitchFamily="34" charset="0"/>
                  </a:rPr>
                  <a:t>SPR(r</a:t>
                </a:r>
                <a:r>
                  <a:rPr lang="en-US" altLang="ko-KR" sz="1600" b="0" baseline="-25000" dirty="0" smtClean="0">
                    <a:latin typeface="Calibri" pitchFamily="34" charset="0"/>
                    <a:cs typeface="Calibri" pitchFamily="34" charset="0"/>
                  </a:rPr>
                  <a:t>1</a:t>
                </a:r>
                <a:r>
                  <a:rPr lang="en-US" altLang="ko-KR" sz="1600" b="0" dirty="0" smtClean="0">
                    <a:latin typeface="Calibri" pitchFamily="34" charset="0"/>
                    <a:cs typeface="Calibri" pitchFamily="34" charset="0"/>
                  </a:rPr>
                  <a:t>) = 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  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  <a:cs typeface="Calibri" pitchFamily="34" charset="0"/>
                              </a:rPr>
                              <m:t>0.8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  <a:cs typeface="Calibri" pitchFamily="34" charset="0"/>
                              </a:rPr>
                              <m:t>0.8+0.8+0.2</m:t>
                            </m:r>
                          </m:den>
                        </m:f>
                        <m:r>
                          <a:rPr lang="en-US" altLang="ko-KR" sz="16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∙0.6+ 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0.6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0.8+0.6+0.2</m:t>
                            </m:r>
                          </m:den>
                        </m:f>
                        <m:r>
                          <a:rPr lang="en-US" altLang="ko-KR" sz="16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∙0.3 </m:t>
                        </m:r>
                      </m:e>
                    </m:d>
                  </m:oMath>
                </a14:m>
                <a:r>
                  <a:rPr lang="en-US" altLang="ko-KR" sz="1600" dirty="0" smtClean="0">
                    <a:latin typeface="Calibri" pitchFamily="34" charset="0"/>
                    <a:cs typeface="Calibri" pitchFamily="34" charset="0"/>
                  </a:rPr>
                  <a:t> + ( 1 – d )</a:t>
                </a:r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846202"/>
                <a:ext cx="5573669" cy="469744"/>
              </a:xfrm>
              <a:prstGeom prst="rect">
                <a:avLst/>
              </a:prstGeom>
              <a:blipFill rotWithShape="1"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1705157" y="2516787"/>
            <a:ext cx="562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691680" y="4787916"/>
            <a:ext cx="562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0.6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75856" y="5805264"/>
            <a:ext cx="896094" cy="576064"/>
          </a:xfrm>
          <a:prstGeom prst="round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  <p:bldP spid="72" grpId="0"/>
      <p:bldP spid="74" grpId="0"/>
      <p:bldP spid="9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65523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sym typeface="Wingdings" pitchFamily="2" charset="2"/>
              </a:rPr>
              <a:t>Pages are ranked by resource rank score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975354" y="5014411"/>
            <a:ext cx="1992628" cy="1257485"/>
            <a:chOff x="4754461" y="4339364"/>
            <a:chExt cx="4138019" cy="2113971"/>
          </a:xfrm>
        </p:grpSpPr>
        <p:cxnSp>
          <p:nvCxnSpPr>
            <p:cNvPr id="9" name="직선 연결선 8"/>
            <p:cNvCxnSpPr>
              <a:stCxn id="15" idx="3"/>
              <a:endCxn id="14" idx="1"/>
            </p:cNvCxnSpPr>
            <p:nvPr/>
          </p:nvCxnSpPr>
          <p:spPr>
            <a:xfrm>
              <a:off x="6421431" y="5560308"/>
              <a:ext cx="565278" cy="42683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5" idx="3"/>
              <a:endCxn id="13" idx="1"/>
            </p:cNvCxnSpPr>
            <p:nvPr/>
          </p:nvCxnSpPr>
          <p:spPr>
            <a:xfrm flipV="1">
              <a:off x="6421431" y="5204024"/>
              <a:ext cx="565278" cy="35628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6986709" y="4994165"/>
              <a:ext cx="1250760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Lewis Carroll</a:t>
              </a:r>
              <a:endParaRPr lang="ko-KR" altLang="en-US" sz="5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986709" y="5777283"/>
              <a:ext cx="1250760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UK</a:t>
              </a:r>
              <a:endParaRPr lang="ko-KR" altLang="en-US" sz="5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149257" y="5311566"/>
              <a:ext cx="1272174" cy="49748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>
                  <a:latin typeface="Calibri" pitchFamily="34" charset="0"/>
                  <a:cs typeface="Calibri" pitchFamily="34" charset="0"/>
                </a:rPr>
                <a:t>Through the looking-glass</a:t>
              </a:r>
              <a:endParaRPr lang="ko-KR" altLang="en-US" sz="5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680785" y="4360302"/>
              <a:ext cx="240843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39" name="한쪽 모서리가 잘린 사각형 38"/>
            <p:cNvSpPr/>
            <p:nvPr/>
          </p:nvSpPr>
          <p:spPr>
            <a:xfrm rot="10800000">
              <a:off x="4754461" y="4339364"/>
              <a:ext cx="4138019" cy="2113971"/>
            </a:xfrm>
            <a:prstGeom prst="snip1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6079" y="5013176"/>
            <a:ext cx="1992628" cy="1257485"/>
            <a:chOff x="251521" y="4339364"/>
            <a:chExt cx="4138019" cy="2113971"/>
          </a:xfrm>
        </p:grpSpPr>
        <p:cxnSp>
          <p:nvCxnSpPr>
            <p:cNvPr id="16" name="직선 연결선 15"/>
            <p:cNvCxnSpPr>
              <a:stCxn id="22" idx="3"/>
              <a:endCxn id="21" idx="1"/>
            </p:cNvCxnSpPr>
            <p:nvPr/>
          </p:nvCxnSpPr>
          <p:spPr>
            <a:xfrm>
              <a:off x="1680820" y="5508655"/>
              <a:ext cx="836514" cy="114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22" idx="3"/>
              <a:endCxn id="20" idx="1"/>
            </p:cNvCxnSpPr>
            <p:nvPr/>
          </p:nvCxnSpPr>
          <p:spPr>
            <a:xfrm flipV="1">
              <a:off x="1680820" y="4959544"/>
              <a:ext cx="836514" cy="549111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2517334" y="4749684"/>
              <a:ext cx="165618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Alice’s adventures in wonderland</a:t>
              </a:r>
              <a:endParaRPr lang="ko-KR" altLang="en-US" sz="500" b="1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517334" y="5299944"/>
              <a:ext cx="165618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Through the looking-glass</a:t>
              </a:r>
              <a:endParaRPr lang="ko-KR" altLang="en-US" sz="500" b="1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08646" y="5259913"/>
              <a:ext cx="1272175" cy="49748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>
                  <a:latin typeface="Calibri" pitchFamily="34" charset="0"/>
                  <a:cs typeface="Calibri" pitchFamily="34" charset="0"/>
                </a:rPr>
                <a:t>Lewis Carroll</a:t>
              </a:r>
              <a:endParaRPr lang="ko-KR" altLang="en-US" sz="5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517334" y="5877272"/>
              <a:ext cx="165618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UK</a:t>
              </a:r>
              <a:endParaRPr lang="ko-KR" altLang="en-US" sz="500" b="1" dirty="0"/>
            </a:p>
          </p:txBody>
        </p:sp>
        <p:cxnSp>
          <p:nvCxnSpPr>
            <p:cNvPr id="24" name="직선 연결선 23"/>
            <p:cNvCxnSpPr>
              <a:stCxn id="22" idx="3"/>
              <a:endCxn id="23" idx="1"/>
            </p:cNvCxnSpPr>
            <p:nvPr/>
          </p:nvCxnSpPr>
          <p:spPr>
            <a:xfrm>
              <a:off x="1680820" y="5508655"/>
              <a:ext cx="836514" cy="578477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한쪽 모서리가 잘린 사각형 37"/>
            <p:cNvSpPr/>
            <p:nvPr/>
          </p:nvSpPr>
          <p:spPr>
            <a:xfrm rot="10800000">
              <a:off x="251521" y="4339364"/>
              <a:ext cx="4138019" cy="2113971"/>
            </a:xfrm>
            <a:prstGeom prst="snip1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148547" y="4367805"/>
              <a:ext cx="240843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36080" y="1628800"/>
            <a:ext cx="1992628" cy="1257485"/>
            <a:chOff x="251521" y="1883483"/>
            <a:chExt cx="4138019" cy="2113971"/>
          </a:xfrm>
        </p:grpSpPr>
        <p:cxnSp>
          <p:nvCxnSpPr>
            <p:cNvPr id="26" name="직선 연결선 25"/>
            <p:cNvCxnSpPr>
              <a:stCxn id="32" idx="3"/>
              <a:endCxn id="31" idx="1"/>
            </p:cNvCxnSpPr>
            <p:nvPr/>
          </p:nvCxnSpPr>
          <p:spPr>
            <a:xfrm>
              <a:off x="1680820" y="3061531"/>
              <a:ext cx="836514" cy="0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32" idx="3"/>
              <a:endCxn id="30" idx="1"/>
            </p:cNvCxnSpPr>
            <p:nvPr/>
          </p:nvCxnSpPr>
          <p:spPr>
            <a:xfrm flipV="1">
              <a:off x="1680820" y="2511271"/>
              <a:ext cx="836514" cy="550260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29"/>
            <p:cNvSpPr/>
            <p:nvPr/>
          </p:nvSpPr>
          <p:spPr>
            <a:xfrm>
              <a:off x="2517334" y="2301412"/>
              <a:ext cx="165618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Lewis Carroll</a:t>
              </a:r>
              <a:endParaRPr lang="ko-KR" altLang="en-US" sz="500" b="1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517334" y="2851672"/>
              <a:ext cx="165618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Through the looking-glass</a:t>
              </a:r>
              <a:endParaRPr lang="ko-KR" altLang="en-US" sz="500" b="1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08646" y="2802260"/>
              <a:ext cx="1272174" cy="51854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>
                  <a:latin typeface="Calibri" pitchFamily="34" charset="0"/>
                  <a:cs typeface="Calibri" pitchFamily="34" charset="0"/>
                </a:rPr>
                <a:t>Alice’s adventures in wonderland</a:t>
              </a:r>
              <a:endParaRPr lang="ko-KR" altLang="en-US" sz="5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17334" y="3429000"/>
              <a:ext cx="165618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UK</a:t>
              </a:r>
              <a:endParaRPr lang="ko-KR" altLang="en-US" sz="500" b="1" dirty="0"/>
            </a:p>
          </p:txBody>
        </p:sp>
        <p:cxnSp>
          <p:nvCxnSpPr>
            <p:cNvPr id="34" name="직선 연결선 33"/>
            <p:cNvCxnSpPr>
              <a:stCxn id="32" idx="3"/>
              <a:endCxn id="33" idx="1"/>
            </p:cNvCxnSpPr>
            <p:nvPr/>
          </p:nvCxnSpPr>
          <p:spPr>
            <a:xfrm>
              <a:off x="1680820" y="3061531"/>
              <a:ext cx="836514" cy="57732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한쪽 모서리가 잘린 사각형 40"/>
            <p:cNvSpPr/>
            <p:nvPr/>
          </p:nvSpPr>
          <p:spPr>
            <a:xfrm rot="10800000">
              <a:off x="251521" y="1883483"/>
              <a:ext cx="4138019" cy="2113971"/>
            </a:xfrm>
            <a:prstGeom prst="snip1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23727" y="1899687"/>
              <a:ext cx="240843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967314" y="1628800"/>
            <a:ext cx="1992628" cy="1257485"/>
            <a:chOff x="4754461" y="1883483"/>
            <a:chExt cx="4138019" cy="211397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138471" y="2823318"/>
              <a:ext cx="1272174" cy="49748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UK</a:t>
              </a:r>
              <a:endParaRPr lang="ko-KR" altLang="en-US" sz="1200" dirty="0"/>
            </a:p>
          </p:txBody>
        </p:sp>
        <p:sp>
          <p:nvSpPr>
            <p:cNvPr id="43" name="한쪽 모서리가 잘린 사각형 42"/>
            <p:cNvSpPr/>
            <p:nvPr/>
          </p:nvSpPr>
          <p:spPr>
            <a:xfrm rot="10800000">
              <a:off x="4754461" y="1883483"/>
              <a:ext cx="4138019" cy="2113971"/>
            </a:xfrm>
            <a:prstGeom prst="snip1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707421" y="1908832"/>
              <a:ext cx="240843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>
                  <a:latin typeface="Calibri" pitchFamily="34" charset="0"/>
                  <a:cs typeface="Calibri" pitchFamily="34" charset="0"/>
                </a:rPr>
                <a:t>d</a:t>
              </a:r>
              <a:endParaRPr lang="en-US" altLang="ko-KR" sz="16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5400136" y="4727709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Through the looking-glass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3154927" y="3708240"/>
            <a:ext cx="534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write</a:t>
            </a: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608435" y="2965183"/>
            <a:ext cx="1792021" cy="1763117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2339163" y="4728300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Lewis Carroll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2076818" y="3708241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creator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791667" y="3044242"/>
            <a:ext cx="0" cy="1634698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29539" y="2426946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country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339163" y="2446641"/>
            <a:ext cx="1272174" cy="518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Alice’s adventures in wonderland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4720108" y="4011298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followed by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400456" y="2457170"/>
            <a:ext cx="1272174" cy="4974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UK</a:t>
            </a:r>
            <a:endParaRPr lang="ko-KR" altLang="en-US" sz="12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3084930" y="3033892"/>
            <a:ext cx="0" cy="1634698"/>
          </a:xfrm>
          <a:prstGeom prst="line">
            <a:avLst/>
          </a:prstGeom>
          <a:ln w="1905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031684" y="3033892"/>
            <a:ext cx="0" cy="1634698"/>
          </a:xfrm>
          <a:prstGeom prst="line">
            <a:avLst/>
          </a:prstGeom>
          <a:ln w="1905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688979" y="4894964"/>
            <a:ext cx="1633833" cy="0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688979" y="2705912"/>
            <a:ext cx="1633833" cy="0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688979" y="5038980"/>
            <a:ext cx="1633833" cy="0"/>
          </a:xfrm>
          <a:prstGeom prst="line">
            <a:avLst/>
          </a:prstGeom>
          <a:ln w="19050">
            <a:solidFill>
              <a:srgbClr val="C000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608435" y="2941183"/>
            <a:ext cx="1791701" cy="1863233"/>
          </a:xfrm>
          <a:prstGeom prst="line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238869" y="4630387"/>
            <a:ext cx="534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write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162170" y="5086692"/>
            <a:ext cx="6874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creator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957138" y="3310788"/>
            <a:ext cx="534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born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6036543" y="3670828"/>
            <a:ext cx="720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country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579206" y="202005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0.412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40499" y="202005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0.352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78759" y="540391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0.695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640499" y="540391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0.544</a:t>
            </a:r>
          </a:p>
        </p:txBody>
      </p:sp>
    </p:spTree>
    <p:extLst>
      <p:ext uri="{BB962C8B-B14F-4D97-AF65-F5344CB8AC3E}">
        <p14:creationId xmlns:p14="http://schemas.microsoft.com/office/powerpoint/2010/main" val="20947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0.21007 -0.1152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20312 -0.11527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21129 0.1368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20226 0.12615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b="1" dirty="0" smtClean="0"/>
              <a:t>Experiments</a:t>
            </a:r>
          </a:p>
          <a:p>
            <a:pPr lvl="1"/>
            <a:r>
              <a:rPr lang="en-US" altLang="ko-KR" b="1" dirty="0" smtClean="0"/>
              <a:t>The Setup</a:t>
            </a:r>
          </a:p>
          <a:p>
            <a:pPr lvl="1"/>
            <a:r>
              <a:rPr lang="en-US" altLang="ko-KR" b="1" dirty="0" smtClean="0"/>
              <a:t>Results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Dataset</a:t>
            </a:r>
          </a:p>
          <a:p>
            <a:pPr lvl="1"/>
            <a:r>
              <a:rPr lang="en-US" altLang="ko-KR" sz="1800" dirty="0" smtClean="0"/>
              <a:t>400 web pages with </a:t>
            </a:r>
            <a:r>
              <a:rPr lang="en-US" altLang="ko-KR" sz="1800" dirty="0" err="1" smtClean="0"/>
              <a:t>RDFa</a:t>
            </a:r>
            <a:r>
              <a:rPr lang="en-US" altLang="ko-KR" sz="1800" dirty="0" smtClean="0"/>
              <a:t> annotation</a:t>
            </a:r>
          </a:p>
          <a:p>
            <a:pPr lvl="1"/>
            <a:r>
              <a:rPr lang="en-US" altLang="ko-KR" sz="1800" dirty="0" smtClean="0"/>
              <a:t>Using Wikipedia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Domain Restriction</a:t>
            </a:r>
          </a:p>
          <a:p>
            <a:pPr lvl="1"/>
            <a:r>
              <a:rPr lang="en-US" altLang="ko-KR" sz="1800" dirty="0" smtClean="0"/>
              <a:t>Contents about ”Alice’s Adventures in Wonderland”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Comparative Experiment</a:t>
            </a:r>
          </a:p>
          <a:p>
            <a:pPr lvl="1"/>
            <a:r>
              <a:rPr lang="en-US" altLang="ko-KR" sz="1800" dirty="0" smtClean="0"/>
              <a:t>General PageRank</a:t>
            </a:r>
          </a:p>
          <a:p>
            <a:pPr lvl="1"/>
            <a:r>
              <a:rPr lang="en-US" altLang="ko-KR" sz="1800" dirty="0" smtClean="0"/>
              <a:t>Weighted Semantic PageRank (WSPR)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88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PageRank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WSPR: Results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3" y="2057347"/>
            <a:ext cx="4041224" cy="295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76" y="2013711"/>
            <a:ext cx="4176464" cy="303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7351" y="5596364"/>
            <a:ext cx="8102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Precision and Recall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of PageRank and WSPR for varying number of pages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PageRank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WSPR: Results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31144"/>
            <a:ext cx="4536504" cy="330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7351" y="5596364"/>
            <a:ext cx="8102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F-measure of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PageRank and WSPR for varying number of pages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한쪽 모서리가 잘린 사각형 61"/>
          <p:cNvSpPr/>
          <p:nvPr/>
        </p:nvSpPr>
        <p:spPr>
          <a:xfrm rot="10800000">
            <a:off x="5115396" y="2276866"/>
            <a:ext cx="2685505" cy="1900721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51520" y="4509120"/>
            <a:ext cx="8620933" cy="1944216"/>
            <a:chOff x="251520" y="4509120"/>
            <a:chExt cx="8620933" cy="1944216"/>
          </a:xfrm>
        </p:grpSpPr>
        <p:sp>
          <p:nvSpPr>
            <p:cNvPr id="49" name="직사각형 48"/>
            <p:cNvSpPr/>
            <p:nvPr/>
          </p:nvSpPr>
          <p:spPr>
            <a:xfrm>
              <a:off x="3635896" y="4509120"/>
              <a:ext cx="20610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Resource Rank</a:t>
              </a:r>
              <a:endParaRPr lang="ko-KR" altLang="en-US" b="1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51520" y="4878452"/>
              <a:ext cx="4084429" cy="157488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788024" y="4878452"/>
              <a:ext cx="4084429" cy="157488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 smtClean="0"/>
              <a:t>WSPR: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1187625" y="2276866"/>
            <a:ext cx="2685505" cy="1900721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Desktop\lgo_macmill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28"/>
          <a:stretch/>
        </p:blipFill>
        <p:spPr bwMode="auto">
          <a:xfrm>
            <a:off x="1317349" y="2443463"/>
            <a:ext cx="446339" cy="27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25px-Flag_of_the_United_States_(Pantone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74" y="2453499"/>
            <a:ext cx="423826" cy="22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6136" y="3212976"/>
            <a:ext cx="1552731" cy="338554"/>
            <a:chOff x="5559485" y="3462695"/>
            <a:chExt cx="1552731" cy="338554"/>
          </a:xfrm>
        </p:grpSpPr>
        <p:sp>
          <p:nvSpPr>
            <p:cNvPr id="33" name="타원 32"/>
            <p:cNvSpPr/>
            <p:nvPr/>
          </p:nvSpPr>
          <p:spPr>
            <a:xfrm>
              <a:off x="5559485" y="3504403"/>
              <a:ext cx="255138" cy="2551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16072" y="3462695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Calibri" pitchFamily="34" charset="0"/>
                  <a:cs typeface="Calibri" pitchFamily="34" charset="0"/>
                </a:rPr>
                <a:t>United States</a:t>
              </a:r>
              <a:endParaRPr lang="en-US" altLang="ko-KR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819454" y="2996952"/>
            <a:ext cx="1672426" cy="945371"/>
            <a:chOff x="2211316" y="3255485"/>
            <a:chExt cx="1672426" cy="945371"/>
          </a:xfrm>
        </p:grpSpPr>
        <p:sp>
          <p:nvSpPr>
            <p:cNvPr id="24" name="타원 23"/>
            <p:cNvSpPr/>
            <p:nvPr/>
          </p:nvSpPr>
          <p:spPr>
            <a:xfrm>
              <a:off x="2211316" y="3297193"/>
              <a:ext cx="255138" cy="2551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</a:t>
              </a:r>
              <a:endParaRPr lang="ko-KR" altLang="en-US" sz="11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211316" y="3783102"/>
              <a:ext cx="255138" cy="2551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7598" y="3255485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latin typeface="Calibri" pitchFamily="34" charset="0"/>
                  <a:cs typeface="Calibri" pitchFamily="34" charset="0"/>
                </a:rPr>
                <a:t>Macmillian</a:t>
              </a:r>
              <a:endParaRPr lang="en-US" altLang="ko-KR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7598" y="3695333"/>
              <a:ext cx="1296144" cy="505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ko-KR" sz="1600" dirty="0" smtClean="0">
                  <a:latin typeface="Calibri" pitchFamily="34" charset="0"/>
                  <a:cs typeface="Calibri" pitchFamily="34" charset="0"/>
                </a:rPr>
                <a:t>Publishing Company</a:t>
              </a:r>
              <a:endParaRPr lang="en-US" altLang="ko-KR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57200" y="2408474"/>
            <a:ext cx="212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http://.../</a:t>
            </a:r>
            <a:r>
              <a:rPr lang="en-US" altLang="ko-KR" sz="1400" b="1" dirty="0" err="1"/>
              <a:t>United_States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812833" y="240114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http://.../</a:t>
            </a:r>
            <a:r>
              <a:rPr lang="en-US" altLang="ko-KR" sz="1400" b="1" dirty="0" smtClean="0"/>
              <a:t>Macmillan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736908" y="1196752"/>
            <a:ext cx="732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Rank 33               PageRank             </a:t>
            </a:r>
            <a:r>
              <a:rPr lang="en-US" altLang="ko-KR" dirty="0" smtClean="0">
                <a:solidFill>
                  <a:srgbClr val="0070C0"/>
                </a:solidFill>
              </a:rPr>
              <a:t>Rank 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1860" y="5026823"/>
            <a:ext cx="3150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(1.118)  Macmillan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(0.429)  </a:t>
            </a:r>
            <a:r>
              <a:rPr lang="en-US" altLang="ko-KR" sz="1600" dirty="0" err="1" smtClean="0"/>
              <a:t>Publishing_Company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5436096" y="5026823"/>
            <a:ext cx="2375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(1.272)  </a:t>
            </a:r>
            <a:r>
              <a:rPr lang="en-US" altLang="ko-KR" sz="1600" dirty="0" err="1" smtClean="0"/>
              <a:t>United_States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773768" y="1662332"/>
            <a:ext cx="732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Rank 10</a:t>
            </a:r>
            <a:r>
              <a:rPr lang="en-US" altLang="ko-KR" b="1" dirty="0" smtClean="0"/>
              <a:t>                 WSPR              Rank 13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334427" y="5889909"/>
            <a:ext cx="41558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Page Takes Sum of Resource Score  (1.547)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Which page is more important?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General PageRank</a:t>
            </a:r>
          </a:p>
          <a:p>
            <a:pPr lvl="1"/>
            <a:r>
              <a:rPr lang="en-US" altLang="ko-KR" sz="1800" dirty="0" smtClean="0"/>
              <a:t>Page that has more many </a:t>
            </a:r>
            <a:r>
              <a:rPr lang="en-US" altLang="ko-KR" sz="1800" dirty="0" err="1" smtClean="0"/>
              <a:t>inlinks</a:t>
            </a:r>
            <a:endParaRPr lang="en-US" altLang="ko-KR" sz="18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smtClean="0"/>
              <a:t>WSPR</a:t>
            </a:r>
          </a:p>
          <a:p>
            <a:pPr lvl="1"/>
            <a:r>
              <a:rPr lang="en-US" altLang="ko-KR" sz="1800" dirty="0" smtClean="0"/>
              <a:t>Page that has more many important resources</a:t>
            </a:r>
            <a:endParaRPr lang="ko-KR" altLang="en-US" sz="1800" dirty="0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5816338" y="4729484"/>
            <a:ext cx="824131" cy="943515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1" name="타원 30"/>
          <p:cNvSpPr/>
          <p:nvPr/>
        </p:nvSpPr>
        <p:spPr>
          <a:xfrm>
            <a:off x="6015566" y="4914899"/>
            <a:ext cx="131386" cy="13929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5960220" y="5201242"/>
            <a:ext cx="234194" cy="2503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6298294" y="5261633"/>
            <a:ext cx="236426" cy="2506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6342490" y="4940273"/>
            <a:ext cx="148326" cy="15725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6417185" y="2156202"/>
            <a:ext cx="394221" cy="523534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003307" y="2135763"/>
            <a:ext cx="1244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003307" y="2330286"/>
            <a:ext cx="1244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5003307" y="2498063"/>
            <a:ext cx="1244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003307" y="2677487"/>
            <a:ext cx="1244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/>
          <p:cNvSpPr/>
          <p:nvPr/>
        </p:nvSpPr>
        <p:spPr>
          <a:xfrm rot="10800000">
            <a:off x="2915816" y="2156201"/>
            <a:ext cx="394221" cy="523534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501938" y="2330285"/>
            <a:ext cx="1244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1501938" y="2498062"/>
            <a:ext cx="124428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221487" y="4729484"/>
            <a:ext cx="824131" cy="943515"/>
            <a:chOff x="6469206" y="3947462"/>
            <a:chExt cx="1600371" cy="1728192"/>
          </a:xfrm>
        </p:grpSpPr>
        <p:sp>
          <p:nvSpPr>
            <p:cNvPr id="48" name="한쪽 모서리가 잘린 사각형 47"/>
            <p:cNvSpPr/>
            <p:nvPr/>
          </p:nvSpPr>
          <p:spPr>
            <a:xfrm rot="10800000">
              <a:off x="6469206" y="3947462"/>
              <a:ext cx="1600371" cy="1728192"/>
            </a:xfrm>
            <a:prstGeom prst="snip1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832470" y="4826174"/>
              <a:ext cx="255138" cy="2551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R</a:t>
              </a:r>
              <a:endParaRPr lang="ko-KR" altLang="en-US" sz="80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313569" y="4575851"/>
              <a:ext cx="288033" cy="2880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R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7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077691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Representative link-based algorithm</a:t>
            </a:r>
          </a:p>
          <a:p>
            <a:r>
              <a:rPr lang="en-US" altLang="ko-KR" sz="2200" dirty="0" smtClean="0"/>
              <a:t>Important page has many in-links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2518873" y="4136845"/>
            <a:ext cx="312258" cy="3203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1040190" y="3653973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442398" y="3838393"/>
            <a:ext cx="1008265" cy="3899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한쪽 모서리가 잘린 사각형 17"/>
          <p:cNvSpPr/>
          <p:nvPr/>
        </p:nvSpPr>
        <p:spPr>
          <a:xfrm rot="10800000">
            <a:off x="1040190" y="4568893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472793" y="4355116"/>
            <a:ext cx="977870" cy="3684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61653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* Sergey </a:t>
            </a:r>
            <a:r>
              <a:rPr lang="en-US" altLang="ko-KR" sz="1200" dirty="0" err="1">
                <a:latin typeface="Times New Roman" pitchFamily="18" charset="0"/>
                <a:cs typeface="Times New Roman" pitchFamily="18" charset="0"/>
              </a:rPr>
              <a:t>Brin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and Larry Page, “The Anatomy of a Large-scale </a:t>
            </a:r>
            <a:r>
              <a:rPr lang="en-US" altLang="ko-KR" sz="1200" dirty="0" err="1">
                <a:latin typeface="Times New Roman" pitchFamily="18" charset="0"/>
                <a:cs typeface="Times New Roman" pitchFamily="18" charset="0"/>
              </a:rPr>
              <a:t>Hypertextual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Web Search Engine,” Computer Networks and ISDN Systems, Vol. 30, No. 1-7, pp. 107-117, 1998.</a:t>
            </a:r>
          </a:p>
        </p:txBody>
      </p:sp>
      <p:sp>
        <p:nvSpPr>
          <p:cNvPr id="47" name="한쪽 모서리가 잘린 사각형 46"/>
          <p:cNvSpPr/>
          <p:nvPr/>
        </p:nvSpPr>
        <p:spPr>
          <a:xfrm rot="10800000">
            <a:off x="7766508" y="4144192"/>
            <a:ext cx="312258" cy="320335"/>
          </a:xfrm>
          <a:prstGeom prst="snip1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잘린 사각형 47"/>
          <p:cNvSpPr/>
          <p:nvPr/>
        </p:nvSpPr>
        <p:spPr>
          <a:xfrm rot="10800000">
            <a:off x="5823513" y="3424111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한쪽 모서리가 잘린 사각형 52"/>
          <p:cNvSpPr/>
          <p:nvPr/>
        </p:nvSpPr>
        <p:spPr>
          <a:xfrm rot="10800000">
            <a:off x="5823513" y="3784151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한쪽 모서리가 잘린 사각형 53"/>
          <p:cNvSpPr/>
          <p:nvPr/>
        </p:nvSpPr>
        <p:spPr>
          <a:xfrm rot="10800000">
            <a:off x="5823513" y="4144191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한쪽 모서리가 잘린 사각형 54"/>
          <p:cNvSpPr/>
          <p:nvPr/>
        </p:nvSpPr>
        <p:spPr>
          <a:xfrm rot="10800000">
            <a:off x="5823514" y="3064071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한쪽 모서리가 잘린 사각형 55"/>
          <p:cNvSpPr/>
          <p:nvPr/>
        </p:nvSpPr>
        <p:spPr>
          <a:xfrm rot="10800000">
            <a:off x="5823512" y="4504231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한쪽 모서리가 잘린 사각형 57"/>
          <p:cNvSpPr/>
          <p:nvPr/>
        </p:nvSpPr>
        <p:spPr>
          <a:xfrm rot="10800000">
            <a:off x="5823514" y="4864271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한쪽 모서리가 잘린 사각형 62"/>
          <p:cNvSpPr/>
          <p:nvPr/>
        </p:nvSpPr>
        <p:spPr>
          <a:xfrm rot="10800000">
            <a:off x="5823514" y="5224310"/>
            <a:ext cx="312258" cy="320335"/>
          </a:xfrm>
          <a:prstGeom prst="snip1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6289379" y="3235165"/>
            <a:ext cx="1368152" cy="8693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289379" y="3584279"/>
            <a:ext cx="1366094" cy="588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289379" y="3944318"/>
            <a:ext cx="1368152" cy="284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289379" y="4297012"/>
            <a:ext cx="13681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6289379" y="4370085"/>
            <a:ext cx="1368475" cy="29431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289379" y="4443904"/>
            <a:ext cx="1368475" cy="5750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89379" y="4520104"/>
            <a:ext cx="1375619" cy="8639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50813" y="2564904"/>
            <a:ext cx="1991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Less important page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979642" y="2568818"/>
            <a:ext cx="219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More important page</a:t>
            </a:r>
          </a:p>
        </p:txBody>
      </p:sp>
      <p:sp>
        <p:nvSpPr>
          <p:cNvPr id="6" name="왼쪽/오른쪽 화살표 5"/>
          <p:cNvSpPr/>
          <p:nvPr/>
        </p:nvSpPr>
        <p:spPr>
          <a:xfrm>
            <a:off x="4067944" y="4149080"/>
            <a:ext cx="720080" cy="31397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Conclusion</a:t>
            </a:r>
          </a:p>
          <a:p>
            <a:pPr lvl="1"/>
            <a:r>
              <a:rPr lang="en-US" altLang="ko-KR" dirty="0" smtClean="0"/>
              <a:t>We Utilize Ontology to PageRank</a:t>
            </a:r>
          </a:p>
          <a:p>
            <a:pPr lvl="1"/>
            <a:r>
              <a:rPr lang="en-US" altLang="ko-KR" dirty="0" smtClean="0"/>
              <a:t>Ranking pages based on semantic information</a:t>
            </a:r>
          </a:p>
          <a:p>
            <a:pPr lvl="1"/>
            <a:r>
              <a:rPr lang="en-US" altLang="ko-KR" dirty="0" smtClean="0"/>
              <a:t>It could provide more reasonable ranking result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z="2200" dirty="0" smtClean="0"/>
              <a:t>Future Work</a:t>
            </a:r>
          </a:p>
          <a:p>
            <a:pPr lvl="1"/>
            <a:r>
              <a:rPr lang="en-US" altLang="ko-KR" dirty="0" smtClean="0"/>
              <a:t>New semantic link weight approach</a:t>
            </a:r>
          </a:p>
          <a:p>
            <a:pPr lvl="1"/>
            <a:r>
              <a:rPr lang="en-US" altLang="ko-KR" dirty="0" smtClean="0"/>
              <a:t>Automatic semantic data extraction</a:t>
            </a:r>
          </a:p>
          <a:p>
            <a:pPr lvl="2"/>
            <a:r>
              <a:rPr lang="en-US" altLang="ko-KR" dirty="0" smtClean="0"/>
              <a:t>Using automatic </a:t>
            </a:r>
            <a:r>
              <a:rPr lang="en-US" altLang="ko-KR" dirty="0" err="1" smtClean="0"/>
              <a:t>RDFa</a:t>
            </a:r>
            <a:r>
              <a:rPr lang="en-US" altLang="ko-KR" dirty="0" smtClean="0"/>
              <a:t> annotation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91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0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 of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Can </a:t>
            </a:r>
            <a:r>
              <a:rPr lang="en-US" altLang="ko-KR" sz="2200" dirty="0"/>
              <a:t>not distinguish importance of links</a:t>
            </a:r>
          </a:p>
          <a:p>
            <a:pPr lvl="1"/>
            <a:r>
              <a:rPr lang="en-US" altLang="ko-KR" dirty="0" smtClean="0"/>
              <a:t>Unintended ranking result</a:t>
            </a:r>
          </a:p>
          <a:p>
            <a:pPr lvl="1"/>
            <a:r>
              <a:rPr lang="en-US" altLang="ko-KR" dirty="0" smtClean="0"/>
              <a:t>(e.g.) Less important but highly ranked page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68144" y="2852936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444702" y="3284984"/>
            <a:ext cx="792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0.460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0.358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0.323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0.252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5972" y="6021288"/>
            <a:ext cx="758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do not consider semantics of links when computing the importance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91838" y="2996952"/>
            <a:ext cx="2592288" cy="2325875"/>
            <a:chOff x="1191838" y="3063419"/>
            <a:chExt cx="2592288" cy="2325875"/>
          </a:xfrm>
        </p:grpSpPr>
        <p:grpSp>
          <p:nvGrpSpPr>
            <p:cNvPr id="5" name="그룹 4"/>
            <p:cNvGrpSpPr/>
            <p:nvPr/>
          </p:nvGrpSpPr>
          <p:grpSpPr>
            <a:xfrm>
              <a:off x="3208062" y="4813230"/>
              <a:ext cx="576064" cy="576064"/>
              <a:chOff x="5148064" y="1988840"/>
              <a:chExt cx="576064" cy="576064"/>
            </a:xfrm>
          </p:grpSpPr>
          <p:sp>
            <p:nvSpPr>
              <p:cNvPr id="6" name="한쪽 모서리가 잘린 사각형 5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a</a:t>
                </a:r>
              </a:p>
            </p:txBody>
          </p:sp>
        </p:grpSp>
        <p:cxnSp>
          <p:nvCxnSpPr>
            <p:cNvPr id="17" name="직선 연결선 16"/>
            <p:cNvCxnSpPr/>
            <p:nvPr/>
          </p:nvCxnSpPr>
          <p:spPr>
            <a:xfrm flipH="1">
              <a:off x="1839910" y="5229200"/>
              <a:ext cx="1296143" cy="0"/>
            </a:xfrm>
            <a:prstGeom prst="line">
              <a:avLst/>
            </a:pr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816864" y="3639484"/>
              <a:ext cx="1319189" cy="1131209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191838" y="4813230"/>
              <a:ext cx="576064" cy="576064"/>
              <a:chOff x="5148064" y="1988840"/>
              <a:chExt cx="576064" cy="576064"/>
            </a:xfrm>
          </p:grpSpPr>
          <p:sp>
            <p:nvSpPr>
              <p:cNvPr id="21" name="한쪽 모서리가 잘린 사각형 20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b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91839" y="3063419"/>
              <a:ext cx="576064" cy="576064"/>
              <a:chOff x="5148064" y="1988840"/>
              <a:chExt cx="576064" cy="576064"/>
            </a:xfrm>
          </p:grpSpPr>
          <p:sp>
            <p:nvSpPr>
              <p:cNvPr id="24" name="한쪽 모서리가 잘린 사각형 23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c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208061" y="3063419"/>
              <a:ext cx="576064" cy="576064"/>
              <a:chOff x="5148064" y="1988840"/>
              <a:chExt cx="576064" cy="576064"/>
            </a:xfrm>
          </p:grpSpPr>
          <p:sp>
            <p:nvSpPr>
              <p:cNvPr id="27" name="한쪽 모서리가 잘린 사각형 26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</a:p>
            </p:txBody>
          </p:sp>
        </p:grpSp>
        <p:cxnSp>
          <p:nvCxnSpPr>
            <p:cNvPr id="31" name="직선 연결선 30"/>
            <p:cNvCxnSpPr/>
            <p:nvPr/>
          </p:nvCxnSpPr>
          <p:spPr>
            <a:xfrm flipV="1">
              <a:off x="1619672" y="3733110"/>
              <a:ext cx="0" cy="1047003"/>
            </a:xfrm>
            <a:prstGeom prst="line">
              <a:avLst/>
            </a:pr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1839910" y="5013176"/>
              <a:ext cx="1296143" cy="0"/>
            </a:xfrm>
            <a:prstGeom prst="line">
              <a:avLst/>
            </a:prstGeom>
            <a:ln w="25400">
              <a:solidFill>
                <a:srgbClr val="00206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366623" y="3733110"/>
              <a:ext cx="0" cy="1047003"/>
            </a:xfrm>
            <a:prstGeom prst="line">
              <a:avLst/>
            </a:prstGeom>
            <a:ln w="25400">
              <a:solidFill>
                <a:srgbClr val="00206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3496094" y="3733110"/>
              <a:ext cx="0" cy="1047003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839910" y="3325634"/>
              <a:ext cx="1296143" cy="0"/>
            </a:xfrm>
            <a:prstGeom prst="line">
              <a:avLst/>
            </a:prstGeom>
            <a:ln w="25400">
              <a:solidFill>
                <a:srgbClr val="00B0F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839910" y="3629024"/>
              <a:ext cx="1296143" cy="1141669"/>
            </a:xfrm>
            <a:prstGeom prst="line">
              <a:avLst/>
            </a:pr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4644008" y="3284985"/>
            <a:ext cx="352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d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a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96430" y="3300712"/>
            <a:ext cx="792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1.000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1.000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1.000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1.000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781183" y="3300310"/>
            <a:ext cx="819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1.142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0.858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0.717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0.433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00404" y="3284985"/>
            <a:ext cx="784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0.821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0.577   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0.516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0.393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4860033" y="5051276"/>
            <a:ext cx="648070" cy="0"/>
          </a:xfrm>
          <a:prstGeom prst="line">
            <a:avLst/>
          </a:prstGeom>
          <a:ln w="25400">
            <a:solidFill>
              <a:srgbClr val="00206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860032" y="5348600"/>
            <a:ext cx="648071" cy="0"/>
          </a:xfrm>
          <a:prstGeom prst="line">
            <a:avLst/>
          </a:prstGeom>
          <a:ln w="25400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26496" y="4837672"/>
            <a:ext cx="232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meaningful reference</a:t>
            </a:r>
            <a:endParaRPr lang="ko-KR" altLang="en-US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36433" y="5157192"/>
            <a:ext cx="232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meaningless reference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5442" y="4834741"/>
            <a:ext cx="3436958" cy="68249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한쪽 모서리가 잘린 사각형 55"/>
          <p:cNvSpPr/>
          <p:nvPr/>
        </p:nvSpPr>
        <p:spPr>
          <a:xfrm rot="10800000">
            <a:off x="7020272" y="1774072"/>
            <a:ext cx="279545" cy="28677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1359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Weighted PageRank</a:t>
            </a:r>
            <a:r>
              <a:rPr lang="en-US" altLang="ko-KR" sz="2000" baseline="30000" dirty="0" smtClean="0"/>
              <a:t>*</a:t>
            </a:r>
          </a:p>
          <a:p>
            <a:pPr lvl="1"/>
            <a:r>
              <a:rPr lang="en-US" altLang="ko-KR" sz="1800" dirty="0" smtClean="0"/>
              <a:t>Importance is measured by in-links and out-links</a:t>
            </a:r>
          </a:p>
          <a:p>
            <a:pPr lvl="1"/>
            <a:r>
              <a:rPr lang="en-US" altLang="ko-KR" sz="1800" dirty="0" smtClean="0"/>
              <a:t>Limitation: algorithm is still based on number of links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Approaches: Evaluation of links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264"/>
            <a:ext cx="9144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err="1">
                <a:latin typeface="Times New Roman" pitchFamily="18" charset="0"/>
                <a:cs typeface="Times New Roman" pitchFamily="18" charset="0"/>
              </a:rPr>
              <a:t>Wenpu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Xing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et al., 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“Weighted PageRank Algorithm,” In proceedings of the 2nd Annual Conference on Communication Networks &amp; Services Research, pp. 305-314, 2004.</a:t>
            </a:r>
            <a:endParaRPr lang="en-US" altLang="ko-KR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en-US" altLang="ko-KR" sz="1200" dirty="0" err="1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Sharma et al., 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“Weighted Page Content Rank for Ordering Web Search Result,” International Journal of Engineering Science and Technology, Vol. 2, No. 12, pp. 7301-7310, 2010.</a:t>
            </a:r>
          </a:p>
        </p:txBody>
      </p:sp>
      <p:sp>
        <p:nvSpPr>
          <p:cNvPr id="40" name="한쪽 모서리가 잘린 사각형 39"/>
          <p:cNvSpPr/>
          <p:nvPr/>
        </p:nvSpPr>
        <p:spPr>
          <a:xfrm rot="10800000">
            <a:off x="8203482" y="1280970"/>
            <a:ext cx="279545" cy="28677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잘린 사각형 40"/>
          <p:cNvSpPr/>
          <p:nvPr/>
        </p:nvSpPr>
        <p:spPr>
          <a:xfrm rot="10800000">
            <a:off x="8191570" y="1760757"/>
            <a:ext cx="279545" cy="28677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391883" y="1425791"/>
            <a:ext cx="7829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7389329" y="1522238"/>
            <a:ext cx="785511" cy="395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272845" y="1268760"/>
            <a:ext cx="142394" cy="18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099184" y="1772816"/>
            <a:ext cx="142394" cy="18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491337" y="1124744"/>
                <a:ext cx="642963" cy="197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𝒊𝒏</m:t>
                          </m:r>
                        </m:sup>
                      </m:sSubSup>
                    </m:oMath>
                  </m:oMathPara>
                </a14:m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337" y="1124744"/>
                <a:ext cx="642963" cy="197633"/>
              </a:xfrm>
              <a:prstGeom prst="rect">
                <a:avLst/>
              </a:prstGeom>
              <a:blipFill rotWithShape="1">
                <a:blip r:embed="rId3"/>
                <a:stretch>
                  <a:fillRect b="-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한쪽 모서리가 잘린 사각형 54"/>
          <p:cNvSpPr/>
          <p:nvPr/>
        </p:nvSpPr>
        <p:spPr>
          <a:xfrm rot="10800000">
            <a:off x="7030609" y="1280970"/>
            <a:ext cx="279545" cy="28677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389329" y="1512929"/>
            <a:ext cx="744971" cy="351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내용 개체 틀 2"/>
          <p:cNvSpPr txBox="1">
            <a:spLocks/>
          </p:cNvSpPr>
          <p:nvPr/>
        </p:nvSpPr>
        <p:spPr>
          <a:xfrm>
            <a:off x="179512" y="2596896"/>
            <a:ext cx="8784976" cy="140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Weighted Page Content Rank</a:t>
            </a:r>
            <a:r>
              <a:rPr lang="en-US" altLang="ko-KR" sz="2000" baseline="30000" dirty="0" smtClean="0"/>
              <a:t>**</a:t>
            </a:r>
          </a:p>
          <a:p>
            <a:pPr lvl="1"/>
            <a:r>
              <a:rPr lang="en-US" altLang="ko-KR" sz="1800" dirty="0" smtClean="0"/>
              <a:t>Compute Importance by using web content mining</a:t>
            </a:r>
          </a:p>
          <a:p>
            <a:pPr lvl="1"/>
            <a:r>
              <a:rPr lang="en-US" altLang="ko-KR" sz="1800" dirty="0" smtClean="0"/>
              <a:t>Limitation: High complexity of Natural language processing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030609" y="2622545"/>
            <a:ext cx="1452418" cy="882109"/>
            <a:chOff x="7030609" y="4016097"/>
            <a:chExt cx="1452418" cy="882109"/>
          </a:xfrm>
        </p:grpSpPr>
        <p:sp>
          <p:nvSpPr>
            <p:cNvPr id="85" name="직사각형 84"/>
            <p:cNvSpPr/>
            <p:nvPr/>
          </p:nvSpPr>
          <p:spPr>
            <a:xfrm>
              <a:off x="7276760" y="4016097"/>
              <a:ext cx="11384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Text Mining </a:t>
              </a:r>
            </a:p>
          </p:txBody>
        </p:sp>
        <p:sp>
          <p:nvSpPr>
            <p:cNvPr id="86" name="한쪽 모서리가 잘린 사각형 85"/>
            <p:cNvSpPr/>
            <p:nvPr/>
          </p:nvSpPr>
          <p:spPr>
            <a:xfrm rot="10800000">
              <a:off x="8203482" y="4611430"/>
              <a:ext cx="279545" cy="286776"/>
            </a:xfrm>
            <a:prstGeom prst="snip1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7391883" y="4756251"/>
              <a:ext cx="7829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한쪽 모서리가 잘린 사각형 87"/>
            <p:cNvSpPr/>
            <p:nvPr/>
          </p:nvSpPr>
          <p:spPr>
            <a:xfrm rot="10800000">
              <a:off x="7030609" y="4611430"/>
              <a:ext cx="279545" cy="286776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7635832" y="3868109"/>
              <a:ext cx="238212" cy="1138987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내용 개체 틀 2"/>
          <p:cNvSpPr txBox="1">
            <a:spLocks/>
          </p:cNvSpPr>
          <p:nvPr/>
        </p:nvSpPr>
        <p:spPr>
          <a:xfrm>
            <a:off x="179512" y="4109064"/>
            <a:ext cx="8784976" cy="140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Limitation</a:t>
            </a:r>
          </a:p>
          <a:p>
            <a:pPr lvl="1"/>
            <a:r>
              <a:rPr lang="en-US" altLang="ko-KR" sz="1800" dirty="0"/>
              <a:t>On the hyperlink based web structure,</a:t>
            </a:r>
          </a:p>
          <a:p>
            <a:pPr lvl="1"/>
            <a:r>
              <a:rPr lang="en-US" altLang="ko-KR" sz="1800" dirty="0" smtClean="0"/>
              <a:t>Cannot evaluate Link weight by meaning directly</a:t>
            </a:r>
          </a:p>
        </p:txBody>
      </p:sp>
    </p:spTree>
    <p:extLst>
      <p:ext uri="{BB962C8B-B14F-4D97-AF65-F5344CB8AC3E}">
        <p14:creationId xmlns:p14="http://schemas.microsoft.com/office/powerpoint/2010/main" val="292105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-5600" y="4652277"/>
            <a:ext cx="9073008" cy="1861272"/>
            <a:chOff x="-5600" y="4652277"/>
            <a:chExt cx="9073008" cy="1861272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66408" y="4652277"/>
              <a:ext cx="9001000" cy="1861272"/>
            </a:xfrm>
            <a:prstGeom prst="roundRect">
              <a:avLst/>
            </a:prstGeom>
            <a:solidFill>
              <a:schemeClr val="accent1">
                <a:alpha val="13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3378" y="5116006"/>
              <a:ext cx="24653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Semantic Level Rank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600" y="5548054"/>
              <a:ext cx="28674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(information to information)</a:t>
              </a: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056607" y="4896974"/>
            <a:ext cx="5907881" cy="1561453"/>
            <a:chOff x="3056607" y="4896974"/>
            <a:chExt cx="5907881" cy="1561453"/>
          </a:xfrm>
        </p:grpSpPr>
        <p:sp>
          <p:nvSpPr>
            <p:cNvPr id="74" name="타원 73"/>
            <p:cNvSpPr/>
            <p:nvPr/>
          </p:nvSpPr>
          <p:spPr>
            <a:xfrm>
              <a:off x="3056607" y="5277523"/>
              <a:ext cx="144016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644098" y="4896974"/>
              <a:ext cx="144016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187088" y="5548034"/>
              <a:ext cx="144016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627248" y="5032602"/>
              <a:ext cx="133724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Our Approach</a:t>
            </a:r>
            <a:r>
              <a:rPr lang="en-US" altLang="ko-KR" sz="3200" dirty="0"/>
              <a:t>: </a:t>
            </a:r>
            <a:r>
              <a:rPr lang="en-US" altLang="ko-KR" sz="3200" dirty="0" smtClean="0"/>
              <a:t>Ontology based PageRank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005683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Goal: more reasonable page ranking using semantic information</a:t>
            </a:r>
            <a:endParaRPr lang="en-US" altLang="ko-KR" sz="2200" dirty="0"/>
          </a:p>
          <a:p>
            <a:r>
              <a:rPr lang="en-US" altLang="ko-KR" sz="2200" dirty="0" smtClean="0"/>
              <a:t>Key ideas</a:t>
            </a:r>
          </a:p>
          <a:p>
            <a:pPr lvl="1"/>
            <a:r>
              <a:rPr lang="en-US" altLang="ko-KR" dirty="0" smtClean="0"/>
              <a:t>Resource is information itself</a:t>
            </a:r>
          </a:p>
          <a:p>
            <a:pPr lvl="1"/>
            <a:r>
              <a:rPr lang="en-US" altLang="ko-KR" dirty="0" smtClean="0"/>
              <a:t>RDF Graph has labeled links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6547128" y="5732720"/>
            <a:ext cx="796452" cy="423364"/>
            <a:chOff x="6547128" y="5732720"/>
            <a:chExt cx="796452" cy="423364"/>
          </a:xfrm>
        </p:grpSpPr>
        <p:cxnSp>
          <p:nvCxnSpPr>
            <p:cNvPr id="32" name="직선 연결선 31"/>
            <p:cNvCxnSpPr/>
            <p:nvPr/>
          </p:nvCxnSpPr>
          <p:spPr>
            <a:xfrm flipH="1" flipV="1">
              <a:off x="6701258" y="6069201"/>
              <a:ext cx="450221" cy="17351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6547128" y="5947487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04515" y="6017019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 flipV="1">
              <a:off x="7038314" y="5866129"/>
              <a:ext cx="166202" cy="150891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908695" y="5732720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937826" y="4995374"/>
            <a:ext cx="939838" cy="673994"/>
            <a:chOff x="4937826" y="4995374"/>
            <a:chExt cx="939838" cy="673994"/>
          </a:xfrm>
        </p:grpSpPr>
        <p:sp>
          <p:nvSpPr>
            <p:cNvPr id="40" name="타원 39"/>
            <p:cNvSpPr/>
            <p:nvPr/>
          </p:nvSpPr>
          <p:spPr>
            <a:xfrm>
              <a:off x="5077915" y="4995374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937826" y="5530303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465865" y="5064907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5738599" y="5236697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5025161" y="5176159"/>
              <a:ext cx="84745" cy="354145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5101188" y="5213138"/>
              <a:ext cx="342942" cy="334896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5109906" y="5375762"/>
              <a:ext cx="628693" cy="224074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3331151" y="5427789"/>
            <a:ext cx="789092" cy="564980"/>
            <a:chOff x="3331151" y="5427789"/>
            <a:chExt cx="789092" cy="564980"/>
          </a:xfrm>
        </p:grpSpPr>
        <p:cxnSp>
          <p:nvCxnSpPr>
            <p:cNvPr id="53" name="직선 연결선 52"/>
            <p:cNvCxnSpPr/>
            <p:nvPr/>
          </p:nvCxnSpPr>
          <p:spPr>
            <a:xfrm flipV="1">
              <a:off x="3826404" y="5707335"/>
              <a:ext cx="154774" cy="138420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655538" y="5853704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331151" y="5449471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3757443" y="5582581"/>
              <a:ext cx="13907" cy="249509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 flipV="1">
              <a:off x="3466590" y="5582581"/>
              <a:ext cx="188356" cy="268760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3687339" y="5427789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981178" y="5565876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8085878" y="5395213"/>
            <a:ext cx="571968" cy="293352"/>
            <a:chOff x="8085878" y="5395213"/>
            <a:chExt cx="571968" cy="293352"/>
          </a:xfrm>
        </p:grpSpPr>
        <p:sp>
          <p:nvSpPr>
            <p:cNvPr id="62" name="타원 61"/>
            <p:cNvSpPr/>
            <p:nvPr/>
          </p:nvSpPr>
          <p:spPr>
            <a:xfrm>
              <a:off x="8085878" y="5395213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8241376" y="5511231"/>
              <a:ext cx="252872" cy="76539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8518781" y="5549500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852852" y="5300672"/>
            <a:ext cx="4206444" cy="732058"/>
            <a:chOff x="3852852" y="5300672"/>
            <a:chExt cx="4206444" cy="732058"/>
          </a:xfrm>
        </p:grpSpPr>
        <p:cxnSp>
          <p:nvCxnSpPr>
            <p:cNvPr id="79" name="직선 연결선 78"/>
            <p:cNvCxnSpPr/>
            <p:nvPr/>
          </p:nvCxnSpPr>
          <p:spPr>
            <a:xfrm flipH="1">
              <a:off x="4120243" y="5566854"/>
              <a:ext cx="754862" cy="68554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3852852" y="5947487"/>
              <a:ext cx="2605019" cy="85243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7047761" y="5565876"/>
              <a:ext cx="1011535" cy="154777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981752" y="5300672"/>
              <a:ext cx="1980721" cy="144364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5136025" y="5662713"/>
              <a:ext cx="1321846" cy="262601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연결선 94"/>
          <p:cNvCxnSpPr>
            <a:endCxn id="74" idx="2"/>
          </p:cNvCxnSpPr>
          <p:nvPr/>
        </p:nvCxnSpPr>
        <p:spPr>
          <a:xfrm flipH="1">
            <a:off x="3056607" y="4063241"/>
            <a:ext cx="478987" cy="1669479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74" idx="6"/>
          </p:cNvCxnSpPr>
          <p:nvPr/>
        </p:nvCxnSpPr>
        <p:spPr>
          <a:xfrm>
            <a:off x="3852853" y="4072547"/>
            <a:ext cx="643914" cy="1660173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endCxn id="75" idx="6"/>
          </p:cNvCxnSpPr>
          <p:nvPr/>
        </p:nvCxnSpPr>
        <p:spPr>
          <a:xfrm>
            <a:off x="5543174" y="3742713"/>
            <a:ext cx="541084" cy="1609458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75" idx="2"/>
          </p:cNvCxnSpPr>
          <p:nvPr/>
        </p:nvCxnSpPr>
        <p:spPr>
          <a:xfrm flipH="1">
            <a:off x="4644098" y="3696771"/>
            <a:ext cx="551225" cy="1655400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76" idx="2"/>
          </p:cNvCxnSpPr>
          <p:nvPr/>
        </p:nvCxnSpPr>
        <p:spPr>
          <a:xfrm flipH="1">
            <a:off x="6187088" y="4376272"/>
            <a:ext cx="514171" cy="1626959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76" idx="6"/>
          </p:cNvCxnSpPr>
          <p:nvPr/>
        </p:nvCxnSpPr>
        <p:spPr>
          <a:xfrm>
            <a:off x="7038315" y="4405771"/>
            <a:ext cx="588933" cy="1597460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6"/>
          </p:cNvCxnSpPr>
          <p:nvPr/>
        </p:nvCxnSpPr>
        <p:spPr>
          <a:xfrm>
            <a:off x="8478475" y="3892078"/>
            <a:ext cx="486013" cy="1595721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endCxn id="77" idx="2"/>
          </p:cNvCxnSpPr>
          <p:nvPr/>
        </p:nvCxnSpPr>
        <p:spPr>
          <a:xfrm flipH="1">
            <a:off x="7627248" y="3911501"/>
            <a:ext cx="515367" cy="1576298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66408" y="3171790"/>
            <a:ext cx="9001000" cy="1375652"/>
            <a:chOff x="66408" y="3171790"/>
            <a:chExt cx="9001000" cy="1375652"/>
          </a:xfrm>
        </p:grpSpPr>
        <p:sp>
          <p:nvSpPr>
            <p:cNvPr id="5" name="한쪽 모서리가 잘린 사각형 4"/>
            <p:cNvSpPr/>
            <p:nvPr/>
          </p:nvSpPr>
          <p:spPr>
            <a:xfrm rot="10800000">
              <a:off x="5214539" y="3423005"/>
              <a:ext cx="317257" cy="33797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6721057" y="4084281"/>
              <a:ext cx="317257" cy="337970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 rot="10800000">
              <a:off x="3535595" y="3742516"/>
              <a:ext cx="317257" cy="33797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V="1">
              <a:off x="3904208" y="3554108"/>
              <a:ext cx="1185119" cy="21385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한쪽 모서리가 잘린 사각형 13"/>
            <p:cNvSpPr/>
            <p:nvPr/>
          </p:nvSpPr>
          <p:spPr>
            <a:xfrm rot="10800000">
              <a:off x="8142615" y="3554108"/>
              <a:ext cx="317257" cy="337970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904209" y="3670746"/>
              <a:ext cx="1202759" cy="21584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611024" y="3573533"/>
              <a:ext cx="2448272" cy="70955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3904208" y="3742516"/>
              <a:ext cx="4155088" cy="22229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900800" y="4063241"/>
              <a:ext cx="2790344" cy="18866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7123192" y="3829154"/>
              <a:ext cx="936104" cy="41974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93378" y="3459822"/>
              <a:ext cx="24653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Web Page Level Rank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0322" y="3841348"/>
              <a:ext cx="15914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(page to page)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6408" y="3171790"/>
              <a:ext cx="9001000" cy="1375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9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Related Work</a:t>
            </a:r>
          </a:p>
          <a:p>
            <a:pPr lvl="1"/>
            <a:r>
              <a:rPr lang="en-US" altLang="ko-KR" b="1" dirty="0" smtClean="0"/>
              <a:t>PageRank</a:t>
            </a:r>
          </a:p>
          <a:p>
            <a:pPr lvl="1"/>
            <a:r>
              <a:rPr lang="en-US" altLang="ko-KR" b="1" dirty="0" smtClean="0"/>
              <a:t>Weighted PageRank</a:t>
            </a:r>
          </a:p>
          <a:p>
            <a:pPr lvl="1"/>
            <a:r>
              <a:rPr lang="en-US" altLang="ko-KR" b="1" dirty="0" smtClean="0"/>
              <a:t>Weighted Page Content Rank</a:t>
            </a:r>
          </a:p>
          <a:p>
            <a:pPr lvl="1"/>
            <a:r>
              <a:rPr lang="en-US" altLang="ko-KR" b="1" dirty="0" err="1" smtClean="0"/>
              <a:t>RDFa</a:t>
            </a:r>
            <a:endParaRPr lang="en-US" altLang="ko-KR" b="1" dirty="0" smtClean="0"/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5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sz="2000" dirty="0" smtClean="0"/>
              <a:t>PageRank</a:t>
            </a:r>
          </a:p>
          <a:p>
            <a:pPr lvl="1"/>
            <a:r>
              <a:rPr lang="en-US" altLang="ko-KR" sz="1800" dirty="0" smtClean="0"/>
              <a:t>S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Brin</a:t>
            </a:r>
            <a:r>
              <a:rPr lang="en-US" altLang="ko-KR" sz="1800" dirty="0"/>
              <a:t> and L. Page</a:t>
            </a:r>
            <a:r>
              <a:rPr lang="en-US" altLang="ko-KR" sz="1800" dirty="0" smtClean="0"/>
              <a:t>., “The </a:t>
            </a:r>
            <a:r>
              <a:rPr lang="en-US" altLang="ko-KR" sz="1800" dirty="0"/>
              <a:t>anatomy of a </a:t>
            </a:r>
            <a:r>
              <a:rPr lang="en-US" altLang="ko-KR" sz="1800" dirty="0" smtClean="0"/>
              <a:t>large-scale </a:t>
            </a:r>
            <a:r>
              <a:rPr lang="en-US" altLang="ko-KR" sz="1800" dirty="0" err="1" smtClean="0"/>
              <a:t>hypertextual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web search </a:t>
            </a:r>
            <a:r>
              <a:rPr lang="en-US" altLang="ko-KR" sz="1800" dirty="0" smtClean="0"/>
              <a:t>engine”, Computer networks and </a:t>
            </a:r>
            <a:r>
              <a:rPr lang="en-US" altLang="ko-KR" sz="1800" dirty="0"/>
              <a:t>ISDN systems, </a:t>
            </a:r>
            <a:r>
              <a:rPr lang="en-US" altLang="ko-KR" sz="1800" dirty="0" smtClean="0"/>
              <a:t>1998</a:t>
            </a:r>
          </a:p>
          <a:p>
            <a:pPr lvl="1"/>
            <a:r>
              <a:rPr lang="en-US" altLang="ko-KR" sz="1800" dirty="0" smtClean="0"/>
              <a:t>Compute PageRank of pages linking to a page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and RDF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5416500" y="3206559"/>
                <a:ext cx="3095285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𝑟𝑖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sz="1400" i="1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1400" i="1" baseline="-2500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i="1" baseline="-2500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+( 1 −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0" y="3206559"/>
                <a:ext cx="3095285" cy="639534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한쪽 모서리가 잘린 사각형 29"/>
          <p:cNvSpPr/>
          <p:nvPr/>
        </p:nvSpPr>
        <p:spPr>
          <a:xfrm rot="10800000">
            <a:off x="2732784" y="3272730"/>
            <a:ext cx="312258" cy="320335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2733665" y="3822849"/>
            <a:ext cx="312258" cy="320335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2732784" y="4404808"/>
            <a:ext cx="312258" cy="320335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1254982" y="3408646"/>
            <a:ext cx="312258" cy="320335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657190" y="3593066"/>
            <a:ext cx="1022575" cy="389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657190" y="3400953"/>
            <a:ext cx="977870" cy="167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657190" y="3593066"/>
            <a:ext cx="977870" cy="851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196105" y="3125121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30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945978" y="3180977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005112" y="3488754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051720" y="3848794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1254982" y="4157900"/>
            <a:ext cx="312258" cy="320335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96105" y="3888223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40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65232" y="4351713"/>
            <a:ext cx="1000223" cy="21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687585" y="4109789"/>
            <a:ext cx="977870" cy="167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89088" y="4163689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20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08807" y="4417367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20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58369" y="3811711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5416500" y="4031946"/>
                <a:ext cx="30952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0+20=30</m:t>
                      </m:r>
                    </m:oMath>
                  </m:oMathPara>
                </a14:m>
                <a:endParaRPr lang="en-US" altLang="ko-KR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0" y="4031946"/>
                <a:ext cx="309528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180568" y="3408646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180568" y="4163601"/>
            <a:ext cx="461085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91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3" grpId="2"/>
      <p:bldP spid="44" grpId="0"/>
      <p:bldP spid="44" grpId="1"/>
      <p:bldP spid="38" grpId="0"/>
      <p:bldP spid="39" grpId="0"/>
      <p:bldP spid="39" grpId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sz="2000" dirty="0" err="1" smtClean="0"/>
              <a:t>Wenpu</a:t>
            </a:r>
            <a:r>
              <a:rPr lang="en-US" altLang="ko-KR" sz="2000" dirty="0" smtClean="0"/>
              <a:t> Xing et al., “Weighted PageRank Algorithm”, Proceedings of the second annual conference on Communication Networks and Services Research (CNSR), IEEE, 2004</a:t>
            </a:r>
          </a:p>
          <a:p>
            <a:endParaRPr lang="en-US" altLang="ko-KR" sz="1800" dirty="0" smtClean="0"/>
          </a:p>
          <a:p>
            <a:r>
              <a:rPr lang="en-US" altLang="ko-KR" sz="2000" dirty="0" smtClean="0"/>
              <a:t>Importance is measured by in-links and out-links</a:t>
            </a:r>
          </a:p>
          <a:p>
            <a:r>
              <a:rPr lang="en-US" altLang="ko-KR" sz="2000" dirty="0" smtClean="0"/>
              <a:t>Limitation: algorithm is still based on number of links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PageRank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4097255" y="3903749"/>
                <a:ext cx="2228679" cy="711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𝑖𝑛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55" y="3903749"/>
                <a:ext cx="2228679" cy="7115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한쪽 모서리가 잘린 사각형 29"/>
          <p:cNvSpPr/>
          <p:nvPr/>
        </p:nvSpPr>
        <p:spPr>
          <a:xfrm rot="10800000">
            <a:off x="2788447" y="3855097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2789643" y="4602240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2788447" y="5392625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781374" y="4223449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349483" y="4531544"/>
            <a:ext cx="1366955" cy="288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349483" y="4029242"/>
            <a:ext cx="1306240" cy="260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349483" y="4223449"/>
            <a:ext cx="1287203" cy="1088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893676" y="3944121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120737" y="5104534"/>
                <a:ext cx="2228679" cy="713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𝑜𝑢𝑡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37" y="5104534"/>
                <a:ext cx="2228679" cy="71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한쪽 모서리가 잘린 사각형 17"/>
          <p:cNvSpPr/>
          <p:nvPr/>
        </p:nvSpPr>
        <p:spPr>
          <a:xfrm rot="10800000">
            <a:off x="781374" y="5188610"/>
            <a:ext cx="424092" cy="4350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349483" y="5406141"/>
            <a:ext cx="1306240" cy="204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85408" y="4303619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v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93676" y="4675657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w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325934" y="3840298"/>
            <a:ext cx="1767332" cy="740320"/>
            <a:chOff x="6516216" y="3840298"/>
            <a:chExt cx="1767332" cy="740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6892982" y="4211286"/>
                  <a:ext cx="139056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cs typeface="Calibri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latin typeface="Calibri" pitchFamily="34" charset="0"/>
                      <a:cs typeface="Calibri" pitchFamily="34" charset="0"/>
                    </a:rPr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cs typeface="Calibri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𝑤</m:t>
                          </m:r>
                        </m:sub>
                      </m:sSub>
                    </m:oMath>
                  </a14:m>
                  <a:endParaRPr lang="en-US" altLang="ko-KR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982" y="4211286"/>
                  <a:ext cx="139056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/>
            <p:cNvCxnSpPr/>
            <p:nvPr/>
          </p:nvCxnSpPr>
          <p:spPr>
            <a:xfrm>
              <a:off x="6922522" y="4221088"/>
              <a:ext cx="12890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7395756" y="3840298"/>
                  <a:ext cx="43204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cs typeface="Calibri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cs typeface="Calibri" pitchFamily="34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altLang="ko-KR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756" y="3840298"/>
                  <a:ext cx="4320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/>
            <p:cNvSpPr/>
            <p:nvPr/>
          </p:nvSpPr>
          <p:spPr>
            <a:xfrm>
              <a:off x="6516216" y="4038783"/>
              <a:ext cx="3767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1475656" y="3666703"/>
                <a:ext cx="975427" cy="41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𝒊𝒏</m:t>
                          </m:r>
                        </m:sup>
                      </m:sSubSup>
                      <m:r>
                        <a:rPr lang="en-US" altLang="ko-KR" sz="1100" b="1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666703"/>
                <a:ext cx="975427" cy="4103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2306</Words>
  <Application>Microsoft Office PowerPoint</Application>
  <PresentationFormat>화면 슬라이드 쇼(4:3)</PresentationFormat>
  <Paragraphs>514</Paragraphs>
  <Slides>31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SNU IDB Lab.</vt:lpstr>
      <vt:lpstr>Weighted Semantic PageRank Algorithm Using RDFa</vt:lpstr>
      <vt:lpstr>Outline</vt:lpstr>
      <vt:lpstr>PageRank</vt:lpstr>
      <vt:lpstr>Limitation of PageRank</vt:lpstr>
      <vt:lpstr>Previous Approaches: Evaluation of links</vt:lpstr>
      <vt:lpstr>Our Approach: Ontology based PageRank</vt:lpstr>
      <vt:lpstr>Outline</vt:lpstr>
      <vt:lpstr>PageRank and RDF</vt:lpstr>
      <vt:lpstr>Weighted PageRank</vt:lpstr>
      <vt:lpstr>Weighted Page Content Rank</vt:lpstr>
      <vt:lpstr>Semantic Annotation</vt:lpstr>
      <vt:lpstr>RDFa</vt:lpstr>
      <vt:lpstr>Outline</vt:lpstr>
      <vt:lpstr>Overall System of Weighted Semantic PageRank</vt:lpstr>
      <vt:lpstr>1. Semantic Information Extraction</vt:lpstr>
      <vt:lpstr>1. Semantic Information Extraction</vt:lpstr>
      <vt:lpstr>2. Construction of RDF Graph</vt:lpstr>
      <vt:lpstr>2. Construction of RDF Graph</vt:lpstr>
      <vt:lpstr>2. Construction of RDF Graph</vt:lpstr>
      <vt:lpstr>3. ResourceRank</vt:lpstr>
      <vt:lpstr>3. ResourceRank</vt:lpstr>
      <vt:lpstr>4. PageRank</vt:lpstr>
      <vt:lpstr>Outline</vt:lpstr>
      <vt:lpstr>The Setup</vt:lpstr>
      <vt:lpstr>PageRank vs WSPR: Results</vt:lpstr>
      <vt:lpstr>PageRank vs WSPR: Results</vt:lpstr>
      <vt:lpstr>PageRank vs WSPR: Results</vt:lpstr>
      <vt:lpstr>Which page is more important?</vt:lpstr>
      <vt:lpstr>Outline</vt:lpstr>
      <vt:lpstr>Conclusion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472</cp:revision>
  <dcterms:created xsi:type="dcterms:W3CDTF">2006-10-05T04:04:58Z</dcterms:created>
  <dcterms:modified xsi:type="dcterms:W3CDTF">2012-09-27T03:39:31Z</dcterms:modified>
</cp:coreProperties>
</file>