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9" r:id="rId1"/>
    <p:sldMasterId id="2147483944" r:id="rId2"/>
  </p:sldMasterIdLst>
  <p:notesMasterIdLst>
    <p:notesMasterId r:id="rId35"/>
  </p:notesMasterIdLst>
  <p:sldIdLst>
    <p:sldId id="260" r:id="rId3"/>
    <p:sldId id="257" r:id="rId4"/>
    <p:sldId id="261" r:id="rId5"/>
    <p:sldId id="262" r:id="rId6"/>
    <p:sldId id="263" r:id="rId7"/>
    <p:sldId id="264" r:id="rId8"/>
    <p:sldId id="265" r:id="rId9"/>
    <p:sldId id="285" r:id="rId10"/>
    <p:sldId id="266" r:id="rId11"/>
    <p:sldId id="267" r:id="rId12"/>
    <p:sldId id="286" r:id="rId13"/>
    <p:sldId id="268" r:id="rId14"/>
    <p:sldId id="269" r:id="rId15"/>
    <p:sldId id="270" r:id="rId16"/>
    <p:sldId id="271" r:id="rId17"/>
    <p:sldId id="272" r:id="rId18"/>
    <p:sldId id="287" r:id="rId19"/>
    <p:sldId id="273" r:id="rId20"/>
    <p:sldId id="274" r:id="rId21"/>
    <p:sldId id="275" r:id="rId22"/>
    <p:sldId id="276" r:id="rId23"/>
    <p:sldId id="277" r:id="rId24"/>
    <p:sldId id="278" r:id="rId25"/>
    <p:sldId id="288" r:id="rId26"/>
    <p:sldId id="279" r:id="rId27"/>
    <p:sldId id="281" r:id="rId28"/>
    <p:sldId id="289" r:id="rId29"/>
    <p:sldId id="280" r:id="rId30"/>
    <p:sldId id="282" r:id="rId31"/>
    <p:sldId id="283" r:id="rId32"/>
    <p:sldId id="290" r:id="rId33"/>
    <p:sldId id="284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D1059-7492-477D-B2D8-B124B61D7EB2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2B08B-65C9-426A-B801-50FB2B26E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2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Flixster</a:t>
            </a:r>
            <a:r>
              <a:rPr lang="en-US" altLang="ko-KR" baseline="0" dirty="0" smtClean="0"/>
              <a:t> dataset</a:t>
            </a:r>
            <a:r>
              <a:rPr lang="ko-KR" altLang="en-US" baseline="0" smtClean="0"/>
              <a:t>에서는 대부분의 </a:t>
            </a:r>
            <a:r>
              <a:rPr lang="en-US" altLang="ko-KR" baseline="0" dirty="0" smtClean="0"/>
              <a:t>user</a:t>
            </a:r>
            <a:r>
              <a:rPr lang="ko-KR" altLang="en-US" baseline="0" smtClean="0"/>
              <a:t>가 굉장히 짧은 주기를 가짐</a:t>
            </a:r>
            <a:r>
              <a:rPr lang="en-US" altLang="ko-KR" baseline="0" dirty="0" smtClean="0"/>
              <a:t>. Mean</a:t>
            </a:r>
            <a:r>
              <a:rPr lang="ko-KR" altLang="en-US" baseline="0" smtClean="0"/>
              <a:t>이</a:t>
            </a:r>
            <a:r>
              <a:rPr lang="en-US" altLang="ko-KR" baseline="0" dirty="0" smtClean="0"/>
              <a:t> 106 days </a:t>
            </a:r>
            <a:r>
              <a:rPr lang="ko-KR" altLang="en-US" baseline="0" smtClean="0"/>
              <a:t>인데 </a:t>
            </a:r>
            <a:r>
              <a:rPr lang="en-US" altLang="ko-KR" baseline="0" dirty="0" smtClean="0"/>
              <a:t>median</a:t>
            </a:r>
            <a:r>
              <a:rPr lang="ko-KR" altLang="en-US" baseline="0" smtClean="0"/>
              <a:t>은 </a:t>
            </a:r>
            <a:r>
              <a:rPr lang="en-US" altLang="ko-KR" baseline="0" dirty="0" smtClean="0"/>
              <a:t>0(…)</a:t>
            </a:r>
            <a:endParaRPr lang="en-US" altLang="ko-KR" dirty="0" smtClean="0"/>
          </a:p>
          <a:p>
            <a:r>
              <a:rPr lang="en-US" altLang="ko-KR" dirty="0" err="1" smtClean="0"/>
              <a:t>Epinions</a:t>
            </a:r>
            <a:r>
              <a:rPr lang="en-US" altLang="ko-KR" baseline="0" dirty="0" smtClean="0"/>
              <a:t> datasets</a:t>
            </a:r>
            <a:r>
              <a:rPr lang="ko-KR" altLang="en-US" baseline="0" smtClean="0"/>
              <a:t>에서는</a:t>
            </a:r>
            <a:r>
              <a:rPr lang="en-US" altLang="ko-KR" baseline="0" dirty="0" smtClean="0"/>
              <a:t> activity period</a:t>
            </a:r>
            <a:r>
              <a:rPr lang="ko-KR" altLang="en-US" baseline="0" smtClean="0"/>
              <a:t>가 </a:t>
            </a:r>
            <a:r>
              <a:rPr lang="en-US" altLang="ko-KR" baseline="0" dirty="0" smtClean="0"/>
              <a:t>0</a:t>
            </a:r>
            <a:r>
              <a:rPr lang="ko-KR" altLang="en-US" baseline="0" smtClean="0"/>
              <a:t>인 애들이 </a:t>
            </a:r>
            <a:r>
              <a:rPr lang="en-US" altLang="ko-KR" baseline="0" dirty="0" smtClean="0"/>
              <a:t>1/3 </a:t>
            </a:r>
            <a:r>
              <a:rPr lang="ko-KR" altLang="en-US" baseline="0" smtClean="0"/>
              <a:t>이하</a:t>
            </a:r>
            <a:r>
              <a:rPr lang="en-US" altLang="ko-KR" baseline="0" dirty="0" smtClean="0"/>
              <a:t>, median</a:t>
            </a:r>
            <a:r>
              <a:rPr lang="ko-KR" altLang="en-US" baseline="0" smtClean="0"/>
              <a:t>은 </a:t>
            </a:r>
            <a:r>
              <a:rPr lang="en-US" altLang="ko-KR" baseline="0" dirty="0" smtClean="0"/>
              <a:t>20 days, average</a:t>
            </a:r>
            <a:r>
              <a:rPr lang="ko-KR" altLang="en-US" baseline="0" smtClean="0"/>
              <a:t>는</a:t>
            </a:r>
            <a:r>
              <a:rPr lang="en-US" altLang="ko-KR" baseline="0" dirty="0" smtClean="0"/>
              <a:t> 137 days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2B08B-65C9-426A-B801-50FB2B26E5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8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2B08B-65C9-426A-B801-50FB2B26E52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2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ko-KR" baseline="0" dirty="0" smtClean="0"/>
              <a:t>α</a:t>
            </a:r>
            <a:r>
              <a:rPr lang="en-US" altLang="ko-KR" baseline="0" dirty="0" smtClean="0"/>
              <a:t> in social network: the measure of social influence</a:t>
            </a:r>
          </a:p>
          <a:p>
            <a:r>
              <a:rPr lang="el-GR" altLang="ko-KR" baseline="0" dirty="0" smtClean="0"/>
              <a:t>α</a:t>
            </a:r>
            <a:r>
              <a:rPr lang="en-US" altLang="ko-KR" baseline="0" dirty="0" smtClean="0"/>
              <a:t> in similarity network: the measure of correlational influence</a:t>
            </a:r>
          </a:p>
          <a:p>
            <a:endParaRPr lang="en-US" altLang="ko-KR" baseline="0" dirty="0" smtClean="0"/>
          </a:p>
          <a:p>
            <a:r>
              <a:rPr lang="el-GR" altLang="ko-KR" baseline="0" dirty="0" smtClean="0"/>
              <a:t>Β</a:t>
            </a:r>
            <a:r>
              <a:rPr lang="en-US" altLang="ko-KR" baseline="0" dirty="0" smtClean="0"/>
              <a:t> controls the constant part of P(u, </a:t>
            </a:r>
            <a:r>
              <a:rPr lang="en-US" altLang="ko-KR" baseline="0" dirty="0" err="1" smtClean="0"/>
              <a:t>i</a:t>
            </a:r>
            <a:r>
              <a:rPr lang="en-US" altLang="ko-KR" baseline="0" dirty="0" smtClean="0"/>
              <a:t>, t)</a:t>
            </a:r>
          </a:p>
          <a:p>
            <a:r>
              <a:rPr lang="en-US" altLang="ko-KR" baseline="0" dirty="0" smtClean="0"/>
              <a:t>- Rating</a:t>
            </a:r>
            <a:r>
              <a:rPr lang="ko-KR" altLang="en-US" baseline="0" smtClean="0"/>
              <a:t> </a:t>
            </a:r>
            <a:r>
              <a:rPr lang="en-US" altLang="ko-KR" baseline="0" dirty="0" err="1" smtClean="0"/>
              <a:t>adopation</a:t>
            </a:r>
            <a:r>
              <a:rPr lang="ko-KR" altLang="en-US" baseline="0" smtClean="0"/>
              <a:t>의 값이 </a:t>
            </a:r>
            <a:r>
              <a:rPr lang="en-US" altLang="ko-KR" baseline="0" dirty="0" smtClean="0"/>
              <a:t>item </a:t>
            </a:r>
            <a:r>
              <a:rPr lang="en-US" altLang="ko-KR" baseline="0" dirty="0" err="1" smtClean="0"/>
              <a:t>adoptio</a:t>
            </a:r>
            <a:r>
              <a:rPr lang="ko-KR" altLang="en-US" baseline="0" smtClean="0"/>
              <a:t>의 값보다 작은 것은 </a:t>
            </a:r>
            <a:r>
              <a:rPr lang="en-US" altLang="ko-KR" baseline="0" dirty="0" smtClean="0"/>
              <a:t>rating adoption probability</a:t>
            </a:r>
            <a:r>
              <a:rPr lang="ko-KR" altLang="en-US" baseline="0" smtClean="0"/>
              <a:t>가 더 낮기 때문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2B08B-65C9-426A-B801-50FB2B26E52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1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RMSE: </a:t>
            </a:r>
            <a:r>
              <a:rPr lang="ko-KR" altLang="en-US" smtClean="0"/>
              <a:t>추정 값 또는 모델이 예측한 값과 실제 환경에서 관찰되는 값의 차이를 다룰 때 흔히 사용하는 측도</a:t>
            </a:r>
            <a:r>
              <a:rPr lang="en-US" altLang="ko-KR" dirty="0" smtClean="0"/>
              <a:t>. </a:t>
            </a:r>
            <a:r>
              <a:rPr lang="ko-KR" altLang="en-US" smtClean="0"/>
              <a:t>정밀도</a:t>
            </a:r>
            <a:r>
              <a:rPr lang="en-US" altLang="ko-KR" dirty="0" smtClean="0"/>
              <a:t>(precision)</a:t>
            </a:r>
            <a:r>
              <a:rPr lang="ko-KR" altLang="en-US" smtClean="0"/>
              <a:t>를 표현하는데 적합하다</a:t>
            </a:r>
            <a:r>
              <a:rPr lang="en-US" altLang="ko-KR" dirty="0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2B08B-65C9-426A-B801-50FB2B26E52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9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** RMSE: </a:t>
            </a:r>
            <a:r>
              <a:rPr lang="ko-KR" altLang="en-US" smtClean="0"/>
              <a:t>추정 값 또는 모델이 예측한 값과 실제 환경에서 관찰되는 값의 차이를 다룰 때 흔히 사용하는 측도</a:t>
            </a:r>
            <a:r>
              <a:rPr lang="en-US" altLang="ko-KR" dirty="0" smtClean="0"/>
              <a:t>. </a:t>
            </a:r>
            <a:r>
              <a:rPr lang="ko-KR" altLang="en-US" smtClean="0"/>
              <a:t>정밀도</a:t>
            </a:r>
            <a:r>
              <a:rPr lang="en-US" altLang="ko-KR" dirty="0" smtClean="0"/>
              <a:t>(precision)</a:t>
            </a:r>
            <a:r>
              <a:rPr lang="ko-KR" altLang="en-US" smtClean="0"/>
              <a:t>를 표현하는데 적합하다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** recall </a:t>
            </a:r>
            <a:r>
              <a:rPr lang="ko-KR" altLang="en-US" smtClean="0"/>
              <a:t>값들이 작은 이유 </a:t>
            </a:r>
            <a:r>
              <a:rPr lang="en-US" altLang="ko-KR" dirty="0" smtClean="0"/>
              <a:t>: direct</a:t>
            </a:r>
            <a:r>
              <a:rPr lang="en-US" altLang="ko-KR" baseline="0" dirty="0" smtClean="0"/>
              <a:t> neighbors</a:t>
            </a:r>
            <a:r>
              <a:rPr lang="ko-KR" altLang="en-US" baseline="0" smtClean="0"/>
              <a:t>만 고려했기 때문</a:t>
            </a:r>
            <a:endParaRPr lang="en-US" altLang="ko-KR" baseline="0" dirty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2B08B-65C9-426A-B801-50FB2B26E52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0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4542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469900"/>
            <a:ext cx="7581900" cy="94138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711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541340"/>
            <a:ext cx="1895475" cy="53752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3913" y="541340"/>
            <a:ext cx="5534025" cy="53752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475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541340"/>
            <a:ext cx="7581900" cy="94138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23914" y="1839913"/>
            <a:ext cx="7399337" cy="40767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ko-KR" altLang="en-US" noProof="0" smtClean="0"/>
              <a:t>차트를 추가하려면 아이콘을 클릭하십시오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2480075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44539" y="2128840"/>
            <a:ext cx="7889875" cy="104775"/>
          </a:xfrm>
          <a:prstGeom prst="rect">
            <a:avLst/>
          </a:prstGeom>
          <a:gradFill rotWithShape="0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14153" y="1449935"/>
            <a:ext cx="7772400" cy="69074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9" name="Picture 16" descr="iDB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13" y="6400800"/>
            <a:ext cx="659766" cy="42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0828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0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85E0CF53-9586-4FCA-940F-06375704821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387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59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95250"/>
            <a:ext cx="7581900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13" y="1513864"/>
            <a:ext cx="7568720" cy="464213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</a:defRPr>
            </a:lvl1pPr>
            <a:lvl2pPr marL="541735" indent="-285750">
              <a:buFont typeface="Calibri" panose="020F0502020204030204" pitchFamily="34" charset="0"/>
              <a:buChar char="̶"/>
              <a:defRPr sz="2000">
                <a:latin typeface="Calibri" panose="020F0502020204030204" pitchFamily="34" charset="0"/>
              </a:defRPr>
            </a:lvl2pPr>
            <a:lvl3pPr marL="798909" indent="-285750">
              <a:buFont typeface="Wingdings" panose="05000000000000000000" pitchFamily="2" charset="2"/>
              <a:buChar char="§"/>
              <a:defRPr sz="1800">
                <a:latin typeface="Calibri" panose="020F0502020204030204" pitchFamily="34" charset="0"/>
              </a:defRPr>
            </a:lvl3pPr>
            <a:lvl4pPr marL="1057275" indent="-285750">
              <a:buFont typeface="Calibri" panose="020F0502020204030204" pitchFamily="34" charset="0"/>
              <a:buChar char="̶"/>
              <a:defRPr sz="1600">
                <a:latin typeface="Calibri" panose="020F0502020204030204" pitchFamily="34" charset="0"/>
              </a:defRPr>
            </a:lvl4pPr>
            <a:lvl5pPr marL="1315641" indent="-285750">
              <a:buFont typeface="Wingdings" panose="05000000000000000000" pitchFamily="2" charset="2"/>
              <a:buChar char="§"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637953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5477" y="638783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>
                <a:solidFill>
                  <a:srgbClr val="969696"/>
                </a:solidFill>
                <a:latin typeface="Arial" charset="0"/>
                <a:ea typeface="굴림" charset="-127"/>
              </a:defRPr>
            </a:lvl1pPr>
          </a:lstStyle>
          <a:p>
            <a:fld id="{15DB8454-BA65-4FA6-95DD-D51CDA19CFAD}" type="slidenum">
              <a:rPr lang="ko-KR" altLang="en-US" smtClean="0"/>
              <a:pPr/>
              <a:t>‹#›</a:t>
            </a:fld>
            <a:r>
              <a:rPr lang="en-US" altLang="ko-KR" dirty="0" smtClean="0"/>
              <a:t>/33</a:t>
            </a:r>
            <a:endParaRPr lang="ko-KR" altLang="en-US" dirty="0"/>
          </a:p>
        </p:txBody>
      </p:sp>
      <p:pic>
        <p:nvPicPr>
          <p:cNvPr id="7" name="Picture 16" descr="iDB_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3" y="6400800"/>
            <a:ext cx="659766" cy="42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1572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0302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469900"/>
            <a:ext cx="7581900" cy="94138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3914" y="1839913"/>
            <a:ext cx="3622675" cy="40767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988" y="1839913"/>
            <a:ext cx="3624262" cy="40767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4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62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469900"/>
            <a:ext cx="7581900" cy="94138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17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9248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11961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24768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914" y="1166552"/>
            <a:ext cx="7660868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dirty="0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ko-KR" sz="1500"/>
          </a:p>
        </p:txBody>
      </p:sp>
      <p:pic>
        <p:nvPicPr>
          <p:cNvPr id="1031" name="Picture 20" descr="Oracle WHIT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20001" y="6378577"/>
            <a:ext cx="947738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3913" y="264350"/>
            <a:ext cx="7581900" cy="58625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MS PGothic" pitchFamily="34" charset="-128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5477" y="638783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>
                <a:solidFill>
                  <a:srgbClr val="969696"/>
                </a:solidFill>
                <a:latin typeface="Arial" charset="0"/>
                <a:ea typeface="굴림" charset="-127"/>
              </a:defRPr>
            </a:lvl1pPr>
          </a:lstStyle>
          <a:p>
            <a:fld id="{15DB8454-BA65-4FA6-95DD-D51CDA19C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2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34" charset="-128"/>
          <a:cs typeface="MS PGothic" pitchFamily="34" charset="-128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34" charset="-128"/>
          <a:cs typeface="MS PGothic" pitchFamily="34" charset="-128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0260" indent="-17026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Char char="•"/>
        <a:defRPr sz="18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1pPr>
      <a:lvl2pPr marL="427435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5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2pPr>
      <a:lvl3pPr marL="685800" indent="-172641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5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3pPr>
      <a:lvl4pPr marL="944166" indent="-172641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5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4pPr>
      <a:lvl5pPr marL="1201341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500">
          <a:solidFill>
            <a:schemeClr val="tx1"/>
          </a:solidFill>
          <a:latin typeface="+mn-lt"/>
          <a:ea typeface="ＭＳ Ｐゴシック" pitchFamily="34" charset="-128"/>
          <a:cs typeface="MS PGothic" pitchFamily="34" charset="-128"/>
        </a:defRPr>
      </a:lvl5pPr>
      <a:lvl6pPr marL="1544241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1887141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230041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572941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E0CF53-9586-4FCA-940F-06375704821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5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gif"/><Relationship Id="rId3" Type="http://schemas.openxmlformats.org/officeDocument/2006/relationships/image" Target="../media/image39.png"/><Relationship Id="rId7" Type="http://schemas.openxmlformats.org/officeDocument/2006/relationships/image" Target="../media/image42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Modeling and Comparing the Influence of Neighbors on the Behavior of Users in Social and Similarity Networks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Mohsen </a:t>
            </a:r>
            <a:r>
              <a:rPr lang="en-US" altLang="ko-KR" dirty="0" err="1" smtClean="0"/>
              <a:t>Jamali</a:t>
            </a:r>
            <a:r>
              <a:rPr lang="en-US" altLang="ko-KR" dirty="0" smtClean="0"/>
              <a:t> and Martin Ester</a:t>
            </a:r>
          </a:p>
          <a:p>
            <a:r>
              <a:rPr lang="en-US" altLang="ko-KR" dirty="0" smtClean="0"/>
              <a:t>ICDMW 2010</a:t>
            </a:r>
          </a:p>
          <a:p>
            <a:endParaRPr lang="en-US" altLang="ko-KR" dirty="0"/>
          </a:p>
          <a:p>
            <a:r>
              <a:rPr lang="en-US" altLang="ko-KR" dirty="0" smtClean="0"/>
              <a:t>12 Feb 2015</a:t>
            </a:r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</a:p>
        </p:txBody>
      </p:sp>
    </p:spTree>
    <p:extLst>
      <p:ext uri="{BB962C8B-B14F-4D97-AF65-F5344CB8AC3E}">
        <p14:creationId xmlns:p14="http://schemas.microsoft.com/office/powerpoint/2010/main" val="354425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 period for a users</a:t>
            </a:r>
          </a:p>
          <a:p>
            <a:pPr lvl="1"/>
            <a:r>
              <a:rPr lang="en-US" altLang="ko-KR" dirty="0" smtClean="0"/>
              <a:t>The time interval between the first and the last rating expressed by the user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26" y="2873289"/>
            <a:ext cx="3979148" cy="267122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10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1253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Datasets</a:t>
            </a:r>
          </a:p>
          <a:p>
            <a:r>
              <a:rPr lang="en-US" altLang="ko-KR" b="1" dirty="0" smtClean="0"/>
              <a:t>Analyzing the Behavior of K-exposed Users</a:t>
            </a:r>
          </a:p>
          <a:p>
            <a:r>
              <a:rPr lang="en-US" altLang="ko-KR" dirty="0" smtClean="0"/>
              <a:t>Modeling User Behavior</a:t>
            </a:r>
          </a:p>
          <a:p>
            <a:r>
              <a:rPr lang="en-US" altLang="ko-KR" dirty="0" smtClean="0"/>
              <a:t>A Simple Recommender based on the Influence Coefficient</a:t>
            </a:r>
          </a:p>
          <a:p>
            <a:r>
              <a:rPr lang="en-US" altLang="ko-KR" dirty="0" smtClean="0"/>
              <a:t>Social Authority of Users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11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5038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the Behavior of K-exposed </a:t>
            </a:r>
            <a:r>
              <a:rPr lang="en-US" altLang="ko-KR" dirty="0" smtClean="0"/>
              <a:t>Users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Goal</a:t>
                </a:r>
              </a:p>
              <a:p>
                <a:pPr lvl="1"/>
                <a:r>
                  <a:rPr lang="en-US" altLang="ko-KR" dirty="0" smtClean="0"/>
                  <a:t>Analyze the predictive strength of social networks and similarity networks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Averages over several timestamps</a:t>
                </a:r>
              </a:p>
              <a:p>
                <a:pPr lvl="1"/>
                <a:r>
                  <a:rPr lang="en-US" altLang="ko-KR" dirty="0" smtClean="0"/>
                  <a:t>Many users have very short activity periods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Revise the definition of k-exposure</a:t>
                </a:r>
              </a:p>
              <a:p>
                <a:pPr lvl="1"/>
                <a:r>
                  <a:rPr lang="en-US" altLang="ko-KR" dirty="0" smtClean="0"/>
                  <a:t>To avoid overlap between k-exposures in different timestamps</a:t>
                </a:r>
              </a:p>
              <a:p>
                <a:pPr lvl="1"/>
                <a:r>
                  <a:rPr lang="en-US" altLang="ko-KR" i="1" dirty="0" smtClean="0"/>
                  <a:t>The definition</a:t>
                </a:r>
                <a:r>
                  <a:rPr lang="en-US" altLang="ko-KR" dirty="0" smtClean="0"/>
                  <a:t> + 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the latest rating of </a:t>
                </a:r>
                <a:r>
                  <a:rPr lang="en-US" altLang="ko-KR" i="1" dirty="0" err="1" smtClean="0">
                    <a:solidFill>
                      <a:schemeClr val="accent2"/>
                    </a:solidFill>
                  </a:rPr>
                  <a:t>i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 among direct neighbors of </a:t>
                </a:r>
                <a:r>
                  <a:rPr lang="en-US" altLang="ko-KR" i="1" dirty="0" smtClean="0">
                    <a:solidFill>
                      <a:schemeClr val="accent2"/>
                    </a:solidFill>
                  </a:rPr>
                  <a:t>u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 is in the interval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b="0" dirty="0" smtClean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= 60 days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54" t="-1969" r="-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12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3362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/>
              <a:t>Analyzing the Behavior of K-exposed </a:t>
            </a:r>
            <a:r>
              <a:rPr lang="en-US" altLang="ko-KR" sz="2000" dirty="0" smtClean="0"/>
              <a:t>Users</a:t>
            </a:r>
            <a:br>
              <a:rPr lang="en-US" altLang="ko-KR" sz="2000" dirty="0" smtClean="0"/>
            </a:br>
            <a:r>
              <a:rPr lang="en-US" altLang="ko-KR" dirty="0"/>
              <a:t>Item adoption behavior of k-exposed </a:t>
            </a:r>
            <a:r>
              <a:rPr lang="en-US" altLang="ko-KR" dirty="0" smtClean="0"/>
              <a:t>users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Item adoption ratio </a:t>
            </a:r>
            <a:r>
              <a:rPr lang="en-US" altLang="ko-KR" i="1" dirty="0" smtClean="0"/>
              <a:t>p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Compute the fraction of k-exposed users to any item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 who have rated that item in a time window from </a:t>
            </a:r>
            <a:r>
              <a:rPr lang="en-US" altLang="ko-KR" i="1" dirty="0" err="1" smtClean="0"/>
              <a:t>t</a:t>
            </a:r>
            <a:r>
              <a:rPr lang="en-US" altLang="ko-KR" i="1" baseline="-25000" dirty="0" err="1" smtClean="0"/>
              <a:t>j</a:t>
            </a:r>
            <a:r>
              <a:rPr lang="en-US" altLang="ko-KR" dirty="0" smtClean="0"/>
              <a:t> to </a:t>
            </a:r>
            <a:r>
              <a:rPr lang="en-US" altLang="ko-KR" i="1" dirty="0" err="1" smtClean="0"/>
              <a:t>t</a:t>
            </a:r>
            <a:r>
              <a:rPr lang="en-US" altLang="ko-KR" i="1" baseline="-25000" dirty="0" err="1" smtClean="0"/>
              <a:t>j</a:t>
            </a:r>
            <a:r>
              <a:rPr lang="en-US" altLang="ko-KR" dirty="0" smtClean="0"/>
              <a:t>+</a:t>
            </a:r>
            <a:r>
              <a:rPr lang="ko-KR" altLang="en-US" smtClean="0"/>
              <a:t>𝛿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Flixster</a:t>
            </a:r>
            <a:r>
              <a:rPr lang="en-US" altLang="ko-KR" dirty="0" smtClean="0"/>
              <a:t> dataset: 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– t</a:t>
            </a:r>
            <a:r>
              <a:rPr lang="en-US" altLang="ko-KR" baseline="-25000" dirty="0" smtClean="0"/>
              <a:t>10</a:t>
            </a:r>
            <a:r>
              <a:rPr lang="en-US" altLang="ko-KR" dirty="0" smtClean="0"/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(18/1/2009, 18/2/2009, … 18/10/2009)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ko-KR" dirty="0" err="1" smtClean="0"/>
              <a:t>Epinions</a:t>
            </a:r>
            <a:r>
              <a:rPr lang="en-US" altLang="ko-KR" dirty="0" smtClean="0"/>
              <a:t> dataset: 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– t</a:t>
            </a:r>
            <a:r>
              <a:rPr lang="en-US" altLang="ko-KR" baseline="-25000" dirty="0" smtClean="0"/>
              <a:t>5</a:t>
            </a:r>
            <a:r>
              <a:rPr lang="en-US" altLang="ko-KR" dirty="0" smtClean="0"/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(1/1/2001, 1/3/2001, …, 1/9/2001)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1393288" y="4521568"/>
            <a:ext cx="607925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 bwMode="auto">
          <a:xfrm>
            <a:off x="1622976" y="4139731"/>
            <a:ext cx="3717890" cy="3818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340866" y="4139731"/>
            <a:ext cx="1899139" cy="3818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8348" y="3840260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alibri" panose="020F0502020204030204" pitchFamily="34" charset="0"/>
              </a:rPr>
              <a:t>t</a:t>
            </a:r>
            <a:endParaRPr lang="ko-KR" altLang="en-US" sz="140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0441" y="3840260"/>
            <a:ext cx="556563" cy="30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400" dirty="0" smtClean="0">
                <a:latin typeface="Calibri" panose="020F0502020204030204" pitchFamily="34" charset="0"/>
              </a:rPr>
              <a:t>t - </a:t>
            </a:r>
            <a:r>
              <a:rPr lang="ko-KR" altLang="en-US" sz="1400" smtClean="0">
                <a:latin typeface="Calibri" panose="020F0502020204030204" pitchFamily="34" charset="0"/>
              </a:rPr>
              <a:t>𝛿</a:t>
            </a:r>
            <a:r>
              <a:rPr lang="en-US" altLang="ko-KR" sz="1400" baseline="-25000" dirty="0" smtClean="0">
                <a:latin typeface="Calibri" panose="020F0502020204030204" pitchFamily="34" charset="0"/>
              </a:rPr>
              <a:t>0</a:t>
            </a:r>
            <a:endParaRPr lang="ko-KR" altLang="en-US" sz="1400" baseline="-2500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8419" y="3836107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400" dirty="0" smtClean="0">
                <a:latin typeface="Calibri" panose="020F0502020204030204" pitchFamily="34" charset="0"/>
              </a:rPr>
              <a:t>t + </a:t>
            </a:r>
            <a:r>
              <a:rPr lang="ko-KR" altLang="en-US" sz="1400" smtClean="0">
                <a:latin typeface="Calibri" panose="020F0502020204030204" pitchFamily="34" charset="0"/>
              </a:rPr>
              <a:t>𝛿</a:t>
            </a:r>
            <a:endParaRPr lang="ko-KR" altLang="en-US" sz="14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3968" y="4587321"/>
            <a:ext cx="735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Calibri" panose="020F0502020204030204" pitchFamily="34" charset="0"/>
              </a:rPr>
              <a:t>60 days</a:t>
            </a:r>
            <a:endParaRPr lang="ko-KR" altLang="en-US" sz="140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2481" y="4587321"/>
            <a:ext cx="735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</a:rPr>
              <a:t>3</a:t>
            </a:r>
            <a:r>
              <a:rPr lang="en-US" altLang="ko-KR" sz="1400" dirty="0" smtClean="0">
                <a:latin typeface="Calibri" panose="020F0502020204030204" pitchFamily="34" charset="0"/>
              </a:rPr>
              <a:t>0 days</a:t>
            </a:r>
            <a:endParaRPr lang="ko-KR" altLang="en-US" sz="1400">
              <a:latin typeface="Calibri" panose="020F0502020204030204" pitchFamily="34" charset="0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13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5844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Analyzing the Behavior of K-exposed Users</a:t>
            </a:r>
            <a:br>
              <a:rPr lang="en-US" altLang="ko-KR" sz="1800" dirty="0">
                <a:solidFill>
                  <a:prstClr val="black"/>
                </a:solidFill>
              </a:rPr>
            </a:br>
            <a:r>
              <a:rPr lang="en-US" altLang="ko-KR" sz="2900" dirty="0">
                <a:solidFill>
                  <a:prstClr val="black"/>
                </a:solidFill>
              </a:rPr>
              <a:t>Item adoption behavior of k-exposed users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Social network vs. similarity network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534395"/>
            <a:ext cx="3274695" cy="23519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5" y="2534395"/>
            <a:ext cx="3222307" cy="230726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14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3340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Analyzing the Behavior of K-exposed Users</a:t>
            </a:r>
            <a:br>
              <a:rPr lang="en-US" altLang="ko-KR" sz="1800" dirty="0">
                <a:solidFill>
                  <a:prstClr val="black"/>
                </a:solidFill>
              </a:rPr>
            </a:br>
            <a:r>
              <a:rPr lang="en-US" altLang="ko-KR" sz="2900" dirty="0" smtClean="0">
                <a:solidFill>
                  <a:prstClr val="black"/>
                </a:solidFill>
              </a:rPr>
              <a:t>Rating </a:t>
            </a:r>
            <a:r>
              <a:rPr lang="en-US" altLang="ko-KR" sz="2900" dirty="0">
                <a:solidFill>
                  <a:prstClr val="black"/>
                </a:solidFill>
              </a:rPr>
              <a:t>adoption behavior of k-exposed users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Rating </a:t>
            </a:r>
            <a:r>
              <a:rPr lang="en-US" altLang="ko-KR" dirty="0"/>
              <a:t>adoption ratio </a:t>
            </a:r>
            <a:r>
              <a:rPr lang="en-US" altLang="ko-KR" i="1" dirty="0"/>
              <a:t>p</a:t>
            </a:r>
            <a:r>
              <a:rPr lang="en-US" altLang="ko-KR" dirty="0"/>
              <a:t>(</a:t>
            </a:r>
            <a:r>
              <a:rPr lang="en-US" altLang="ko-KR" i="1" dirty="0"/>
              <a:t>k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Compute the percentage of users being k-exposed to an item who rate the item within a distance of 0.5 of the average of their neighbors’ ratings</a:t>
            </a:r>
            <a:endParaRPr lang="en-US" altLang="ko-KR" dirty="0"/>
          </a:p>
        </p:txBody>
      </p:sp>
      <p:pic>
        <p:nvPicPr>
          <p:cNvPr id="7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26" y="3997247"/>
            <a:ext cx="833664" cy="8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01" y="4208265"/>
            <a:ext cx="453833" cy="45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63" y="5709374"/>
            <a:ext cx="453833" cy="45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63" y="4710640"/>
            <a:ext cx="453833" cy="45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307" y="3187172"/>
            <a:ext cx="453833" cy="45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>
            <a:stCxn id="7" idx="3"/>
            <a:endCxn id="8" idx="1"/>
          </p:cNvCxnSpPr>
          <p:nvPr/>
        </p:nvCxnSpPr>
        <p:spPr bwMode="auto">
          <a:xfrm>
            <a:off x="4134690" y="4414078"/>
            <a:ext cx="1485011" cy="211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9" idx="1"/>
          </p:cNvCxnSpPr>
          <p:nvPr/>
        </p:nvCxnSpPr>
        <p:spPr bwMode="auto">
          <a:xfrm>
            <a:off x="4134690" y="4414078"/>
            <a:ext cx="1480973" cy="15222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3"/>
            <a:endCxn id="11" idx="1"/>
          </p:cNvCxnSpPr>
          <p:nvPr/>
        </p:nvCxnSpPr>
        <p:spPr bwMode="auto">
          <a:xfrm flipV="1">
            <a:off x="4134690" y="3414088"/>
            <a:ext cx="1484617" cy="9999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3"/>
            <a:endCxn id="10" idx="1"/>
          </p:cNvCxnSpPr>
          <p:nvPr/>
        </p:nvCxnSpPr>
        <p:spPr bwMode="auto">
          <a:xfrm>
            <a:off x="4134690" y="4414078"/>
            <a:ext cx="1480973" cy="5234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2" descr="http://www.riverviewtheater.com/system/assets/0000/2283/The-Imitation-Game-poster-1.jpg?14212114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38" y="3985305"/>
            <a:ext cx="624968" cy="92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40" y="3339491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15" y="3339491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Bookmark butt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91" y="3339491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41" y="4393243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16" y="4393243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91" y="4393243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62" y="3698528"/>
            <a:ext cx="453833" cy="45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01" y="5213015"/>
            <a:ext cx="453833" cy="45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직선 연결선 47"/>
          <p:cNvCxnSpPr>
            <a:stCxn id="7" idx="3"/>
            <a:endCxn id="37" idx="1"/>
          </p:cNvCxnSpPr>
          <p:nvPr/>
        </p:nvCxnSpPr>
        <p:spPr bwMode="auto">
          <a:xfrm flipV="1">
            <a:off x="4134690" y="3925444"/>
            <a:ext cx="1480972" cy="4886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7" idx="3"/>
            <a:endCxn id="39" idx="1"/>
          </p:cNvCxnSpPr>
          <p:nvPr/>
        </p:nvCxnSpPr>
        <p:spPr bwMode="auto">
          <a:xfrm>
            <a:off x="4134690" y="4414078"/>
            <a:ext cx="1485011" cy="1025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4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41" y="4862959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16" y="4862959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91" y="4862959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41" y="5861693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16" y="5861693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13" y="5171899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888" y="5171899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63" y="5171899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20" y="4989293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95" y="4989293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613877" y="4927004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Calibri" panose="020F0502020204030204" pitchFamily="34" charset="0"/>
              </a:rPr>
              <a:t>From </a:t>
            </a:r>
          </a:p>
          <a:p>
            <a:r>
              <a:rPr lang="en-US" altLang="ko-KR" sz="1100" dirty="0" smtClean="0">
                <a:latin typeface="Calibri" panose="020F0502020204030204" pitchFamily="34" charset="0"/>
              </a:rPr>
              <a:t>to</a:t>
            </a:r>
            <a:endParaRPr lang="ko-KR" altLang="en-US" sz="1100">
              <a:latin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98623" y="4830909"/>
            <a:ext cx="47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?</a:t>
            </a:r>
            <a:endParaRPr lang="ko-KR" altLang="en-US" sz="3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슬라이드 번호 개체 틀 6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15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7744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Analyzing the Behavior of K-exposed Users</a:t>
            </a:r>
            <a:br>
              <a:rPr lang="en-US" altLang="ko-KR" sz="1800" dirty="0">
                <a:solidFill>
                  <a:prstClr val="black"/>
                </a:solidFill>
              </a:rPr>
            </a:br>
            <a:r>
              <a:rPr lang="en-US" altLang="ko-KR" sz="2900" dirty="0" smtClean="0">
                <a:solidFill>
                  <a:prstClr val="black"/>
                </a:solidFill>
              </a:rPr>
              <a:t>Rating </a:t>
            </a:r>
            <a:r>
              <a:rPr lang="en-US" altLang="ko-KR" sz="2900" dirty="0">
                <a:solidFill>
                  <a:prstClr val="black"/>
                </a:solidFill>
              </a:rPr>
              <a:t>adoption behavior of k-exposed users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Social network vs. similarity </a:t>
            </a:r>
            <a:r>
              <a:rPr lang="en-US" altLang="ko-KR" dirty="0" smtClean="0"/>
              <a:t>network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2505555"/>
            <a:ext cx="3683912" cy="2532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89" y="2505555"/>
            <a:ext cx="3492320" cy="253269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16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248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Datasets</a:t>
            </a:r>
          </a:p>
          <a:p>
            <a:r>
              <a:rPr lang="en-US" altLang="ko-KR" dirty="0" smtClean="0"/>
              <a:t>Analyzing the Behavior of K-exposed Users</a:t>
            </a:r>
          </a:p>
          <a:p>
            <a:r>
              <a:rPr lang="en-US" altLang="ko-KR" b="1" dirty="0" smtClean="0"/>
              <a:t>Modeling User Behavior</a:t>
            </a:r>
          </a:p>
          <a:p>
            <a:r>
              <a:rPr lang="en-US" altLang="ko-KR" dirty="0" smtClean="0"/>
              <a:t>A Simple Recommender based on the Influence Coefficient</a:t>
            </a:r>
          </a:p>
          <a:p>
            <a:r>
              <a:rPr lang="en-US" altLang="ko-KR" dirty="0" smtClean="0"/>
              <a:t>Social Authority of Users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17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18423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3912" y="95250"/>
            <a:ext cx="8099107" cy="755357"/>
          </a:xfrm>
        </p:spPr>
        <p:txBody>
          <a:bodyPr>
            <a:normAutofit fontScale="90000"/>
          </a:bodyPr>
          <a:lstStyle/>
          <a:p>
            <a:r>
              <a:rPr lang="en-US" altLang="ko-KR" sz="2200" dirty="0" smtClean="0"/>
              <a:t>Modeling User Behavior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700" dirty="0" smtClean="0"/>
              <a:t>Measuring the degree of influence on item &amp; rating adoption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Model item adoption using </a:t>
            </a:r>
            <a:r>
              <a:rPr lang="en-US" altLang="ko-KR" b="1" dirty="0" smtClean="0"/>
              <a:t>a model in [1]</a:t>
            </a:r>
            <a:r>
              <a:rPr lang="en-US" altLang="ko-KR" dirty="0" smtClean="0"/>
              <a:t>*</a:t>
            </a:r>
          </a:p>
          <a:p>
            <a:pPr lvl="1"/>
            <a:r>
              <a:rPr lang="en-US" altLang="ko-KR" sz="1200" dirty="0" smtClean="0"/>
              <a:t>“</a:t>
            </a:r>
            <a:r>
              <a:rPr lang="en-US" altLang="ko-KR" sz="1200" i="1" dirty="0" smtClean="0"/>
              <a:t>For most tags in the Flicker data set, a logistic function with the logarithm of the number of friends as the explanatory variable provides a good fit for the probability.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537960"/>
            <a:ext cx="5554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alibri" panose="020F0502020204030204" pitchFamily="34" charset="0"/>
              </a:rPr>
              <a:t>* [1] A. </a:t>
            </a:r>
            <a:r>
              <a:rPr lang="en-US" altLang="ko-KR" sz="1200" dirty="0" err="1" smtClean="0">
                <a:latin typeface="Calibri" panose="020F0502020204030204" pitchFamily="34" charset="0"/>
              </a:rPr>
              <a:t>Anagnostopoulos</a:t>
            </a:r>
            <a:r>
              <a:rPr lang="en-US" altLang="ko-KR" sz="1200" dirty="0" smtClean="0">
                <a:latin typeface="Calibri" panose="020F0502020204030204" pitchFamily="34" charset="0"/>
              </a:rPr>
              <a:t> et al., “Influence and correlation in social networks,” KDD’08</a:t>
            </a:r>
            <a:endParaRPr lang="ko-KR" altLang="en-US" sz="1200">
              <a:latin typeface="Calibri" panose="020F050202020403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92" y="4563551"/>
            <a:ext cx="2354622" cy="5404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1" y="5215715"/>
            <a:ext cx="4114798" cy="517244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 bwMode="auto">
          <a:xfrm>
            <a:off x="6391352" y="4007756"/>
            <a:ext cx="335280" cy="419100"/>
          </a:xfrm>
          <a:prstGeom prst="downArrow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21" y="3293215"/>
            <a:ext cx="2776610" cy="184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73351" y="3451180"/>
            <a:ext cx="2747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100" dirty="0" smtClean="0">
                <a:latin typeface="Calibri" panose="020F0502020204030204" pitchFamily="34" charset="0"/>
              </a:rPr>
              <a:t>: compute</a:t>
            </a:r>
            <a:r>
              <a:rPr lang="ko-KR" altLang="en-US" sz="1100" smtClean="0">
                <a:latin typeface="Calibri" panose="020F0502020204030204" pitchFamily="34" charset="0"/>
              </a:rPr>
              <a:t> </a:t>
            </a:r>
            <a:r>
              <a:rPr lang="en-US" altLang="ko-KR" sz="1100" dirty="0" smtClean="0">
                <a:latin typeface="Calibri" panose="020F0502020204030204" pitchFamily="34" charset="0"/>
              </a:rPr>
              <a:t>the value of </a:t>
            </a:r>
            <a:r>
              <a:rPr lang="el-GR" altLang="ko-KR" sz="1100" dirty="0" smtClean="0">
                <a:latin typeface="Calibri" panose="020F0502020204030204" pitchFamily="34" charset="0"/>
              </a:rPr>
              <a:t>α</a:t>
            </a:r>
            <a:r>
              <a:rPr lang="en-US" altLang="ko-KR" sz="1100" dirty="0" smtClean="0">
                <a:latin typeface="Calibri" panose="020F0502020204030204" pitchFamily="34" charset="0"/>
              </a:rPr>
              <a:t> and </a:t>
            </a:r>
            <a:r>
              <a:rPr lang="el-GR" altLang="ko-KR" sz="1100" dirty="0" smtClean="0">
                <a:latin typeface="Calibri" panose="020F0502020204030204" pitchFamily="34" charset="0"/>
              </a:rPr>
              <a:t>β</a:t>
            </a:r>
            <a:r>
              <a:rPr lang="en-US" altLang="ko-KR" sz="1100" dirty="0" smtClean="0">
                <a:latin typeface="Calibri" panose="020F0502020204030204" pitchFamily="34" charset="0"/>
              </a:rPr>
              <a:t> 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using maximum likelihood logistic regression</a:t>
            </a:r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615" y="2800812"/>
            <a:ext cx="1874520" cy="6054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0615" y="3460871"/>
            <a:ext cx="1645922" cy="4778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90407" y="2964414"/>
            <a:ext cx="2747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100" dirty="0" smtClean="0">
                <a:latin typeface="Calibri" panose="020F0502020204030204" pitchFamily="34" charset="0"/>
              </a:rPr>
              <a:t>: estimate the probability p(a) of activation for an agent with a already-active friends</a:t>
            </a:r>
            <a:endParaRPr lang="ko-KR" alt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18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4426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Modeling User Behavior</a:t>
            </a:r>
            <a:r>
              <a:rPr lang="en-US" altLang="ko-KR" sz="2900" dirty="0">
                <a:solidFill>
                  <a:prstClr val="black"/>
                </a:solidFill>
              </a:rPr>
              <a:t/>
            </a:r>
            <a:br>
              <a:rPr lang="en-US" altLang="ko-KR" sz="2900" dirty="0">
                <a:solidFill>
                  <a:prstClr val="black"/>
                </a:solidFill>
              </a:rPr>
            </a:br>
            <a:r>
              <a:rPr lang="en-US" altLang="ko-KR" sz="2400" dirty="0">
                <a:solidFill>
                  <a:prstClr val="black"/>
                </a:solidFill>
              </a:rPr>
              <a:t>Measuring the degree of influence on item &amp; rating adoption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Influence coefficients for item and rating adoption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353" y="4196873"/>
            <a:ext cx="4053840" cy="1597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120" y="2216259"/>
            <a:ext cx="3817486" cy="16186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5478780" y="2430780"/>
            <a:ext cx="457200" cy="190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478780" y="2766060"/>
            <a:ext cx="457200" cy="190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265420" y="4402938"/>
            <a:ext cx="617220" cy="190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265420" y="4757260"/>
            <a:ext cx="617220" cy="190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928360" y="2613660"/>
            <a:ext cx="426720" cy="19192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928360" y="2956560"/>
            <a:ext cx="426720" cy="183578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882640" y="4587240"/>
            <a:ext cx="648586" cy="1905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882640" y="4922520"/>
            <a:ext cx="648586" cy="1905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19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3757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Datasets</a:t>
            </a:r>
          </a:p>
          <a:p>
            <a:r>
              <a:rPr lang="en-US" altLang="ko-KR" dirty="0" smtClean="0"/>
              <a:t>Analyzing the Behavior of K-exposed Users</a:t>
            </a:r>
          </a:p>
          <a:p>
            <a:r>
              <a:rPr lang="en-US" altLang="ko-KR" dirty="0" smtClean="0"/>
              <a:t>Modeling User Behavior</a:t>
            </a:r>
          </a:p>
          <a:p>
            <a:r>
              <a:rPr lang="en-US" altLang="ko-KR" dirty="0" smtClean="0"/>
              <a:t>A Simple Recommender based on the Influence Coefficient</a:t>
            </a:r>
          </a:p>
          <a:p>
            <a:r>
              <a:rPr lang="en-US" altLang="ko-KR" dirty="0" smtClean="0"/>
              <a:t>Social Authority of Users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9796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Modeling User Behavior</a:t>
            </a:r>
            <a:r>
              <a:rPr lang="en-US" altLang="ko-KR" sz="4000" dirty="0">
                <a:solidFill>
                  <a:prstClr val="black"/>
                </a:solidFill>
              </a:rPr>
              <a:t/>
            </a:r>
            <a:br>
              <a:rPr lang="en-US" altLang="ko-KR" sz="4000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M</a:t>
            </a:r>
            <a:r>
              <a:rPr lang="en-US" altLang="ko-KR" dirty="0" smtClean="0">
                <a:solidFill>
                  <a:prstClr val="black"/>
                </a:solidFill>
              </a:rPr>
              <a:t>odeling</a:t>
            </a:r>
            <a:r>
              <a:rPr lang="ko-KR" altLang="en-US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the rating behavior of users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Q. What is the probability that he rates the item with a particular rating value?</a:t>
            </a:r>
          </a:p>
          <a:p>
            <a:endParaRPr lang="en-US" altLang="ko-KR" dirty="0"/>
          </a:p>
          <a:p>
            <a:r>
              <a:rPr lang="en-US" altLang="ko-KR" dirty="0" smtClean="0"/>
              <a:t>Assumption</a:t>
            </a:r>
          </a:p>
          <a:p>
            <a:pPr lvl="1"/>
            <a:r>
              <a:rPr lang="en-US" altLang="ko-KR" dirty="0" smtClean="0"/>
              <a:t>A normal distribution for the distribution of ratings </a:t>
            </a:r>
          </a:p>
          <a:p>
            <a:pPr lvl="2"/>
            <a:r>
              <a:rPr lang="en-US" altLang="ko-KR" dirty="0" smtClean="0"/>
              <a:t>with mean (</a:t>
            </a:r>
            <a:r>
              <a:rPr lang="el-GR" altLang="ko-KR" dirty="0" smtClean="0"/>
              <a:t>μ</a:t>
            </a:r>
            <a:r>
              <a:rPr lang="en-US" altLang="ko-KR" baseline="-25000" dirty="0" smtClean="0"/>
              <a:t>u, 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, t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The probability density function of the rating values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27" y="4794103"/>
            <a:ext cx="4602480" cy="10005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21" y="4794103"/>
            <a:ext cx="2036354" cy="385430"/>
          </a:xfrm>
          <a:prstGeom prst="rect">
            <a:avLst/>
          </a:prstGeom>
        </p:spPr>
      </p:pic>
      <p:pic>
        <p:nvPicPr>
          <p:cNvPr id="2050" name="Picture 2" descr="정규분포의 확률밀도함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38" y="5290389"/>
            <a:ext cx="2175510" cy="13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727" y="6110640"/>
            <a:ext cx="1493273" cy="573687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3589020" y="4794103"/>
            <a:ext cx="487680" cy="38543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 rot="1406910">
            <a:off x="3589020" y="4786866"/>
            <a:ext cx="487680" cy="38543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구부러진 연결선 9"/>
          <p:cNvCxnSpPr>
            <a:stCxn id="9" idx="3"/>
            <a:endCxn id="6" idx="1"/>
          </p:cNvCxnSpPr>
          <p:nvPr/>
        </p:nvCxnSpPr>
        <p:spPr bwMode="auto">
          <a:xfrm rot="5400000">
            <a:off x="1906842" y="4683872"/>
            <a:ext cx="1361497" cy="2065726"/>
          </a:xfrm>
          <a:prstGeom prst="curvedConnector4">
            <a:avLst>
              <a:gd name="adj1" fmla="val 34460"/>
              <a:gd name="adj2" fmla="val 111066"/>
            </a:avLst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98192" y="6110640"/>
            <a:ext cx="20585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100" dirty="0" smtClean="0">
                <a:latin typeface="Calibri" panose="020F0502020204030204" pitchFamily="34" charset="0"/>
              </a:rPr>
              <a:t>σ</a:t>
            </a:r>
            <a:r>
              <a:rPr lang="en-US" altLang="ko-KR" sz="1100" baseline="-25000" dirty="0" smtClean="0">
                <a:latin typeface="Calibri" panose="020F0502020204030204" pitchFamily="34" charset="0"/>
              </a:rPr>
              <a:t>0     </a:t>
            </a:r>
            <a:r>
              <a:rPr lang="en-US" altLang="ko-KR" sz="1100" dirty="0" smtClean="0">
                <a:latin typeface="Calibri" panose="020F0502020204030204" pitchFamily="34" charset="0"/>
              </a:rPr>
              <a:t>= Default, </a:t>
            </a:r>
            <a:r>
              <a:rPr lang="en-US" altLang="ko-KR" sz="11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0.25</a:t>
            </a:r>
          </a:p>
          <a:p>
            <a:r>
              <a:rPr lang="el-GR" altLang="ko-KR" sz="1100" dirty="0" smtClean="0">
                <a:latin typeface="Calibri" panose="020F0502020204030204" pitchFamily="34" charset="0"/>
              </a:rPr>
              <a:t>σ</a:t>
            </a:r>
            <a:r>
              <a:rPr lang="en-US" altLang="ko-KR" sz="1100" baseline="-25000" dirty="0" err="1" smtClean="0">
                <a:latin typeface="Calibri" panose="020F0502020204030204" pitchFamily="34" charset="0"/>
              </a:rPr>
              <a:t>obs</a:t>
            </a:r>
            <a:r>
              <a:rPr lang="en-US" altLang="ko-KR" sz="1100" baseline="-25000" dirty="0" smtClean="0">
                <a:latin typeface="Calibri" panose="020F0502020204030204" pitchFamily="34" charset="0"/>
              </a:rPr>
              <a:t> </a:t>
            </a:r>
            <a:r>
              <a:rPr lang="en-US" altLang="ko-KR" sz="1100" dirty="0">
                <a:latin typeface="Calibri" panose="020F0502020204030204" pitchFamily="34" charset="0"/>
              </a:rPr>
              <a:t>= </a:t>
            </a:r>
            <a:r>
              <a:rPr lang="en-US" altLang="ko-KR" sz="1100" dirty="0" smtClean="0">
                <a:latin typeface="Calibri" panose="020F0502020204030204" pitchFamily="34" charset="0"/>
              </a:rPr>
              <a:t>SD of the observed ratings </a:t>
            </a:r>
            <a:br>
              <a:rPr lang="en-US" altLang="ko-KR" sz="1100" dirty="0" smtClean="0">
                <a:latin typeface="Calibri" panose="020F0502020204030204" pitchFamily="34" charset="0"/>
              </a:rPr>
            </a:br>
            <a:r>
              <a:rPr lang="en-US" altLang="ko-KR" sz="1100" dirty="0" smtClean="0">
                <a:latin typeface="Calibri" panose="020F0502020204030204" pitchFamily="34" charset="0"/>
              </a:rPr>
              <a:t>           by direct neighbors</a:t>
            </a:r>
            <a:endParaRPr lang="en-US" altLang="ko-KR" sz="1100" dirty="0">
              <a:latin typeface="Calibri" panose="020F0502020204030204" pitchFamily="34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4133250" y="4864180"/>
            <a:ext cx="256744" cy="26058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 rot="1406910">
            <a:off x="4155173" y="4864180"/>
            <a:ext cx="256744" cy="26058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7107" y="4552618"/>
            <a:ext cx="4062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Models the influence on ratings from the ratings of direct neighbors</a:t>
            </a:r>
            <a:endParaRPr lang="ko-KR" altLang="en-US" sz="1100" i="1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구부러진 연결선 19"/>
          <p:cNvCxnSpPr>
            <a:stCxn id="18" idx="1"/>
            <a:endCxn id="16" idx="1"/>
          </p:cNvCxnSpPr>
          <p:nvPr/>
        </p:nvCxnSpPr>
        <p:spPr bwMode="auto">
          <a:xfrm rot="5400000" flipH="1" flipV="1">
            <a:off x="4226815" y="4693538"/>
            <a:ext cx="190407" cy="170178"/>
          </a:xfrm>
          <a:prstGeom prst="curvedConnector2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슬라이드 번호 개체 틀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20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0759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Modeling User Behavior</a:t>
            </a:r>
            <a:r>
              <a:rPr lang="en-US" altLang="ko-KR" sz="4000" dirty="0">
                <a:solidFill>
                  <a:prstClr val="black"/>
                </a:solidFill>
              </a:rPr>
              <a:t/>
            </a:r>
            <a:br>
              <a:rPr lang="en-US" altLang="ko-KR" sz="4000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M</a:t>
            </a:r>
            <a:r>
              <a:rPr lang="en-US" altLang="ko-KR" dirty="0" smtClean="0">
                <a:solidFill>
                  <a:prstClr val="black"/>
                </a:solidFill>
              </a:rPr>
              <a:t>odeling</a:t>
            </a:r>
            <a:r>
              <a:rPr lang="ko-KR" altLang="en-US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the rating behavior of users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Normal distribution is a continuous distribution!</a:t>
            </a:r>
          </a:p>
          <a:p>
            <a:pPr lvl="1"/>
            <a:r>
              <a:rPr lang="en-US" altLang="ko-KR" dirty="0" smtClean="0"/>
              <a:t>Our datasets have discrete rating values</a:t>
            </a:r>
          </a:p>
          <a:p>
            <a:pPr lvl="1"/>
            <a:r>
              <a:rPr lang="en-US" altLang="ko-KR" dirty="0" smtClean="0"/>
              <a:t>Convert density function into a </a:t>
            </a:r>
            <a:r>
              <a:rPr lang="en-US" altLang="ko-KR" b="1" dirty="0" smtClean="0"/>
              <a:t>discrete probability function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r>
              <a:rPr lang="en-US" altLang="ko-KR" dirty="0" smtClean="0"/>
              <a:t>The likelihood of the observed dataset D</a:t>
            </a:r>
          </a:p>
          <a:p>
            <a:pPr lvl="1"/>
            <a:r>
              <a:rPr lang="en-US" altLang="ko-KR" dirty="0" smtClean="0"/>
              <a:t>Assuming the independence of the observed rating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35" y="2808576"/>
            <a:ext cx="4308530" cy="1101364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 bwMode="auto">
          <a:xfrm rot="687554">
            <a:off x="4026278" y="3649353"/>
            <a:ext cx="515147" cy="26058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3616" y="3926218"/>
            <a:ext cx="30540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A default normal distribution with</a:t>
            </a:r>
          </a:p>
          <a:p>
            <a:r>
              <a:rPr lang="en-US" altLang="ko-KR" sz="11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-  mean = average of all ratings in the datasets</a:t>
            </a:r>
          </a:p>
          <a:p>
            <a:r>
              <a:rPr lang="en-US" altLang="ko-KR" sz="11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-  SD = SD of all ratings in the datasets </a:t>
            </a:r>
            <a:endParaRPr lang="ko-KR" altLang="en-US" sz="1100" i="1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22" name="구부러진 연결선 21"/>
          <p:cNvCxnSpPr>
            <a:stCxn id="23" idx="4"/>
            <a:endCxn id="21" idx="1"/>
          </p:cNvCxnSpPr>
          <p:nvPr/>
        </p:nvCxnSpPr>
        <p:spPr bwMode="auto">
          <a:xfrm rot="16200000" flipH="1">
            <a:off x="4430553" y="3763237"/>
            <a:ext cx="316360" cy="609765"/>
          </a:xfrm>
          <a:prstGeom prst="curvedConnector2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 bwMode="auto">
          <a:xfrm>
            <a:off x="4026277" y="3649354"/>
            <a:ext cx="515147" cy="26058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915" y="5718852"/>
            <a:ext cx="3022170" cy="614398"/>
          </a:xfrm>
          <a:prstGeom prst="rect">
            <a:avLst/>
          </a:prstGeom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21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2775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Modeling User Behavior</a:t>
            </a:r>
            <a:r>
              <a:rPr lang="en-US" altLang="ko-KR" sz="4000" dirty="0">
                <a:solidFill>
                  <a:prstClr val="black"/>
                </a:solidFill>
              </a:rPr>
              <a:t/>
            </a:r>
            <a:br>
              <a:rPr lang="en-US" altLang="ko-KR" sz="4000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Modeling</a:t>
            </a:r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the rating behavior of users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maximum likelihood </a:t>
            </a:r>
          </a:p>
          <a:p>
            <a:pPr lvl="1"/>
            <a:r>
              <a:rPr lang="en-US" altLang="ko-KR" dirty="0" smtClean="0"/>
              <a:t>using gradient descent</a:t>
            </a:r>
          </a:p>
          <a:p>
            <a:pPr lvl="1"/>
            <a:r>
              <a:rPr lang="en-US" altLang="ko-KR" dirty="0" smtClean="0"/>
              <a:t>learnt </a:t>
            </a:r>
            <a:r>
              <a:rPr lang="el-GR" altLang="ko-KR" dirty="0" smtClean="0"/>
              <a:t>γ</a:t>
            </a:r>
            <a:r>
              <a:rPr lang="en-US" altLang="ko-KR" dirty="0" smtClean="0"/>
              <a:t>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Results</a:t>
            </a:r>
          </a:p>
          <a:p>
            <a:pPr lvl="1"/>
            <a:r>
              <a:rPr lang="en-US" altLang="ko-KR" dirty="0" smtClean="0"/>
              <a:t>The Social influence is a stronger predictor for future rating behavior of users in </a:t>
            </a:r>
            <a:r>
              <a:rPr lang="en-US" altLang="ko-KR" dirty="0" err="1" smtClean="0"/>
              <a:t>Flixster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Epinions</a:t>
            </a:r>
            <a:r>
              <a:rPr lang="en-US" altLang="ko-KR" dirty="0" smtClean="0"/>
              <a:t>	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72616"/>
              </p:ext>
            </p:extLst>
          </p:nvPr>
        </p:nvGraphicFramePr>
        <p:xfrm>
          <a:off x="2385060" y="2839720"/>
          <a:ext cx="4328161" cy="10464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43757"/>
                <a:gridCol w="1692202"/>
                <a:gridCol w="1692202"/>
              </a:tblGrid>
              <a:tr h="34882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Social</a:t>
                      </a:r>
                      <a:r>
                        <a:rPr lang="en-US" altLang="ko-KR" baseline="0" dirty="0" smtClean="0">
                          <a:latin typeface="Calibri" panose="020F0502020204030204" pitchFamily="34" charset="0"/>
                        </a:rPr>
                        <a:t> network</a:t>
                      </a:r>
                      <a:endParaRPr lang="ko-KR" altLang="en-US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Similarity network</a:t>
                      </a:r>
                      <a:endParaRPr lang="ko-KR" altLang="en-US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48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Flixster</a:t>
                      </a:r>
                      <a:endParaRPr lang="ko-KR" altLang="en-US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0.237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0.153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48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Epinions</a:t>
                      </a:r>
                      <a:endParaRPr lang="ko-KR" altLang="en-US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0.194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0.175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22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80513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>
                <a:solidFill>
                  <a:prstClr val="black"/>
                </a:solidFill>
              </a:rPr>
              <a:t>Modeling User Behavior</a:t>
            </a:r>
            <a:r>
              <a:rPr lang="en-US" altLang="ko-KR" sz="4000" dirty="0">
                <a:solidFill>
                  <a:prstClr val="black"/>
                </a:solidFill>
              </a:rPr>
              <a:t/>
            </a:r>
            <a:br>
              <a:rPr lang="en-US" altLang="ko-KR" sz="4000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Modeling</a:t>
            </a:r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the rating behavior of users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stronger predictor</a:t>
            </a:r>
          </a:p>
          <a:p>
            <a:pPr lvl="1"/>
            <a:r>
              <a:rPr lang="en-US" altLang="ko-KR" dirty="0"/>
              <a:t>D</a:t>
            </a:r>
            <a:r>
              <a:rPr lang="en-US" altLang="ko-KR" dirty="0" smtClean="0"/>
              <a:t>epends on the characteristics of the network</a:t>
            </a:r>
          </a:p>
          <a:p>
            <a:pPr lvl="2"/>
            <a:r>
              <a:rPr lang="en-US" altLang="ko-KR" dirty="0" smtClean="0"/>
              <a:t>In the </a:t>
            </a:r>
            <a:r>
              <a:rPr lang="en-US" altLang="ko-KR" dirty="0" err="1" smtClean="0"/>
              <a:t>LiveJournal</a:t>
            </a:r>
            <a:r>
              <a:rPr lang="en-US" altLang="ko-KR" dirty="0" smtClean="0"/>
              <a:t>, the similarity network is a better predictor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Edge overlap between the social network and similarity networks</a:t>
            </a:r>
          </a:p>
          <a:p>
            <a:pPr lvl="1"/>
            <a:r>
              <a:rPr lang="en-US" altLang="ko-KR" dirty="0" err="1" smtClean="0"/>
              <a:t>Flixster</a:t>
            </a:r>
            <a:r>
              <a:rPr lang="en-US" altLang="ko-KR" dirty="0" smtClean="0"/>
              <a:t>: Less than 1%</a:t>
            </a:r>
          </a:p>
          <a:p>
            <a:pPr lvl="1"/>
            <a:r>
              <a:rPr lang="en-US" altLang="ko-KR" dirty="0" err="1" smtClean="0"/>
              <a:t>Epinions</a:t>
            </a:r>
            <a:r>
              <a:rPr lang="en-US" altLang="ko-KR" dirty="0" smtClean="0"/>
              <a:t>: 4%</a:t>
            </a:r>
          </a:p>
          <a:p>
            <a:pPr marL="255985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/>
              <a:t>Using both networks together improves the quality of mining a social rating network 	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23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0007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Datasets</a:t>
            </a:r>
          </a:p>
          <a:p>
            <a:r>
              <a:rPr lang="en-US" altLang="ko-KR" dirty="0" smtClean="0"/>
              <a:t>Analyzing the Behavior of K-exposed Users</a:t>
            </a:r>
          </a:p>
          <a:p>
            <a:r>
              <a:rPr lang="en-US" altLang="ko-KR" dirty="0" smtClean="0"/>
              <a:t>Modeling User Behavior</a:t>
            </a:r>
          </a:p>
          <a:p>
            <a:r>
              <a:rPr lang="en-US" altLang="ko-KR" b="1" dirty="0" smtClean="0"/>
              <a:t>A Simple Recommender based on the Influence Coefficient</a:t>
            </a:r>
          </a:p>
          <a:p>
            <a:r>
              <a:rPr lang="en-US" altLang="ko-KR" dirty="0" smtClean="0"/>
              <a:t>Social Authority of Users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24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744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 Simple Recommender based on the Influence Coefficient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predicted rating</a:t>
            </a:r>
          </a:p>
          <a:p>
            <a:pPr lvl="1"/>
            <a:r>
              <a:rPr lang="en-US" altLang="ko-KR" dirty="0" smtClean="0"/>
              <a:t>Compute the expected value of ratings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At least one direct neighbor rating the target item</a:t>
            </a:r>
          </a:p>
          <a:p>
            <a:pPr lvl="1"/>
            <a:r>
              <a:rPr lang="en-US" altLang="ko-KR" dirty="0" smtClean="0"/>
              <a:t>For most of the ratings, there is no direct neighbor who has already rated the item</a:t>
            </a:r>
          </a:p>
          <a:p>
            <a:pPr lvl="1"/>
            <a:r>
              <a:rPr lang="en-US" altLang="ko-KR" dirty="0" smtClean="0"/>
              <a:t>The recommender cannot compute </a:t>
            </a:r>
            <a:r>
              <a:rPr lang="el-GR" altLang="ko-KR" dirty="0" smtClean="0"/>
              <a:t>μ</a:t>
            </a:r>
            <a:r>
              <a:rPr lang="en-US" altLang="ko-KR" dirty="0" smtClean="0"/>
              <a:t> and </a:t>
            </a:r>
            <a:r>
              <a:rPr lang="el-GR" altLang="ko-KR" dirty="0" smtClean="0"/>
              <a:t>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40" y="2366371"/>
            <a:ext cx="3322320" cy="646978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25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9358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 Simple Recommender based on the Influence Coefficient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RMSE (Root-mean-squared error) for recommendation</a:t>
            </a:r>
          </a:p>
          <a:p>
            <a:pPr lvl="1"/>
            <a:r>
              <a:rPr lang="en-US" altLang="ko-KR" dirty="0" smtClean="0"/>
              <a:t>To compare the social network and the similarity network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Recall of recommendation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453007"/>
            <a:ext cx="4541520" cy="15252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49" y="2453007"/>
            <a:ext cx="1847315" cy="6257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326380" y="2532615"/>
            <a:ext cx="820404" cy="1977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714872" y="2735320"/>
            <a:ext cx="1611508" cy="1977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641530"/>
            <a:ext cx="4572000" cy="12549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3055620" y="4902026"/>
            <a:ext cx="1539240" cy="2057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594860" y="4721620"/>
            <a:ext cx="731520" cy="1804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26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25003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Datasets</a:t>
            </a:r>
          </a:p>
          <a:p>
            <a:r>
              <a:rPr lang="en-US" altLang="ko-KR" dirty="0" smtClean="0"/>
              <a:t>Analyzing the Behavior of K-exposed Users</a:t>
            </a:r>
          </a:p>
          <a:p>
            <a:r>
              <a:rPr lang="en-US" altLang="ko-KR" dirty="0" smtClean="0"/>
              <a:t>Modeling User Behavior</a:t>
            </a:r>
          </a:p>
          <a:p>
            <a:r>
              <a:rPr lang="en-US" altLang="ko-KR" dirty="0" smtClean="0"/>
              <a:t>A Simple Recommender based on the Influence Coefficient</a:t>
            </a:r>
          </a:p>
          <a:p>
            <a:r>
              <a:rPr lang="en-US" altLang="ko-KR" b="1" dirty="0" smtClean="0"/>
              <a:t>Social Authority of Users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27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284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Social Authority of Users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Analyze the influence of individual users separately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Idea</a:t>
            </a:r>
          </a:p>
          <a:p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48702" y="2943311"/>
            <a:ext cx="7413269" cy="3212688"/>
            <a:chOff x="189069" y="2543089"/>
            <a:chExt cx="8336779" cy="3612910"/>
          </a:xfrm>
        </p:grpSpPr>
        <p:pic>
          <p:nvPicPr>
            <p:cNvPr id="4" name="Picture 16" descr="User silhouett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8581" y="3733932"/>
              <a:ext cx="833664" cy="83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6" descr="User silhouet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866" y="2739704"/>
              <a:ext cx="833664" cy="83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6" descr="User silhouet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523" y="4488675"/>
              <a:ext cx="833664" cy="83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User silhouet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808" y="5322337"/>
              <a:ext cx="833664" cy="83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User silhouet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296" y="3261308"/>
              <a:ext cx="833664" cy="83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연결선 8"/>
            <p:cNvCxnSpPr>
              <a:stCxn id="4" idx="3"/>
              <a:endCxn id="5" idx="2"/>
            </p:cNvCxnSpPr>
            <p:nvPr/>
          </p:nvCxnSpPr>
          <p:spPr bwMode="auto">
            <a:xfrm flipV="1">
              <a:off x="5002245" y="3573366"/>
              <a:ext cx="889453" cy="57739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endCxn id="6" idx="1"/>
            </p:cNvCxnSpPr>
            <p:nvPr/>
          </p:nvCxnSpPr>
          <p:spPr bwMode="auto">
            <a:xfrm>
              <a:off x="5002245" y="4528134"/>
              <a:ext cx="1140278" cy="3773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4" idx="1"/>
              <a:endCxn id="8" idx="3"/>
            </p:cNvCxnSpPr>
            <p:nvPr/>
          </p:nvCxnSpPr>
          <p:spPr bwMode="auto">
            <a:xfrm flipH="1" flipV="1">
              <a:off x="3137960" y="3678139"/>
              <a:ext cx="1030621" cy="4726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7" idx="0"/>
            </p:cNvCxnSpPr>
            <p:nvPr/>
          </p:nvCxnSpPr>
          <p:spPr bwMode="auto">
            <a:xfrm flipH="1">
              <a:off x="4055640" y="4623387"/>
              <a:ext cx="360362" cy="698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2" descr="http://www.riverviewtheater.com/system/assets/0000/2283/The-Imitation-Game-poster-1.jpg?142121149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04" y="3080129"/>
              <a:ext cx="624968" cy="92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www.riverviewtheater.com/system/assets/0000/2283/The-Imitation-Game-poster-1.jpg?142121149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635" y="3861379"/>
              <a:ext cx="624968" cy="92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Mark as favorite st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547" y="4830909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Mark as favorite st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522" y="4830909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Bookmark butt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498" y="4830909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Mark as favorite st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8054" y="4020373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Mark as favorite st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029" y="4020373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Mark as favorite st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2004" y="4020373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타원 20"/>
            <p:cNvSpPr/>
            <p:nvPr/>
          </p:nvSpPr>
          <p:spPr bwMode="auto">
            <a:xfrm>
              <a:off x="2107340" y="3064351"/>
              <a:ext cx="1227578" cy="1227576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타원 21"/>
            <p:cNvSpPr/>
            <p:nvPr/>
          </p:nvSpPr>
          <p:spPr bwMode="auto">
            <a:xfrm>
              <a:off x="5277909" y="2543089"/>
              <a:ext cx="1227578" cy="1227576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ysDash"/>
              <a:round/>
              <a:headEnd type="oval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19063" marR="0" indent="-119063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endPara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96601" y="2676983"/>
              <a:ext cx="1929247" cy="380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Social authority 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↑</a:t>
              </a:r>
              <a:endParaRPr lang="ko-KR" altLang="en-US" sz="1600" b="1" dirty="0" smtClean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069" y="3364600"/>
              <a:ext cx="1929247" cy="380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Social authority </a:t>
              </a:r>
              <a:r>
                <a:rPr lang="en-US" altLang="ko-KR" sz="16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↑</a:t>
              </a:r>
              <a:endParaRPr lang="ko-KR" altLang="en-US" sz="1600" b="1" dirty="0" smtClean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28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51268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Social Authority of Users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Factors of the increase in social authority</a:t>
            </a:r>
          </a:p>
          <a:p>
            <a:pPr lvl="1"/>
            <a:r>
              <a:rPr lang="en-US" altLang="ko-KR" dirty="0" smtClean="0"/>
              <a:t>The time difference </a:t>
            </a:r>
            <a:r>
              <a:rPr lang="el-GR" altLang="ko-KR" i="1" dirty="0" smtClean="0"/>
              <a:t>δ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 of ratings expressed by </a:t>
            </a:r>
            <a:r>
              <a:rPr lang="en-US" altLang="ko-KR" i="1" dirty="0" smtClean="0"/>
              <a:t>u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v</a:t>
            </a:r>
          </a:p>
          <a:p>
            <a:pPr lvl="1"/>
            <a:r>
              <a:rPr lang="en-US" altLang="ko-KR" dirty="0" smtClean="0"/>
              <a:t>The difference of ratings expressed by </a:t>
            </a:r>
            <a:r>
              <a:rPr lang="en-US" altLang="ko-KR" i="1" dirty="0" smtClean="0"/>
              <a:t>u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v</a:t>
            </a:r>
          </a:p>
          <a:p>
            <a:pPr lvl="1"/>
            <a:r>
              <a:rPr lang="en-US" altLang="ko-KR" dirty="0" smtClean="0"/>
              <a:t>Number of ratings expressed by </a:t>
            </a:r>
            <a:r>
              <a:rPr lang="en-US" altLang="ko-KR" i="1" dirty="0" smtClean="0"/>
              <a:t>v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Social authority of a user u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20" y="3856768"/>
            <a:ext cx="4556760" cy="661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" y="4849325"/>
            <a:ext cx="1752600" cy="676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903" y="4963624"/>
            <a:ext cx="2047875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862" y="4882662"/>
            <a:ext cx="1743075" cy="60960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 bwMode="auto">
          <a:xfrm>
            <a:off x="4099560" y="4479844"/>
            <a:ext cx="5562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auto">
          <a:xfrm>
            <a:off x="4846320" y="4479844"/>
            <a:ext cx="9296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 bwMode="auto">
          <a:xfrm>
            <a:off x="5989320" y="4479844"/>
            <a:ext cx="7924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 bwMode="auto">
          <a:xfrm flipH="1">
            <a:off x="2736056" y="4479844"/>
            <a:ext cx="1641634" cy="4456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6" idx="0"/>
          </p:cNvCxnSpPr>
          <p:nvPr/>
        </p:nvCxnSpPr>
        <p:spPr bwMode="auto">
          <a:xfrm flipH="1">
            <a:off x="4444841" y="4479844"/>
            <a:ext cx="866299" cy="4837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7" idx="0"/>
          </p:cNvCxnSpPr>
          <p:nvPr/>
        </p:nvCxnSpPr>
        <p:spPr bwMode="auto">
          <a:xfrm>
            <a:off x="6362700" y="4479844"/>
            <a:ext cx="647700" cy="4028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Picture 2" descr="http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01" y="5583663"/>
            <a:ext cx="1290451" cy="85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ntmstat.com/blog/2010/05/gamma-e-x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80" y="5583663"/>
            <a:ext cx="1145240" cy="89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evisionworld.com/sites/revisionworld.com/files/imce/1overx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9" b="42689"/>
          <a:stretch/>
        </p:blipFill>
        <p:spPr bwMode="auto">
          <a:xfrm>
            <a:off x="6567748" y="5583663"/>
            <a:ext cx="1219201" cy="85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29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8075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Social rating network</a:t>
            </a:r>
          </a:p>
          <a:p>
            <a:pPr lvl="1"/>
            <a:r>
              <a:rPr lang="en-US" altLang="ko-KR" dirty="0" smtClean="0"/>
              <a:t>A social network in which users can express and share ratings on products or services</a:t>
            </a:r>
          </a:p>
          <a:p>
            <a:pPr lvl="1"/>
            <a:r>
              <a:rPr lang="en-US" altLang="ko-KR" dirty="0" smtClean="0"/>
              <a:t>Two types of user behavior</a:t>
            </a:r>
          </a:p>
          <a:p>
            <a:pPr lvl="2"/>
            <a:r>
              <a:rPr lang="en-US" altLang="ko-KR" dirty="0" smtClean="0"/>
              <a:t>adopting an item to rate</a:t>
            </a:r>
          </a:p>
          <a:p>
            <a:pPr lvl="2"/>
            <a:r>
              <a:rPr lang="en-US" altLang="ko-KR" dirty="0" smtClean="0"/>
              <a:t>adopting a rating value for that item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Previous research issues on social network</a:t>
            </a:r>
          </a:p>
          <a:p>
            <a:pPr lvl="1"/>
            <a:r>
              <a:rPr lang="en-US" altLang="ko-KR" dirty="0" smtClean="0"/>
              <a:t>Static analysis of social network structures</a:t>
            </a:r>
          </a:p>
          <a:p>
            <a:pPr lvl="1"/>
            <a:r>
              <a:rPr lang="en-US" altLang="ko-KR" dirty="0" smtClean="0"/>
              <a:t>Models of the evolution of the structures over time</a:t>
            </a:r>
          </a:p>
          <a:p>
            <a:pPr lvl="1"/>
            <a:r>
              <a:rPr lang="en-US" altLang="ko-KR" dirty="0" smtClean="0"/>
              <a:t>The analysis of the detailed dynamics of social processes</a:t>
            </a:r>
          </a:p>
          <a:p>
            <a:pPr lvl="2"/>
            <a:r>
              <a:rPr lang="en-US" altLang="ko-KR" dirty="0" smtClean="0"/>
              <a:t>Influence and social selection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3383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Social Authority of Users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Evaluating the social authority values</a:t>
            </a:r>
          </a:p>
          <a:p>
            <a:pPr lvl="1"/>
            <a:r>
              <a:rPr lang="en-US" altLang="ko-KR" dirty="0" smtClean="0"/>
              <a:t>How these social authority values affect the predictive model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Comparing the RMSE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2802" b="59748"/>
          <a:stretch/>
        </p:blipFill>
        <p:spPr>
          <a:xfrm>
            <a:off x="1379220" y="2302097"/>
            <a:ext cx="2964180" cy="3859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012" y="2731857"/>
            <a:ext cx="3339308" cy="13967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2766060" y="2625314"/>
            <a:ext cx="42672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 bwMode="auto">
          <a:xfrm>
            <a:off x="2892267" y="2625314"/>
            <a:ext cx="1824513" cy="5013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 bwMode="auto">
          <a:xfrm>
            <a:off x="3337560" y="2625314"/>
            <a:ext cx="42672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 bwMode="auto">
          <a:xfrm>
            <a:off x="3559018" y="2625314"/>
            <a:ext cx="894873" cy="10838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280" y="4750356"/>
            <a:ext cx="3901440" cy="1512186"/>
          </a:xfrm>
          <a:prstGeom prst="rect">
            <a:avLst/>
          </a:prstGeom>
        </p:spPr>
      </p:pic>
      <p:sp>
        <p:nvSpPr>
          <p:cNvPr id="21" name="슬라이드 번호 개체 틀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30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85427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Datasets</a:t>
            </a:r>
          </a:p>
          <a:p>
            <a:r>
              <a:rPr lang="en-US" altLang="ko-KR" dirty="0" smtClean="0"/>
              <a:t>Analyzing the Behavior of K-exposed Users</a:t>
            </a:r>
          </a:p>
          <a:p>
            <a:r>
              <a:rPr lang="en-US" altLang="ko-KR" dirty="0" smtClean="0"/>
              <a:t>Modeling User Behavior</a:t>
            </a:r>
          </a:p>
          <a:p>
            <a:r>
              <a:rPr lang="en-US" altLang="ko-KR" dirty="0" smtClean="0"/>
              <a:t>A Simple Recommender based on the Influence Coefficient</a:t>
            </a:r>
          </a:p>
          <a:p>
            <a:r>
              <a:rPr lang="en-US" altLang="ko-KR" dirty="0" smtClean="0"/>
              <a:t>Social Authority of Users</a:t>
            </a:r>
          </a:p>
          <a:p>
            <a:r>
              <a:rPr lang="en-US" altLang="ko-KR" b="1" dirty="0" smtClean="0"/>
              <a:t>Conclusion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31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89072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Analyzed and modeled the item adoption and rating adoption behavior in social and similarity networks</a:t>
            </a:r>
          </a:p>
          <a:p>
            <a:pPr lvl="1"/>
            <a:r>
              <a:rPr lang="en-US" altLang="ko-KR" dirty="0" smtClean="0"/>
              <a:t>Social influence is a stronger predictor of both item and rating adoption than correlational influence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Inject the social authority (local effect)</a:t>
            </a:r>
          </a:p>
          <a:p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Explore multi-model normal distributions for more flexible models</a:t>
            </a:r>
          </a:p>
          <a:p>
            <a:pPr lvl="1"/>
            <a:r>
              <a:rPr lang="en-US" altLang="ko-KR" dirty="0" smtClean="0"/>
              <a:t>Consider the effect of the authorities of users and the number of neighbors they have</a:t>
            </a:r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32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0586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Social influence</a:t>
            </a:r>
          </a:p>
          <a:p>
            <a:pPr lvl="1"/>
            <a:r>
              <a:rPr lang="en-US" altLang="ko-KR" dirty="0" smtClean="0"/>
              <a:t>Adopt behaviors of their neighbors</a:t>
            </a:r>
          </a:p>
          <a:p>
            <a:endParaRPr lang="en-US" altLang="ko-KR" dirty="0"/>
          </a:p>
          <a:p>
            <a:r>
              <a:rPr lang="en-US" altLang="ko-KR" dirty="0" smtClean="0"/>
              <a:t>Correlational influence</a:t>
            </a:r>
          </a:p>
          <a:p>
            <a:pPr lvl="1"/>
            <a:r>
              <a:rPr lang="en-US" altLang="ko-KR" dirty="0" smtClean="0"/>
              <a:t>Adopt the behavior of users who have expressed similar behavior in the past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Similarity network</a:t>
            </a:r>
          </a:p>
          <a:p>
            <a:pPr lvl="1"/>
            <a:r>
              <a:rPr lang="en-US" altLang="ko-KR" dirty="0" smtClean="0"/>
              <a:t>A graph among the same users in which users are connected to the most similar users</a:t>
            </a:r>
          </a:p>
          <a:p>
            <a:pPr lvl="1"/>
            <a:r>
              <a:rPr lang="en-US" altLang="ko-KR" dirty="0" smtClean="0"/>
              <a:t>Correlational influence: the influence of neighbors in this network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9093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k</a:t>
            </a:r>
            <a:r>
              <a:rPr lang="en-US" altLang="ko-KR" dirty="0" smtClean="0"/>
              <a:t>-exposed users</a:t>
            </a:r>
          </a:p>
          <a:p>
            <a:pPr lvl="1"/>
            <a:r>
              <a:rPr lang="en-US" altLang="ko-KR" dirty="0" smtClean="0"/>
              <a:t>E.g., 2-exposed user at time </a:t>
            </a:r>
            <a:r>
              <a:rPr lang="en-US" altLang="ko-KR" i="1" dirty="0" smtClean="0"/>
              <a:t>t</a:t>
            </a:r>
            <a:endParaRPr lang="ko-KR" altLang="en-US" i="1" dirty="0"/>
          </a:p>
        </p:txBody>
      </p:sp>
      <p:pic>
        <p:nvPicPr>
          <p:cNvPr id="4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441" y="3171373"/>
            <a:ext cx="833664" cy="8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726" y="2177145"/>
            <a:ext cx="833664" cy="8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83" y="3926116"/>
            <a:ext cx="833664" cy="8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68" y="4759778"/>
            <a:ext cx="833664" cy="8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56" y="2698749"/>
            <a:ext cx="833664" cy="8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>
            <a:stCxn id="4" idx="3"/>
            <a:endCxn id="5" idx="2"/>
          </p:cNvCxnSpPr>
          <p:nvPr/>
        </p:nvCxnSpPr>
        <p:spPr bwMode="auto">
          <a:xfrm flipV="1">
            <a:off x="5025105" y="3010807"/>
            <a:ext cx="889453" cy="5773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6" idx="1"/>
          </p:cNvCxnSpPr>
          <p:nvPr/>
        </p:nvCxnSpPr>
        <p:spPr bwMode="auto">
          <a:xfrm>
            <a:off x="5025105" y="3965575"/>
            <a:ext cx="1140278" cy="3773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1"/>
            <a:endCxn id="8" idx="3"/>
          </p:cNvCxnSpPr>
          <p:nvPr/>
        </p:nvCxnSpPr>
        <p:spPr bwMode="auto">
          <a:xfrm flipH="1" flipV="1">
            <a:off x="3160820" y="3115580"/>
            <a:ext cx="1030621" cy="4726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7" idx="0"/>
          </p:cNvCxnSpPr>
          <p:nvPr/>
        </p:nvCxnSpPr>
        <p:spPr bwMode="auto">
          <a:xfrm flipH="1">
            <a:off x="4078500" y="4060828"/>
            <a:ext cx="360362" cy="6989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" descr="http://www.riverviewtheater.com/system/assets/0000/2283/The-Imitation-Game-poster-1.jpg?14212114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564" y="2517570"/>
            <a:ext cx="624968" cy="92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riverviewtheater.com/system/assets/0000/2283/The-Imitation-Game-poster-1.jpg?14212114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95" y="3298820"/>
            <a:ext cx="624968" cy="92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07" y="4268350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82" y="4268350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Bookmark butt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8" y="4268350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14" y="3457814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889" y="3457814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Mark as favorite 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64" y="3457814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5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7134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approaches to analyze user behavior</a:t>
            </a:r>
          </a:p>
          <a:p>
            <a:pPr lvl="1"/>
            <a:r>
              <a:rPr lang="en-US" altLang="ko-KR" dirty="0" smtClean="0"/>
              <a:t>Given</a:t>
            </a:r>
            <a:r>
              <a:rPr lang="ko-KR" altLang="en-US" smtClean="0"/>
              <a:t> </a:t>
            </a:r>
            <a:r>
              <a:rPr lang="en-US" altLang="ko-KR" dirty="0" smtClean="0"/>
              <a:t>that</a:t>
            </a:r>
            <a:r>
              <a:rPr lang="ko-KR" altLang="en-US" smtClean="0"/>
              <a:t> </a:t>
            </a:r>
            <a:r>
              <a:rPr lang="en-US" altLang="ko-KR" dirty="0" smtClean="0"/>
              <a:t>a user is k-exposed to an item, </a:t>
            </a:r>
            <a:r>
              <a:rPr lang="en-US" altLang="ko-KR" dirty="0" smtClean="0">
                <a:solidFill>
                  <a:schemeClr val="accent2"/>
                </a:solidFill>
              </a:rPr>
              <a:t>what is the probability that he will rate the item</a:t>
            </a:r>
            <a:r>
              <a:rPr lang="en-US" altLang="ko-KR" dirty="0" smtClean="0"/>
              <a:t> (or rate the item similar to the values expressed by his direct neighbors)?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Given that a user rates an item and some direct neighbors have already rated this item, </a:t>
            </a:r>
            <a:r>
              <a:rPr lang="en-US" altLang="ko-KR" dirty="0" smtClean="0">
                <a:solidFill>
                  <a:schemeClr val="accent2"/>
                </a:solidFill>
              </a:rPr>
              <a:t>what is the probability that he rates the item with a particular value</a:t>
            </a:r>
            <a:r>
              <a:rPr lang="en-US" altLang="ko-KR" dirty="0" smtClean="0"/>
              <a:t>?</a:t>
            </a:r>
            <a:endParaRPr lang="ko-KR" altLang="en-US"/>
          </a:p>
        </p:txBody>
      </p:sp>
      <p:pic>
        <p:nvPicPr>
          <p:cNvPr id="4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16" y="2999874"/>
            <a:ext cx="675807" cy="6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04" y="3076671"/>
            <a:ext cx="544966" cy="54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58" y="3076671"/>
            <a:ext cx="544966" cy="54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riverviewtheater.com/system/assets/0000/2283/The-Imitation-Game-poster-1.jpg?14212114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12" y="3041939"/>
            <a:ext cx="399380" cy="5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riverviewtheater.com/system/assets/0000/2283/The-Imitation-Game-poster-1.jpg?142121149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73" y="3337777"/>
            <a:ext cx="269536" cy="3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Mark as favorite st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510" y="5938595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Mark as favorite st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485" y="5938595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Bookmark butt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61" y="5938595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Mark as favorite st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922" y="5945161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Mark as favorite st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97" y="5945161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Mark as favorite st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72" y="5945161"/>
            <a:ext cx="149194" cy="1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03" y="3076671"/>
            <a:ext cx="544966" cy="54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59" y="3076671"/>
            <a:ext cx="544966" cy="54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riverviewtheater.com/system/assets/0000/2283/The-Imitation-Game-poster-1.jpg?142121149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74" y="3337777"/>
            <a:ext cx="269536" cy="3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오른쪽 화살표 24"/>
          <p:cNvSpPr/>
          <p:nvPr/>
        </p:nvSpPr>
        <p:spPr bwMode="auto">
          <a:xfrm>
            <a:off x="4605850" y="3251181"/>
            <a:ext cx="395583" cy="195943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 cap="flat" cmpd="sng" algn="ctr">
            <a:noFill/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55" y="5223099"/>
            <a:ext cx="544966" cy="54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riverviewtheater.com/system/assets/0000/2283/The-Imitation-Game-poster-1.jpg?142121149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70" y="5484205"/>
            <a:ext cx="269536" cy="3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956" y="5223099"/>
            <a:ext cx="544966" cy="54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riverviewtheater.com/system/assets/0000/2283/The-Imitation-Game-poster-1.jpg?142121149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671" y="5484205"/>
            <a:ext cx="269536" cy="3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User silhouett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16" y="5269356"/>
            <a:ext cx="675807" cy="6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riverviewtheater.com/system/assets/0000/2283/The-Imitation-Game-poster-1.jpg?14212114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893" y="5298995"/>
            <a:ext cx="399380" cy="5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오른쪽 화살표 35"/>
          <p:cNvSpPr/>
          <p:nvPr/>
        </p:nvSpPr>
        <p:spPr bwMode="auto">
          <a:xfrm>
            <a:off x="4605850" y="5520663"/>
            <a:ext cx="395583" cy="195943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 cap="flat" cmpd="sng" algn="ctr">
            <a:noFill/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681361" y="5945161"/>
            <a:ext cx="433144" cy="149194"/>
            <a:chOff x="5151302" y="3568507"/>
            <a:chExt cx="433144" cy="149194"/>
          </a:xfrm>
        </p:grpSpPr>
        <p:pic>
          <p:nvPicPr>
            <p:cNvPr id="38" name="Picture 4" descr="Mark as favorite sta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302" y="3568507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 descr="Mark as favorite sta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3277" y="3568507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Mark as favorite sta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252" y="3568507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5852023" y="3134767"/>
            <a:ext cx="47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3952" y="5682379"/>
            <a:ext cx="47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7139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Local differences</a:t>
            </a:r>
          </a:p>
          <a:p>
            <a:pPr lvl="1"/>
            <a:r>
              <a:rPr lang="en-US" altLang="ko-KR" dirty="0" smtClean="0"/>
              <a:t>Certain users have a stronger social influence than others</a:t>
            </a:r>
          </a:p>
          <a:p>
            <a:pPr lvl="1"/>
            <a:endParaRPr lang="en-US" altLang="ko-KR" b="1" dirty="0"/>
          </a:p>
          <a:p>
            <a:r>
              <a:rPr lang="en-US" altLang="ko-KR" b="1" i="1" dirty="0" smtClean="0"/>
              <a:t>Social authority</a:t>
            </a:r>
            <a:r>
              <a:rPr lang="en-US" altLang="ko-KR" dirty="0" smtClean="0"/>
              <a:t> of individual users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Goal</a:t>
            </a:r>
          </a:p>
          <a:p>
            <a:pPr lvl="1"/>
            <a:r>
              <a:rPr lang="en-US" altLang="ko-KR" dirty="0" smtClean="0"/>
              <a:t>To analyze, model, and compare social and correlational influence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497330" y="3298820"/>
            <a:ext cx="4235065" cy="1627462"/>
            <a:chOff x="2039495" y="3298820"/>
            <a:chExt cx="4235065" cy="1627462"/>
          </a:xfrm>
        </p:grpSpPr>
        <p:pic>
          <p:nvPicPr>
            <p:cNvPr id="4" name="Picture 16" descr="User silhouette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1361" y="3344928"/>
              <a:ext cx="833664" cy="83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6" descr="User silhouet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219" y="3344928"/>
              <a:ext cx="833664" cy="83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riverviewtheater.com/system/assets/0000/2283/The-Imitation-Game-poster-1.jpg?142121149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592" y="3344928"/>
              <a:ext cx="624968" cy="92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riverviewtheater.com/system/assets/0000/2283/The-Imitation-Game-poster-1.jpg?142121149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495" y="3298820"/>
              <a:ext cx="624968" cy="92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Mark as favorite st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407" y="4268350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Mark as favorite st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382" y="4268350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Bookmark butt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358" y="4268350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Mark as favorite st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942" y="4285172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Mark as favorite st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917" y="4285172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Mark as favorite sta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892" y="4285172"/>
              <a:ext cx="149194" cy="14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직선 연결선 14"/>
            <p:cNvCxnSpPr>
              <a:stCxn id="5" idx="3"/>
              <a:endCxn id="4" idx="1"/>
            </p:cNvCxnSpPr>
            <p:nvPr/>
          </p:nvCxnSpPr>
          <p:spPr bwMode="auto">
            <a:xfrm>
              <a:off x="3632883" y="3761759"/>
              <a:ext cx="103847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>
              <a:stCxn id="4" idx="2"/>
              <a:endCxn id="5" idx="2"/>
            </p:cNvCxnSpPr>
            <p:nvPr/>
          </p:nvCxnSpPr>
          <p:spPr bwMode="auto">
            <a:xfrm rot="5400000">
              <a:off x="4152122" y="3242519"/>
              <a:ext cx="12700" cy="1872142"/>
            </a:xfrm>
            <a:prstGeom prst="curvedConnector3">
              <a:avLst>
                <a:gd name="adj1" fmla="val 180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15026" y="4464617"/>
              <a:ext cx="1286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i="1" dirty="0" smtClean="0">
                  <a:latin typeface="Calibri" panose="020F0502020204030204" pitchFamily="34" charset="0"/>
                </a:rPr>
                <a:t>Implicit feedback </a:t>
              </a:r>
            </a:p>
            <a:p>
              <a:pPr algn="ctr"/>
              <a:r>
                <a:rPr lang="en-US" altLang="ko-KR" sz="1200" i="1" dirty="0" smtClean="0">
                  <a:latin typeface="Calibri" panose="020F0502020204030204" pitchFamily="34" charset="0"/>
                </a:rPr>
                <a:t>on the influence</a:t>
              </a:r>
              <a:endParaRPr lang="ko-KR" altLang="en-US" sz="1200" i="1">
                <a:latin typeface="Calibri" panose="020F0502020204030204" pitchFamily="34" charset="0"/>
              </a:endParaRPr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758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Datasets</a:t>
            </a:r>
          </a:p>
          <a:p>
            <a:r>
              <a:rPr lang="en-US" altLang="ko-KR" dirty="0" smtClean="0"/>
              <a:t>Analyzing the Behavior of K-exposed Users</a:t>
            </a:r>
          </a:p>
          <a:p>
            <a:r>
              <a:rPr lang="en-US" altLang="ko-KR" dirty="0" smtClean="0"/>
              <a:t>Modeling User Behavior</a:t>
            </a:r>
          </a:p>
          <a:p>
            <a:r>
              <a:rPr lang="en-US" altLang="ko-KR" dirty="0" smtClean="0"/>
              <a:t>A Simple Recommender based on the Influence Coefficient</a:t>
            </a:r>
          </a:p>
          <a:p>
            <a:r>
              <a:rPr lang="en-US" altLang="ko-KR" dirty="0" smtClean="0"/>
              <a:t>Social Authority of Users</a:t>
            </a:r>
          </a:p>
          <a:p>
            <a:r>
              <a:rPr lang="en-US" altLang="ko-KR" dirty="0" smtClean="0"/>
              <a:t>Conclusion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336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Epinions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Flixster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Epinions</a:t>
            </a:r>
            <a:r>
              <a:rPr lang="en-US" altLang="ko-KR" dirty="0" smtClean="0"/>
              <a:t>: Nov 2005 – Nov 2009</a:t>
            </a:r>
          </a:p>
          <a:p>
            <a:pPr lvl="1"/>
            <a:r>
              <a:rPr lang="en-US" altLang="ko-KR" dirty="0" err="1" smtClean="0"/>
              <a:t>Flixster</a:t>
            </a:r>
            <a:r>
              <a:rPr lang="en-US" altLang="ko-KR" dirty="0" smtClean="0"/>
              <a:t>: Jan 2000 – Feb 2002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03" y="3124201"/>
            <a:ext cx="3974158" cy="191742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DB8454-BA65-4FA6-95DD-D51CDA19CFAD}" type="slidenum">
              <a:rPr lang="ko-KR" altLang="en-US" smtClean="0"/>
              <a:pPr/>
              <a:t>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4375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20100903_임동혁_changedetection</Template>
  <TotalTime>837</TotalTime>
  <Words>1465</Words>
  <Application>Microsoft Office PowerPoint</Application>
  <PresentationFormat>화면 슬라이드 쇼(4:3)</PresentationFormat>
  <Paragraphs>309</Paragraphs>
  <Slides>32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ＭＳ Ｐゴシック</vt:lpstr>
      <vt:lpstr>ＭＳ Ｐゴシック</vt:lpstr>
      <vt:lpstr>굴림</vt:lpstr>
      <vt:lpstr>맑은 고딕</vt:lpstr>
      <vt:lpstr>Arial</vt:lpstr>
      <vt:lpstr>Calibri</vt:lpstr>
      <vt:lpstr>Cambria Math</vt:lpstr>
      <vt:lpstr>Wingdings</vt:lpstr>
      <vt:lpstr>Blank Presentation</vt:lpstr>
      <vt:lpstr>SNU IDB Lab.</vt:lpstr>
      <vt:lpstr>Modeling and Comparing the Influence of Neighbors on the Behavior of Users in Social and Similarity Networks</vt:lpstr>
      <vt:lpstr>Outline </vt:lpstr>
      <vt:lpstr>Introduction</vt:lpstr>
      <vt:lpstr>Introduction</vt:lpstr>
      <vt:lpstr>Introduction </vt:lpstr>
      <vt:lpstr>Introduction </vt:lpstr>
      <vt:lpstr>Introduction </vt:lpstr>
      <vt:lpstr>Outline </vt:lpstr>
      <vt:lpstr>Datasets</vt:lpstr>
      <vt:lpstr>Datasets</vt:lpstr>
      <vt:lpstr>Outline </vt:lpstr>
      <vt:lpstr>Analyzing the Behavior of K-exposed Users</vt:lpstr>
      <vt:lpstr>Analyzing the Behavior of K-exposed Users Item adoption behavior of k-exposed users</vt:lpstr>
      <vt:lpstr>Analyzing the Behavior of K-exposed Users Item adoption behavior of k-exposed users</vt:lpstr>
      <vt:lpstr>Analyzing the Behavior of K-exposed Users Rating adoption behavior of k-exposed users</vt:lpstr>
      <vt:lpstr>Analyzing the Behavior of K-exposed Users Rating adoption behavior of k-exposed users</vt:lpstr>
      <vt:lpstr>Outline </vt:lpstr>
      <vt:lpstr>Modeling User Behavior Measuring the degree of influence on item &amp; rating adoption</vt:lpstr>
      <vt:lpstr>Modeling User Behavior Measuring the degree of influence on item &amp; rating adoption</vt:lpstr>
      <vt:lpstr>Modeling User Behavior Modeling the rating behavior of users</vt:lpstr>
      <vt:lpstr>Modeling User Behavior Modeling the rating behavior of users</vt:lpstr>
      <vt:lpstr>Modeling User Behavior Modeling the rating behavior of users</vt:lpstr>
      <vt:lpstr>Modeling User Behavior Modeling the rating behavior of users</vt:lpstr>
      <vt:lpstr>Outline </vt:lpstr>
      <vt:lpstr>A Simple Recommender based on the Influence Coefficient </vt:lpstr>
      <vt:lpstr>A Simple Recommender based on the Influence Coefficient </vt:lpstr>
      <vt:lpstr>Outline </vt:lpstr>
      <vt:lpstr>Social Authority of Users</vt:lpstr>
      <vt:lpstr>Social Authority of Users</vt:lpstr>
      <vt:lpstr>Social Authority of Users</vt:lpstr>
      <vt:lpstr>Outline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Comparing the Influence of Neighbors on the Behavior of Users in Social and Similarity Networks</dc:title>
  <dc:creator>Hyewon Lim</dc:creator>
  <cp:lastModifiedBy>Hyewon Lim</cp:lastModifiedBy>
  <cp:revision>55</cp:revision>
  <dcterms:created xsi:type="dcterms:W3CDTF">2015-02-10T06:35:35Z</dcterms:created>
  <dcterms:modified xsi:type="dcterms:W3CDTF">2015-02-16T04:26:29Z</dcterms:modified>
</cp:coreProperties>
</file>