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1" r:id="rId6"/>
    <p:sldId id="262" r:id="rId7"/>
    <p:sldId id="277" r:id="rId8"/>
    <p:sldId id="263" r:id="rId9"/>
    <p:sldId id="264" r:id="rId10"/>
    <p:sldId id="265" r:id="rId11"/>
    <p:sldId id="278" r:id="rId12"/>
    <p:sldId id="266" r:id="rId13"/>
    <p:sldId id="267" r:id="rId14"/>
    <p:sldId id="268" r:id="rId15"/>
    <p:sldId id="269" r:id="rId16"/>
    <p:sldId id="270" r:id="rId17"/>
    <p:sldId id="271" r:id="rId18"/>
    <p:sldId id="279" r:id="rId19"/>
    <p:sldId id="272" r:id="rId20"/>
    <p:sldId id="273" r:id="rId21"/>
    <p:sldId id="274" r:id="rId22"/>
    <p:sldId id="276" r:id="rId23"/>
    <p:sldId id="280" r:id="rId24"/>
    <p:sldId id="275" r:id="rId25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838" autoAdjust="0"/>
  </p:normalViewPr>
  <p:slideViewPr>
    <p:cSldViewPr>
      <p:cViewPr varScale="1">
        <p:scale>
          <a:sx n="105" d="100"/>
          <a:sy n="105" d="100"/>
        </p:scale>
        <p:origin x="-17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rgbClr val="92D050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LexRank</c:v>
                </c:pt>
                <c:pt idx="1">
                  <c:v>TextRank</c:v>
                </c:pt>
                <c:pt idx="2">
                  <c:v>Hybrid TF-IDF</c:v>
                </c:pt>
                <c:pt idx="3">
                  <c:v>SumBasic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0.18940000000000001</c:v>
                </c:pt>
                <c:pt idx="1">
                  <c:v>0.30530000000000002</c:v>
                </c:pt>
                <c:pt idx="2">
                  <c:v>0.2666</c:v>
                </c:pt>
                <c:pt idx="3">
                  <c:v>0.32740000000000002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Precision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LexRank</c:v>
                </c:pt>
                <c:pt idx="1">
                  <c:v>TextRank</c:v>
                </c:pt>
                <c:pt idx="2">
                  <c:v>Hybrid TF-IDF</c:v>
                </c:pt>
                <c:pt idx="3">
                  <c:v>SumBasic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0.23330000000000001</c:v>
                </c:pt>
                <c:pt idx="1">
                  <c:v>0.19539999999999999</c:v>
                </c:pt>
                <c:pt idx="2">
                  <c:v>0.24990000000000001</c:v>
                </c:pt>
                <c:pt idx="3">
                  <c:v>0.2127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5849088"/>
        <c:axId val="95854976"/>
      </c:barChart>
      <c:catAx>
        <c:axId val="95849088"/>
        <c:scaling>
          <c:orientation val="minMax"/>
        </c:scaling>
        <c:delete val="0"/>
        <c:axPos val="b"/>
        <c:majorTickMark val="out"/>
        <c:minorTickMark val="none"/>
        <c:tickLblPos val="nextTo"/>
        <c:crossAx val="95854976"/>
        <c:crosses val="autoZero"/>
        <c:auto val="1"/>
        <c:lblAlgn val="ctr"/>
        <c:lblOffset val="100"/>
        <c:noMultiLvlLbl val="0"/>
      </c:catAx>
      <c:valAx>
        <c:axId val="958549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58490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solidFill>
      <a:schemeClr val="bg1"/>
    </a:solidFill>
  </c:spPr>
  <c:txPr>
    <a:bodyPr/>
    <a:lstStyle/>
    <a:p>
      <a:pPr>
        <a:defRPr sz="800"/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7D417-BAC2-4F56-A705-EB8C6D6079A3}" type="datetimeFigureOut">
              <a:rPr lang="ko-KR" altLang="en-US" smtClean="0"/>
              <a:pPr/>
              <a:t>2013-05-10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AD639A-37F7-41DA-BA9F-117DF4764F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429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AD639A-37F7-41DA-BA9F-117DF4764FB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849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노드마다</a:t>
            </a:r>
            <a:r>
              <a:rPr lang="ko-KR" altLang="en-US" dirty="0" smtClean="0"/>
              <a:t> 확률을 준다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후 랜덤으로 </a:t>
            </a:r>
            <a:r>
              <a:rPr lang="en-US" altLang="ko-KR" dirty="0" smtClean="0"/>
              <a:t>centroid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pick </a:t>
            </a:r>
            <a:r>
              <a:rPr lang="ko-KR" altLang="en-US" dirty="0" smtClean="0"/>
              <a:t>하는 방식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확률은 현재 알려진 </a:t>
            </a:r>
            <a:r>
              <a:rPr lang="en-US" altLang="ko-KR" dirty="0" smtClean="0"/>
              <a:t>center </a:t>
            </a:r>
            <a:r>
              <a:rPr lang="ko-KR" altLang="en-US" dirty="0" smtClean="0"/>
              <a:t>중 가장 가까운 거리에 대한 것으로 멀수록 확률이 높아짐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AD639A-37F7-41DA-BA9F-117DF4764FBB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464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ROUGE:</a:t>
            </a: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a</a:t>
            </a:r>
            <a:r>
              <a:rPr lang="ko-KR" altLang="en-US" dirty="0" smtClean="0"/>
              <a:t> </a:t>
            </a:r>
            <a:r>
              <a:rPr lang="en-US" altLang="ko-KR" dirty="0" smtClean="0"/>
              <a:t>suite</a:t>
            </a:r>
            <a:r>
              <a:rPr lang="ko-KR" altLang="en-US" dirty="0" smtClean="0"/>
              <a:t> </a:t>
            </a:r>
            <a:r>
              <a:rPr lang="en-US" altLang="ko-KR" dirty="0" smtClean="0"/>
              <a:t>of metrics that automatically measures the similarity between an automated summary and a set of manual summaries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AD639A-37F7-41DA-BA9F-117DF4764FBB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AD639A-37F7-41DA-BA9F-117DF4764FBB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275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즉 </a:t>
            </a:r>
            <a:r>
              <a:rPr lang="ko-KR" altLang="en-US" dirty="0" err="1" smtClean="0"/>
              <a:t>트위터는</a:t>
            </a:r>
            <a:r>
              <a:rPr lang="ko-KR" altLang="en-US" dirty="0" smtClean="0"/>
              <a:t> 구조도 없고 </a:t>
            </a:r>
            <a:r>
              <a:rPr lang="en-US" altLang="ko-KR" dirty="0" smtClean="0"/>
              <a:t>post</a:t>
            </a:r>
            <a:r>
              <a:rPr lang="ko-KR" altLang="en-US" dirty="0" smtClean="0"/>
              <a:t>간에 연관성도 별로 없고 주제가 있는 애들도 많지 않아서 </a:t>
            </a:r>
            <a:endParaRPr lang="en-US" altLang="ko-KR" dirty="0" smtClean="0"/>
          </a:p>
          <a:p>
            <a:r>
              <a:rPr lang="ko-KR" altLang="en-US" dirty="0" smtClean="0"/>
              <a:t>복잡한 관계모델이 좋은 성능을 내기 힘들다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AD639A-37F7-41DA-BA9F-117DF4764FBB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346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앞의 두 그래프만 봐서는 </a:t>
            </a:r>
            <a:r>
              <a:rPr lang="en-US" altLang="ko-KR" dirty="0" smtClean="0"/>
              <a:t>ROUGE</a:t>
            </a:r>
            <a:r>
              <a:rPr lang="ko-KR" altLang="en-US" dirty="0" smtClean="0"/>
              <a:t>랑 </a:t>
            </a:r>
            <a:r>
              <a:rPr lang="en-US" altLang="ko-KR" dirty="0" smtClean="0"/>
              <a:t>human evaluation</a:t>
            </a:r>
            <a:r>
              <a:rPr lang="ko-KR" altLang="en-US" dirty="0" smtClean="0"/>
              <a:t>에 큰 차이가 </a:t>
            </a:r>
            <a:r>
              <a:rPr lang="ko-KR" altLang="en-US" dirty="0" err="1" smtClean="0"/>
              <a:t>없어보여서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paired t-test</a:t>
            </a:r>
            <a:r>
              <a:rPr lang="ko-KR" altLang="en-US" dirty="0" smtClean="0"/>
              <a:t>를 수행</a:t>
            </a:r>
            <a:endParaRPr lang="en-US" altLang="ko-KR" dirty="0" smtClean="0"/>
          </a:p>
          <a:p>
            <a:pPr marL="228600" indent="-228600">
              <a:buAutoNum type="arabicPeriod"/>
            </a:pP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en-US" altLang="ko-KR" dirty="0" smtClean="0"/>
              <a:t>Random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average</a:t>
            </a:r>
            <a:r>
              <a:rPr lang="en-US" altLang="ko-KR" baseline="0" dirty="0" smtClean="0"/>
              <a:t> score</a:t>
            </a:r>
            <a:r>
              <a:rPr lang="ko-KR" altLang="en-US" baseline="0" dirty="0" smtClean="0"/>
              <a:t>이 비교적 높게 나왔다 </a:t>
            </a:r>
            <a:endParaRPr lang="en-US" altLang="ko-KR" baseline="0" dirty="0" smtClean="0"/>
          </a:p>
          <a:p>
            <a:pPr marL="171450" indent="-171450">
              <a:buFont typeface="Wingdings"/>
              <a:buChar char="à"/>
            </a:pPr>
            <a:r>
              <a:rPr lang="en-US" altLang="ko-KR" baseline="0" dirty="0" err="1" smtClean="0">
                <a:sym typeface="Wingdings" pitchFamily="2" charset="2"/>
              </a:rPr>
              <a:t>microblog</a:t>
            </a:r>
            <a:r>
              <a:rPr lang="en-US" altLang="ko-KR" baseline="0" dirty="0" smtClean="0">
                <a:sym typeface="Wingdings" pitchFamily="2" charset="2"/>
              </a:rPr>
              <a:t> </a:t>
            </a:r>
            <a:r>
              <a:rPr lang="ko-KR" altLang="en-US" baseline="0" dirty="0" err="1" smtClean="0">
                <a:sym typeface="Wingdings" pitchFamily="2" charset="2"/>
              </a:rPr>
              <a:t>같은데서는</a:t>
            </a:r>
            <a:r>
              <a:rPr lang="ko-KR" altLang="en-US" baseline="0" dirty="0" smtClean="0">
                <a:sym typeface="Wingdings" pitchFamily="2" charset="2"/>
              </a:rPr>
              <a:t> 어떤 토픽에 대해 비슷한 단어를 사용하는 경향</a:t>
            </a:r>
            <a:r>
              <a:rPr lang="en-US" altLang="ko-KR" baseline="0" dirty="0" smtClean="0">
                <a:sym typeface="Wingdings" pitchFamily="2" charset="2"/>
              </a:rPr>
              <a:t>, </a:t>
            </a:r>
            <a:r>
              <a:rPr lang="ko-KR" altLang="en-US" baseline="0" dirty="0" err="1" smtClean="0">
                <a:sym typeface="Wingdings" pitchFamily="2" charset="2"/>
              </a:rPr>
              <a:t>토씨하나</a:t>
            </a:r>
            <a:r>
              <a:rPr lang="en-US" altLang="ko-KR" baseline="0" dirty="0" smtClean="0">
                <a:sym typeface="Wingdings" pitchFamily="2" charset="2"/>
              </a:rPr>
              <a:t> </a:t>
            </a:r>
            <a:r>
              <a:rPr lang="ko-KR" altLang="en-US" baseline="0" dirty="0" err="1" smtClean="0">
                <a:sym typeface="Wingdings" pitchFamily="2" charset="2"/>
              </a:rPr>
              <a:t>안틀리고</a:t>
            </a:r>
            <a:r>
              <a:rPr lang="ko-KR" altLang="en-US" baseline="0" dirty="0" smtClean="0">
                <a:sym typeface="Wingdings" pitchFamily="2" charset="2"/>
              </a:rPr>
              <a:t> 옮기는 </a:t>
            </a:r>
            <a:r>
              <a:rPr lang="en-US" altLang="ko-KR" baseline="0" dirty="0" smtClean="0">
                <a:sym typeface="Wingdings" pitchFamily="2" charset="2"/>
              </a:rPr>
              <a:t>RT </a:t>
            </a:r>
            <a:r>
              <a:rPr lang="ko-KR" altLang="en-US" baseline="0" dirty="0" smtClean="0">
                <a:sym typeface="Wingdings" pitchFamily="2" charset="2"/>
              </a:rPr>
              <a:t>영향</a:t>
            </a:r>
            <a:r>
              <a:rPr lang="en-US" altLang="ko-KR" baseline="0" dirty="0" smtClean="0">
                <a:sym typeface="Wingdings" pitchFamily="2" charset="2"/>
              </a:rPr>
              <a:t>, </a:t>
            </a:r>
            <a:r>
              <a:rPr lang="ko-KR" altLang="en-US" baseline="0" dirty="0" smtClean="0">
                <a:sym typeface="Wingdings" pitchFamily="2" charset="2"/>
              </a:rPr>
              <a:t>그리고 </a:t>
            </a:r>
            <a:r>
              <a:rPr lang="en-US" altLang="ko-KR" baseline="0" dirty="0" smtClean="0">
                <a:sym typeface="Wingdings" pitchFamily="2" charset="2"/>
              </a:rPr>
              <a:t>noise</a:t>
            </a:r>
            <a:r>
              <a:rPr lang="ko-KR" altLang="en-US" baseline="0" dirty="0" smtClean="0">
                <a:sym typeface="Wingdings" pitchFamily="2" charset="2"/>
              </a:rPr>
              <a:t>를 제거한 전처리 영향 때문</a:t>
            </a:r>
            <a:endParaRPr lang="en-US" altLang="ko-KR" baseline="0" dirty="0" smtClean="0">
              <a:sym typeface="Wingdings" pitchFamily="2" charset="2"/>
            </a:endParaRPr>
          </a:p>
          <a:p>
            <a:pPr marL="171450" indent="-171450">
              <a:buFont typeface="Wingdings"/>
              <a:buChar char="à"/>
            </a:pPr>
            <a:endParaRPr lang="en-US" altLang="ko-KR" baseline="0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altLang="ko-KR" baseline="0" dirty="0" smtClean="0">
                <a:sym typeface="Wingdings" pitchFamily="2" charset="2"/>
              </a:rPr>
              <a:t>2-1 Most Recent</a:t>
            </a:r>
            <a:r>
              <a:rPr lang="ko-KR" altLang="en-US" baseline="0" dirty="0" smtClean="0">
                <a:sym typeface="Wingdings" pitchFamily="2" charset="2"/>
              </a:rPr>
              <a:t>의 경우</a:t>
            </a:r>
            <a:r>
              <a:rPr lang="en-US" altLang="ko-KR" baseline="0" dirty="0" smtClean="0">
                <a:sym typeface="Wingdings" pitchFamily="2" charset="2"/>
              </a:rPr>
              <a:t>, Random</a:t>
            </a:r>
            <a:r>
              <a:rPr lang="ko-KR" altLang="en-US" baseline="0" dirty="0" smtClean="0">
                <a:sym typeface="Wingdings" pitchFamily="2" charset="2"/>
              </a:rPr>
              <a:t>과 비교했을 때 </a:t>
            </a:r>
            <a:r>
              <a:rPr lang="en-US" altLang="ko-KR" baseline="0" dirty="0" smtClean="0">
                <a:sym typeface="Wingdings" pitchFamily="2" charset="2"/>
              </a:rPr>
              <a:t>F-measure</a:t>
            </a:r>
            <a:r>
              <a:rPr lang="ko-KR" altLang="en-US" baseline="0" dirty="0" smtClean="0">
                <a:sym typeface="Wingdings" pitchFamily="2" charset="2"/>
              </a:rPr>
              <a:t>는 괜찮은 값이 나왔는데</a:t>
            </a:r>
            <a:r>
              <a:rPr lang="en-US" altLang="ko-KR" baseline="0" dirty="0" smtClean="0">
                <a:sym typeface="Wingdings" pitchFamily="2" charset="2"/>
              </a:rPr>
              <a:t>, human score</a:t>
            </a:r>
            <a:r>
              <a:rPr lang="ko-KR" altLang="en-US" baseline="0" dirty="0" smtClean="0">
                <a:sym typeface="Wingdings" pitchFamily="2" charset="2"/>
              </a:rPr>
              <a:t>에서는 </a:t>
            </a:r>
            <a:r>
              <a:rPr lang="en-US" altLang="ko-KR" baseline="0" dirty="0" smtClean="0">
                <a:sym typeface="Wingdings" pitchFamily="2" charset="2"/>
              </a:rPr>
              <a:t>random</a:t>
            </a:r>
            <a:r>
              <a:rPr lang="ko-KR" altLang="en-US" baseline="0" dirty="0" smtClean="0">
                <a:sym typeface="Wingdings" pitchFamily="2" charset="2"/>
              </a:rPr>
              <a:t>이 더 낫다고 나옴</a:t>
            </a:r>
            <a:r>
              <a:rPr lang="en-US" altLang="ko-KR" baseline="0" dirty="0" smtClean="0">
                <a:sym typeface="Wingdings" pitchFamily="2" charset="2"/>
              </a:rPr>
              <a:t>. </a:t>
            </a:r>
            <a:br>
              <a:rPr lang="en-US" altLang="ko-KR" baseline="0" dirty="0" smtClean="0">
                <a:sym typeface="Wingdings" pitchFamily="2" charset="2"/>
              </a:rPr>
            </a:br>
            <a:r>
              <a:rPr lang="en-US" altLang="ko-KR" baseline="0" dirty="0" smtClean="0">
                <a:sym typeface="Wingdings" pitchFamily="2" charset="2"/>
              </a:rPr>
              <a:t> </a:t>
            </a:r>
            <a:r>
              <a:rPr lang="ko-KR" altLang="en-US" baseline="0" dirty="0" smtClean="0">
                <a:sym typeface="Wingdings" pitchFamily="2" charset="2"/>
              </a:rPr>
              <a:t>아마 실험과정에서 </a:t>
            </a:r>
            <a:r>
              <a:rPr lang="en-US" altLang="ko-KR" baseline="0" dirty="0" smtClean="0">
                <a:sym typeface="Wingdings" pitchFamily="2" charset="2"/>
              </a:rPr>
              <a:t>bias</a:t>
            </a:r>
            <a:r>
              <a:rPr lang="ko-KR" altLang="en-US" baseline="0" dirty="0" smtClean="0">
                <a:sym typeface="Wingdings" pitchFamily="2" charset="2"/>
              </a:rPr>
              <a:t>가 일어난 것으로 보임</a:t>
            </a:r>
            <a:r>
              <a:rPr lang="en-US" altLang="ko-KR" baseline="0" dirty="0" smtClean="0">
                <a:sym typeface="Wingdings" pitchFamily="2" charset="2"/>
              </a:rPr>
              <a:t/>
            </a:r>
            <a:br>
              <a:rPr lang="en-US" altLang="ko-KR" baseline="0" dirty="0" smtClean="0">
                <a:sym typeface="Wingdings" pitchFamily="2" charset="2"/>
              </a:rPr>
            </a:br>
            <a:r>
              <a:rPr lang="en-US" altLang="ko-KR" baseline="0" dirty="0" smtClean="0">
                <a:sym typeface="Wingdings" pitchFamily="2" charset="2"/>
              </a:rPr>
              <a:t>2-2 </a:t>
            </a:r>
            <a:r>
              <a:rPr lang="ko-KR" altLang="en-US" baseline="0" dirty="0" smtClean="0">
                <a:sym typeface="Wingdings" pitchFamily="2" charset="2"/>
              </a:rPr>
              <a:t>또한 </a:t>
            </a:r>
            <a:r>
              <a:rPr lang="en-US" altLang="ko-KR" baseline="0" dirty="0" smtClean="0">
                <a:sym typeface="Wingdings" pitchFamily="2" charset="2"/>
              </a:rPr>
              <a:t>MR</a:t>
            </a:r>
            <a:r>
              <a:rPr lang="ko-KR" altLang="en-US" baseline="0" dirty="0" smtClean="0">
                <a:sym typeface="Wingdings" pitchFamily="2" charset="2"/>
              </a:rPr>
              <a:t>의 </a:t>
            </a:r>
            <a:r>
              <a:rPr lang="en-US" altLang="ko-KR" baseline="0" dirty="0" err="1" smtClean="0">
                <a:sym typeface="Wingdings" pitchFamily="2" charset="2"/>
              </a:rPr>
              <a:t>avg</a:t>
            </a:r>
            <a:r>
              <a:rPr lang="en-US" altLang="ko-KR" baseline="0" dirty="0" smtClean="0">
                <a:sym typeface="Wingdings" pitchFamily="2" charset="2"/>
              </a:rPr>
              <a:t> human score </a:t>
            </a:r>
            <a:r>
              <a:rPr lang="ko-KR" altLang="en-US" baseline="0" dirty="0" smtClean="0">
                <a:sym typeface="Wingdings" pitchFamily="2" charset="2"/>
              </a:rPr>
              <a:t>값이 상당히 높게 나옴</a:t>
            </a:r>
            <a:r>
              <a:rPr lang="en-US" altLang="ko-KR" baseline="0" dirty="0" smtClean="0">
                <a:sym typeface="Wingdings" pitchFamily="2" charset="2"/>
              </a:rPr>
              <a:t> (f-measure</a:t>
            </a:r>
            <a:r>
              <a:rPr lang="ko-KR" altLang="en-US" baseline="0" dirty="0" smtClean="0">
                <a:sym typeface="Wingdings" pitchFamily="2" charset="2"/>
              </a:rPr>
              <a:t>에서는 </a:t>
            </a:r>
            <a:r>
              <a:rPr lang="en-US" altLang="ko-KR" baseline="0" dirty="0" smtClean="0">
                <a:sym typeface="Wingdings" pitchFamily="2" charset="2"/>
              </a:rPr>
              <a:t>hybrid</a:t>
            </a:r>
            <a:r>
              <a:rPr lang="ko-KR" altLang="en-US" baseline="0" dirty="0" smtClean="0">
                <a:sym typeface="Wingdings" pitchFamily="2" charset="2"/>
              </a:rPr>
              <a:t>나 </a:t>
            </a:r>
            <a:r>
              <a:rPr lang="en-US" altLang="ko-KR" baseline="0" dirty="0" err="1" smtClean="0">
                <a:sym typeface="Wingdings" pitchFamily="2" charset="2"/>
              </a:rPr>
              <a:t>sumbasic</a:t>
            </a:r>
            <a:r>
              <a:rPr lang="ko-KR" altLang="en-US" baseline="0" dirty="0" smtClean="0">
                <a:sym typeface="Wingdings" pitchFamily="2" charset="2"/>
              </a:rPr>
              <a:t>보다 낮았는데</a:t>
            </a:r>
            <a:r>
              <a:rPr lang="en-US" altLang="ko-KR" baseline="0" dirty="0" smtClean="0">
                <a:sym typeface="Wingdings" pitchFamily="2" charset="2"/>
              </a:rPr>
              <a:t>)</a:t>
            </a:r>
            <a:br>
              <a:rPr lang="en-US" altLang="ko-KR" baseline="0" dirty="0" smtClean="0">
                <a:sym typeface="Wingdings" pitchFamily="2" charset="2"/>
              </a:rPr>
            </a:br>
            <a:r>
              <a:rPr lang="en-US" altLang="ko-KR" baseline="0" dirty="0" smtClean="0">
                <a:sym typeface="Wingdings" pitchFamily="2" charset="2"/>
              </a:rPr>
              <a:t> skewed </a:t>
            </a:r>
            <a:r>
              <a:rPr lang="ko-KR" altLang="en-US" baseline="0" dirty="0" smtClean="0">
                <a:sym typeface="Wingdings" pitchFamily="2" charset="2"/>
              </a:rPr>
              <a:t>되었다고 생각하여 다른 실험 </a:t>
            </a:r>
            <a:r>
              <a:rPr lang="en-US" altLang="ko-KR" baseline="0" dirty="0" smtClean="0">
                <a:sym typeface="Wingdings" pitchFamily="2" charset="2"/>
              </a:rPr>
              <a:t>set</a:t>
            </a:r>
            <a:r>
              <a:rPr lang="ko-KR" altLang="en-US" baseline="0" dirty="0" smtClean="0">
                <a:sym typeface="Wingdings" pitchFamily="2" charset="2"/>
              </a:rPr>
              <a:t>을 만들어서 </a:t>
            </a:r>
            <a:r>
              <a:rPr lang="ko-KR" altLang="en-US" baseline="0" dirty="0" err="1" smtClean="0">
                <a:sym typeface="Wingdings" pitchFamily="2" charset="2"/>
              </a:rPr>
              <a:t>재실험</a:t>
            </a:r>
            <a:r>
              <a:rPr lang="ko-KR" altLang="en-US" baseline="0" dirty="0" smtClean="0">
                <a:sym typeface="Wingdings" pitchFamily="2" charset="2"/>
              </a:rPr>
              <a:t> </a:t>
            </a:r>
            <a:r>
              <a:rPr lang="en-US" altLang="ko-KR" baseline="0" dirty="0" smtClean="0">
                <a:sym typeface="Wingdings" pitchFamily="2" charset="2"/>
              </a:rPr>
              <a:t>: MostRecent2</a:t>
            </a:r>
            <a:br>
              <a:rPr lang="en-US" altLang="ko-KR" baseline="0" dirty="0" smtClean="0">
                <a:sym typeface="Wingdings" pitchFamily="2" charset="2"/>
              </a:rPr>
            </a:br>
            <a:r>
              <a:rPr lang="en-US" altLang="ko-KR" baseline="0" dirty="0" smtClean="0">
                <a:sym typeface="Wingdings" pitchFamily="2" charset="2"/>
              </a:rPr>
              <a:t> </a:t>
            </a:r>
            <a:r>
              <a:rPr lang="ko-KR" altLang="en-US" baseline="0" dirty="0" smtClean="0">
                <a:sym typeface="Wingdings" pitchFamily="2" charset="2"/>
              </a:rPr>
              <a:t>이번엔 제대로 </a:t>
            </a:r>
            <a:r>
              <a:rPr lang="ko-KR" altLang="en-US" baseline="0" dirty="0" err="1" smtClean="0">
                <a:sym typeface="Wingdings" pitchFamily="2" charset="2"/>
              </a:rPr>
              <a:t>나온거</a:t>
            </a:r>
            <a:r>
              <a:rPr lang="ko-KR" altLang="en-US" baseline="0" dirty="0" smtClean="0">
                <a:sym typeface="Wingdings" pitchFamily="2" charset="2"/>
              </a:rPr>
              <a:t> 같음</a:t>
            </a:r>
            <a:r>
              <a:rPr lang="en-US" altLang="ko-KR" baseline="0" dirty="0" smtClean="0">
                <a:sym typeface="Wingdings" pitchFamily="2" charset="2"/>
              </a:rPr>
              <a:t>. </a:t>
            </a:r>
            <a:r>
              <a:rPr lang="ko-KR" altLang="en-US" baseline="0" dirty="0" smtClean="0">
                <a:sym typeface="Wingdings" pitchFamily="2" charset="2"/>
              </a:rPr>
              <a:t>둘 간의 </a:t>
            </a:r>
            <a:r>
              <a:rPr lang="en-US" altLang="ko-KR" baseline="0" dirty="0" err="1" smtClean="0">
                <a:sym typeface="Wingdings" pitchFamily="2" charset="2"/>
              </a:rPr>
              <a:t>avg</a:t>
            </a:r>
            <a:r>
              <a:rPr lang="en-US" altLang="ko-KR" baseline="0" dirty="0" smtClean="0">
                <a:sym typeface="Wingdings" pitchFamily="2" charset="2"/>
              </a:rPr>
              <a:t> score</a:t>
            </a:r>
            <a:r>
              <a:rPr lang="ko-KR" altLang="en-US" baseline="0" dirty="0" smtClean="0">
                <a:sym typeface="Wingdings" pitchFamily="2" charset="2"/>
              </a:rPr>
              <a:t>를 평균 내면 </a:t>
            </a:r>
            <a:r>
              <a:rPr lang="en-US" altLang="ko-KR" baseline="0" dirty="0" smtClean="0">
                <a:sym typeface="Wingdings" pitchFamily="2" charset="2"/>
              </a:rPr>
              <a:t>3.09</a:t>
            </a:r>
            <a:r>
              <a:rPr lang="ko-KR" altLang="en-US" baseline="0" dirty="0" smtClean="0">
                <a:sym typeface="Wingdings" pitchFamily="2" charset="2"/>
              </a:rPr>
              <a:t>로 </a:t>
            </a:r>
            <a:r>
              <a:rPr lang="en-US" altLang="ko-KR" baseline="0" dirty="0" smtClean="0">
                <a:sym typeface="Wingdings" pitchFamily="2" charset="2"/>
              </a:rPr>
              <a:t>manual </a:t>
            </a:r>
            <a:r>
              <a:rPr lang="ko-KR" altLang="en-US" baseline="0" dirty="0" smtClean="0">
                <a:sym typeface="Wingdings" pitchFamily="2" charset="2"/>
              </a:rPr>
              <a:t>기법보다도 낮은 것을 알 수 있음</a:t>
            </a:r>
            <a:r>
              <a:rPr lang="en-US" altLang="ko-KR" baseline="0" dirty="0" smtClean="0">
                <a:sym typeface="Wingdings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baseline="0" dirty="0" smtClean="0">
                <a:sym typeface="Wingdings" pitchFamily="2" charset="2"/>
              </a:rPr>
              <a:t>** </a:t>
            </a:r>
            <a:r>
              <a:rPr lang="ko-KR" altLang="en-US" baseline="0" dirty="0" smtClean="0">
                <a:sym typeface="Wingdings" pitchFamily="2" charset="2"/>
              </a:rPr>
              <a:t>결론적으로 </a:t>
            </a:r>
            <a:r>
              <a:rPr lang="en-US" altLang="ko-KR" baseline="0" dirty="0" smtClean="0">
                <a:sym typeface="Wingdings" pitchFamily="2" charset="2"/>
              </a:rPr>
              <a:t>MR</a:t>
            </a:r>
            <a:r>
              <a:rPr lang="ko-KR" altLang="en-US" baseline="0" dirty="0" smtClean="0">
                <a:sym typeface="Wingdings" pitchFamily="2" charset="2"/>
              </a:rPr>
              <a:t>이 </a:t>
            </a:r>
            <a:r>
              <a:rPr lang="en-US" altLang="ko-KR" baseline="0" dirty="0" smtClean="0">
                <a:sym typeface="Wingdings" pitchFamily="2" charset="2"/>
              </a:rPr>
              <a:t>random</a:t>
            </a:r>
            <a:r>
              <a:rPr lang="ko-KR" altLang="en-US" baseline="0" dirty="0" smtClean="0">
                <a:sym typeface="Wingdings" pitchFamily="2" charset="2"/>
              </a:rPr>
              <a:t>보다 딱히 </a:t>
            </a:r>
            <a:r>
              <a:rPr lang="ko-KR" altLang="en-US" baseline="0" dirty="0" err="1" smtClean="0">
                <a:sym typeface="Wingdings" pitchFamily="2" charset="2"/>
              </a:rPr>
              <a:t>나아보이진</a:t>
            </a:r>
            <a:r>
              <a:rPr lang="ko-KR" altLang="en-US" baseline="0" dirty="0" smtClean="0">
                <a:sym typeface="Wingdings" pitchFamily="2" charset="2"/>
              </a:rPr>
              <a:t> 않음</a:t>
            </a:r>
            <a:r>
              <a:rPr lang="en-US" altLang="ko-KR" baseline="0" dirty="0" smtClean="0">
                <a:sym typeface="Wingdings" pitchFamily="2" charset="2"/>
              </a:rPr>
              <a:t>. </a:t>
            </a:r>
            <a:r>
              <a:rPr lang="ko-KR" altLang="en-US" baseline="0" dirty="0" smtClean="0">
                <a:sym typeface="Wingdings" pitchFamily="2" charset="2"/>
              </a:rPr>
              <a:t>즉</a:t>
            </a:r>
            <a:r>
              <a:rPr lang="en-US" altLang="ko-KR" baseline="0" dirty="0" smtClean="0">
                <a:sym typeface="Wingdings" pitchFamily="2" charset="2"/>
              </a:rPr>
              <a:t>, </a:t>
            </a:r>
            <a:r>
              <a:rPr lang="ko-KR" altLang="en-US" baseline="0" dirty="0" smtClean="0">
                <a:sym typeface="Wingdings" pitchFamily="2" charset="2"/>
              </a:rPr>
              <a:t>랜덤으로 뽑은 </a:t>
            </a:r>
            <a:r>
              <a:rPr lang="en-US" altLang="ko-KR" baseline="0" dirty="0" smtClean="0">
                <a:sym typeface="Wingdings" pitchFamily="2" charset="2"/>
              </a:rPr>
              <a:t>post</a:t>
            </a:r>
            <a:r>
              <a:rPr lang="ko-KR" altLang="en-US" baseline="0" dirty="0" smtClean="0">
                <a:sym typeface="Wingdings" pitchFamily="2" charset="2"/>
              </a:rPr>
              <a:t>들에 비해 </a:t>
            </a:r>
            <a:r>
              <a:rPr lang="en-US" altLang="ko-KR" baseline="0" dirty="0" smtClean="0">
                <a:sym typeface="Wingdings" pitchFamily="2" charset="2"/>
              </a:rPr>
              <a:t>MR post</a:t>
            </a:r>
            <a:r>
              <a:rPr lang="ko-KR" altLang="en-US" baseline="0" dirty="0" smtClean="0">
                <a:sym typeface="Wingdings" pitchFamily="2" charset="2"/>
              </a:rPr>
              <a:t>들이 더 </a:t>
            </a:r>
            <a:r>
              <a:rPr lang="ko-KR" altLang="en-US" baseline="0" dirty="0" err="1" smtClean="0">
                <a:sym typeface="Wingdings" pitchFamily="2" charset="2"/>
              </a:rPr>
              <a:t>연관있어</a:t>
            </a:r>
            <a:r>
              <a:rPr lang="ko-KR" altLang="en-US" baseline="0" dirty="0" smtClean="0">
                <a:sym typeface="Wingdings" pitchFamily="2" charset="2"/>
              </a:rPr>
              <a:t> 보이지 않는다는 얘기</a:t>
            </a:r>
            <a:r>
              <a:rPr lang="en-US" altLang="ko-KR" baseline="0" dirty="0" smtClean="0">
                <a:sym typeface="Wingdings" pitchFamily="2" charset="2"/>
              </a:rPr>
              <a:t>. </a:t>
            </a:r>
            <a:br>
              <a:rPr lang="en-US" altLang="ko-KR" baseline="0" dirty="0" smtClean="0">
                <a:sym typeface="Wingdings" pitchFamily="2" charset="2"/>
              </a:rPr>
            </a:br>
            <a:r>
              <a:rPr lang="ko-KR" altLang="en-US" baseline="0" dirty="0" smtClean="0">
                <a:sym typeface="Wingdings" pitchFamily="2" charset="2"/>
              </a:rPr>
              <a:t>이 이유는 </a:t>
            </a:r>
            <a:r>
              <a:rPr lang="en-US" altLang="ko-KR" baseline="0" dirty="0" smtClean="0">
                <a:sym typeface="Wingdings" pitchFamily="2" charset="2"/>
              </a:rPr>
              <a:t>tweet </a:t>
            </a:r>
            <a:r>
              <a:rPr lang="ko-KR" altLang="en-US" baseline="0" dirty="0" smtClean="0">
                <a:sym typeface="Wingdings" pitchFamily="2" charset="2"/>
              </a:rPr>
              <a:t>자체가 어떤 순서나 주제에 맞춰 </a:t>
            </a:r>
            <a:r>
              <a:rPr lang="ko-KR" altLang="en-US" baseline="0" dirty="0" err="1" smtClean="0">
                <a:sym typeface="Wingdings" pitchFamily="2" charset="2"/>
              </a:rPr>
              <a:t>게재되는게</a:t>
            </a:r>
            <a:r>
              <a:rPr lang="ko-KR" altLang="en-US" baseline="0" dirty="0" smtClean="0">
                <a:sym typeface="Wingdings" pitchFamily="2" charset="2"/>
              </a:rPr>
              <a:t> 아니라 막 올리는 경향이 있어서 그런 듯</a:t>
            </a:r>
            <a:r>
              <a:rPr lang="en-US" altLang="ko-KR" baseline="0" dirty="0" smtClean="0">
                <a:sym typeface="Wingdings" pitchFamily="2" charset="2"/>
              </a:rPr>
              <a:t>. </a:t>
            </a:r>
          </a:p>
          <a:p>
            <a:pPr marL="0" indent="0">
              <a:buFont typeface="Wingdings"/>
              <a:buNone/>
            </a:pPr>
            <a:endParaRPr lang="en-US" altLang="ko-KR" baseline="0" dirty="0" smtClean="0">
              <a:sym typeface="Wingdings" pitchFamily="2" charset="2"/>
            </a:endParaRPr>
          </a:p>
          <a:p>
            <a:pPr marL="0" indent="0">
              <a:buFont typeface="Wingdings"/>
              <a:buNone/>
            </a:pPr>
            <a:r>
              <a:rPr lang="en-US" altLang="ko-KR" baseline="0" dirty="0" smtClean="0">
                <a:sym typeface="Wingdings" pitchFamily="2" charset="2"/>
              </a:rPr>
              <a:t>3. Cluster based (MEAD, Cluster): </a:t>
            </a:r>
            <a:r>
              <a:rPr lang="ko-KR" altLang="en-US" baseline="0" dirty="0" smtClean="0">
                <a:sym typeface="Wingdings" pitchFamily="2" charset="2"/>
              </a:rPr>
              <a:t>성능이 썩 좋진 않음</a:t>
            </a:r>
            <a:r>
              <a:rPr lang="en-US" altLang="ko-KR" baseline="0" dirty="0" smtClean="0">
                <a:sym typeface="Wingdings" pitchFamily="2" charset="2"/>
              </a:rPr>
              <a:t>. </a:t>
            </a:r>
          </a:p>
          <a:p>
            <a:pPr marL="171450" indent="-171450">
              <a:buFont typeface="Wingdings"/>
              <a:buChar char="à"/>
            </a:pPr>
            <a:r>
              <a:rPr lang="en-US" altLang="ko-KR" dirty="0" smtClean="0">
                <a:sym typeface="Wingdings" pitchFamily="2" charset="2"/>
              </a:rPr>
              <a:t>f-measure</a:t>
            </a:r>
            <a:r>
              <a:rPr lang="ko-KR" altLang="en-US" dirty="0" smtClean="0">
                <a:sym typeface="Wingdings" pitchFamily="2" charset="2"/>
              </a:rPr>
              <a:t>에서는 </a:t>
            </a:r>
            <a:r>
              <a:rPr lang="en-US" altLang="ko-KR" dirty="0" smtClean="0">
                <a:sym typeface="Wingdings" pitchFamily="2" charset="2"/>
              </a:rPr>
              <a:t>random</a:t>
            </a:r>
            <a:r>
              <a:rPr lang="ko-KR" altLang="en-US" dirty="0" smtClean="0">
                <a:sym typeface="Wingdings" pitchFamily="2" charset="2"/>
              </a:rPr>
              <a:t>보다는 월등히 좋은 거 같은데 </a:t>
            </a:r>
            <a:r>
              <a:rPr lang="en-US" altLang="ko-KR" dirty="0" smtClean="0">
                <a:sym typeface="Wingdings" pitchFamily="2" charset="2"/>
              </a:rPr>
              <a:t>human score</a:t>
            </a:r>
            <a:r>
              <a:rPr lang="ko-KR" altLang="en-US" dirty="0" smtClean="0">
                <a:sym typeface="Wingdings" pitchFamily="2" charset="2"/>
              </a:rPr>
              <a:t>에서 보면 </a:t>
            </a:r>
            <a:r>
              <a:rPr lang="en-US" altLang="ko-KR" dirty="0" smtClean="0">
                <a:sym typeface="Wingdings" pitchFamily="2" charset="2"/>
              </a:rPr>
              <a:t>random</a:t>
            </a:r>
            <a:r>
              <a:rPr lang="ko-KR" altLang="en-US" dirty="0" smtClean="0">
                <a:sym typeface="Wingdings" pitchFamily="2" charset="2"/>
              </a:rPr>
              <a:t>이랑 비슷한 수준</a:t>
            </a:r>
            <a:r>
              <a:rPr lang="en-US" altLang="ko-KR" dirty="0" smtClean="0">
                <a:sym typeface="Wingdings" pitchFamily="2" charset="2"/>
              </a:rPr>
              <a:t>.</a:t>
            </a:r>
          </a:p>
          <a:p>
            <a:pPr marL="171450" indent="-171450">
              <a:buFont typeface="Wingdings"/>
              <a:buChar char="à"/>
            </a:pPr>
            <a:r>
              <a:rPr lang="en-US" altLang="ko-KR" dirty="0" smtClean="0">
                <a:sym typeface="Wingdings" pitchFamily="2" charset="2"/>
              </a:rPr>
              <a:t>Twitter</a:t>
            </a:r>
            <a:r>
              <a:rPr lang="ko-KR" altLang="en-US" dirty="0" smtClean="0">
                <a:sym typeface="Wingdings" pitchFamily="2" charset="2"/>
              </a:rPr>
              <a:t>에는 </a:t>
            </a:r>
            <a:r>
              <a:rPr lang="en-US" altLang="ko-KR" dirty="0" smtClean="0">
                <a:sym typeface="Wingdings" pitchFamily="2" charset="2"/>
              </a:rPr>
              <a:t>cluster</a:t>
            </a:r>
            <a:r>
              <a:rPr lang="ko-KR" altLang="en-US" dirty="0" smtClean="0">
                <a:sym typeface="Wingdings" pitchFamily="2" charset="2"/>
              </a:rPr>
              <a:t>같은 고전적인 </a:t>
            </a:r>
            <a:r>
              <a:rPr lang="en-US" altLang="ko-KR" dirty="0" smtClean="0">
                <a:sym typeface="Wingdings" pitchFamily="2" charset="2"/>
              </a:rPr>
              <a:t>summarizing </a:t>
            </a:r>
            <a:r>
              <a:rPr lang="ko-KR" altLang="en-US" dirty="0" smtClean="0">
                <a:sym typeface="Wingdings" pitchFamily="2" charset="2"/>
              </a:rPr>
              <a:t>기법이 잘 </a:t>
            </a:r>
            <a:r>
              <a:rPr lang="ko-KR" altLang="en-US" dirty="0" err="1" smtClean="0">
                <a:sym typeface="Wingdings" pitchFamily="2" charset="2"/>
              </a:rPr>
              <a:t>안맞는다는</a:t>
            </a:r>
            <a:r>
              <a:rPr lang="ko-KR" altLang="en-US" dirty="0" smtClean="0">
                <a:sym typeface="Wingdings" pitchFamily="2" charset="2"/>
              </a:rPr>
              <a:t> 결론</a:t>
            </a:r>
            <a:endParaRPr lang="en-US" altLang="ko-KR" dirty="0" smtClean="0">
              <a:sym typeface="Wingdings" pitchFamily="2" charset="2"/>
            </a:endParaRPr>
          </a:p>
          <a:p>
            <a:pPr marL="171450" indent="-171450">
              <a:buFont typeface="Wingdings"/>
              <a:buChar char="à"/>
            </a:pPr>
            <a:endParaRPr lang="en-US" altLang="ko-KR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altLang="ko-KR" baseline="0" dirty="0" smtClean="0">
                <a:sym typeface="Wingdings" pitchFamily="2" charset="2"/>
              </a:rPr>
              <a:t>4. Frequency-based (</a:t>
            </a:r>
            <a:r>
              <a:rPr lang="en-US" altLang="ko-KR" baseline="0" dirty="0" err="1" smtClean="0">
                <a:sym typeface="Wingdings" pitchFamily="2" charset="2"/>
              </a:rPr>
              <a:t>SumBasic</a:t>
            </a:r>
            <a:r>
              <a:rPr lang="en-US" altLang="ko-KR" baseline="0" dirty="0" smtClean="0">
                <a:sym typeface="Wingdings" pitchFamily="2" charset="2"/>
              </a:rPr>
              <a:t> &amp; Hybrid TF-IDF): </a:t>
            </a:r>
            <a:r>
              <a:rPr lang="ko-KR" altLang="en-US" baseline="0" dirty="0" smtClean="0">
                <a:sym typeface="Wingdings" pitchFamily="2" charset="2"/>
              </a:rPr>
              <a:t>제일 성능이 좋게 나옴</a:t>
            </a:r>
            <a:endParaRPr lang="en-US" altLang="ko-KR" baseline="0" dirty="0" smtClean="0">
              <a:sym typeface="Wingdings" pitchFamily="2" charset="2"/>
            </a:endParaRPr>
          </a:p>
          <a:p>
            <a:pPr marL="171450" indent="-171450">
              <a:buFont typeface="Wingdings"/>
              <a:buChar char="à"/>
            </a:pPr>
            <a:r>
              <a:rPr lang="ko-KR" altLang="en-US" baseline="0" dirty="0" smtClean="0">
                <a:sym typeface="Wingdings" pitchFamily="2" charset="2"/>
              </a:rPr>
              <a:t>앞선 그래프에서 </a:t>
            </a:r>
            <a:r>
              <a:rPr lang="en-US" altLang="ko-KR" baseline="0" dirty="0" smtClean="0">
                <a:sym typeface="Wingdings" pitchFamily="2" charset="2"/>
              </a:rPr>
              <a:t>precision</a:t>
            </a:r>
            <a:r>
              <a:rPr lang="ko-KR" altLang="en-US" baseline="0" dirty="0" smtClean="0">
                <a:sym typeface="Wingdings" pitchFamily="2" charset="2"/>
              </a:rPr>
              <a:t>과 </a:t>
            </a:r>
            <a:r>
              <a:rPr lang="en-US" altLang="ko-KR" baseline="0" dirty="0" smtClean="0">
                <a:sym typeface="Wingdings" pitchFamily="2" charset="2"/>
              </a:rPr>
              <a:t>recall </a:t>
            </a:r>
            <a:r>
              <a:rPr lang="ko-KR" altLang="en-US" baseline="0" dirty="0" smtClean="0">
                <a:sym typeface="Wingdings" pitchFamily="2" charset="2"/>
              </a:rPr>
              <a:t>값을 보면 </a:t>
            </a:r>
            <a:r>
              <a:rPr lang="en-US" altLang="ko-KR" baseline="0" dirty="0" smtClean="0">
                <a:sym typeface="Wingdings" pitchFamily="2" charset="2"/>
              </a:rPr>
              <a:t>hybrid</a:t>
            </a:r>
            <a:r>
              <a:rPr lang="ko-KR" altLang="en-US" baseline="0" dirty="0" smtClean="0">
                <a:sym typeface="Wingdings" pitchFamily="2" charset="2"/>
              </a:rPr>
              <a:t>는 대충 </a:t>
            </a:r>
            <a:r>
              <a:rPr lang="en-US" altLang="ko-KR" baseline="0" dirty="0" smtClean="0">
                <a:sym typeface="Wingdings" pitchFamily="2" charset="2"/>
              </a:rPr>
              <a:t>balance</a:t>
            </a:r>
            <a:r>
              <a:rPr lang="ko-KR" altLang="en-US" baseline="0" dirty="0" smtClean="0">
                <a:sym typeface="Wingdings" pitchFamily="2" charset="2"/>
              </a:rPr>
              <a:t>가 맞는데</a:t>
            </a:r>
            <a:r>
              <a:rPr lang="en-US" altLang="ko-KR" baseline="0" dirty="0" smtClean="0">
                <a:sym typeface="Wingdings" pitchFamily="2" charset="2"/>
              </a:rPr>
              <a:t>, </a:t>
            </a:r>
            <a:r>
              <a:rPr lang="en-US" altLang="ko-KR" baseline="0" dirty="0" err="1" smtClean="0">
                <a:sym typeface="Wingdings" pitchFamily="2" charset="2"/>
              </a:rPr>
              <a:t>SumBasic</a:t>
            </a:r>
            <a:r>
              <a:rPr lang="ko-KR" altLang="en-US" baseline="0" dirty="0" smtClean="0">
                <a:sym typeface="Wingdings" pitchFamily="2" charset="2"/>
              </a:rPr>
              <a:t>는 </a:t>
            </a:r>
            <a:r>
              <a:rPr lang="en-US" altLang="ko-KR" baseline="0" dirty="0" smtClean="0">
                <a:sym typeface="Wingdings" pitchFamily="2" charset="2"/>
              </a:rPr>
              <a:t>recall</a:t>
            </a:r>
            <a:r>
              <a:rPr lang="ko-KR" altLang="en-US" baseline="0" dirty="0" smtClean="0">
                <a:sym typeface="Wingdings" pitchFamily="2" charset="2"/>
              </a:rPr>
              <a:t>이 상당히 높게 나오는 걸 볼 수 있음</a:t>
            </a:r>
            <a:r>
              <a:rPr lang="en-US" altLang="ko-KR" baseline="0" dirty="0" smtClean="0">
                <a:sym typeface="Wingdings" pitchFamily="2" charset="2"/>
              </a:rPr>
              <a:t>. </a:t>
            </a:r>
            <a:br>
              <a:rPr lang="en-US" altLang="ko-KR" baseline="0" dirty="0" smtClean="0">
                <a:sym typeface="Wingdings" pitchFamily="2" charset="2"/>
              </a:rPr>
            </a:br>
            <a:r>
              <a:rPr lang="ko-KR" altLang="en-US" baseline="0" dirty="0" smtClean="0">
                <a:sym typeface="Wingdings" pitchFamily="2" charset="2"/>
              </a:rPr>
              <a:t>이건 </a:t>
            </a:r>
            <a:r>
              <a:rPr lang="en-US" altLang="ko-KR" baseline="0" dirty="0" err="1" smtClean="0">
                <a:sym typeface="Wingdings" pitchFamily="2" charset="2"/>
              </a:rPr>
              <a:t>SumBasic</a:t>
            </a:r>
            <a:r>
              <a:rPr lang="ko-KR" altLang="en-US" baseline="0" dirty="0" smtClean="0">
                <a:sym typeface="Wingdings" pitchFamily="2" charset="2"/>
              </a:rPr>
              <a:t>이 </a:t>
            </a:r>
            <a:r>
              <a:rPr lang="en-US" altLang="ko-KR" baseline="0" dirty="0" smtClean="0">
                <a:sym typeface="Wingdings" pitchFamily="2" charset="2"/>
              </a:rPr>
              <a:t>tweet</a:t>
            </a:r>
            <a:r>
              <a:rPr lang="ko-KR" altLang="en-US" baseline="0" dirty="0" smtClean="0">
                <a:sym typeface="Wingdings" pitchFamily="2" charset="2"/>
              </a:rPr>
              <a:t>의 길이에 영향을 받는다는 것을 보여주는데</a:t>
            </a:r>
            <a:r>
              <a:rPr lang="en-US" altLang="ko-KR" baseline="0" dirty="0" smtClean="0">
                <a:sym typeface="Wingdings" pitchFamily="2" charset="2"/>
              </a:rPr>
              <a:t>, </a:t>
            </a:r>
            <a:r>
              <a:rPr lang="ko-KR" altLang="en-US" baseline="0" dirty="0" smtClean="0">
                <a:sym typeface="Wingdings" pitchFamily="2" charset="2"/>
              </a:rPr>
              <a:t>이 </a:t>
            </a:r>
            <a:r>
              <a:rPr lang="en-US" altLang="ko-KR" baseline="0" dirty="0" err="1" smtClean="0">
                <a:sym typeface="Wingdings" pitchFamily="2" charset="2"/>
              </a:rPr>
              <a:t>avg</a:t>
            </a:r>
            <a:r>
              <a:rPr lang="en-US" altLang="ko-KR" baseline="0" dirty="0" smtClean="0">
                <a:sym typeface="Wingdings" pitchFamily="2" charset="2"/>
              </a:rPr>
              <a:t> score</a:t>
            </a:r>
            <a:r>
              <a:rPr lang="ko-KR" altLang="en-US" baseline="0" dirty="0" smtClean="0">
                <a:sym typeface="Wingdings" pitchFamily="2" charset="2"/>
              </a:rPr>
              <a:t>를 보면 그게 성능에 큰 영향을 주진 않는 거 같음</a:t>
            </a:r>
            <a:r>
              <a:rPr lang="en-US" altLang="ko-KR" baseline="0" dirty="0" smtClean="0">
                <a:sym typeface="Wingdings" pitchFamily="2" charset="2"/>
              </a:rPr>
              <a:t>. </a:t>
            </a:r>
          </a:p>
          <a:p>
            <a:pPr marL="171450" indent="-171450">
              <a:buFont typeface="Wingdings"/>
              <a:buChar char="à"/>
            </a:pPr>
            <a:r>
              <a:rPr lang="ko-KR" altLang="en-US" baseline="0" dirty="0" smtClean="0">
                <a:sym typeface="Wingdings" pitchFamily="2" charset="2"/>
              </a:rPr>
              <a:t>또 하나 주목할 것은 이 </a:t>
            </a:r>
            <a:r>
              <a:rPr lang="en-US" altLang="ko-KR" baseline="0" dirty="0" smtClean="0">
                <a:sym typeface="Wingdings" pitchFamily="2" charset="2"/>
              </a:rPr>
              <a:t>frequency-based </a:t>
            </a:r>
            <a:r>
              <a:rPr lang="ko-KR" altLang="en-US" baseline="0" dirty="0" smtClean="0">
                <a:sym typeface="Wingdings" pitchFamily="2" charset="2"/>
              </a:rPr>
              <a:t>기법에서는 비슷한 </a:t>
            </a:r>
            <a:r>
              <a:rPr lang="en-US" altLang="ko-KR" baseline="0" dirty="0" smtClean="0">
                <a:sym typeface="Wingdings" pitchFamily="2" charset="2"/>
              </a:rPr>
              <a:t>post</a:t>
            </a:r>
            <a:r>
              <a:rPr lang="ko-KR" altLang="en-US" baseline="0" dirty="0" smtClean="0">
                <a:sym typeface="Wingdings" pitchFamily="2" charset="2"/>
              </a:rPr>
              <a:t>들을 제거하기 위한 </a:t>
            </a:r>
            <a:r>
              <a:rPr lang="en-US" altLang="ko-KR" baseline="0" dirty="0" smtClean="0">
                <a:sym typeface="Wingdings" pitchFamily="2" charset="2"/>
              </a:rPr>
              <a:t>“</a:t>
            </a:r>
            <a:r>
              <a:rPr lang="ko-KR" altLang="en-US" baseline="0" dirty="0" smtClean="0">
                <a:sym typeface="Wingdings" pitchFamily="2" charset="2"/>
              </a:rPr>
              <a:t>중복제거방법</a:t>
            </a:r>
            <a:r>
              <a:rPr lang="en-US" altLang="ko-KR" baseline="0" dirty="0" smtClean="0">
                <a:sym typeface="Wingdings" pitchFamily="2" charset="2"/>
              </a:rPr>
              <a:t>(redundancy reduction method)”</a:t>
            </a:r>
            <a:r>
              <a:rPr lang="ko-KR" altLang="en-US" baseline="0" dirty="0" smtClean="0">
                <a:sym typeface="Wingdings" pitchFamily="2" charset="2"/>
              </a:rPr>
              <a:t>을 도입했다는 것이다</a:t>
            </a:r>
            <a:r>
              <a:rPr lang="en-US" altLang="ko-KR" baseline="0" dirty="0" smtClean="0">
                <a:sym typeface="Wingdings" pitchFamily="2" charset="2"/>
              </a:rPr>
              <a:t>. </a:t>
            </a:r>
          </a:p>
          <a:p>
            <a:pPr marL="0" indent="0">
              <a:buFont typeface="Wingdings"/>
              <a:buNone/>
            </a:pPr>
            <a:r>
              <a:rPr lang="en-US" altLang="ko-KR" baseline="0" dirty="0" smtClean="0">
                <a:sym typeface="Wingdings" pitchFamily="2" charset="2"/>
              </a:rPr>
              <a:t>** </a:t>
            </a:r>
            <a:r>
              <a:rPr lang="ko-KR" altLang="en-US" baseline="0" dirty="0" smtClean="0">
                <a:sym typeface="Wingdings" pitchFamily="2" charset="2"/>
              </a:rPr>
              <a:t>이 결과로 미루어 보아 단순한 </a:t>
            </a:r>
            <a:r>
              <a:rPr lang="en-US" altLang="ko-KR" baseline="0" dirty="0" smtClean="0">
                <a:sym typeface="Wingdings" pitchFamily="2" charset="2"/>
              </a:rPr>
              <a:t>word frequency </a:t>
            </a:r>
            <a:r>
              <a:rPr lang="ko-KR" altLang="en-US" baseline="0" dirty="0" smtClean="0">
                <a:sym typeface="Wingdings" pitchFamily="2" charset="2"/>
              </a:rPr>
              <a:t>계산과 중복 제거가 </a:t>
            </a:r>
            <a:r>
              <a:rPr lang="en-US" altLang="ko-KR" baseline="0" dirty="0" smtClean="0">
                <a:sym typeface="Wingdings" pitchFamily="2" charset="2"/>
              </a:rPr>
              <a:t>twitter topic summarizing</a:t>
            </a:r>
            <a:r>
              <a:rPr lang="ko-KR" altLang="en-US" baseline="0" dirty="0" smtClean="0">
                <a:sym typeface="Wingdings" pitchFamily="2" charset="2"/>
              </a:rPr>
              <a:t>에 중요한 요소라고 볼 수 있다</a:t>
            </a:r>
            <a:r>
              <a:rPr lang="en-US" altLang="ko-KR" baseline="0" dirty="0" smtClean="0">
                <a:sym typeface="Wingdings" pitchFamily="2" charset="2"/>
              </a:rPr>
              <a:t>. </a:t>
            </a:r>
          </a:p>
          <a:p>
            <a:pPr marL="171450" indent="-171450">
              <a:buFont typeface="Wingdings"/>
              <a:buChar char="à"/>
            </a:pPr>
            <a:endParaRPr lang="en-US" altLang="ko-KR" dirty="0" smtClean="0">
              <a:sym typeface="Wingdings" pitchFamily="2" charset="2"/>
            </a:endParaRPr>
          </a:p>
          <a:p>
            <a:pPr marL="0" indent="0">
              <a:buFont typeface="Wingdings"/>
              <a:buNone/>
            </a:pPr>
            <a:r>
              <a:rPr lang="en-US" altLang="ko-KR" dirty="0" smtClean="0">
                <a:sym typeface="Wingdings" pitchFamily="2" charset="2"/>
              </a:rPr>
              <a:t>5. Graph based (</a:t>
            </a:r>
            <a:r>
              <a:rPr lang="en-US" altLang="ko-KR" dirty="0" err="1" smtClean="0">
                <a:sym typeface="Wingdings" pitchFamily="2" charset="2"/>
              </a:rPr>
              <a:t>LexRank</a:t>
            </a:r>
            <a:r>
              <a:rPr lang="en-US" altLang="ko-KR" dirty="0" smtClean="0">
                <a:sym typeface="Wingdings" pitchFamily="2" charset="2"/>
              </a:rPr>
              <a:t> &amp; </a:t>
            </a:r>
            <a:r>
              <a:rPr lang="en-US" altLang="ko-KR" dirty="0" err="1" smtClean="0">
                <a:sym typeface="Wingdings" pitchFamily="2" charset="2"/>
              </a:rPr>
              <a:t>TextRank</a:t>
            </a:r>
            <a:r>
              <a:rPr lang="en-US" altLang="ko-KR" dirty="0" smtClean="0">
                <a:sym typeface="Wingdings" pitchFamily="2" charset="2"/>
              </a:rPr>
              <a:t>): </a:t>
            </a:r>
            <a:r>
              <a:rPr lang="ko-KR" altLang="en-US" dirty="0" smtClean="0">
                <a:sym typeface="Wingdings" pitchFamily="2" charset="2"/>
              </a:rPr>
              <a:t>매우</a:t>
            </a:r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ko-KR" altLang="en-US" dirty="0" smtClean="0">
                <a:sym typeface="Wingdings" pitchFamily="2" charset="2"/>
              </a:rPr>
              <a:t>흥미로운 결과</a:t>
            </a:r>
            <a:endParaRPr lang="en-US" altLang="ko-KR" dirty="0" smtClean="0">
              <a:sym typeface="Wingdings" pitchFamily="2" charset="2"/>
            </a:endParaRPr>
          </a:p>
          <a:p>
            <a:pPr marL="171450" indent="-171450">
              <a:buFont typeface="Wingdings"/>
              <a:buChar char="à"/>
            </a:pPr>
            <a:r>
              <a:rPr lang="en-US" altLang="ko-KR" dirty="0" smtClean="0"/>
              <a:t>F-measure</a:t>
            </a:r>
            <a:r>
              <a:rPr lang="ko-KR" altLang="en-US" dirty="0" smtClean="0"/>
              <a:t>에서는 </a:t>
            </a:r>
            <a:r>
              <a:rPr lang="en-US" altLang="ko-KR" dirty="0" err="1" smtClean="0"/>
              <a:t>LexRank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random</a:t>
            </a:r>
            <a:r>
              <a:rPr lang="ko-KR" altLang="en-US" dirty="0" smtClean="0"/>
              <a:t>보다 </a:t>
            </a:r>
            <a:r>
              <a:rPr lang="ko-KR" altLang="en-US" dirty="0" err="1" smtClean="0"/>
              <a:t>안좋은데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TextRank</a:t>
            </a:r>
            <a:r>
              <a:rPr lang="ko-KR" altLang="en-US" dirty="0" smtClean="0"/>
              <a:t>는</a:t>
            </a:r>
            <a:r>
              <a:rPr lang="ko-KR" altLang="en-US" baseline="0" dirty="0" smtClean="0"/>
              <a:t> 월등히 좋음</a:t>
            </a:r>
            <a:r>
              <a:rPr lang="en-US" altLang="ko-KR" baseline="0" dirty="0" smtClean="0"/>
              <a:t>.</a:t>
            </a:r>
            <a:br>
              <a:rPr lang="en-US" altLang="ko-KR" baseline="0" dirty="0" smtClean="0"/>
            </a:br>
            <a:r>
              <a:rPr lang="en-US" altLang="ko-KR" baseline="0" dirty="0" smtClean="0"/>
              <a:t>Human score</a:t>
            </a:r>
            <a:r>
              <a:rPr lang="ko-KR" altLang="en-US" baseline="0" dirty="0" smtClean="0"/>
              <a:t>에서는 반대로 </a:t>
            </a:r>
            <a:r>
              <a:rPr lang="en-US" altLang="ko-KR" baseline="0" dirty="0" err="1" smtClean="0"/>
              <a:t>TextRank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random</a:t>
            </a:r>
            <a:r>
              <a:rPr lang="ko-KR" altLang="en-US" baseline="0" dirty="0" smtClean="0"/>
              <a:t>과 비슷하고 </a:t>
            </a:r>
            <a:r>
              <a:rPr lang="en-US" altLang="ko-KR" baseline="0" dirty="0" err="1" smtClean="0"/>
              <a:t>LexRank</a:t>
            </a:r>
            <a:r>
              <a:rPr lang="ko-KR" altLang="en-US" baseline="0" dirty="0" smtClean="0"/>
              <a:t>는 월등히 좋음</a:t>
            </a:r>
            <a:r>
              <a:rPr lang="en-US" altLang="ko-KR" baseline="0" dirty="0" smtClean="0"/>
              <a:t>. </a:t>
            </a:r>
          </a:p>
          <a:p>
            <a:pPr marL="171450" indent="-171450">
              <a:buFont typeface="Wingdings"/>
              <a:buChar char="à"/>
            </a:pPr>
            <a:r>
              <a:rPr lang="ko-KR" altLang="en-US" baseline="0" dirty="0" smtClean="0"/>
              <a:t>앞 </a:t>
            </a:r>
            <a:r>
              <a:rPr lang="en-US" altLang="ko-KR" baseline="0" dirty="0" smtClean="0"/>
              <a:t>precision recall </a:t>
            </a:r>
            <a:r>
              <a:rPr lang="ko-KR" altLang="en-US" baseline="0" dirty="0" smtClean="0"/>
              <a:t>그래프를 보면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LexRank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precision</a:t>
            </a:r>
            <a:r>
              <a:rPr lang="ko-KR" altLang="en-US" baseline="0" dirty="0" smtClean="0"/>
              <a:t>이 더 높고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TextRank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recall</a:t>
            </a:r>
            <a:r>
              <a:rPr lang="ko-KR" altLang="en-US" baseline="0" dirty="0" smtClean="0"/>
              <a:t>이 더 높음을 알 수 있는데</a:t>
            </a:r>
            <a:r>
              <a:rPr lang="en-US" altLang="ko-KR" baseline="0" dirty="0" smtClean="0"/>
              <a:t>, </a:t>
            </a:r>
            <a:br>
              <a:rPr lang="en-US" altLang="ko-KR" baseline="0" dirty="0" smtClean="0"/>
            </a:br>
            <a:r>
              <a:rPr lang="ko-KR" altLang="en-US" baseline="0" dirty="0" smtClean="0"/>
              <a:t>이를 통해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LexRank</a:t>
            </a:r>
            <a:r>
              <a:rPr lang="ko-KR" altLang="en-US" baseline="0" dirty="0" smtClean="0"/>
              <a:t>는 짧고 간결한 글에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TextRank</a:t>
            </a:r>
            <a:r>
              <a:rPr lang="ko-KR" altLang="en-US" baseline="0" dirty="0" smtClean="0"/>
              <a:t>는 긴 글을 줄이는 데 효과적이라고 볼 수 있다</a:t>
            </a:r>
            <a:r>
              <a:rPr lang="en-US" altLang="ko-KR" baseline="0" dirty="0" smtClean="0"/>
              <a:t>. </a:t>
            </a:r>
          </a:p>
          <a:p>
            <a:pPr marL="0" indent="0">
              <a:buFont typeface="Wingdings"/>
              <a:buNone/>
            </a:pPr>
            <a:r>
              <a:rPr lang="en-US" altLang="ko-KR" baseline="0" dirty="0" smtClean="0"/>
              <a:t>** </a:t>
            </a:r>
            <a:r>
              <a:rPr lang="ko-KR" altLang="en-US" baseline="0" dirty="0" smtClean="0"/>
              <a:t>어쨌든 </a:t>
            </a:r>
            <a:r>
              <a:rPr lang="en-US" altLang="ko-KR" baseline="0" dirty="0" smtClean="0"/>
              <a:t>frequency </a:t>
            </a:r>
            <a:r>
              <a:rPr lang="ko-KR" altLang="en-US" baseline="0" dirty="0" smtClean="0"/>
              <a:t>기반이 </a:t>
            </a:r>
            <a:r>
              <a:rPr lang="en-US" altLang="ko-KR" baseline="0" dirty="0" smtClean="0"/>
              <a:t>graph </a:t>
            </a:r>
            <a:r>
              <a:rPr lang="ko-KR" altLang="en-US" baseline="0" dirty="0" smtClean="0"/>
              <a:t>기반보다 나은 것으로 봐서</a:t>
            </a:r>
            <a:r>
              <a:rPr lang="en-US" altLang="ko-KR" baseline="0" dirty="0" smtClean="0"/>
              <a:t>, tweet</a:t>
            </a:r>
            <a:r>
              <a:rPr lang="ko-KR" altLang="en-US" baseline="0" dirty="0" smtClean="0"/>
              <a:t>간의 관계를 반영한 복잡한 그래프 기법은 별 소용이 </a:t>
            </a:r>
            <a:r>
              <a:rPr lang="ko-KR" altLang="en-US" baseline="0" dirty="0" err="1" smtClean="0"/>
              <a:t>없단걸</a:t>
            </a:r>
            <a:r>
              <a:rPr lang="en-US" altLang="ko-KR" baseline="0" dirty="0" smtClean="0"/>
              <a:t>….=_=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AD639A-37F7-41DA-BA9F-117DF4764FBB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420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400"/>
            </a:lvl1pPr>
            <a:lvl2pPr>
              <a:buClr>
                <a:srgbClr val="C00000"/>
              </a:buClr>
              <a:defRPr sz="20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800"/>
            </a:lvl3pPr>
            <a:lvl4pPr>
              <a:buClr>
                <a:srgbClr val="C00000"/>
              </a:buClr>
              <a:defRPr sz="16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70784" y="6597353"/>
            <a:ext cx="802432" cy="216023"/>
          </a:xfrm>
        </p:spPr>
        <p:txBody>
          <a:bodyPr/>
          <a:lstStyle>
            <a:lvl1pPr algn="ctr">
              <a:defRPr/>
            </a:lvl1pPr>
          </a:lstStyle>
          <a:p>
            <a:fld id="{32257211-4673-46F4-A664-8C0AA1750222}" type="slidenum">
              <a:rPr lang="ko-KR" altLang="en-US" smtClean="0"/>
              <a:pPr/>
              <a:t>‹#›</a:t>
            </a:fld>
            <a:r>
              <a:rPr lang="en-US" altLang="ko-KR" dirty="0" smtClean="0"/>
              <a:t>/24</a:t>
            </a:r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32257211-4673-46F4-A664-8C0AA17502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Comparing Twitter Summarization Algorithms for Multiple Post Summaries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David Inouye and </a:t>
            </a:r>
            <a:r>
              <a:rPr lang="en-US" altLang="ko-KR" dirty="0" err="1" smtClean="0"/>
              <a:t>Jugal</a:t>
            </a:r>
            <a:r>
              <a:rPr lang="en-US" altLang="ko-KR" dirty="0" smtClean="0"/>
              <a:t> K. </a:t>
            </a:r>
            <a:r>
              <a:rPr lang="en-US" altLang="ko-KR" dirty="0" err="1" smtClean="0"/>
              <a:t>Kalita</a:t>
            </a:r>
            <a:endParaRPr lang="en-US" altLang="ko-KR" dirty="0" smtClean="0"/>
          </a:p>
          <a:p>
            <a:r>
              <a:rPr lang="en-US" altLang="ko-KR" dirty="0" err="1" smtClean="0"/>
              <a:t>SocialCom</a:t>
            </a:r>
            <a:r>
              <a:rPr lang="en-US" altLang="ko-KR" dirty="0" smtClean="0"/>
              <a:t> 2011</a:t>
            </a:r>
          </a:p>
          <a:p>
            <a:endParaRPr lang="en-US" altLang="ko-KR" dirty="0"/>
          </a:p>
          <a:p>
            <a:r>
              <a:rPr lang="en-US" altLang="ko-KR" dirty="0" smtClean="0"/>
              <a:t>2013 May 10</a:t>
            </a:r>
          </a:p>
          <a:p>
            <a:r>
              <a:rPr lang="en-US" altLang="ko-KR" dirty="0" err="1" smtClean="0"/>
              <a:t>Hyewon</a:t>
            </a:r>
            <a:r>
              <a:rPr lang="en-US" altLang="ko-KR" dirty="0" smtClean="0"/>
              <a:t> Lim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635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Related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LexRank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Adjacency</a:t>
            </a:r>
            <a:r>
              <a:rPr lang="ko-KR" altLang="en-US" dirty="0" smtClean="0"/>
              <a:t> </a:t>
            </a:r>
            <a:r>
              <a:rPr lang="en-US" altLang="ko-KR" dirty="0" smtClean="0"/>
              <a:t>matrix for computing the relative importance of sentences</a:t>
            </a:r>
          </a:p>
          <a:p>
            <a:pPr lvl="1"/>
            <a:endParaRPr lang="en-US" altLang="ko-KR" dirty="0" smtClean="0"/>
          </a:p>
          <a:p>
            <a:r>
              <a:rPr lang="en-US" altLang="ko-KR" dirty="0" err="1" smtClean="0"/>
              <a:t>TextRank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Find the most highly ranked sentences using the PageRank</a:t>
            </a:r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33982" y="3267760"/>
            <a:ext cx="3769922" cy="2914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모서리가 둥근 직사각형 7"/>
          <p:cNvSpPr/>
          <p:nvPr/>
        </p:nvSpPr>
        <p:spPr>
          <a:xfrm>
            <a:off x="899592" y="3789040"/>
            <a:ext cx="3213675" cy="1872208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8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8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8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8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8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8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8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8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8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100" dirty="0" smtClean="0">
                <a:solidFill>
                  <a:schemeClr val="tx1"/>
                </a:solidFill>
                <a:latin typeface="Calibri" pitchFamily="34" charset="0"/>
              </a:rPr>
              <a:t>Compatibility of systems of linear constraints over the set of natural numbers. Criteria of compatibility of a system of linear Diophantine equations, strict </a:t>
            </a:r>
            <a:r>
              <a:rPr lang="en-US" altLang="ko-KR" sz="1100" dirty="0" err="1" smtClean="0">
                <a:solidFill>
                  <a:schemeClr val="tx1"/>
                </a:solidFill>
                <a:latin typeface="Calibri" pitchFamily="34" charset="0"/>
              </a:rPr>
              <a:t>inequations</a:t>
            </a:r>
            <a:r>
              <a:rPr lang="en-US" altLang="ko-KR" sz="1100" dirty="0" smtClean="0">
                <a:solidFill>
                  <a:schemeClr val="tx1"/>
                </a:solidFill>
                <a:latin typeface="Calibri" pitchFamily="34" charset="0"/>
              </a:rPr>
              <a:t>, and </a:t>
            </a:r>
            <a:r>
              <a:rPr lang="en-US" altLang="ko-KR" sz="1100" dirty="0" err="1" smtClean="0">
                <a:solidFill>
                  <a:schemeClr val="tx1"/>
                </a:solidFill>
                <a:latin typeface="Calibri" pitchFamily="34" charset="0"/>
              </a:rPr>
              <a:t>nonstrict</a:t>
            </a:r>
            <a:r>
              <a:rPr lang="en-US" altLang="ko-KR" sz="1100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altLang="ko-KR" sz="1100" dirty="0" err="1" smtClean="0">
                <a:solidFill>
                  <a:schemeClr val="tx1"/>
                </a:solidFill>
                <a:latin typeface="Calibri" pitchFamily="34" charset="0"/>
              </a:rPr>
              <a:t>inequations</a:t>
            </a:r>
            <a:r>
              <a:rPr lang="en-US" altLang="ko-KR" sz="1100" dirty="0" smtClean="0">
                <a:solidFill>
                  <a:schemeClr val="tx1"/>
                </a:solidFill>
                <a:latin typeface="Calibri" pitchFamily="34" charset="0"/>
              </a:rPr>
              <a:t> are considered. Upper bounds for components of a minimal set of solutions and algorithms of construction of minimal generating sets of solutions for all types of systems are given. These criteria and the corresponding algorithms for constructing a minimal supporting set of solutions can be used in solving all the considered types systems and systems of mixed types.</a:t>
            </a:r>
            <a:endParaRPr lang="ko-KR" altLang="en-US" sz="11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7211-4673-46F4-A664-8C0AA1750222}" type="slidenum">
              <a:rPr lang="ko-KR" altLang="en-US" smtClean="0"/>
              <a:pPr/>
              <a:t>10</a:t>
            </a:fld>
            <a:r>
              <a:rPr lang="en-US" altLang="ko-KR" smtClean="0"/>
              <a:t>/24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884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Related Work</a:t>
            </a:r>
          </a:p>
          <a:p>
            <a:r>
              <a:rPr lang="en-US" altLang="ko-KR" b="1" u="sng" dirty="0" smtClean="0"/>
              <a:t>Problem Definition</a:t>
            </a:r>
          </a:p>
          <a:p>
            <a:r>
              <a:rPr lang="en-US" altLang="ko-KR" b="1" u="sng" dirty="0" smtClean="0"/>
              <a:t>Selected Approaches for Twitter Summaries</a:t>
            </a:r>
          </a:p>
          <a:p>
            <a:r>
              <a:rPr lang="en-US" altLang="ko-KR" dirty="0" smtClean="0"/>
              <a:t>Experimental Setup</a:t>
            </a:r>
          </a:p>
          <a:p>
            <a:r>
              <a:rPr lang="en-US" altLang="ko-KR" dirty="0" smtClean="0"/>
              <a:t>Results and Analysis</a:t>
            </a:r>
          </a:p>
          <a:p>
            <a:r>
              <a:rPr lang="en-US" altLang="ko-KR" dirty="0" smtClean="0"/>
              <a:t>Conclusion</a:t>
            </a:r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7211-4673-46F4-A664-8C0AA1750222}" type="slidenum">
              <a:rPr lang="ko-KR" altLang="en-US" smtClean="0"/>
              <a:pPr/>
              <a:t>11</a:t>
            </a:fld>
            <a:r>
              <a:rPr lang="en-US" altLang="ko-KR" smtClean="0"/>
              <a:t>/24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8788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Problem Definition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Given</a:t>
            </a:r>
          </a:p>
          <a:p>
            <a:pPr lvl="1"/>
            <a:r>
              <a:rPr lang="en-US" altLang="ko-KR" dirty="0" smtClean="0"/>
              <a:t>A topic keyword or phrase </a:t>
            </a:r>
            <a:r>
              <a:rPr lang="en-US" altLang="ko-KR" i="1" dirty="0" smtClean="0"/>
              <a:t>T</a:t>
            </a:r>
          </a:p>
          <a:p>
            <a:pPr lvl="1"/>
            <a:r>
              <a:rPr lang="en-US" altLang="ko-KR" dirty="0" smtClean="0"/>
              <a:t>Length </a:t>
            </a:r>
            <a:r>
              <a:rPr lang="en-US" altLang="ko-KR" i="1" dirty="0" smtClean="0"/>
              <a:t>k</a:t>
            </a:r>
            <a:r>
              <a:rPr lang="en-US" altLang="ko-KR" dirty="0" smtClean="0"/>
              <a:t> for the summary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Output</a:t>
            </a:r>
          </a:p>
          <a:p>
            <a:pPr lvl="1"/>
            <a:r>
              <a:rPr lang="en-US" altLang="ko-KR" dirty="0" smtClean="0"/>
              <a:t>A set of representative posts </a:t>
            </a:r>
            <a:r>
              <a:rPr lang="en-US" altLang="ko-KR" i="1" dirty="0" smtClean="0"/>
              <a:t>S</a:t>
            </a:r>
            <a:r>
              <a:rPr lang="en-US" altLang="ko-KR" dirty="0" smtClean="0"/>
              <a:t> with a cardinality of </a:t>
            </a:r>
            <a:r>
              <a:rPr lang="en-US" altLang="ko-KR" i="1" dirty="0" smtClean="0"/>
              <a:t>k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such that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1) ∀</a:t>
            </a:r>
            <a:r>
              <a:rPr lang="en-US" altLang="ko-KR" i="1" dirty="0" smtClean="0"/>
              <a:t>s</a:t>
            </a:r>
            <a:r>
              <a:rPr lang="en-US" altLang="ko-KR" dirty="0" smtClean="0"/>
              <a:t> ∈ </a:t>
            </a:r>
            <a:r>
              <a:rPr lang="en-US" altLang="ko-KR" i="1" dirty="0" smtClean="0"/>
              <a:t>S</a:t>
            </a:r>
            <a:r>
              <a:rPr lang="en-US" altLang="ko-KR" dirty="0" smtClean="0"/>
              <a:t>, </a:t>
            </a:r>
            <a:r>
              <a:rPr lang="en-US" altLang="ko-KR" i="1" dirty="0" smtClean="0"/>
              <a:t>T</a:t>
            </a:r>
            <a:r>
              <a:rPr lang="en-US" altLang="ko-KR" dirty="0" smtClean="0"/>
              <a:t> is in the text of </a:t>
            </a:r>
            <a:r>
              <a:rPr lang="en-US" altLang="ko-KR" i="1" dirty="0" smtClean="0"/>
              <a:t>s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2) </a:t>
            </a:r>
            <a:r>
              <a:rPr lang="en-US" altLang="ko-KR" dirty="0"/>
              <a:t>∀</a:t>
            </a:r>
            <a:r>
              <a:rPr lang="en-US" altLang="ko-KR" i="1" dirty="0" err="1" smtClean="0"/>
              <a:t>s</a:t>
            </a:r>
            <a:r>
              <a:rPr lang="en-US" altLang="ko-KR" i="1" baseline="-25000" dirty="0" err="1" smtClean="0"/>
              <a:t>i</a:t>
            </a:r>
            <a:r>
              <a:rPr lang="en-US" altLang="ko-KR" dirty="0" smtClean="0"/>
              <a:t>, </a:t>
            </a:r>
            <a:r>
              <a:rPr lang="en-US" altLang="ko-KR" dirty="0"/>
              <a:t>∀</a:t>
            </a:r>
            <a:r>
              <a:rPr lang="en-US" altLang="ko-KR" i="1" dirty="0" err="1" smtClean="0"/>
              <a:t>s</a:t>
            </a:r>
            <a:r>
              <a:rPr lang="en-US" altLang="ko-KR" i="1" baseline="-25000" dirty="0" err="1" smtClean="0"/>
              <a:t>j</a:t>
            </a:r>
            <a:r>
              <a:rPr lang="en-US" altLang="ko-KR" dirty="0" smtClean="0"/>
              <a:t> </a:t>
            </a:r>
            <a:r>
              <a:rPr lang="en-US" altLang="ko-KR" dirty="0"/>
              <a:t>∈ </a:t>
            </a:r>
            <a:r>
              <a:rPr lang="en-US" altLang="ko-KR" i="1" dirty="0" smtClean="0"/>
              <a:t>S</a:t>
            </a:r>
            <a:r>
              <a:rPr lang="en-US" altLang="ko-KR" dirty="0" smtClean="0"/>
              <a:t>, </a:t>
            </a:r>
            <a:r>
              <a:rPr lang="en-US" altLang="ko-KR" i="1" dirty="0" err="1" smtClean="0"/>
              <a:t>s</a:t>
            </a:r>
            <a:r>
              <a:rPr lang="en-US" altLang="ko-KR" i="1" baseline="-25000" dirty="0" err="1" smtClean="0"/>
              <a:t>i</a:t>
            </a:r>
            <a:r>
              <a:rPr lang="en-US" altLang="ko-KR" dirty="0" smtClean="0"/>
              <a:t> </a:t>
            </a:r>
            <a:r>
              <a:rPr lang="en-US" altLang="ko-KR" dirty="0" smtClean="0">
                <a:ea typeface="Cambria Math"/>
              </a:rPr>
              <a:t>≁ </a:t>
            </a:r>
            <a:r>
              <a:rPr lang="en-US" altLang="ko-KR" i="1" dirty="0" err="1" smtClean="0">
                <a:ea typeface="Cambria Math"/>
              </a:rPr>
              <a:t>s</a:t>
            </a:r>
            <a:r>
              <a:rPr lang="en-US" altLang="ko-KR" i="1" baseline="-25000" dirty="0" err="1" smtClean="0">
                <a:ea typeface="Cambria Math"/>
              </a:rPr>
              <a:t>j</a:t>
            </a:r>
            <a:endParaRPr lang="en-US" altLang="ko-KR" i="1" baseline="-25000" dirty="0" smtClean="0">
              <a:ea typeface="Cambria Math"/>
            </a:endParaRPr>
          </a:p>
          <a:p>
            <a:pPr lvl="1"/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7211-4673-46F4-A664-8C0AA1750222}" type="slidenum">
              <a:rPr lang="ko-KR" altLang="en-US" smtClean="0"/>
              <a:pPr/>
              <a:t>12</a:t>
            </a:fld>
            <a:r>
              <a:rPr lang="en-US" altLang="ko-KR" smtClean="0"/>
              <a:t>/24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753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Selected Approaches for Twitter Summaries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TF-IDF</a:t>
            </a:r>
          </a:p>
          <a:p>
            <a:pPr marL="457200" lvl="1" indent="0" algn="ctr">
              <a:buNone/>
            </a:pPr>
            <a:r>
              <a:rPr lang="en-US" altLang="ko-KR" dirty="0" smtClean="0"/>
              <a:t>(Term frequency) * (Inverse document frequency)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A </a:t>
            </a:r>
            <a:r>
              <a:rPr lang="en-US" altLang="ko-KR" dirty="0" err="1" smtClean="0"/>
              <a:t>microblog</a:t>
            </a:r>
            <a:r>
              <a:rPr lang="en-US" altLang="ko-KR" dirty="0" smtClean="0"/>
              <a:t> post is not a traditional document</a:t>
            </a:r>
          </a:p>
          <a:p>
            <a:pPr lvl="1"/>
            <a:r>
              <a:rPr lang="en-US" altLang="ko-KR" dirty="0" smtClean="0"/>
              <a:t>Define a single document that encompass all the posts =&gt; IDF↓</a:t>
            </a:r>
          </a:p>
          <a:p>
            <a:pPr lvl="1"/>
            <a:r>
              <a:rPr lang="en-US" altLang="ko-KR" dirty="0" smtClean="0"/>
              <a:t>Define each post as a document =&gt; TF↓</a:t>
            </a:r>
          </a:p>
          <a:p>
            <a:pPr lvl="1"/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2608303" y="2132856"/>
            <a:ext cx="985599" cy="1448877"/>
            <a:chOff x="1403648" y="2132856"/>
            <a:chExt cx="1118165" cy="1584176"/>
          </a:xfrm>
        </p:grpSpPr>
        <p:sp>
          <p:nvSpPr>
            <p:cNvPr id="6" name="한쪽 모서리가 잘린 사각형 5"/>
            <p:cNvSpPr/>
            <p:nvPr/>
          </p:nvSpPr>
          <p:spPr>
            <a:xfrm>
              <a:off x="1403648" y="2132856"/>
              <a:ext cx="1080120" cy="1584176"/>
            </a:xfrm>
            <a:prstGeom prst="snip1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79385" y="2360692"/>
              <a:ext cx="1042428" cy="1160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/>
                <a:t>A</a:t>
              </a:r>
              <a:r>
                <a:rPr lang="en-US" altLang="ko-KR" sz="1050" dirty="0" smtClean="0"/>
                <a:t>…….A………</a:t>
              </a:r>
            </a:p>
            <a:p>
              <a:r>
                <a:rPr lang="en-US" altLang="ko-KR" sz="1050" dirty="0" smtClean="0"/>
                <a:t>……………A…</a:t>
              </a:r>
            </a:p>
            <a:p>
              <a:r>
                <a:rPr lang="en-US" altLang="ko-KR" sz="1050" dirty="0" smtClean="0"/>
                <a:t>…......................</a:t>
              </a:r>
            </a:p>
            <a:p>
              <a:r>
                <a:rPr lang="en-US" altLang="ko-KR" sz="1050" dirty="0" smtClean="0"/>
                <a:t>…………………</a:t>
              </a:r>
            </a:p>
            <a:p>
              <a:r>
                <a:rPr lang="en-US" altLang="ko-KR" sz="1050" dirty="0" smtClean="0"/>
                <a:t>…….A…………</a:t>
              </a:r>
            </a:p>
            <a:p>
              <a:r>
                <a:rPr lang="en-US" altLang="ko-KR" sz="1050" dirty="0" smtClean="0"/>
                <a:t>…………………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4896036" y="2132856"/>
            <a:ext cx="1660172" cy="1448877"/>
            <a:chOff x="4067944" y="2132856"/>
            <a:chExt cx="1980220" cy="1728192"/>
          </a:xfrm>
        </p:grpSpPr>
        <p:sp>
          <p:nvSpPr>
            <p:cNvPr id="10" name="한쪽 모서리가 잘린 사각형 9"/>
            <p:cNvSpPr/>
            <p:nvPr/>
          </p:nvSpPr>
          <p:spPr>
            <a:xfrm>
              <a:off x="4067944" y="2132856"/>
              <a:ext cx="540060" cy="792088"/>
            </a:xfrm>
            <a:prstGeom prst="snip1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  <p:sp>
          <p:nvSpPr>
            <p:cNvPr id="12" name="한쪽 모서리가 잘린 사각형 11"/>
            <p:cNvSpPr/>
            <p:nvPr/>
          </p:nvSpPr>
          <p:spPr>
            <a:xfrm>
              <a:off x="4788024" y="2132856"/>
              <a:ext cx="540060" cy="792088"/>
            </a:xfrm>
            <a:prstGeom prst="snip1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한쪽 모서리가 잘린 사각형 12"/>
            <p:cNvSpPr/>
            <p:nvPr/>
          </p:nvSpPr>
          <p:spPr>
            <a:xfrm>
              <a:off x="5508104" y="2132856"/>
              <a:ext cx="540060" cy="792088"/>
            </a:xfrm>
            <a:prstGeom prst="snip1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  <p:sp>
          <p:nvSpPr>
            <p:cNvPr id="14" name="한쪽 모서리가 잘린 사각형 13"/>
            <p:cNvSpPr/>
            <p:nvPr/>
          </p:nvSpPr>
          <p:spPr>
            <a:xfrm>
              <a:off x="4427984" y="3068960"/>
              <a:ext cx="540060" cy="792088"/>
            </a:xfrm>
            <a:prstGeom prst="snip1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한쪽 모서리가 잘린 사각형 14"/>
            <p:cNvSpPr/>
            <p:nvPr/>
          </p:nvSpPr>
          <p:spPr>
            <a:xfrm>
              <a:off x="5211688" y="3068960"/>
              <a:ext cx="540060" cy="792088"/>
            </a:xfrm>
            <a:prstGeom prst="snip1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</p:grp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7211-4673-46F4-A664-8C0AA1750222}" type="slidenum">
              <a:rPr lang="ko-KR" altLang="en-US" smtClean="0"/>
              <a:pPr/>
              <a:t>13</a:t>
            </a:fld>
            <a:r>
              <a:rPr lang="en-US" altLang="ko-KR" smtClean="0"/>
              <a:t>/24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410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Selected Approaches for Twitter Summaries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Hybrid TF-IDF</a:t>
            </a:r>
          </a:p>
          <a:p>
            <a:pPr lvl="1"/>
            <a:r>
              <a:rPr lang="en-US" altLang="ko-KR" dirty="0" smtClean="0"/>
              <a:t>Define a document as a single post</a:t>
            </a:r>
          </a:p>
          <a:p>
            <a:pPr lvl="1"/>
            <a:r>
              <a:rPr lang="en-US" altLang="ko-KR" dirty="0" smtClean="0"/>
              <a:t>Computing the term frequencies</a:t>
            </a:r>
          </a:p>
          <a:p>
            <a:pPr lvl="2"/>
            <a:r>
              <a:rPr lang="en-US" altLang="ko-KR" dirty="0" smtClean="0"/>
              <a:t>Assume the document is the entire collection of posts</a:t>
            </a:r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r>
              <a:rPr lang="en-US" altLang="ko-KR" dirty="0" smtClean="0"/>
              <a:t>Select the top </a:t>
            </a:r>
            <a:r>
              <a:rPr lang="en-US" altLang="ko-KR" i="1" dirty="0" smtClean="0"/>
              <a:t>k</a:t>
            </a:r>
            <a:r>
              <a:rPr lang="en-US" altLang="ko-KR" dirty="0" smtClean="0"/>
              <a:t> most weighted posts</a:t>
            </a:r>
          </a:p>
          <a:p>
            <a:pPr lvl="1"/>
            <a:r>
              <a:rPr lang="en-US" altLang="ko-KR" dirty="0" smtClean="0"/>
              <a:t>Cosine similarity for avoiding redundancy</a:t>
            </a:r>
          </a:p>
          <a:p>
            <a:pPr lvl="2"/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7265" y="3819531"/>
            <a:ext cx="20859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r="8878"/>
          <a:stretch>
            <a:fillRect/>
          </a:stretch>
        </p:blipFill>
        <p:spPr bwMode="auto">
          <a:xfrm>
            <a:off x="4143372" y="3000372"/>
            <a:ext cx="3714776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오른쪽 화살표 5"/>
          <p:cNvSpPr/>
          <p:nvPr/>
        </p:nvSpPr>
        <p:spPr>
          <a:xfrm>
            <a:off x="3428992" y="3929066"/>
            <a:ext cx="504056" cy="2093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7211-4673-46F4-A664-8C0AA1750222}" type="slidenum">
              <a:rPr lang="ko-KR" altLang="en-US" smtClean="0"/>
              <a:pPr/>
              <a:t>14</a:t>
            </a:fld>
            <a:r>
              <a:rPr lang="en-US" altLang="ko-KR" smtClean="0"/>
              <a:t>/24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706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Selected Approaches for Twitter Summaries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Cluster summarizer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smtClean="0"/>
              <a:t>Cluster the tweets into </a:t>
            </a:r>
            <a:r>
              <a:rPr lang="en-US" altLang="ko-KR" i="1" dirty="0" smtClean="0"/>
              <a:t>k</a:t>
            </a:r>
            <a:r>
              <a:rPr lang="en-US" altLang="ko-KR" dirty="0" smtClean="0"/>
              <a:t> clusters based on a similarity measure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smtClean="0"/>
              <a:t>Summarize each cluster by picking the most weighted post 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Bisecting </a:t>
            </a:r>
            <a:r>
              <a:rPr lang="en-US" altLang="ko-KR" i="1" dirty="0" smtClean="0"/>
              <a:t>k</a:t>
            </a:r>
            <a:r>
              <a:rPr lang="en-US" altLang="ko-KR" dirty="0" smtClean="0"/>
              <a:t>-means++ algorithm</a:t>
            </a:r>
          </a:p>
          <a:p>
            <a:pPr lvl="1"/>
            <a:r>
              <a:rPr lang="en-US" altLang="ko-KR" dirty="0" smtClean="0"/>
              <a:t>Bisecting </a:t>
            </a:r>
            <a:r>
              <a:rPr lang="en-US" altLang="ko-KR" i="1" dirty="0" smtClean="0"/>
              <a:t>k</a:t>
            </a:r>
            <a:r>
              <a:rPr lang="en-US" altLang="ko-KR" dirty="0" smtClean="0"/>
              <a:t>-means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i="1" dirty="0" smtClean="0"/>
              <a:t>k</a:t>
            </a:r>
            <a:r>
              <a:rPr lang="en-US" altLang="ko-KR" dirty="0" smtClean="0"/>
              <a:t>-means++</a:t>
            </a:r>
          </a:p>
          <a:p>
            <a:pPr lvl="2"/>
            <a:r>
              <a:rPr lang="en-US" altLang="ko-KR" dirty="0" smtClean="0"/>
              <a:t>Chooses the next </a:t>
            </a:r>
            <a:r>
              <a:rPr lang="en-US" altLang="ko-KR" dirty="0" err="1" smtClean="0"/>
              <a:t>centroid</a:t>
            </a:r>
            <a:r>
              <a:rPr lang="en-US" altLang="ko-KR" dirty="0" smtClean="0"/>
              <a:t> </a:t>
            </a:r>
            <a:r>
              <a:rPr lang="en-US" altLang="ko-KR" i="1" dirty="0" err="1" smtClean="0"/>
              <a:t>c</a:t>
            </a:r>
            <a:r>
              <a:rPr lang="en-US" altLang="ko-KR" i="1" baseline="-25000" dirty="0" err="1" smtClean="0"/>
              <a:t>i</a:t>
            </a:r>
            <a:r>
              <a:rPr lang="en-US" altLang="ko-KR" dirty="0" smtClean="0"/>
              <a:t>, selecting </a:t>
            </a:r>
            <a:r>
              <a:rPr lang="en-US" altLang="ko-KR" i="1" dirty="0" err="1" smtClean="0"/>
              <a:t>c</a:t>
            </a:r>
            <a:r>
              <a:rPr lang="en-US" altLang="ko-KR" i="1" baseline="-25000" dirty="0" err="1" smtClean="0"/>
              <a:t>i</a:t>
            </a:r>
            <a:r>
              <a:rPr lang="en-US" altLang="ko-KR" dirty="0" smtClean="0"/>
              <a:t> = </a:t>
            </a:r>
            <a:r>
              <a:rPr lang="en-US" altLang="ko-KR" i="1" dirty="0" smtClean="0"/>
              <a:t>v’</a:t>
            </a:r>
            <a:r>
              <a:rPr lang="en-US" altLang="ko-KR" dirty="0" smtClean="0"/>
              <a:t> ∈ </a:t>
            </a:r>
            <a:r>
              <a:rPr lang="en-US" altLang="ko-KR" i="1" dirty="0" smtClean="0"/>
              <a:t>V</a:t>
            </a:r>
            <a:r>
              <a:rPr lang="en-US" altLang="ko-KR" dirty="0" smtClean="0"/>
              <a:t> with probability</a:t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1428728" y="3571876"/>
            <a:ext cx="714380" cy="71438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3357554" y="3571876"/>
            <a:ext cx="428628" cy="42862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786182" y="3929066"/>
            <a:ext cx="571504" cy="57150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786446" y="3643314"/>
            <a:ext cx="428628" cy="42862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6215074" y="4143380"/>
            <a:ext cx="214314" cy="2143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572264" y="3786190"/>
            <a:ext cx="357190" cy="35719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2500298" y="3857628"/>
            <a:ext cx="504056" cy="2093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4786314" y="3857628"/>
            <a:ext cx="504056" cy="2093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19648" y="5200665"/>
            <a:ext cx="1124318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7211-4673-46F4-A664-8C0AA1750222}" type="slidenum">
              <a:rPr lang="ko-KR" altLang="en-US" smtClean="0"/>
              <a:pPr/>
              <a:t>15</a:t>
            </a:fld>
            <a:r>
              <a:rPr lang="en-US" altLang="ko-KR" smtClean="0"/>
              <a:t>/24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Selected Approaches for Twitter Summaries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i="1" dirty="0" smtClean="0"/>
              <a:t>k</a:t>
            </a:r>
            <a:r>
              <a:rPr lang="en-US" altLang="ko-KR" dirty="0" smtClean="0"/>
              <a:t>-means++</a:t>
            </a:r>
          </a:p>
          <a:p>
            <a:endParaRPr lang="ko-KR" altLang="en-US" dirty="0"/>
          </a:p>
        </p:txBody>
      </p:sp>
      <p:pic>
        <p:nvPicPr>
          <p:cNvPr id="1026" name="Picture 2" descr="http://cfile21.uf.tistory.com/image/2058310C49F3205A03ED6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596" y="2459638"/>
            <a:ext cx="27813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file5.uf.tistory.com/image/1456BF0C49F324A5E8974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871887"/>
            <a:ext cx="2752725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cfile25.uf.tistory.com/image/197BDD0B49F32746CEDBE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397" y="3455293"/>
            <a:ext cx="2438400" cy="5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cfile25.uf.tistory.com/image/2073FD1C49F3F593C3C91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824215"/>
            <a:ext cx="2314575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오른쪽 화살표 7"/>
          <p:cNvSpPr/>
          <p:nvPr/>
        </p:nvSpPr>
        <p:spPr>
          <a:xfrm>
            <a:off x="4227473" y="2865106"/>
            <a:ext cx="504056" cy="2093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 rot="7516436">
            <a:off x="5919121" y="4434048"/>
            <a:ext cx="504056" cy="2093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67933" y="3422805"/>
            <a:ext cx="716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 dirty="0" smtClean="0">
                <a:latin typeface="Calibri" pitchFamily="34" charset="0"/>
              </a:rPr>
              <a:t>k</a:t>
            </a:r>
            <a:r>
              <a:rPr lang="en-US" altLang="ko-KR" sz="1200" dirty="0" smtClean="0">
                <a:latin typeface="Calibri" pitchFamily="34" charset="0"/>
              </a:rPr>
              <a:t>-means</a:t>
            </a:r>
            <a:endParaRPr lang="ko-KR" altLang="en-US" sz="1200" dirty="0">
              <a:latin typeface="Calibri" pitchFamily="34" charset="0"/>
            </a:endParaRPr>
          </a:p>
        </p:txBody>
      </p:sp>
      <p:sp>
        <p:nvSpPr>
          <p:cNvPr id="12" name="오른쪽 화살표 11"/>
          <p:cNvSpPr/>
          <p:nvPr/>
        </p:nvSpPr>
        <p:spPr>
          <a:xfrm rot="5400000">
            <a:off x="6411461" y="3011779"/>
            <a:ext cx="504056" cy="209346"/>
          </a:xfrm>
          <a:prstGeom prst="rightArrow">
            <a:avLst/>
          </a:prstGeom>
          <a:noFill/>
          <a:ln w="12700"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76256" y="2963040"/>
            <a:ext cx="1182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alibri" pitchFamily="34" charset="0"/>
              </a:rPr>
              <a:t>Outlier problem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93357" y="5851387"/>
            <a:ext cx="8719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 dirty="0" smtClean="0">
                <a:latin typeface="Calibri" pitchFamily="34" charset="0"/>
              </a:rPr>
              <a:t>k</a:t>
            </a:r>
            <a:r>
              <a:rPr lang="en-US" altLang="ko-KR" sz="1200" dirty="0" smtClean="0">
                <a:latin typeface="Calibri" pitchFamily="34" charset="0"/>
              </a:rPr>
              <a:t>-means++</a:t>
            </a:r>
            <a:endParaRPr lang="ko-KR" altLang="en-US" sz="1200" dirty="0">
              <a:latin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520" y="6525344"/>
            <a:ext cx="1861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alibri" pitchFamily="34" charset="0"/>
              </a:rPr>
              <a:t>http://blog.sragent.pe.kr/</a:t>
            </a:r>
            <a:endParaRPr lang="ko-KR" altLang="en-US" sz="1200" dirty="0">
              <a:latin typeface="Calibri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7211-4673-46F4-A664-8C0AA1750222}" type="slidenum">
              <a:rPr lang="ko-KR" altLang="en-US" smtClean="0"/>
              <a:pPr/>
              <a:t>16</a:t>
            </a:fld>
            <a:r>
              <a:rPr lang="en-US" altLang="ko-KR" smtClean="0"/>
              <a:t>/24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Selected Approaches for Twitter Summaries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Algorithms to compare results</a:t>
            </a:r>
          </a:p>
          <a:p>
            <a:pPr lvl="1"/>
            <a:r>
              <a:rPr lang="en-US" altLang="ko-KR" dirty="0" smtClean="0"/>
              <a:t>Baseline</a:t>
            </a:r>
          </a:p>
          <a:p>
            <a:pPr lvl="2"/>
            <a:r>
              <a:rPr lang="en-US" altLang="ko-KR" dirty="0" smtClean="0"/>
              <a:t>Random summarizer</a:t>
            </a:r>
          </a:p>
          <a:p>
            <a:pPr lvl="2"/>
            <a:r>
              <a:rPr lang="en-US" altLang="ko-KR" dirty="0" smtClean="0"/>
              <a:t>Most recent summarizer</a:t>
            </a:r>
          </a:p>
          <a:p>
            <a:pPr lvl="1"/>
            <a:r>
              <a:rPr lang="en-US" altLang="ko-KR" dirty="0" err="1" smtClean="0"/>
              <a:t>SumBasic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Depends only on the frequency of words</a:t>
            </a:r>
          </a:p>
          <a:p>
            <a:pPr lvl="1"/>
            <a:r>
              <a:rPr lang="en-US" altLang="ko-KR" dirty="0" smtClean="0"/>
              <a:t>MEAD</a:t>
            </a:r>
          </a:p>
          <a:p>
            <a:pPr lvl="2"/>
            <a:r>
              <a:rPr lang="en-US" altLang="ko-KR" dirty="0" smtClean="0"/>
              <a:t>Comparison between the more structured document domain and Twitter</a:t>
            </a:r>
          </a:p>
          <a:p>
            <a:pPr lvl="1"/>
            <a:r>
              <a:rPr lang="en-US" altLang="ko-KR" dirty="0" smtClean="0"/>
              <a:t>Graph-based method</a:t>
            </a:r>
          </a:p>
          <a:p>
            <a:pPr lvl="2"/>
            <a:r>
              <a:rPr lang="en-US" altLang="ko-KR" dirty="0" err="1" smtClean="0"/>
              <a:t>LexRank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TextRank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7211-4673-46F4-A664-8C0AA1750222}" type="slidenum">
              <a:rPr lang="ko-KR" altLang="en-US" smtClean="0"/>
              <a:pPr/>
              <a:t>17</a:t>
            </a:fld>
            <a:r>
              <a:rPr lang="en-US" altLang="ko-KR" smtClean="0"/>
              <a:t>/24</a:t>
            </a:r>
            <a:endParaRPr lang="ko-KR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Related Work</a:t>
            </a:r>
          </a:p>
          <a:p>
            <a:r>
              <a:rPr lang="en-US" altLang="ko-KR" dirty="0" smtClean="0"/>
              <a:t>Problem Definition</a:t>
            </a:r>
          </a:p>
          <a:p>
            <a:r>
              <a:rPr lang="en-US" altLang="ko-KR" dirty="0" smtClean="0"/>
              <a:t>Selected Approaches for Twitter Summaries</a:t>
            </a:r>
          </a:p>
          <a:p>
            <a:r>
              <a:rPr lang="en-US" altLang="ko-KR" b="1" u="sng" dirty="0" smtClean="0"/>
              <a:t>Experimental Setup</a:t>
            </a:r>
          </a:p>
          <a:p>
            <a:r>
              <a:rPr lang="en-US" altLang="ko-KR" b="1" u="sng" dirty="0" smtClean="0"/>
              <a:t>Results and Analysis</a:t>
            </a:r>
          </a:p>
          <a:p>
            <a:r>
              <a:rPr lang="en-US" altLang="ko-KR" dirty="0" smtClean="0"/>
              <a:t>Conclusion</a:t>
            </a:r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7211-4673-46F4-A664-8C0AA1750222}" type="slidenum">
              <a:rPr lang="ko-KR" altLang="en-US" smtClean="0"/>
              <a:pPr/>
              <a:t>18</a:t>
            </a:fld>
            <a:r>
              <a:rPr lang="en-US" altLang="ko-KR" smtClean="0"/>
              <a:t>/24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8788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Experimental Setup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Data collection</a:t>
            </a:r>
          </a:p>
          <a:p>
            <a:pPr lvl="1"/>
            <a:r>
              <a:rPr lang="en-US" altLang="ko-KR" dirty="0" smtClean="0"/>
              <a:t>5 consecutive days</a:t>
            </a:r>
          </a:p>
          <a:p>
            <a:pPr lvl="1"/>
            <a:r>
              <a:rPr lang="en-US" altLang="ko-KR" dirty="0" smtClean="0"/>
              <a:t>Top ten currently trending topics every day</a:t>
            </a:r>
          </a:p>
          <a:p>
            <a:pPr lvl="1"/>
            <a:r>
              <a:rPr lang="en-US" altLang="ko-KR" dirty="0" smtClean="0"/>
              <a:t>Approximately 1500 tweets for each topic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ROUGE</a:t>
            </a:r>
          </a:p>
          <a:p>
            <a:pPr lvl="1"/>
            <a:r>
              <a:rPr lang="en-US" altLang="ko-KR" dirty="0" smtClean="0"/>
              <a:t>Automated summary vs. manual summaries</a:t>
            </a:r>
          </a:p>
          <a:p>
            <a:pPr lvl="2"/>
            <a:endParaRPr lang="en-US" altLang="ko-KR" dirty="0" smtClean="0"/>
          </a:p>
          <a:p>
            <a:r>
              <a:rPr lang="en-US" altLang="ko-KR" dirty="0" smtClean="0"/>
              <a:t>Choice of </a:t>
            </a:r>
            <a:r>
              <a:rPr lang="en-US" altLang="ko-KR" i="1" dirty="0" smtClean="0"/>
              <a:t>k</a:t>
            </a:r>
          </a:p>
          <a:p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83768" y="4691904"/>
            <a:ext cx="4166332" cy="59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7211-4673-46F4-A664-8C0AA1750222}" type="slidenum">
              <a:rPr lang="ko-KR" altLang="en-US" smtClean="0"/>
              <a:pPr/>
              <a:t>19</a:t>
            </a:fld>
            <a:r>
              <a:rPr lang="en-US" altLang="ko-KR" smtClean="0"/>
              <a:t>/24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u="sng" dirty="0" smtClean="0"/>
              <a:t>Introduction</a:t>
            </a:r>
          </a:p>
          <a:p>
            <a:r>
              <a:rPr lang="en-US" altLang="ko-KR" dirty="0" smtClean="0"/>
              <a:t>Related Work</a:t>
            </a:r>
          </a:p>
          <a:p>
            <a:r>
              <a:rPr lang="en-US" altLang="ko-KR" dirty="0" smtClean="0"/>
              <a:t>Problem Definition</a:t>
            </a:r>
          </a:p>
          <a:p>
            <a:r>
              <a:rPr lang="en-US" altLang="ko-KR" dirty="0" smtClean="0"/>
              <a:t>Selected Approaches for Twitter Summaries</a:t>
            </a:r>
          </a:p>
          <a:p>
            <a:r>
              <a:rPr lang="en-US" altLang="ko-KR" dirty="0" smtClean="0"/>
              <a:t>Experimental Setup</a:t>
            </a:r>
          </a:p>
          <a:p>
            <a:r>
              <a:rPr lang="en-US" altLang="ko-KR" dirty="0" smtClean="0"/>
              <a:t>Results and Analysis</a:t>
            </a:r>
          </a:p>
          <a:p>
            <a:r>
              <a:rPr lang="en-US" altLang="ko-KR" dirty="0" smtClean="0"/>
              <a:t>Conclusion</a:t>
            </a:r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7211-4673-46F4-A664-8C0AA1750222}" type="slidenum">
              <a:rPr lang="ko-KR" altLang="en-US" smtClean="0"/>
              <a:pPr/>
              <a:t>2</a:t>
            </a:fld>
            <a:r>
              <a:rPr lang="en-US" altLang="ko-KR" smtClean="0"/>
              <a:t>/24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01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Results and Analysis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Average F-measure, precision and recall 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1857364"/>
            <a:ext cx="7358114" cy="3950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아래쪽 화살표 3"/>
          <p:cNvSpPr/>
          <p:nvPr/>
        </p:nvSpPr>
        <p:spPr>
          <a:xfrm>
            <a:off x="6156176" y="2204864"/>
            <a:ext cx="216024" cy="288032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아래쪽 화살표 5"/>
          <p:cNvSpPr/>
          <p:nvPr/>
        </p:nvSpPr>
        <p:spPr>
          <a:xfrm>
            <a:off x="6876256" y="2204864"/>
            <a:ext cx="216024" cy="288032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아래쪽 화살표 6"/>
          <p:cNvSpPr/>
          <p:nvPr/>
        </p:nvSpPr>
        <p:spPr>
          <a:xfrm>
            <a:off x="7596336" y="2204864"/>
            <a:ext cx="216024" cy="288032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1907704" y="2204864"/>
            <a:ext cx="216024" cy="288032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아래쪽 화살표 8"/>
          <p:cNvSpPr/>
          <p:nvPr/>
        </p:nvSpPr>
        <p:spPr>
          <a:xfrm>
            <a:off x="3325004" y="2204864"/>
            <a:ext cx="216024" cy="288032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>
            <a:off x="5436096" y="2204864"/>
            <a:ext cx="216024" cy="288032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7211-4673-46F4-A664-8C0AA1750222}" type="slidenum">
              <a:rPr lang="ko-KR" altLang="en-US" smtClean="0"/>
              <a:pPr/>
              <a:t>20</a:t>
            </a:fld>
            <a:r>
              <a:rPr lang="en-US" altLang="ko-KR" smtClean="0"/>
              <a:t>/24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Results and Analysis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Average score for human evaluation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7566" y="1800229"/>
            <a:ext cx="7096334" cy="4129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아래쪽 화살표 4"/>
          <p:cNvSpPr/>
          <p:nvPr/>
        </p:nvSpPr>
        <p:spPr>
          <a:xfrm>
            <a:off x="6228184" y="2204864"/>
            <a:ext cx="216024" cy="288032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아래쪽 화살표 5"/>
          <p:cNvSpPr/>
          <p:nvPr/>
        </p:nvSpPr>
        <p:spPr>
          <a:xfrm>
            <a:off x="6876256" y="2204864"/>
            <a:ext cx="216024" cy="288032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아래쪽 화살표 6"/>
          <p:cNvSpPr/>
          <p:nvPr/>
        </p:nvSpPr>
        <p:spPr>
          <a:xfrm>
            <a:off x="7501468" y="2204864"/>
            <a:ext cx="216024" cy="288032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3059832" y="2204864"/>
            <a:ext cx="216024" cy="288032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아래쪽 화살표 8"/>
          <p:cNvSpPr/>
          <p:nvPr/>
        </p:nvSpPr>
        <p:spPr>
          <a:xfrm>
            <a:off x="3707904" y="2204864"/>
            <a:ext cx="216024" cy="288032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>
            <a:off x="4932040" y="2204864"/>
            <a:ext cx="216024" cy="288032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7211-4673-46F4-A664-8C0AA1750222}" type="slidenum">
              <a:rPr lang="ko-KR" altLang="en-US" smtClean="0"/>
              <a:pPr/>
              <a:t>21</a:t>
            </a:fld>
            <a:r>
              <a:rPr lang="en-US" altLang="ko-KR" smtClean="0"/>
              <a:t>/24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Results and Analysis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Paired two-sided T-test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1594254"/>
            <a:ext cx="7286676" cy="5043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2915816" y="2117616"/>
            <a:ext cx="64807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36480" y="4509120"/>
            <a:ext cx="64807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978252" y="2117616"/>
            <a:ext cx="64807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524328" y="4509120"/>
            <a:ext cx="64807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978252" y="2621672"/>
            <a:ext cx="64807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644884" y="6383326"/>
            <a:ext cx="64807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012052" y="6382542"/>
            <a:ext cx="64807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626324" y="2117616"/>
            <a:ext cx="122204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294628" y="4509120"/>
            <a:ext cx="122204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546336" y="2117616"/>
            <a:ext cx="64807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765164" y="2117616"/>
            <a:ext cx="64807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867160" y="4509120"/>
            <a:ext cx="122204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298224" y="2117616"/>
            <a:ext cx="64807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368280" y="2117616"/>
            <a:ext cx="64807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216404" y="4509120"/>
            <a:ext cx="64807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089200" y="4509864"/>
            <a:ext cx="64807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1633345924"/>
              </p:ext>
            </p:extLst>
          </p:nvPr>
        </p:nvGraphicFramePr>
        <p:xfrm>
          <a:off x="5905038" y="0"/>
          <a:ext cx="3223260" cy="2088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5" name="직사각형 24"/>
          <p:cNvSpPr/>
          <p:nvPr/>
        </p:nvSpPr>
        <p:spPr>
          <a:xfrm>
            <a:off x="2660124" y="4509120"/>
            <a:ext cx="64807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7211-4673-46F4-A664-8C0AA1750222}" type="slidenum">
              <a:rPr lang="ko-KR" altLang="en-US" smtClean="0"/>
              <a:pPr/>
              <a:t>22</a:t>
            </a:fld>
            <a:r>
              <a:rPr lang="en-US" altLang="ko-KR" smtClean="0"/>
              <a:t>/24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Graphic spid="5" grpId="0">
        <p:bldAsOne/>
      </p:bldGraphic>
      <p:bldP spid="2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Related Work</a:t>
            </a:r>
          </a:p>
          <a:p>
            <a:r>
              <a:rPr lang="en-US" altLang="ko-KR" dirty="0" smtClean="0"/>
              <a:t>Problem Definition</a:t>
            </a:r>
          </a:p>
          <a:p>
            <a:r>
              <a:rPr lang="en-US" altLang="ko-KR" dirty="0" smtClean="0"/>
              <a:t>Selected Approaches for Twitter Summaries</a:t>
            </a:r>
          </a:p>
          <a:p>
            <a:r>
              <a:rPr lang="en-US" altLang="ko-KR" dirty="0" smtClean="0"/>
              <a:t>Experimental Setup</a:t>
            </a:r>
          </a:p>
          <a:p>
            <a:r>
              <a:rPr lang="en-US" altLang="ko-KR" dirty="0" smtClean="0"/>
              <a:t>Results and Analysis</a:t>
            </a:r>
          </a:p>
          <a:p>
            <a:r>
              <a:rPr lang="en-US" altLang="ko-KR" b="1" u="sng" dirty="0" smtClean="0"/>
              <a:t>Conclusion</a:t>
            </a:r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7211-4673-46F4-A664-8C0AA1750222}" type="slidenum">
              <a:rPr lang="ko-KR" altLang="en-US" smtClean="0"/>
              <a:pPr/>
              <a:t>23</a:t>
            </a:fld>
            <a:r>
              <a:rPr lang="en-US" altLang="ko-KR" smtClean="0"/>
              <a:t>/24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87883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best techniques for summarizing Twitter topics</a:t>
            </a:r>
          </a:p>
          <a:p>
            <a:pPr lvl="1"/>
            <a:r>
              <a:rPr lang="en-US" altLang="ko-KR" dirty="0" smtClean="0"/>
              <a:t>Simple word frequency </a:t>
            </a:r>
          </a:p>
          <a:p>
            <a:pPr lvl="1"/>
            <a:r>
              <a:rPr lang="en-US" altLang="ko-KR" dirty="0"/>
              <a:t>R</a:t>
            </a:r>
            <a:r>
              <a:rPr lang="en-US" altLang="ko-KR" dirty="0" smtClean="0"/>
              <a:t>edundancy reduction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Simple algorithms seem to perform well </a:t>
            </a:r>
          </a:p>
          <a:p>
            <a:pPr lvl="1"/>
            <a:r>
              <a:rPr lang="en-US" altLang="ko-KR" dirty="0" smtClean="0"/>
              <a:t>Not clear that added complexity will improve the quality of the summaries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Extension</a:t>
            </a:r>
          </a:p>
          <a:p>
            <a:pPr lvl="1"/>
            <a:r>
              <a:rPr lang="en-US" altLang="ko-KR" dirty="0" smtClean="0"/>
              <a:t>Extrinsic evaluations (e.g., user survey)</a:t>
            </a:r>
          </a:p>
          <a:p>
            <a:pPr lvl="1"/>
            <a:r>
              <a:rPr lang="en-US" altLang="ko-KR" dirty="0" smtClean="0"/>
              <a:t>Dynamically discovering a good value for k for k-means</a:t>
            </a:r>
          </a:p>
          <a:p>
            <a:pPr lvl="1"/>
            <a:r>
              <a:rPr lang="en-US" altLang="ko-KR" dirty="0" smtClean="0"/>
              <a:t>Detect named entities and events in the documents</a:t>
            </a:r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7211-4673-46F4-A664-8C0AA1750222}" type="slidenum">
              <a:rPr lang="ko-KR" altLang="en-US" smtClean="0"/>
              <a:pPr/>
              <a:t>24</a:t>
            </a:fld>
            <a:r>
              <a:rPr lang="en-US" altLang="ko-KR" smtClean="0"/>
              <a:t>/24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Introduction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1" t="1084" b="23044"/>
          <a:stretch/>
        </p:blipFill>
        <p:spPr bwMode="auto">
          <a:xfrm>
            <a:off x="3940426" y="1718947"/>
            <a:ext cx="3367878" cy="445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7013910" y="2204864"/>
            <a:ext cx="288032" cy="3528392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700808"/>
            <a:ext cx="1362075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내용 개체 틀 2"/>
          <p:cNvSpPr txBox="1">
            <a:spLocks/>
          </p:cNvSpPr>
          <p:nvPr/>
        </p:nvSpPr>
        <p:spPr>
          <a:xfrm>
            <a:off x="179512" y="1063277"/>
            <a:ext cx="8784976" cy="5462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Motivation of the summarizer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7211-4673-46F4-A664-8C0AA1750222}" type="slidenum">
              <a:rPr lang="ko-KR" altLang="en-US" smtClean="0"/>
              <a:pPr/>
              <a:t>3</a:t>
            </a:fld>
            <a:r>
              <a:rPr lang="en-US" altLang="ko-KR" smtClean="0"/>
              <a:t>/24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212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Prior work </a:t>
            </a:r>
          </a:p>
          <a:p>
            <a:pPr lvl="1"/>
            <a:r>
              <a:rPr lang="en-US" altLang="ko-KR" dirty="0" smtClean="0"/>
              <a:t>“A torch extinguished: Ted Kennedy dead at 77.”</a:t>
            </a:r>
            <a:br>
              <a:rPr lang="en-US" altLang="ko-KR" dirty="0" smtClean="0"/>
            </a:br>
            <a:r>
              <a:rPr lang="en-US" altLang="ko-KR" dirty="0" smtClean="0"/>
              <a:t>“A legend gone: Ted Kennedy died of brain cancer.”</a:t>
            </a:r>
            <a:br>
              <a:rPr lang="en-US" altLang="ko-KR" dirty="0" smtClean="0"/>
            </a:br>
            <a:r>
              <a:rPr lang="en-US" altLang="ko-KR" dirty="0" smtClean="0"/>
              <a:t>“Ted Kennedy was a leader.”</a:t>
            </a:r>
            <a:br>
              <a:rPr lang="en-US" altLang="ko-KR" dirty="0" smtClean="0"/>
            </a:br>
            <a:r>
              <a:rPr lang="en-US" altLang="ko-KR" dirty="0" smtClean="0"/>
              <a:t>“Ted Kennedy died today.”</a:t>
            </a:r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462" y="3284984"/>
            <a:ext cx="6130874" cy="214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6525344"/>
            <a:ext cx="3992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alibri" pitchFamily="34" charset="0"/>
              </a:rPr>
              <a:t>B. </a:t>
            </a:r>
            <a:r>
              <a:rPr lang="en-US" altLang="ko-KR" sz="1200" dirty="0" err="1" smtClean="0">
                <a:latin typeface="Calibri" pitchFamily="34" charset="0"/>
              </a:rPr>
              <a:t>Sharifi</a:t>
            </a:r>
            <a:r>
              <a:rPr lang="en-US" altLang="ko-KR" sz="1200" dirty="0" smtClean="0">
                <a:latin typeface="Calibri" pitchFamily="34" charset="0"/>
              </a:rPr>
              <a:t> et al., “Automatic Summarization of Twitter Topics”</a:t>
            </a:r>
            <a:endParaRPr lang="ko-KR" altLang="en-US" sz="1200" dirty="0">
              <a:latin typeface="Calibri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7211-4673-46F4-A664-8C0AA1750222}" type="slidenum">
              <a:rPr lang="ko-KR" altLang="en-US" smtClean="0"/>
              <a:pPr/>
              <a:t>4</a:t>
            </a:fld>
            <a:r>
              <a:rPr lang="en-US" altLang="ko-KR" smtClean="0"/>
              <a:t>/24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516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Prior work (cont.)</a:t>
            </a:r>
            <a:endParaRPr lang="en-US" altLang="ko-KR" dirty="0"/>
          </a:p>
          <a:p>
            <a:pPr lvl="1"/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“A torch extinguished: Ted Kennedy dead at 77.”</a:t>
            </a:r>
            <a:b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ko-KR" dirty="0" smtClean="0"/>
              <a:t>“A legend gone: </a:t>
            </a:r>
            <a:r>
              <a:rPr lang="en-US" altLang="ko-KR" b="1" dirty="0" smtClean="0"/>
              <a:t>Ted Kennedy died</a:t>
            </a:r>
            <a:r>
              <a:rPr lang="en-US" altLang="ko-KR" dirty="0" smtClean="0"/>
              <a:t> of brain cancer.”</a:t>
            </a:r>
            <a:br>
              <a:rPr lang="en-US" altLang="ko-KR" dirty="0" smtClean="0"/>
            </a:b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“Ted Kennedy was a leader.”</a:t>
            </a:r>
            <a:b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ko-KR" dirty="0" smtClean="0"/>
              <a:t>“</a:t>
            </a:r>
            <a:r>
              <a:rPr lang="en-US" altLang="ko-KR" b="1" dirty="0" smtClean="0"/>
              <a:t>Ted Kennedy died</a:t>
            </a:r>
            <a:r>
              <a:rPr lang="en-US" altLang="ko-KR" dirty="0" smtClean="0"/>
              <a:t> today.”</a:t>
            </a:r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061835"/>
            <a:ext cx="4752528" cy="734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92543" y="4797152"/>
            <a:ext cx="3758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alibri" pitchFamily="34" charset="0"/>
              </a:rPr>
              <a:t>Best final summary: </a:t>
            </a:r>
            <a:r>
              <a:rPr lang="en-US" altLang="ko-KR" b="1" i="1" dirty="0" smtClean="0">
                <a:solidFill>
                  <a:srgbClr val="C00000"/>
                </a:solidFill>
                <a:latin typeface="Calibri" pitchFamily="34" charset="0"/>
              </a:rPr>
              <a:t>Ted Kennedy died</a:t>
            </a:r>
            <a:endParaRPr lang="ko-KR" altLang="en-US" b="1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6525344"/>
            <a:ext cx="3992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alibri" pitchFamily="34" charset="0"/>
              </a:rPr>
              <a:t>B. </a:t>
            </a:r>
            <a:r>
              <a:rPr lang="en-US" altLang="ko-KR" sz="1200" dirty="0" err="1" smtClean="0">
                <a:latin typeface="Calibri" pitchFamily="34" charset="0"/>
              </a:rPr>
              <a:t>Sharifi</a:t>
            </a:r>
            <a:r>
              <a:rPr lang="en-US" altLang="ko-KR" sz="1200" dirty="0" smtClean="0">
                <a:latin typeface="Calibri" pitchFamily="34" charset="0"/>
              </a:rPr>
              <a:t> et al., “Automatic Summarization of Twitter Topics”</a:t>
            </a:r>
            <a:endParaRPr lang="ko-KR" altLang="en-US" sz="1200" dirty="0">
              <a:latin typeface="Calibri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7211-4673-46F4-A664-8C0AA1750222}" type="slidenum">
              <a:rPr lang="ko-KR" altLang="en-US" smtClean="0"/>
              <a:pPr/>
              <a:t>5</a:t>
            </a:fld>
            <a:r>
              <a:rPr lang="en-US" altLang="ko-KR" smtClean="0"/>
              <a:t>/24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289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 create summaries that contain multiple posts</a:t>
            </a:r>
          </a:p>
          <a:p>
            <a:pPr lvl="1"/>
            <a:r>
              <a:rPr lang="en-US" altLang="ko-KR" dirty="0" smtClean="0"/>
              <a:t>Several sub-topics or themes in a specified topic</a:t>
            </a:r>
          </a:p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1" t="1084" b="23044"/>
          <a:stretch/>
        </p:blipFill>
        <p:spPr bwMode="auto">
          <a:xfrm>
            <a:off x="3059832" y="2060848"/>
            <a:ext cx="3367878" cy="445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7211-4673-46F4-A664-8C0AA1750222}" type="slidenum">
              <a:rPr lang="ko-KR" altLang="en-US" smtClean="0"/>
              <a:pPr/>
              <a:t>6</a:t>
            </a:fld>
            <a:r>
              <a:rPr lang="en-US" altLang="ko-KR" smtClean="0"/>
              <a:t>/24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013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b="1" u="sng" dirty="0" smtClean="0"/>
              <a:t>Related Work</a:t>
            </a:r>
          </a:p>
          <a:p>
            <a:r>
              <a:rPr lang="en-US" altLang="ko-KR" dirty="0" smtClean="0"/>
              <a:t>Problem Definition</a:t>
            </a:r>
          </a:p>
          <a:p>
            <a:r>
              <a:rPr lang="en-US" altLang="ko-KR" dirty="0" smtClean="0"/>
              <a:t>Selected Approaches for Twitter Summaries</a:t>
            </a:r>
          </a:p>
          <a:p>
            <a:r>
              <a:rPr lang="en-US" altLang="ko-KR" dirty="0" smtClean="0"/>
              <a:t>Experimental Setup</a:t>
            </a:r>
          </a:p>
          <a:p>
            <a:r>
              <a:rPr lang="en-US" altLang="ko-KR" dirty="0" smtClean="0"/>
              <a:t>Results and Analysis</a:t>
            </a:r>
          </a:p>
          <a:p>
            <a:r>
              <a:rPr lang="en-US" altLang="ko-KR" dirty="0" smtClean="0"/>
              <a:t>Conclusion</a:t>
            </a:r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7211-4673-46F4-A664-8C0AA1750222}" type="slidenum">
              <a:rPr lang="ko-KR" altLang="en-US" smtClean="0"/>
              <a:pPr/>
              <a:t>7</a:t>
            </a:fld>
            <a:r>
              <a:rPr lang="en-US" altLang="ko-KR" smtClean="0"/>
              <a:t>/24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8788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Related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Text summarization</a:t>
            </a:r>
          </a:p>
          <a:p>
            <a:pPr lvl="1"/>
            <a:r>
              <a:rPr lang="en-US" altLang="ko-KR" dirty="0" smtClean="0"/>
              <a:t>Reduce the amount of content to read</a:t>
            </a:r>
          </a:p>
          <a:p>
            <a:pPr lvl="1"/>
            <a:r>
              <a:rPr lang="en-US" altLang="ko-KR" dirty="0" smtClean="0"/>
              <a:t>Reduce the number of features required for classifying or clustering</a:t>
            </a:r>
          </a:p>
          <a:p>
            <a:endParaRPr lang="en-US" altLang="ko-KR" dirty="0" smtClean="0"/>
          </a:p>
          <a:p>
            <a:r>
              <a:rPr lang="en-US" altLang="ko-KR" dirty="0"/>
              <a:t>Multi-document summarization</a:t>
            </a:r>
          </a:p>
          <a:p>
            <a:pPr lvl="1"/>
            <a:r>
              <a:rPr lang="en-US" altLang="ko-KR" dirty="0"/>
              <a:t>Potential redundancy </a:t>
            </a:r>
          </a:p>
          <a:p>
            <a:endParaRPr lang="en-US" altLang="ko-KR" dirty="0"/>
          </a:p>
          <a:p>
            <a:r>
              <a:rPr lang="en-US" altLang="ko-KR" dirty="0" smtClean="0"/>
              <a:t>Algorithms </a:t>
            </a:r>
          </a:p>
          <a:p>
            <a:pPr lvl="1"/>
            <a:r>
              <a:rPr lang="en-US" altLang="ko-KR" dirty="0" err="1" smtClean="0"/>
              <a:t>SumBasic</a:t>
            </a:r>
            <a:r>
              <a:rPr lang="en-US" altLang="ko-KR" dirty="0" smtClean="0"/>
              <a:t>, Centroid, </a:t>
            </a:r>
            <a:r>
              <a:rPr lang="en-US" altLang="ko-KR" dirty="0" err="1" smtClean="0"/>
              <a:t>LexRank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TextRank</a:t>
            </a:r>
            <a:r>
              <a:rPr lang="en-US" altLang="ko-KR" dirty="0" smtClean="0"/>
              <a:t>, MEAD, … </a:t>
            </a:r>
          </a:p>
          <a:p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7211-4673-46F4-A664-8C0AA1750222}" type="slidenum">
              <a:rPr lang="ko-KR" altLang="en-US" smtClean="0"/>
              <a:pPr/>
              <a:t>8</a:t>
            </a:fld>
            <a:r>
              <a:rPr lang="en-US" altLang="ko-KR" smtClean="0"/>
              <a:t>/24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848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Related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SumBasic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Centroid</a:t>
            </a:r>
          </a:p>
          <a:p>
            <a:pPr lvl="1"/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367342" y="1661899"/>
            <a:ext cx="5844392" cy="830997"/>
            <a:chOff x="1367342" y="1772816"/>
            <a:chExt cx="5844392" cy="830997"/>
          </a:xfrm>
        </p:grpSpPr>
        <p:sp>
          <p:nvSpPr>
            <p:cNvPr id="4" name="TextBox 3"/>
            <p:cNvSpPr txBox="1"/>
            <p:nvPr/>
          </p:nvSpPr>
          <p:spPr>
            <a:xfrm>
              <a:off x="1367342" y="1772816"/>
              <a:ext cx="3348674" cy="830997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Calibri" pitchFamily="34" charset="0"/>
                </a:rPr>
                <a:t>“A torch extinguished: Ted Kennedy dead at 77.”</a:t>
              </a:r>
              <a:br>
                <a:rPr lang="en-US" altLang="ko-KR" sz="1200" dirty="0">
                  <a:latin typeface="Calibri" pitchFamily="34" charset="0"/>
                </a:rPr>
              </a:br>
              <a:r>
                <a:rPr lang="en-US" altLang="ko-KR" sz="1200" dirty="0">
                  <a:latin typeface="Calibri" pitchFamily="34" charset="0"/>
                </a:rPr>
                <a:t>“A legend gone: Ted Kennedy died of brain cancer.”</a:t>
              </a:r>
              <a:br>
                <a:rPr lang="en-US" altLang="ko-KR" sz="1200" dirty="0">
                  <a:latin typeface="Calibri" pitchFamily="34" charset="0"/>
                </a:rPr>
              </a:br>
              <a:r>
                <a:rPr lang="en-US" altLang="ko-KR" sz="1200" dirty="0">
                  <a:latin typeface="Calibri" pitchFamily="34" charset="0"/>
                </a:rPr>
                <a:t>“Ted Kennedy was a leader.”</a:t>
              </a:r>
              <a:br>
                <a:rPr lang="en-US" altLang="ko-KR" sz="1200" dirty="0">
                  <a:latin typeface="Calibri" pitchFamily="34" charset="0"/>
                </a:rPr>
              </a:br>
              <a:r>
                <a:rPr lang="en-US" altLang="ko-KR" sz="1200" dirty="0">
                  <a:latin typeface="Calibri" pitchFamily="34" charset="0"/>
                </a:rPr>
                <a:t>“Ted Kennedy died today</a:t>
              </a:r>
              <a:r>
                <a:rPr lang="en-US" altLang="ko-KR" sz="1200" dirty="0" smtClean="0">
                  <a:latin typeface="Calibri" pitchFamily="34" charset="0"/>
                </a:rPr>
                <a:t>.”</a:t>
              </a:r>
              <a:endParaRPr lang="en-US" altLang="ko-KR" sz="1200" dirty="0">
                <a:latin typeface="Calibri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536724" y="2011632"/>
              <a:ext cx="16750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 smtClean="0">
                  <a:solidFill>
                    <a:srgbClr val="C00000"/>
                  </a:solidFill>
                  <a:latin typeface="Calibri" pitchFamily="34" charset="0"/>
                </a:rPr>
                <a:t>Ted Kennedy died</a:t>
              </a:r>
              <a:endParaRPr lang="ko-KR" altLang="en-US" sz="1600" b="1" i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6" name="오른쪽 화살표 5"/>
            <p:cNvSpPr/>
            <p:nvPr/>
          </p:nvSpPr>
          <p:spPr>
            <a:xfrm>
              <a:off x="4932040" y="2060848"/>
              <a:ext cx="504056" cy="209346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789040"/>
            <a:ext cx="1969905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431112" y="5263316"/>
            <a:ext cx="43156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Calibri" pitchFamily="34" charset="0"/>
              </a:rPr>
              <a:t>(D. R. </a:t>
            </a:r>
            <a:r>
              <a:rPr lang="en-US" altLang="ko-KR" sz="1050" dirty="0" err="1" smtClean="0">
                <a:latin typeface="Calibri" pitchFamily="34" charset="0"/>
              </a:rPr>
              <a:t>Radev</a:t>
            </a:r>
            <a:r>
              <a:rPr lang="en-US" altLang="ko-KR" sz="1050" dirty="0" smtClean="0">
                <a:latin typeface="Calibri" pitchFamily="34" charset="0"/>
              </a:rPr>
              <a:t> et al., “Centroid-based summarization of multiple documents”)</a:t>
            </a:r>
            <a:endParaRPr lang="ko-KR" altLang="en-US" sz="1050" dirty="0">
              <a:latin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840" y="5748486"/>
            <a:ext cx="22860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7211-4673-46F4-A664-8C0AA1750222}" type="slidenum">
              <a:rPr lang="ko-KR" altLang="en-US" smtClean="0"/>
              <a:pPr/>
              <a:t>9</a:t>
            </a:fld>
            <a:r>
              <a:rPr lang="en-US" altLang="ko-KR" smtClean="0"/>
              <a:t>/24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374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Predicting Personality from Twitter</Template>
  <TotalTime>904</TotalTime>
  <Words>908</Words>
  <Application>Microsoft Office PowerPoint</Application>
  <PresentationFormat>화면 슬라이드 쇼(4:3)</PresentationFormat>
  <Paragraphs>247</Paragraphs>
  <Slides>24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SNU IDB Lab.</vt:lpstr>
      <vt:lpstr>Comparing Twitter Summarization Algorithms for Multiple Post Summaries</vt:lpstr>
      <vt:lpstr>Outline </vt:lpstr>
      <vt:lpstr>Introduction</vt:lpstr>
      <vt:lpstr>Introduction</vt:lpstr>
      <vt:lpstr>Introduction</vt:lpstr>
      <vt:lpstr>Introduction</vt:lpstr>
      <vt:lpstr>Outline </vt:lpstr>
      <vt:lpstr>Related Work</vt:lpstr>
      <vt:lpstr>Related Work</vt:lpstr>
      <vt:lpstr>Related Work</vt:lpstr>
      <vt:lpstr>Outline </vt:lpstr>
      <vt:lpstr>Problem Definition</vt:lpstr>
      <vt:lpstr>Selected Approaches for Twitter Summaries</vt:lpstr>
      <vt:lpstr>Selected Approaches for Twitter Summaries</vt:lpstr>
      <vt:lpstr>Selected Approaches for Twitter Summaries</vt:lpstr>
      <vt:lpstr>Selected Approaches for Twitter Summaries</vt:lpstr>
      <vt:lpstr>Selected Approaches for Twitter Summaries</vt:lpstr>
      <vt:lpstr>Outline </vt:lpstr>
      <vt:lpstr>Experimental Setup</vt:lpstr>
      <vt:lpstr>Results and Analysis</vt:lpstr>
      <vt:lpstr>Results and Analysis</vt:lpstr>
      <vt:lpstr>Results and Analysis</vt:lpstr>
      <vt:lpstr>Outline 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Twitter Summarization Algorithms for Multiple Post Summaries</dc:title>
  <dc:creator>Hyewon Lim</dc:creator>
  <cp:lastModifiedBy>Hyewon Lim</cp:lastModifiedBy>
  <cp:revision>49</cp:revision>
  <cp:lastPrinted>2013-05-10T02:11:32Z</cp:lastPrinted>
  <dcterms:created xsi:type="dcterms:W3CDTF">2013-04-25T06:01:55Z</dcterms:created>
  <dcterms:modified xsi:type="dcterms:W3CDTF">2013-05-10T04:33:23Z</dcterms:modified>
</cp:coreProperties>
</file>