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69" r:id="rId9"/>
    <p:sldId id="272" r:id="rId10"/>
    <p:sldId id="273" r:id="rId11"/>
    <p:sldId id="274" r:id="rId12"/>
    <p:sldId id="258" r:id="rId13"/>
    <p:sldId id="260" r:id="rId14"/>
    <p:sldId id="275" r:id="rId15"/>
    <p:sldId id="261" r:id="rId16"/>
    <p:sldId id="276" r:id="rId17"/>
    <p:sldId id="262" r:id="rId18"/>
    <p:sldId id="277" r:id="rId19"/>
    <p:sldId id="263" r:id="rId20"/>
    <p:sldId id="264" r:id="rId21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1958" autoAdjust="0"/>
  </p:normalViewPr>
  <p:slideViewPr>
    <p:cSldViewPr>
      <p:cViewPr>
        <p:scale>
          <a:sx n="95" d="100"/>
          <a:sy n="95" d="100"/>
        </p:scale>
        <p:origin x="-209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/20&gt;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Fast Data in the Era of Big Data: Twitter’s Real-Time Related Query Suggestion Architecture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Gilad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Mishne</a:t>
            </a:r>
            <a:r>
              <a:rPr lang="en-US" altLang="ko-KR" dirty="0" smtClean="0"/>
              <a:t>, Jeff Dalton, </a:t>
            </a:r>
            <a:r>
              <a:rPr lang="en-US" altLang="ko-KR" dirty="0" err="1" smtClean="0"/>
              <a:t>Zhenghua</a:t>
            </a:r>
            <a:r>
              <a:rPr lang="en-US" altLang="ko-KR" dirty="0" smtClean="0"/>
              <a:t> Li, </a:t>
            </a:r>
            <a:r>
              <a:rPr lang="en-US" altLang="ko-KR" dirty="0" err="1" smtClean="0"/>
              <a:t>Aneesh</a:t>
            </a:r>
            <a:r>
              <a:rPr lang="en-US" altLang="ko-KR" dirty="0"/>
              <a:t> </a:t>
            </a:r>
            <a:r>
              <a:rPr lang="en-US" altLang="ko-KR" dirty="0" smtClean="0"/>
              <a:t>Sharma, Jimmy </a:t>
            </a:r>
            <a:r>
              <a:rPr lang="en-US" altLang="ko-KR" dirty="0" smtClean="0"/>
              <a:t>Lin</a:t>
            </a:r>
          </a:p>
          <a:p>
            <a:r>
              <a:rPr lang="en-US" altLang="ko-KR" dirty="0" smtClean="0"/>
              <a:t>SIGMOD </a:t>
            </a:r>
            <a:r>
              <a:rPr lang="en-US" altLang="ko-KR" dirty="0" smtClean="0"/>
              <a:t>2013</a:t>
            </a:r>
          </a:p>
          <a:p>
            <a:endParaRPr lang="en-US" altLang="ko-KR" dirty="0" smtClean="0"/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23 August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pPr algn="r"/>
            <a:r>
              <a:rPr lang="en-US" altLang="ko-KR" dirty="0"/>
              <a:t>						</a:t>
            </a:r>
            <a:r>
              <a:rPr lang="en-US" altLang="ko-KR" dirty="0" err="1" smtClean="0"/>
              <a:t>Namyoon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The </a:t>
            </a:r>
            <a:r>
              <a:rPr lang="en-US" dirty="0" err="1" smtClean="0"/>
              <a:t>Hadoop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sz="2800" dirty="0" smtClean="0"/>
              <a:t>Pig</a:t>
            </a:r>
            <a:r>
              <a:rPr lang="en-US" dirty="0" smtClean="0"/>
              <a:t>, a high-level dataflow language that compiles into physical plans, executed on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Oink</a:t>
            </a:r>
          </a:p>
          <a:p>
            <a:pPr marL="0" indent="0">
              <a:buNone/>
            </a:pPr>
            <a:r>
              <a:rPr lang="en-US" dirty="0" smtClean="0"/>
              <a:t>Scripting wrapper for </a:t>
            </a:r>
            <a:r>
              <a:rPr lang="en-US" dirty="0" err="1" smtClean="0"/>
              <a:t>MapReduce</a:t>
            </a:r>
            <a:r>
              <a:rPr lang="en-US" dirty="0" smtClean="0"/>
              <a:t>, schedules hundreds of Pig scripts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Scribe</a:t>
            </a:r>
            <a:r>
              <a:rPr lang="en-US" dirty="0" smtClean="0"/>
              <a:t>: Developed </a:t>
            </a:r>
            <a:r>
              <a:rPr lang="en-US" dirty="0"/>
              <a:t>and open sourced by Facebook</a:t>
            </a:r>
          </a:p>
          <a:p>
            <a:pPr marL="0" indent="0">
              <a:buNone/>
            </a:pPr>
            <a:r>
              <a:rPr lang="en-US" dirty="0" smtClean="0"/>
              <a:t>System </a:t>
            </a:r>
            <a:r>
              <a:rPr lang="en-US" dirty="0"/>
              <a:t>for aggregating high volumes of streaming log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Solution - Figure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96" y="1063625"/>
            <a:ext cx="4965208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7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Bottleneck: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Resource contention: Ad hoc nature in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Growth: cluster usage &gt; physical cluster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Speed of </a:t>
            </a:r>
            <a:r>
              <a:rPr lang="en-US" dirty="0" err="1" smtClean="0"/>
              <a:t>MapReduce</a:t>
            </a:r>
            <a:r>
              <a:rPr lang="en-US" dirty="0" smtClean="0"/>
              <a:t> – not latency sensitive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Job completion times of stragglers: max run time is much larger than average run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Best case: 10 minutes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Logs: Searches, tweet activities, impressions, clicks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Requires no additional infrastructures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Blender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brokers all requests from web client to search services (searching for tweets/accounts/search assistance, etc.)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Has a complete record of users’ search sessions; No need for client event Scribe logs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 smtClean="0"/>
              <a:t>EarlyBird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 inverted indexing engine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Ingests tweets from </a:t>
            </a:r>
            <a:r>
              <a:rPr lang="en-US" dirty="0" err="1" smtClean="0"/>
              <a:t>firehose</a:t>
            </a:r>
            <a:r>
              <a:rPr lang="en-US" dirty="0" smtClean="0"/>
              <a:t> (tweet streaming API)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Architecture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1293463"/>
            <a:ext cx="640169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0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assistance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Inputs: Tweet </a:t>
            </a:r>
            <a:r>
              <a:rPr lang="en-US" dirty="0" err="1" smtClean="0"/>
              <a:t>firehose</a:t>
            </a:r>
            <a:r>
              <a:rPr lang="en-US" dirty="0" smtClean="0"/>
              <a:t> and Blender query hose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In-memory caches (frontend nodes)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periodically reads fresh results from HDFS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Using Thrift, an Interface Definition Language, caches form a </a:t>
            </a:r>
            <a:r>
              <a:rPr lang="en-US" u="sng" dirty="0" smtClean="0"/>
              <a:t>scalable</a:t>
            </a:r>
            <a:r>
              <a:rPr lang="en-US" dirty="0" smtClean="0"/>
              <a:t> service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Backend nodes: actual </a:t>
            </a:r>
            <a:r>
              <a:rPr lang="en-US" dirty="0" smtClean="0"/>
              <a:t>computation</a:t>
            </a:r>
          </a:p>
          <a:p>
            <a:pPr marL="0" indent="0">
              <a:buNone/>
            </a:pPr>
            <a:r>
              <a:rPr lang="en-US" dirty="0" smtClean="0"/>
              <a:t>HDFS: receives results every 5 minutes, performs leader election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memory stores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sessions store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query statistics store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query co-occurrence statistics store: data about pairs of co-occurring queries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The Deployed Solution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373115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Query Path</a:t>
            </a:r>
            <a:endParaRPr lang="en-US" sz="28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Query statistics are updated in the query statistics store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Query is added to sessions store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For each previous query, a </a:t>
            </a:r>
            <a:r>
              <a:rPr lang="en-US" sz="2400" dirty="0" err="1" smtClean="0"/>
              <a:t>cooccurence</a:t>
            </a:r>
            <a:r>
              <a:rPr lang="en-US" sz="2400" dirty="0" smtClean="0"/>
              <a:t> is formed with the new query, and its respective statistics updated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Additional Checks</a:t>
            </a:r>
          </a:p>
          <a:p>
            <a:pPr marL="0" indent="0">
              <a:buNone/>
            </a:pPr>
            <a:r>
              <a:rPr lang="en-US" dirty="0" smtClean="0"/>
              <a:t>The tweet path: Tweet’s n-grams are processed to see if it’s a query</a:t>
            </a:r>
          </a:p>
          <a:p>
            <a:pPr marL="0" indent="0">
              <a:buNone/>
            </a:pPr>
            <a:r>
              <a:rPr lang="en-US" sz="2400" dirty="0" smtClean="0"/>
              <a:t>Decay/Prune cycles: All weights decay over time</a:t>
            </a:r>
          </a:p>
          <a:p>
            <a:pPr marL="0" indent="0">
              <a:buNone/>
            </a:pPr>
            <a:r>
              <a:rPr lang="en-US" dirty="0" smtClean="0"/>
              <a:t>Ranking cycles: Generates suggestions based on accumulated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09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Bottlenecks</a:t>
            </a:r>
          </a:p>
          <a:p>
            <a:pPr marL="0" indent="0">
              <a:buNone/>
            </a:pPr>
            <a:r>
              <a:rPr lang="en-US" dirty="0" smtClean="0"/>
              <a:t>Data streams are not partitioned, so a single server must keep up with the incoming data</a:t>
            </a:r>
          </a:p>
          <a:p>
            <a:pPr marL="0" indent="0">
              <a:buNone/>
            </a:pPr>
            <a:r>
              <a:rPr lang="en-US" dirty="0" smtClean="0"/>
              <a:t>Event space for </a:t>
            </a:r>
            <a:r>
              <a:rPr lang="en-US" dirty="0" err="1" smtClean="0"/>
              <a:t>cooccurring</a:t>
            </a:r>
            <a:r>
              <a:rPr lang="en-US" dirty="0" smtClean="0"/>
              <a:t> queries is large, and requires lots of 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Temporal Coverage optimization</a:t>
            </a:r>
          </a:p>
          <a:p>
            <a:pPr marL="0" indent="0">
              <a:buNone/>
            </a:pPr>
            <a:r>
              <a:rPr lang="en-US" dirty="0" smtClean="0"/>
              <a:t>Same backend search assistance is run with long term data, and with different parameters</a:t>
            </a:r>
          </a:p>
          <a:p>
            <a:pPr marL="0" indent="0">
              <a:buNone/>
            </a:pPr>
            <a:r>
              <a:rPr lang="en-US" dirty="0" smtClean="0"/>
              <a:t>Pairwise edit distance variant calculation (spellchecking)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5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Problem</a:t>
            </a:r>
          </a:p>
          <a:p>
            <a:pPr marL="0" indent="0">
              <a:buNone/>
            </a:pPr>
            <a:r>
              <a:rPr lang="en-US" dirty="0" smtClean="0"/>
              <a:t>Need a general and unified data processing framework for fast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Relevant Work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Kafka: Handles more than 10 billion messages per day, with a sustained peak of 172,000 messages per sec.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Facebook: </a:t>
            </a:r>
            <a:r>
              <a:rPr lang="en-US" dirty="0" err="1" smtClean="0"/>
              <a:t>ptail</a:t>
            </a:r>
            <a:r>
              <a:rPr lang="en-US" dirty="0" smtClean="0"/>
              <a:t> (variant of UNIX “tail” program) and Puma (memory aggregation engine)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 Percolator: update processor for </a:t>
            </a:r>
            <a:r>
              <a:rPr lang="en-US" dirty="0" err="1" smtClean="0"/>
              <a:t>Bigtable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Introduction</a:t>
            </a:r>
          </a:p>
          <a:p>
            <a:pPr marL="0" indent="0">
              <a:buNone/>
            </a:pPr>
            <a:r>
              <a:rPr lang="en-US" altLang="ko-KR" dirty="0" smtClean="0"/>
              <a:t>Background</a:t>
            </a:r>
          </a:p>
          <a:p>
            <a:pPr marL="0" indent="0">
              <a:buNone/>
            </a:pPr>
            <a:r>
              <a:rPr lang="en-US" altLang="ko-KR" dirty="0" smtClean="0"/>
              <a:t>Real-time Query Suggestion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Challenges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Statistics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Algorithm – Overview, Components</a:t>
            </a:r>
          </a:p>
          <a:p>
            <a:pPr marL="0" indent="0">
              <a:buNone/>
            </a:pPr>
            <a:r>
              <a:rPr lang="en-US" altLang="ko-KR" dirty="0" smtClean="0"/>
              <a:t>#1: The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Solution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Bottleneck: </a:t>
            </a:r>
            <a:r>
              <a:rPr lang="en-US" altLang="ko-KR" dirty="0" err="1" smtClean="0"/>
              <a:t>Hadoop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#2: The Deployed Solution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Twitter Search – Architecture, Assistance Engine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Data Flow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Scalability</a:t>
            </a:r>
          </a:p>
          <a:p>
            <a:pPr marL="0" indent="0">
              <a:buNone/>
            </a:pPr>
            <a:r>
              <a:rPr lang="en-US" altLang="ko-KR" dirty="0" smtClean="0"/>
              <a:t>Pieces of the Solution</a:t>
            </a:r>
          </a:p>
          <a:p>
            <a:pPr marL="0" indent="0">
              <a:buNone/>
            </a:pPr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Contributions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introduced the real-time related query suggestion problem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described the initial </a:t>
            </a:r>
            <a:r>
              <a:rPr lang="en-US" dirty="0" err="1" smtClean="0"/>
              <a:t>Hadoop</a:t>
            </a:r>
            <a:r>
              <a:rPr lang="en-US" dirty="0" smtClean="0"/>
              <a:t>-based implementation and the deployed in-memory processing engine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highlight gap between architectures for big data and fast data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Future Directions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Temporal granularity needs more </a:t>
            </a:r>
            <a:r>
              <a:rPr lang="en-US" dirty="0" smtClean="0"/>
              <a:t>variance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more generic platform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5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Three aspects of data: volume, velocity, and variety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b="1" dirty="0" smtClean="0"/>
              <a:t>Big</a:t>
            </a:r>
            <a:r>
              <a:rPr lang="en-US" altLang="ko-KR" dirty="0" smtClean="0"/>
              <a:t> data vs. </a:t>
            </a:r>
            <a:r>
              <a:rPr lang="en-US" altLang="ko-KR" sz="2800" i="1" dirty="0" smtClean="0"/>
              <a:t>fast</a:t>
            </a:r>
            <a:r>
              <a:rPr lang="en-US" altLang="ko-KR" dirty="0" smtClean="0"/>
              <a:t> data</a:t>
            </a:r>
          </a:p>
          <a:p>
            <a:pPr marL="0" indent="0">
              <a:buNone/>
            </a:pPr>
            <a:r>
              <a:rPr lang="en-US" altLang="ko-KR" dirty="0" smtClean="0"/>
              <a:t>	- academia and industry focus on volume aspect of data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Is there anything for dealing with fast data?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1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Related query suggestion</a:t>
            </a:r>
          </a:p>
          <a:p>
            <a:pPr marL="0" indent="0">
              <a:buNone/>
            </a:pPr>
            <a:r>
              <a:rPr lang="en-US" altLang="ko-KR" dirty="0" smtClean="0"/>
              <a:t>e.g. query “</a:t>
            </a:r>
            <a:r>
              <a:rPr lang="en-US" altLang="ko-KR" dirty="0" err="1" smtClean="0"/>
              <a:t>obama</a:t>
            </a:r>
            <a:r>
              <a:rPr lang="en-US" altLang="ko-KR" dirty="0" smtClean="0"/>
              <a:t>”, and </a:t>
            </a:r>
            <a:r>
              <a:rPr lang="en-US" altLang="ko-KR" dirty="0" smtClean="0"/>
              <a:t>you’ll likely </a:t>
            </a:r>
            <a:r>
              <a:rPr lang="en-US" altLang="ko-KR" dirty="0" smtClean="0"/>
              <a:t>get “white house”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smtClean="0"/>
              <a:t>Spelling correction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e.g. “</a:t>
            </a:r>
            <a:r>
              <a:rPr lang="en-US" altLang="ko-KR" dirty="0" err="1" smtClean="0"/>
              <a:t>wierd</a:t>
            </a:r>
            <a:r>
              <a:rPr lang="en-US" altLang="ko-KR" dirty="0" smtClean="0"/>
              <a:t>” vs. </a:t>
            </a:r>
            <a:r>
              <a:rPr lang="en-US" altLang="ko-KR" smtClean="0"/>
              <a:t>“weird”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smtClean="0"/>
              <a:t>Queries, </a:t>
            </a:r>
            <a:r>
              <a:rPr lang="en-US" altLang="ko-KR" sz="2800" dirty="0" err="1" smtClean="0"/>
              <a:t>clickthrough</a:t>
            </a:r>
            <a:r>
              <a:rPr lang="en-US" altLang="ko-KR" sz="2800" dirty="0" smtClean="0"/>
              <a:t>, logs </a:t>
            </a:r>
            <a:r>
              <a:rPr lang="en-US" altLang="ko-KR" dirty="0" smtClean="0"/>
              <a:t>– with the advent of the web, relevance feedback has become much easier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01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Real-Time Query Suggestion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Twitter: provides up-to-the-second updates on major events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Query suggestion must be real-time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2303"/>
            <a:ext cx="5346798" cy="41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Relevance</a:t>
            </a:r>
            <a:r>
              <a:rPr lang="en-US" altLang="ko-KR" dirty="0" smtClean="0"/>
              <a:t>: how “good” is the result?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ambiguous, and </a:t>
            </a:r>
            <a:r>
              <a:rPr lang="en-US" altLang="ko-KR" dirty="0" err="1" smtClean="0"/>
              <a:t>atemporal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smtClean="0"/>
              <a:t>Time frame</a:t>
            </a:r>
            <a:r>
              <a:rPr lang="en-US" altLang="ko-KR" dirty="0" smtClean="0"/>
              <a:t> and </a:t>
            </a:r>
            <a:r>
              <a:rPr lang="en-US" altLang="ko-KR" sz="2800" dirty="0" smtClean="0"/>
              <a:t>impact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certain terms are only important for a short time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smtClean="0"/>
              <a:t>Slower signals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e.g. “#</a:t>
            </a:r>
            <a:r>
              <a:rPr lang="en-US" altLang="ko-KR" dirty="0" err="1" smtClean="0"/>
              <a:t>bigdata</a:t>
            </a:r>
            <a:r>
              <a:rPr lang="en-US" altLang="ko-KR" dirty="0" smtClean="0"/>
              <a:t>” for “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7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Churn</a:t>
            </a:r>
            <a:r>
              <a:rPr lang="en-US" dirty="0" smtClean="0"/>
              <a:t>: process by which terms and queries become prevalent and then “drop out of the limelight”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~17% of the top 1000 query terms from one hour are no longer in the top 1000 in the next hour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~13% of the top 1000 queries drop on a daily basis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~33% of the top 1000 queries are new on an hourly basis; 31% are new on a daily basis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window granularity: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Overview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800" dirty="0" smtClean="0"/>
              <a:t>“If query A and B are seen in the same context, </a:t>
            </a:r>
          </a:p>
          <a:p>
            <a:pPr marL="0" indent="0" algn="ctr">
              <a:buNone/>
            </a:pPr>
            <a:r>
              <a:rPr lang="en-US" altLang="ko-KR" sz="2800" dirty="0" smtClean="0"/>
              <a:t>there’s evidence that they are related”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In many cases, A precedes B in time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If A and B are similar by edit distance, B is likely a spell-corrected version of A</a:t>
            </a:r>
          </a:p>
        </p:txBody>
      </p:sp>
    </p:spTree>
    <p:extLst>
      <p:ext uri="{BB962C8B-B14F-4D97-AF65-F5344CB8AC3E}">
        <p14:creationId xmlns:p14="http://schemas.microsoft.com/office/powerpoint/2010/main" val="15013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Context</a:t>
            </a:r>
          </a:p>
          <a:p>
            <a:pPr marL="0" indent="0">
              <a:buNone/>
            </a:pPr>
            <a:r>
              <a:rPr lang="en-US" dirty="0" smtClean="0"/>
              <a:t>Ex) user issues query A; browses results, notices something </a:t>
            </a:r>
          </a:p>
          <a:p>
            <a:pPr marL="0" indent="0">
              <a:buNone/>
            </a:pPr>
            <a:r>
              <a:rPr lang="en-US" dirty="0" smtClean="0"/>
              <a:t>interesting that leads to query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Quantitative measurement</a:t>
            </a:r>
          </a:p>
          <a:p>
            <a:pPr marL="0" indent="0">
              <a:buNone/>
            </a:pPr>
            <a:r>
              <a:rPr lang="en-US" dirty="0" smtClean="0"/>
              <a:t>How often do A and B appear together in the same context?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Temporal weighting</a:t>
            </a:r>
          </a:p>
          <a:p>
            <a:pPr marL="0" indent="0">
              <a:buNone/>
            </a:pPr>
            <a:r>
              <a:rPr lang="en-US" dirty="0" smtClean="0"/>
              <a:t>Decay observed counts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434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798</Words>
  <Application>Microsoft Office PowerPoint</Application>
  <PresentationFormat>On-screen Show (4:3)</PresentationFormat>
  <Paragraphs>162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SNU IDB Lab.</vt:lpstr>
      <vt:lpstr>Fast Data in the Era of Big Data: Twitter’s Real-Time Related Query Suggestion Architecture</vt:lpstr>
      <vt:lpstr>Outline</vt:lpstr>
      <vt:lpstr>Introduction</vt:lpstr>
      <vt:lpstr>Background</vt:lpstr>
      <vt:lpstr>Real-Time Query Suggestion</vt:lpstr>
      <vt:lpstr>Challenges</vt:lpstr>
      <vt:lpstr>Statistics</vt:lpstr>
      <vt:lpstr>Algorithm Overview</vt:lpstr>
      <vt:lpstr>Algorithm - components</vt:lpstr>
      <vt:lpstr>#1: The Hadoop Solution</vt:lpstr>
      <vt:lpstr>The Hadoop Solution - Figure</vt:lpstr>
      <vt:lpstr>Bottleneck: Hadoop</vt:lpstr>
      <vt:lpstr>Twitter Search</vt:lpstr>
      <vt:lpstr>Search Architecture</vt:lpstr>
      <vt:lpstr>Search assistance engine</vt:lpstr>
      <vt:lpstr>#2: The Deployed Solution</vt:lpstr>
      <vt:lpstr>Data flow</vt:lpstr>
      <vt:lpstr>Scalability</vt:lpstr>
      <vt:lpstr>Pieces of the Solution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247</cp:revision>
  <cp:lastPrinted>2013-05-23T09:19:53Z</cp:lastPrinted>
  <dcterms:created xsi:type="dcterms:W3CDTF">2006-10-05T04:04:58Z</dcterms:created>
  <dcterms:modified xsi:type="dcterms:W3CDTF">2013-08-23T04:31:29Z</dcterms:modified>
</cp:coreProperties>
</file>