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9" r:id="rId5"/>
    <p:sldId id="270" r:id="rId6"/>
    <p:sldId id="271" r:id="rId7"/>
    <p:sldId id="301" r:id="rId8"/>
    <p:sldId id="302" r:id="rId9"/>
    <p:sldId id="303" r:id="rId10"/>
    <p:sldId id="304" r:id="rId11"/>
    <p:sldId id="321" r:id="rId12"/>
    <p:sldId id="306" r:id="rId13"/>
    <p:sldId id="305" r:id="rId14"/>
    <p:sldId id="310" r:id="rId15"/>
    <p:sldId id="308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20" r:id="rId24"/>
    <p:sldId id="317" r:id="rId25"/>
    <p:sldId id="318" r:id="rId26"/>
    <p:sldId id="319" r:id="rId27"/>
    <p:sldId id="299" r:id="rId28"/>
    <p:sldId id="30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5600" autoAdjust="0"/>
  </p:normalViewPr>
  <p:slideViewPr>
    <p:cSldViewPr>
      <p:cViewPr>
        <p:scale>
          <a:sx n="105" d="100"/>
          <a:sy n="105" d="100"/>
        </p:scale>
        <p:origin x="-498" y="1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3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28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Workload-Aware Aggregate Maintenance in Columnar In-Memory Databases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Stephan </a:t>
            </a:r>
            <a:r>
              <a:rPr lang="en-US" dirty="0" smtClean="0"/>
              <a:t>Müller, Lars </a:t>
            </a:r>
            <a:r>
              <a:rPr lang="en-US" dirty="0" err="1" smtClean="0"/>
              <a:t>Butzmann</a:t>
            </a:r>
            <a:r>
              <a:rPr lang="en-US" dirty="0" smtClean="0"/>
              <a:t>, Stefan </a:t>
            </a:r>
            <a:r>
              <a:rPr lang="en-US" dirty="0" err="1" smtClean="0"/>
              <a:t>Klauck</a:t>
            </a:r>
            <a:r>
              <a:rPr lang="en-US" dirty="0" smtClean="0"/>
              <a:t>, </a:t>
            </a:r>
            <a:r>
              <a:rPr lang="en-US" dirty="0" err="1" smtClean="0"/>
              <a:t>Hasso</a:t>
            </a:r>
            <a:r>
              <a:rPr lang="en-US" dirty="0" smtClean="0"/>
              <a:t> </a:t>
            </a:r>
            <a:r>
              <a:rPr lang="en-US" dirty="0" err="1" smtClean="0"/>
              <a:t>Plattner</a:t>
            </a:r>
            <a:endParaRPr lang="en-US" dirty="0" smtClean="0"/>
          </a:p>
          <a:p>
            <a:r>
              <a:rPr lang="en-US" dirty="0" smtClean="0"/>
              <a:t>2013 IEEE International Conference on Big Data</a:t>
            </a:r>
          </a:p>
          <a:p>
            <a:pPr algn="r"/>
            <a:r>
              <a:rPr lang="en-US" sz="1700" dirty="0" smtClean="0"/>
              <a:t>01 May 2014</a:t>
            </a:r>
          </a:p>
          <a:p>
            <a:pPr algn="r"/>
            <a:r>
              <a:rPr lang="en-US" sz="1700" dirty="0" smtClean="0"/>
              <a:t>SNU IDB Lab.</a:t>
            </a:r>
          </a:p>
          <a:p>
            <a:pPr algn="r"/>
            <a:r>
              <a:rPr lang="en-US" sz="1700" dirty="0" smtClean="0"/>
              <a:t>Namyoon Kim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7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Even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Smart lazy incremental</a:t>
            </a:r>
          </a:p>
          <a:p>
            <a:pPr marL="0" indent="0">
              <a:buNone/>
            </a:pPr>
            <a:r>
              <a:rPr lang="en-US" altLang="ko-KR" sz="2000" dirty="0" smtClean="0"/>
              <a:t>update (SLIU) and </a:t>
            </a:r>
          </a:p>
          <a:p>
            <a:pPr marL="0" indent="0">
              <a:buNone/>
            </a:pPr>
            <a:r>
              <a:rPr lang="en-US" altLang="ko-KR" sz="2000" dirty="0" smtClean="0"/>
              <a:t>Merge update (MU)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 smtClean="0"/>
              <a:t>We call the workload</a:t>
            </a:r>
          </a:p>
          <a:p>
            <a:pPr marL="0" indent="0">
              <a:buNone/>
            </a:pPr>
            <a:r>
              <a:rPr lang="en-US" altLang="ko-KR" sz="1800" dirty="0" smtClean="0"/>
              <a:t>characteristic where</a:t>
            </a:r>
          </a:p>
          <a:p>
            <a:pPr marL="0" indent="0">
              <a:buNone/>
            </a:pPr>
            <a:r>
              <a:rPr lang="en-US" altLang="ko-KR" sz="1800" dirty="0" smtClean="0"/>
              <a:t>the best performing</a:t>
            </a:r>
          </a:p>
          <a:p>
            <a:pPr marL="0" indent="0">
              <a:buNone/>
            </a:pPr>
            <a:r>
              <a:rPr lang="en-US" altLang="ko-KR" sz="1800" dirty="0" smtClean="0"/>
              <a:t>strategy changes the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2"/>
                </a:solidFill>
              </a:rPr>
              <a:t>break even point</a:t>
            </a:r>
            <a:endParaRPr lang="en-US" altLang="ko-KR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92" y="1268760"/>
            <a:ext cx="5493927" cy="46085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508104" y="429309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4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Lazy Incremental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For read intensive workloads</a:t>
            </a:r>
          </a:p>
          <a:p>
            <a:pPr marL="400050" lvl="1" indent="0">
              <a:buNone/>
            </a:pPr>
            <a:r>
              <a:rPr lang="en-US" altLang="ko-KR" dirty="0" smtClean="0"/>
              <a:t>Maintenance is done when reading the materialized aggregate</a:t>
            </a:r>
          </a:p>
          <a:p>
            <a:pPr marL="400050" lvl="1" indent="0">
              <a:buNone/>
            </a:pPr>
            <a:r>
              <a:rPr lang="en-US" altLang="ko-KR" dirty="0" smtClean="0"/>
              <a:t>After processing a select, the requested aggregate is up to date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Aggregate maintenance</a:t>
            </a:r>
          </a:p>
          <a:p>
            <a:pPr marL="400050" lvl="1" indent="0">
              <a:buNone/>
            </a:pPr>
            <a:r>
              <a:rPr lang="en-US" altLang="ko-KR" dirty="0" smtClean="0"/>
              <a:t>Dictionary structure stores changes caused by inserts since the last maintenance point</a:t>
            </a:r>
          </a:p>
          <a:p>
            <a:pPr marL="400050" lvl="1" indent="0">
              <a:buNone/>
            </a:pPr>
            <a:r>
              <a:rPr lang="en-US" altLang="ko-KR" dirty="0" smtClean="0"/>
              <a:t>Multiple changes for the same aggregated value are combined into one value to increase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89894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SLIU Cost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z="2400" dirty="0" smtClean="0"/>
              <a:t>: average time for a single read of an aggregate</a:t>
            </a:r>
          </a:p>
          <a:p>
            <a:pPr marL="400050" lvl="1" indent="0">
              <a:buNone/>
            </a:pPr>
            <a:r>
              <a:rPr lang="en-US" altLang="ko-KR" dirty="0" smtClean="0"/>
              <a:t>Multiplied by select ratio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dirty="0" smtClean="0"/>
              <a:t>) to weight costs, since they are not required for inserts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ko-KR" sz="2400" dirty="0" smtClean="0"/>
              <a:t>: cost of a single maintenance activity</a:t>
            </a:r>
          </a:p>
          <a:p>
            <a:pPr marL="400050" lvl="1" indent="0">
              <a:buNone/>
            </a:pPr>
            <a:r>
              <a:rPr lang="en-US" altLang="ko-KR" dirty="0" smtClean="0"/>
              <a:t>Increases with an increasing insert ratio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ko-KR" dirty="0" smtClean="0"/>
              <a:t>) since each insert requires a maintenance activity with corresponding aggregate request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Optimization</a:t>
            </a:r>
          </a:p>
          <a:p>
            <a:pPr marL="400050" lvl="1" indent="0">
              <a:buNone/>
            </a:pPr>
            <a:r>
              <a:rPr lang="en-US" altLang="ko-KR" dirty="0" smtClean="0"/>
              <a:t>Maintenance cost can be optimized, in two scenarios</a:t>
            </a:r>
          </a:p>
          <a:p>
            <a:pPr marL="400050" lvl="1" indent="0">
              <a:buNone/>
            </a:pPr>
            <a:r>
              <a:rPr lang="en-US" altLang="ko-KR" dirty="0" smtClean="0"/>
              <a:t>1. When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ko-KR" dirty="0" smtClean="0"/>
              <a:t> ≤ 0.5,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ko-KR" dirty="0" smtClean="0"/>
              <a:t> × (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ko-KR" dirty="0" smtClean="0"/>
              <a:t>) is linear</a:t>
            </a:r>
          </a:p>
          <a:p>
            <a:pPr marL="400050" lvl="1" indent="0">
              <a:buNone/>
            </a:pPr>
            <a:r>
              <a:rPr lang="en-US" altLang="ko-KR" dirty="0" smtClean="0"/>
              <a:t>2. When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ko-KR" dirty="0" smtClean="0"/>
              <a:t> &gt; 0.5,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ko-KR" dirty="0"/>
              <a:t> × (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i="1" baseline="-25000" dirty="0" err="1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ko-KR" dirty="0"/>
              <a:t>)</a:t>
            </a:r>
            <a:r>
              <a:rPr lang="en-US" altLang="ko-KR" dirty="0" smtClean="0"/>
              <a:t> is </a:t>
            </a:r>
            <a:r>
              <a:rPr lang="en-US" altLang="ko-KR" i="1" dirty="0" smtClean="0"/>
              <a:t>smaller</a:t>
            </a:r>
            <a:r>
              <a:rPr lang="en-US" altLang="ko-KR" dirty="0" smtClean="0"/>
              <a:t> because:</a:t>
            </a:r>
          </a:p>
          <a:p>
            <a:pPr marL="800100" lvl="2" indent="0">
              <a:buNone/>
            </a:pPr>
            <a:r>
              <a:rPr lang="en-US" altLang="ko-KR" dirty="0" smtClean="0"/>
              <a:t>Possibility of combining multiple values in the dictionary structure with the same grouping attributes</a:t>
            </a:r>
          </a:p>
          <a:p>
            <a:pPr marL="800100" lvl="2" indent="0">
              <a:buNone/>
            </a:pPr>
            <a:r>
              <a:rPr lang="en-US" altLang="ko-KR" dirty="0" smtClean="0"/>
              <a:t>Bulk maintenance where all relevant values from the dictionary structure are processed together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7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SLIU Cost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Cost for a single query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 smtClean="0"/>
              <a:t>Optimization function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1700808"/>
            <a:ext cx="6773221" cy="885949"/>
            <a:chOff x="971600" y="1700808"/>
            <a:chExt cx="6773221" cy="885949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700808"/>
              <a:ext cx="6773221" cy="476317"/>
            </a:xfrm>
            <a:prstGeom prst="rect">
              <a:avLst/>
            </a:prstGeom>
          </p:spPr>
        </p:pic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2177125"/>
              <a:ext cx="4182059" cy="409632"/>
            </a:xfrm>
            <a:prstGeom prst="rect">
              <a:avLst/>
            </a:prstGeom>
          </p:spPr>
        </p:pic>
      </p:grp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4" y="3428999"/>
            <a:ext cx="627785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(SLIU)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Setup</a:t>
            </a:r>
          </a:p>
          <a:p>
            <a:pPr marL="400050" lvl="1" indent="0">
              <a:buNone/>
            </a:pPr>
            <a:r>
              <a:rPr lang="en-US" altLang="ko-KR" dirty="0" smtClean="0"/>
              <a:t>A dictionary structure is required to store the inserts that occur between two select queries</a:t>
            </a:r>
          </a:p>
          <a:p>
            <a:pPr marL="0" indent="0">
              <a:buNone/>
            </a:pPr>
            <a:r>
              <a:rPr lang="en-US" altLang="ko-KR" sz="2400" b="1" dirty="0" smtClean="0"/>
              <a:t>Tear down</a:t>
            </a:r>
          </a:p>
          <a:p>
            <a:pPr marL="400050" lvl="1" indent="0">
              <a:buNone/>
            </a:pPr>
            <a:r>
              <a:rPr lang="en-US" altLang="ko-KR" dirty="0" smtClean="0"/>
              <a:t>The values from the dictionary structure have to be included into the materialized aggregate</a:t>
            </a:r>
            <a:endParaRPr lang="en-US" altLang="ko-KR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692669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Update in Action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309108" cy="2808311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21088"/>
            <a:ext cx="3600400" cy="207023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7742"/>
            <a:ext cx="2921784" cy="197490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004048" y="4078142"/>
            <a:ext cx="576064" cy="2858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 대괄호 2"/>
          <p:cNvSpPr/>
          <p:nvPr/>
        </p:nvSpPr>
        <p:spPr>
          <a:xfrm>
            <a:off x="179512" y="2492896"/>
            <a:ext cx="72008" cy="144016"/>
          </a:xfrm>
          <a:prstGeom prst="leftBracke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>
            <a:off x="179512" y="2682177"/>
            <a:ext cx="72008" cy="144016"/>
          </a:xfrm>
          <a:prstGeom prst="leftBracke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>
            <a:off x="179512" y="2870789"/>
            <a:ext cx="72008" cy="144016"/>
          </a:xfrm>
          <a:prstGeom prst="leftBracke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/>
          <p:cNvSpPr/>
          <p:nvPr/>
        </p:nvSpPr>
        <p:spPr>
          <a:xfrm>
            <a:off x="179512" y="3068454"/>
            <a:ext cx="72008" cy="144016"/>
          </a:xfrm>
          <a:prstGeom prst="leftBracke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179512" y="3266878"/>
            <a:ext cx="72008" cy="144016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2267744" y="3464796"/>
            <a:ext cx="72008" cy="144016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2267744" y="3662461"/>
            <a:ext cx="72008" cy="144016"/>
          </a:xfrm>
          <a:prstGeom prst="leftBracke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/>
          <p:cNvSpPr/>
          <p:nvPr/>
        </p:nvSpPr>
        <p:spPr>
          <a:xfrm>
            <a:off x="2267744" y="3861048"/>
            <a:ext cx="72008" cy="144016"/>
          </a:xfrm>
          <a:prstGeom prst="leftBracke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>
            <a:off x="395535" y="5625036"/>
            <a:ext cx="109091" cy="216024"/>
          </a:xfrm>
          <a:prstGeom prst="leftBracke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395536" y="5319314"/>
            <a:ext cx="109091" cy="216024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/>
          <p:cNvSpPr/>
          <p:nvPr/>
        </p:nvSpPr>
        <p:spPr>
          <a:xfrm>
            <a:off x="395536" y="5922121"/>
            <a:ext cx="109091" cy="216024"/>
          </a:xfrm>
          <a:prstGeom prst="leftBracket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/>
          <p:cNvSpPr/>
          <p:nvPr/>
        </p:nvSpPr>
        <p:spPr>
          <a:xfrm>
            <a:off x="5894659" y="4113076"/>
            <a:ext cx="109091" cy="216024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대괄호 19"/>
          <p:cNvSpPr/>
          <p:nvPr/>
        </p:nvSpPr>
        <p:spPr>
          <a:xfrm>
            <a:off x="5895303" y="3861048"/>
            <a:ext cx="109091" cy="216024"/>
          </a:xfrm>
          <a:prstGeom prst="leftBracke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5895303" y="4365104"/>
            <a:ext cx="109091" cy="216024"/>
          </a:xfrm>
          <a:prstGeom prst="leftBracke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대괄호 21"/>
          <p:cNvSpPr/>
          <p:nvPr/>
        </p:nvSpPr>
        <p:spPr>
          <a:xfrm>
            <a:off x="5895303" y="4608287"/>
            <a:ext cx="109091" cy="216024"/>
          </a:xfrm>
          <a:prstGeom prst="leftBracke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Update Cost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MU only creates costs when </a:t>
            </a:r>
            <a:r>
              <a:rPr lang="en-US" altLang="ko-KR" sz="2400" dirty="0" smtClean="0">
                <a:solidFill>
                  <a:schemeClr val="accent2"/>
                </a:solidFill>
              </a:rPr>
              <a:t>requesting</a:t>
            </a:r>
            <a:r>
              <a:rPr lang="en-US" altLang="ko-KR" sz="2400" dirty="0" smtClean="0"/>
              <a:t> an aggregate</a:t>
            </a:r>
          </a:p>
          <a:p>
            <a:pPr marL="400050" lvl="1" indent="0">
              <a:buNone/>
            </a:pPr>
            <a:r>
              <a:rPr lang="en-US" altLang="ko-KR" dirty="0" smtClean="0"/>
              <a:t>Cost is higher than that of SLIU because of </a:t>
            </a:r>
            <a:r>
              <a:rPr lang="en-US" altLang="ko-KR" dirty="0" smtClean="0">
                <a:solidFill>
                  <a:schemeClr val="accent2"/>
                </a:solidFill>
              </a:rPr>
              <a:t>delta storage access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delta</a:t>
            </a:r>
            <a:r>
              <a:rPr lang="en-US" altLang="ko-KR" sz="2400" dirty="0" smtClean="0"/>
              <a:t>: cost for aggregating on delta</a:t>
            </a:r>
          </a:p>
          <a:p>
            <a:pPr marL="0" indent="0">
              <a:buNone/>
            </a:pP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ko-KR" sz="2400" dirty="0" smtClean="0"/>
              <a:t>: cost to combine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z="2400" dirty="0" smtClean="0"/>
              <a:t> and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>
                <a:latin typeface="Times New Roman" pitchFamily="18" charset="0"/>
                <a:cs typeface="Times New Roman" pitchFamily="18" charset="0"/>
              </a:rPr>
              <a:t>delta</a:t>
            </a:r>
            <a:endParaRPr lang="ko-KR" altLang="en-US" sz="24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8" y="3933056"/>
            <a:ext cx="502990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 Setup and Tear 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Setup</a:t>
            </a:r>
          </a:p>
          <a:p>
            <a:pPr marL="400050" lvl="1" indent="0">
              <a:buNone/>
            </a:pPr>
            <a:r>
              <a:rPr lang="en-US" altLang="ko-KR" dirty="0" smtClean="0"/>
              <a:t>After switching, materialized aggregate table contains both the records of main and delta</a:t>
            </a:r>
          </a:p>
          <a:p>
            <a:pPr marL="400050" lvl="1" indent="0">
              <a:buNone/>
            </a:pPr>
            <a:r>
              <a:rPr lang="en-US" altLang="ko-KR" dirty="0" smtClean="0"/>
              <a:t>Values from delta have to be subtracted from the materialized aggregate so that it only contains main storage records</a:t>
            </a:r>
          </a:p>
          <a:p>
            <a:pPr marL="400050" lvl="1" indent="0">
              <a:buNone/>
            </a:pPr>
            <a:r>
              <a:rPr lang="en-US" altLang="ko-KR" dirty="0" smtClean="0"/>
              <a:t>Alternatively, can merge to transfer delta into main storage</a:t>
            </a:r>
          </a:p>
          <a:p>
            <a:pPr marL="0" indent="0">
              <a:buNone/>
            </a:pPr>
            <a:r>
              <a:rPr lang="en-US" altLang="ko-KR" sz="2400" b="1" dirty="0" smtClean="0"/>
              <a:t>Tear down</a:t>
            </a:r>
          </a:p>
          <a:p>
            <a:pPr marL="400050" lvl="1" indent="0">
              <a:buNone/>
            </a:pPr>
            <a:r>
              <a:rPr lang="en-US" altLang="ko-KR" dirty="0" smtClean="0"/>
              <a:t>Values from delta have to be included into the materialized aggregate</a:t>
            </a:r>
          </a:p>
          <a:p>
            <a:pPr marL="400050" lvl="1" indent="0">
              <a:buNone/>
            </a:pPr>
            <a:r>
              <a:rPr lang="en-US" altLang="ko-KR" dirty="0" smtClean="0"/>
              <a:t>The delta values are aggregated and the result is used to update the materialized main aggregate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18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(MU)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4" y="2341359"/>
            <a:ext cx="6039693" cy="2905531"/>
          </a:xfrm>
        </p:spPr>
      </p:pic>
    </p:spTree>
    <p:extLst>
      <p:ext uri="{BB962C8B-B14F-4D97-AF65-F5344CB8AC3E}">
        <p14:creationId xmlns:p14="http://schemas.microsoft.com/office/powerpoint/2010/main" val="27301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Swtiching</a:t>
            </a:r>
            <a:r>
              <a:rPr lang="en-US" altLang="ko-KR" dirty="0" smtClean="0"/>
              <a:t>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Main influence factor is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insert</a:t>
            </a:r>
            <a:endParaRPr lang="en-US" altLang="ko-KR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ko-KR" dirty="0" smtClean="0"/>
              <a:t>How to determine current insert ratio?</a:t>
            </a:r>
          </a:p>
          <a:p>
            <a:pPr marL="800100" lvl="2" indent="0">
              <a:buNone/>
            </a:pPr>
            <a:r>
              <a:rPr lang="en-US" altLang="ko-KR" dirty="0" smtClean="0"/>
              <a:t>Track the last n queries</a:t>
            </a:r>
          </a:p>
          <a:p>
            <a:pPr marL="800100" lvl="2" indent="0">
              <a:buNone/>
            </a:pPr>
            <a:r>
              <a:rPr lang="en-US" altLang="ko-KR" dirty="0" smtClean="0"/>
              <a:t>Size of the delta storage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No switching</a:t>
            </a:r>
          </a:p>
          <a:p>
            <a:pPr marL="400050" lvl="1" indent="0">
              <a:buNone/>
            </a:pPr>
            <a:r>
              <a:rPr lang="en-US" altLang="ko-KR" dirty="0" smtClean="0"/>
              <a:t>Does not switch between different view maintenance strategies; baseline for benchmark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Switching</a:t>
            </a:r>
          </a:p>
          <a:p>
            <a:pPr marL="400050" lvl="1" indent="0">
              <a:buNone/>
            </a:pPr>
            <a:r>
              <a:rPr lang="en-US" altLang="ko-KR" dirty="0" smtClean="0"/>
              <a:t>Each time system determines the current insert ratio, it chooses the optimal strategy ASAP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7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Introduction</a:t>
            </a:r>
          </a:p>
          <a:p>
            <a:pPr marL="0" indent="0">
              <a:buNone/>
            </a:pPr>
            <a:r>
              <a:rPr lang="en-US" sz="2400" dirty="0" smtClean="0"/>
              <a:t>Related Work</a:t>
            </a:r>
          </a:p>
          <a:p>
            <a:pPr marL="0" indent="0">
              <a:buNone/>
            </a:pPr>
            <a:r>
              <a:rPr lang="en-US" sz="2400" dirty="0" smtClean="0"/>
              <a:t>Workloads</a:t>
            </a:r>
          </a:p>
          <a:p>
            <a:pPr marL="0" indent="0">
              <a:buNone/>
            </a:pPr>
            <a:r>
              <a:rPr lang="en-US" sz="2400" dirty="0" smtClean="0"/>
              <a:t>Aggregate Maintenance Strategies</a:t>
            </a:r>
          </a:p>
          <a:p>
            <a:pPr marL="0" indent="0">
              <a:buNone/>
            </a:pPr>
            <a:r>
              <a:rPr lang="en-US" sz="2400" dirty="0" smtClean="0"/>
              <a:t>Switching Between Aggregate Maintenance Strategies</a:t>
            </a:r>
          </a:p>
          <a:p>
            <a:pPr marL="0" indent="0">
              <a:buNone/>
            </a:pPr>
            <a:r>
              <a:rPr lang="en-US" sz="2400" dirty="0" smtClean="0"/>
              <a:t>Benchmarks</a:t>
            </a:r>
          </a:p>
          <a:p>
            <a:pPr marL="0" indent="0">
              <a:buNone/>
            </a:pPr>
            <a:r>
              <a:rPr lang="en-US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2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Setup -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Uses </a:t>
            </a:r>
            <a:r>
              <a:rPr lang="en-US" altLang="ko-KR" sz="2400" dirty="0" err="1" smtClean="0"/>
              <a:t>SanssouciDB</a:t>
            </a:r>
            <a:endParaRPr lang="ko-KR" altLang="en-US" sz="24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604922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Setup -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1M record base table</a:t>
            </a:r>
          </a:p>
          <a:p>
            <a:pPr marL="400050" lvl="1" indent="0">
              <a:buNone/>
            </a:pPr>
            <a:r>
              <a:rPr lang="en-US" altLang="ko-KR" dirty="0" smtClean="0"/>
              <a:t>Incrementally maintain aggregates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4,000 record materialized aggregate</a:t>
            </a:r>
            <a:r>
              <a:rPr lang="en-US" altLang="ko-KR" sz="2400" dirty="0" smtClean="0"/>
              <a:t> (i.e. date-product combinations)</a:t>
            </a:r>
          </a:p>
          <a:p>
            <a:pPr marL="400050" lvl="1" indent="0">
              <a:buNone/>
            </a:pPr>
            <a:r>
              <a:rPr lang="en-US" altLang="ko-KR" dirty="0" smtClean="0"/>
              <a:t>Selects querying aggregates filtered by product</a:t>
            </a:r>
          </a:p>
          <a:p>
            <a:pPr marL="400050" lvl="1" indent="0">
              <a:buNone/>
            </a:pPr>
            <a:r>
              <a:rPr lang="en-US" altLang="ko-KR" dirty="0" smtClean="0"/>
              <a:t>Inserts with about 1,000 different date-product combinations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4032448" cy="28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Setup – Workload and Hardware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20k queries</a:t>
            </a:r>
          </a:p>
          <a:p>
            <a:pPr marL="0" indent="0">
              <a:buNone/>
            </a:pPr>
            <a:r>
              <a:rPr lang="en-US" altLang="ko-KR" sz="2400" b="1" dirty="0" smtClean="0"/>
              <a:t>200 phases of 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constant</a:t>
            </a:r>
            <a:r>
              <a:rPr lang="en-US" altLang="ko-KR" sz="2400" b="1" dirty="0" smtClean="0"/>
              <a:t> insert ratios</a:t>
            </a:r>
          </a:p>
          <a:p>
            <a:pPr marL="400050" lvl="1" indent="0">
              <a:buNone/>
            </a:pPr>
            <a:r>
              <a:rPr lang="en-US" altLang="ko-KR" dirty="0" smtClean="0"/>
              <a:t>Between consecutive phases, insert ratios can stay constant or increase/decrease by 10%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Hardware</a:t>
            </a:r>
            <a:endParaRPr lang="en-US" altLang="ko-KR" sz="2400" b="1" dirty="0"/>
          </a:p>
          <a:p>
            <a:pPr marL="400050" lvl="1" indent="0">
              <a:buNone/>
            </a:pPr>
            <a:r>
              <a:rPr lang="en-US" altLang="ko-KR" dirty="0" smtClean="0"/>
              <a:t>8 × Intel Xeon E5450 3GHz 12MB cache</a:t>
            </a:r>
          </a:p>
          <a:p>
            <a:pPr marL="400050" lvl="1" indent="0">
              <a:buNone/>
            </a:pPr>
            <a:r>
              <a:rPr lang="en-US" altLang="ko-KR" dirty="0" smtClean="0"/>
              <a:t>64GB main memory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Benchmark</a:t>
            </a:r>
          </a:p>
          <a:p>
            <a:pPr marL="400050" lvl="1" indent="0">
              <a:buNone/>
            </a:pPr>
            <a:r>
              <a:rPr lang="en-US" altLang="ko-KR" dirty="0" smtClean="0"/>
              <a:t>Every benchmark is run at least three times</a:t>
            </a:r>
          </a:p>
          <a:p>
            <a:pPr marL="800100" lvl="2" indent="0">
              <a:buNone/>
            </a:pPr>
            <a:r>
              <a:rPr lang="en-US" altLang="ko-KR" dirty="0" smtClean="0"/>
              <a:t>Result is the median of the three</a:t>
            </a:r>
          </a:p>
          <a:p>
            <a:pPr marL="400050" lvl="1" indent="0">
              <a:buNone/>
            </a:pPr>
            <a:r>
              <a:rPr lang="en-US" altLang="ko-KR" dirty="0" smtClean="0"/>
              <a:t>Switching vs. no switching</a:t>
            </a:r>
          </a:p>
          <a:p>
            <a:pPr marL="800100" lvl="2" indent="0">
              <a:buNone/>
            </a:pPr>
            <a:r>
              <a:rPr lang="en-US" altLang="ko-KR" dirty="0" smtClean="0"/>
              <a:t>No switching is run twice; once using MU, once using SLIU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2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Patterns Revisited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5174"/>
            <a:ext cx="6480907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9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Workload Patterns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1255358"/>
            <a:ext cx="6106378" cy="5077534"/>
          </a:xfrm>
        </p:spPr>
      </p:pic>
    </p:spTree>
    <p:extLst>
      <p:ext uri="{BB962C8B-B14F-4D97-AF65-F5344CB8AC3E}">
        <p14:creationId xmlns:p14="http://schemas.microsoft.com/office/powerpoint/2010/main" val="279907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Workloads - Ranges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[0,1] (a – c)</a:t>
            </a:r>
            <a:r>
              <a:rPr lang="en-US" altLang="ko-KR" dirty="0" smtClean="0"/>
              <a:t>: covers the largest possible interval</a:t>
            </a:r>
          </a:p>
          <a:p>
            <a:pPr marL="400050" lvl="1" indent="0">
              <a:buNone/>
            </a:pPr>
            <a:r>
              <a:rPr lang="en-US" altLang="ko-KR" dirty="0" smtClean="0"/>
              <a:t>Switching improvement should be greatest</a:t>
            </a:r>
          </a:p>
          <a:p>
            <a:pPr marL="0" indent="0">
              <a:buNone/>
            </a:pPr>
            <a:r>
              <a:rPr lang="en-US" altLang="ko-KR" b="1" dirty="0" smtClean="0"/>
              <a:t>[0.2,0.6] (d – f)</a:t>
            </a:r>
            <a:r>
              <a:rPr lang="en-US" altLang="ko-KR" dirty="0" smtClean="0"/>
              <a:t>: covers near the break even point</a:t>
            </a:r>
          </a:p>
          <a:p>
            <a:pPr marL="400050" lvl="1" indent="0">
              <a:buNone/>
            </a:pPr>
            <a:r>
              <a:rPr lang="en-US" altLang="ko-KR" dirty="0" smtClean="0"/>
              <a:t>Switching improvement should be lower</a:t>
            </a:r>
          </a:p>
          <a:p>
            <a:pPr marL="0" indent="0">
              <a:buNone/>
            </a:pPr>
            <a:r>
              <a:rPr lang="en-US" altLang="ko-KR" b="1" dirty="0" smtClean="0"/>
              <a:t>[0,0.5] (g – i)</a:t>
            </a:r>
            <a:r>
              <a:rPr lang="en-US" altLang="ko-KR" dirty="0" smtClean="0"/>
              <a:t>: interval beneficial for SLIU</a:t>
            </a:r>
          </a:p>
          <a:p>
            <a:pPr marL="0" indent="0">
              <a:buNone/>
            </a:pPr>
            <a:r>
              <a:rPr lang="en-US" altLang="ko-KR" b="1" dirty="0" smtClean="0"/>
              <a:t>[0.3,0.8] (j – l)</a:t>
            </a:r>
            <a:r>
              <a:rPr lang="en-US" altLang="ko-KR" dirty="0" smtClean="0"/>
              <a:t>: interval beneficial for MU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5731"/>
            <a:ext cx="8316416" cy="28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5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Workloads -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2736"/>
            <a:ext cx="6243053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5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Contributions</a:t>
            </a:r>
          </a:p>
          <a:p>
            <a:pPr marL="400050" lvl="1" indent="0">
              <a:buNone/>
            </a:pPr>
            <a:r>
              <a:rPr lang="en-US" altLang="ko-KR" dirty="0" smtClean="0"/>
              <a:t>Motivated the importance of </a:t>
            </a:r>
            <a:r>
              <a:rPr lang="en-US" altLang="ko-KR" dirty="0" smtClean="0">
                <a:solidFill>
                  <a:schemeClr val="accent2"/>
                </a:solidFill>
              </a:rPr>
              <a:t>materialized view maintenance</a:t>
            </a:r>
            <a:r>
              <a:rPr lang="en-US" altLang="ko-KR" dirty="0" smtClean="0"/>
              <a:t> in columnar IMDBs with </a:t>
            </a:r>
            <a:r>
              <a:rPr lang="en-US" altLang="ko-KR" dirty="0" smtClean="0">
                <a:solidFill>
                  <a:schemeClr val="accent2"/>
                </a:solidFill>
              </a:rPr>
              <a:t>mixed</a:t>
            </a:r>
            <a:r>
              <a:rPr lang="en-US" altLang="ko-KR" dirty="0" smtClean="0"/>
              <a:t> database workloads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Proposed an algorithm to select optimal view maintenance strategy</a:t>
            </a:r>
          </a:p>
          <a:p>
            <a:pPr marL="800100" lvl="2" indent="0">
              <a:buNone/>
            </a:pPr>
            <a:r>
              <a:rPr lang="en-US" altLang="ko-KR" dirty="0" smtClean="0"/>
              <a:t>Based on ratio between </a:t>
            </a:r>
            <a:r>
              <a:rPr lang="en-US" altLang="ko-KR" dirty="0" smtClean="0">
                <a:solidFill>
                  <a:schemeClr val="accent2"/>
                </a:solidFill>
              </a:rPr>
              <a:t>reads</a:t>
            </a:r>
            <a:r>
              <a:rPr lang="en-US" altLang="ko-KR" dirty="0" smtClean="0"/>
              <a:t> of the materialized view and </a:t>
            </a:r>
            <a:r>
              <a:rPr lang="en-US" altLang="ko-KR" dirty="0" smtClean="0">
                <a:solidFill>
                  <a:schemeClr val="accent2"/>
                </a:solidFill>
              </a:rPr>
              <a:t>inserts</a:t>
            </a:r>
            <a:r>
              <a:rPr lang="en-US" altLang="ko-KR" dirty="0" smtClean="0"/>
              <a:t> to the base table </a:t>
            </a:r>
            <a:r>
              <a:rPr lang="en-US" altLang="ko-KR" dirty="0" smtClean="0">
                <a:solidFill>
                  <a:schemeClr val="accent2"/>
                </a:solidFill>
              </a:rPr>
              <a:t>affecting</a:t>
            </a:r>
            <a:r>
              <a:rPr lang="en-US" altLang="ko-KR" dirty="0" smtClean="0"/>
              <a:t> the view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Future Work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Extend simple switching algorithm to evaluate </a:t>
            </a:r>
            <a:r>
              <a:rPr lang="en-US" altLang="ko-KR" dirty="0" smtClean="0">
                <a:solidFill>
                  <a:schemeClr val="accent2"/>
                </a:solidFill>
              </a:rPr>
              <a:t>workload history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accent2"/>
                </a:solidFill>
              </a:rPr>
              <a:t>switch cost</a:t>
            </a:r>
          </a:p>
          <a:p>
            <a:pPr marL="400050" lvl="1" indent="0">
              <a:buNone/>
            </a:pPr>
            <a:r>
              <a:rPr lang="en-US" altLang="ko-KR" dirty="0" smtClean="0"/>
              <a:t>Implement machine learning to </a:t>
            </a:r>
            <a:r>
              <a:rPr lang="en-US" altLang="ko-KR" dirty="0" smtClean="0">
                <a:solidFill>
                  <a:schemeClr val="accent2"/>
                </a:solidFill>
              </a:rPr>
              <a:t>predict</a:t>
            </a:r>
            <a:r>
              <a:rPr lang="en-US" altLang="ko-KR" dirty="0" smtClean="0"/>
              <a:t> future workload changes</a:t>
            </a:r>
          </a:p>
        </p:txBody>
      </p:sp>
    </p:spTree>
    <p:extLst>
      <p:ext uri="{BB962C8B-B14F-4D97-AF65-F5344CB8AC3E}">
        <p14:creationId xmlns:p14="http://schemas.microsoft.com/office/powerpoint/2010/main" val="27903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[1</a:t>
            </a:r>
            <a:r>
              <a:rPr lang="en-US" altLang="ko-KR" sz="1400" dirty="0"/>
              <a:t>] A. Gupta and I. S. </a:t>
            </a:r>
            <a:r>
              <a:rPr lang="en-US" altLang="ko-KR" sz="1400" dirty="0" err="1"/>
              <a:t>Mumick</a:t>
            </a:r>
            <a:r>
              <a:rPr lang="en-US" altLang="ko-KR" sz="1400" dirty="0"/>
              <a:t>. Maintenance of </a:t>
            </a:r>
            <a:r>
              <a:rPr lang="en-US" altLang="ko-KR" sz="1400" dirty="0" smtClean="0"/>
              <a:t>materialized views</a:t>
            </a:r>
            <a:r>
              <a:rPr lang="en-US" altLang="ko-KR" sz="1400" dirty="0"/>
              <a:t>: Problems, techniques, and applications. IEEE </a:t>
            </a:r>
            <a:r>
              <a:rPr lang="en-US" altLang="ko-KR" sz="1400" dirty="0" smtClean="0"/>
              <a:t>Data Eng</a:t>
            </a:r>
            <a:r>
              <a:rPr lang="en-US" altLang="ko-KR" sz="1400" dirty="0"/>
              <a:t>. Bull. 1995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[2</a:t>
            </a:r>
            <a:r>
              <a:rPr lang="en-US" altLang="ko-KR" sz="1400" dirty="0"/>
              <a:t>] R. G. Bello, K. Dias, A. Downing, J. J. F. Jr., J. L. </a:t>
            </a:r>
            <a:r>
              <a:rPr lang="en-US" altLang="ko-KR" sz="1400" dirty="0" err="1" smtClean="0"/>
              <a:t>Finnerty</a:t>
            </a:r>
            <a:r>
              <a:rPr lang="en-US" altLang="ko-KR" sz="1400" dirty="0" smtClean="0"/>
              <a:t>, W</a:t>
            </a:r>
            <a:r>
              <a:rPr lang="en-US" altLang="ko-KR" sz="1400" dirty="0"/>
              <a:t>. D. </a:t>
            </a:r>
            <a:r>
              <a:rPr lang="en-US" altLang="ko-KR" sz="1400" dirty="0" err="1"/>
              <a:t>Norcott</a:t>
            </a:r>
            <a:r>
              <a:rPr lang="en-US" altLang="ko-KR" sz="1400" dirty="0"/>
              <a:t>, H. Sun, A. </a:t>
            </a:r>
            <a:r>
              <a:rPr lang="en-US" altLang="ko-KR" sz="1400" dirty="0" err="1"/>
              <a:t>Witkowski</a:t>
            </a:r>
            <a:r>
              <a:rPr lang="en-US" altLang="ko-KR" sz="1400" dirty="0"/>
              <a:t>, and M. </a:t>
            </a:r>
            <a:r>
              <a:rPr lang="en-US" altLang="ko-KR" sz="1400" dirty="0" err="1" smtClean="0"/>
              <a:t>Ziauddin</a:t>
            </a:r>
            <a:r>
              <a:rPr lang="en-US" altLang="ko-KR" sz="1400" dirty="0" smtClean="0"/>
              <a:t>. Materialized </a:t>
            </a:r>
            <a:r>
              <a:rPr lang="en-US" altLang="ko-KR" sz="1400" dirty="0"/>
              <a:t>views in oracle. In VLDB, pages 659–664, 1998.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[3</a:t>
            </a:r>
            <a:r>
              <a:rPr lang="en-US" altLang="ko-KR" sz="1400" dirty="0"/>
              <a:t>] J. Zhou, P.-A. Larson, and H. G. </a:t>
            </a:r>
            <a:r>
              <a:rPr lang="en-US" altLang="ko-KR" sz="1400" dirty="0" err="1"/>
              <a:t>Elmongui</a:t>
            </a:r>
            <a:r>
              <a:rPr lang="en-US" altLang="ko-KR" sz="1400" dirty="0"/>
              <a:t>. Lazy </a:t>
            </a:r>
            <a:r>
              <a:rPr lang="en-US" altLang="ko-KR" sz="1400" dirty="0" smtClean="0"/>
              <a:t>maintenance of </a:t>
            </a:r>
            <a:r>
              <a:rPr lang="en-US" altLang="ko-KR" sz="1400" dirty="0"/>
              <a:t>materialized views. In VLDB, pages 231–242, 2007.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[4] </a:t>
            </a:r>
            <a:r>
              <a:rPr lang="en-US" altLang="ko-KR" sz="1400" dirty="0"/>
              <a:t>Y. </a:t>
            </a:r>
            <a:r>
              <a:rPr lang="en-US" altLang="ko-KR" sz="1400" dirty="0" err="1"/>
              <a:t>Zhuge</a:t>
            </a:r>
            <a:r>
              <a:rPr lang="en-US" altLang="ko-KR" sz="1400" dirty="0"/>
              <a:t>, H. </a:t>
            </a:r>
            <a:r>
              <a:rPr lang="en-US" altLang="ko-KR" sz="1400" dirty="0" err="1"/>
              <a:t>Garc´ıa</a:t>
            </a:r>
            <a:r>
              <a:rPr lang="en-US" altLang="ko-KR" sz="1400" dirty="0"/>
              <a:t>-Molina, J. Hammer, and J. </a:t>
            </a:r>
            <a:r>
              <a:rPr lang="en-US" altLang="ko-KR" sz="1400" dirty="0" err="1"/>
              <a:t>Widom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View maintenance </a:t>
            </a:r>
            <a:r>
              <a:rPr lang="en-US" altLang="ko-KR" sz="1400" dirty="0"/>
              <a:t>in a warehousing environment. </a:t>
            </a:r>
            <a:r>
              <a:rPr lang="en-US" altLang="ko-KR" sz="1400" dirty="0" smtClean="0"/>
              <a:t>In SIGMOD, pages </a:t>
            </a:r>
            <a:r>
              <a:rPr lang="en-US" altLang="ko-KR" sz="1400" dirty="0"/>
              <a:t>316–327, 1995.</a:t>
            </a:r>
            <a:endParaRPr lang="fr-FR" altLang="ko-KR" sz="1400" dirty="0" smtClean="0"/>
          </a:p>
          <a:p>
            <a:pPr marL="0" indent="0">
              <a:buNone/>
            </a:pPr>
            <a:r>
              <a:rPr lang="fr-FR" altLang="ko-KR" sz="1400" dirty="0" smtClean="0"/>
              <a:t>[5] </a:t>
            </a:r>
            <a:r>
              <a:rPr lang="en-US" altLang="ko-KR" sz="1400" dirty="0"/>
              <a:t>D. </a:t>
            </a:r>
            <a:r>
              <a:rPr lang="en-US" altLang="ko-KR" sz="1400" dirty="0" err="1"/>
              <a:t>Agrawal</a:t>
            </a:r>
            <a:r>
              <a:rPr lang="en-US" altLang="ko-KR" sz="1400" dirty="0"/>
              <a:t>, A. El </a:t>
            </a:r>
            <a:r>
              <a:rPr lang="en-US" altLang="ko-KR" sz="1400" dirty="0" err="1"/>
              <a:t>Abbadi</a:t>
            </a:r>
            <a:r>
              <a:rPr lang="en-US" altLang="ko-KR" sz="1400" dirty="0"/>
              <a:t>, A. Singh, and T. </a:t>
            </a:r>
            <a:r>
              <a:rPr lang="en-US" altLang="ko-KR" sz="1400" dirty="0" err="1"/>
              <a:t>Yurek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Efficient view </a:t>
            </a:r>
            <a:r>
              <a:rPr lang="en-US" altLang="ko-KR" sz="1400" dirty="0"/>
              <a:t>maintenance at data warehouses. In SIGMOD, 1997.</a:t>
            </a:r>
            <a:endParaRPr lang="fr-FR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[6</a:t>
            </a:r>
            <a:r>
              <a:rPr lang="en-US" altLang="ko-KR" sz="1400" dirty="0"/>
              <a:t>] H. Jain and A. </a:t>
            </a:r>
            <a:r>
              <a:rPr lang="en-US" altLang="ko-KR" sz="1400" dirty="0" err="1"/>
              <a:t>Gosain</a:t>
            </a:r>
            <a:r>
              <a:rPr lang="en-US" altLang="ko-KR" sz="1400" dirty="0"/>
              <a:t>. A comprehensive study of view </a:t>
            </a:r>
            <a:r>
              <a:rPr lang="en-US" altLang="ko-KR" sz="1400" dirty="0" smtClean="0"/>
              <a:t>maintenance approaches </a:t>
            </a:r>
            <a:r>
              <a:rPr lang="en-US" altLang="ko-KR" sz="1400" dirty="0"/>
              <a:t>in data warehousing evolution. </a:t>
            </a:r>
            <a:r>
              <a:rPr lang="en-US" altLang="ko-KR" sz="1400" dirty="0" smtClean="0"/>
              <a:t>SIGSOFT </a:t>
            </a:r>
            <a:r>
              <a:rPr lang="en-US" altLang="ko-KR" sz="1400" dirty="0" err="1" smtClean="0"/>
              <a:t>Softw</a:t>
            </a:r>
            <a:r>
              <a:rPr lang="en-US" altLang="ko-KR" sz="1400" dirty="0"/>
              <a:t>. Eng. Notes 2012.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[7</a:t>
            </a:r>
            <a:r>
              <a:rPr lang="en-US" altLang="ko-KR" sz="1400" dirty="0"/>
              <a:t>] I. S. </a:t>
            </a:r>
            <a:r>
              <a:rPr lang="en-US" altLang="ko-KR" sz="1400" dirty="0" err="1"/>
              <a:t>Mumick</a:t>
            </a:r>
            <a:r>
              <a:rPr lang="en-US" altLang="ko-KR" sz="1400" dirty="0"/>
              <a:t>, D. </a:t>
            </a:r>
            <a:r>
              <a:rPr lang="en-US" altLang="ko-KR" sz="1400" dirty="0" err="1"/>
              <a:t>Quass</a:t>
            </a:r>
            <a:r>
              <a:rPr lang="en-US" altLang="ko-KR" sz="1400" dirty="0"/>
              <a:t>, and B. S. </a:t>
            </a:r>
            <a:r>
              <a:rPr lang="en-US" altLang="ko-KR" sz="1400" dirty="0" err="1"/>
              <a:t>Mumick</a:t>
            </a:r>
            <a:r>
              <a:rPr lang="en-US" altLang="ko-KR" sz="1400" dirty="0"/>
              <a:t>. Maintenance </a:t>
            </a:r>
            <a:r>
              <a:rPr lang="en-US" altLang="ko-KR" sz="1400" dirty="0" smtClean="0"/>
              <a:t>of data </a:t>
            </a:r>
            <a:r>
              <a:rPr lang="en-US" altLang="ko-KR" sz="1400" dirty="0"/>
              <a:t>cubes and summary tables in a warehouse. In </a:t>
            </a:r>
            <a:r>
              <a:rPr lang="en-US" altLang="ko-KR" sz="1400" dirty="0" smtClean="0"/>
              <a:t>SIGMOD, 1997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[8</a:t>
            </a:r>
            <a:r>
              <a:rPr lang="en-US" altLang="ko-KR" sz="1400" dirty="0"/>
              <a:t>] S. </a:t>
            </a:r>
            <a:r>
              <a:rPr lang="en-US" altLang="ko-KR" sz="1400" dirty="0" err="1"/>
              <a:t>Chaudhuri</a:t>
            </a:r>
            <a:r>
              <a:rPr lang="en-US" altLang="ko-KR" sz="1400" dirty="0"/>
              <a:t> and V. </a:t>
            </a:r>
            <a:r>
              <a:rPr lang="en-US" altLang="ko-KR" sz="1400" dirty="0" err="1"/>
              <a:t>Narasayya</a:t>
            </a:r>
            <a:r>
              <a:rPr lang="en-US" altLang="ko-KR" sz="1400" dirty="0"/>
              <a:t>. Self-tuning database </a:t>
            </a:r>
            <a:r>
              <a:rPr lang="en-US" altLang="ko-KR" sz="1400" dirty="0" smtClean="0"/>
              <a:t>systems: a </a:t>
            </a:r>
            <a:r>
              <a:rPr lang="en-US" altLang="ko-KR" sz="1400" dirty="0"/>
              <a:t>decade of progress. In VLDB, 2007.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[9] </a:t>
            </a:r>
            <a:r>
              <a:rPr lang="en-US" altLang="ko-KR" sz="1400" dirty="0"/>
              <a:t>S. </a:t>
            </a:r>
            <a:r>
              <a:rPr lang="en-US" altLang="ko-KR" sz="1400" dirty="0" err="1"/>
              <a:t>Agrawal</a:t>
            </a:r>
            <a:r>
              <a:rPr lang="en-US" altLang="ko-KR" sz="1400" dirty="0"/>
              <a:t>, E. Chu, and V. </a:t>
            </a:r>
            <a:r>
              <a:rPr lang="en-US" altLang="ko-KR" sz="1400" dirty="0" err="1"/>
              <a:t>Narasayya</a:t>
            </a:r>
            <a:r>
              <a:rPr lang="en-US" altLang="ko-KR" sz="1400" dirty="0"/>
              <a:t>. Automatic </a:t>
            </a:r>
            <a:r>
              <a:rPr lang="en-US" altLang="ko-KR" sz="1400" dirty="0" smtClean="0"/>
              <a:t>physical design </a:t>
            </a:r>
            <a:r>
              <a:rPr lang="en-US" altLang="ko-KR" sz="1400" dirty="0"/>
              <a:t>tuning: Workload as a Sequence. In SIGMOD, 2006.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67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OLTP/OLAP</a:t>
            </a:r>
          </a:p>
          <a:p>
            <a:pPr marL="400050" lvl="1" indent="0">
              <a:buNone/>
            </a:pPr>
            <a:r>
              <a:rPr lang="en-US" altLang="ko-KR" dirty="0" smtClean="0"/>
              <a:t>Transactional and analytical queries have traditionally been associated with </a:t>
            </a:r>
            <a:r>
              <a:rPr lang="en-US" altLang="ko-KR" dirty="0" smtClean="0">
                <a:solidFill>
                  <a:schemeClr val="accent2"/>
                </a:solidFill>
              </a:rPr>
              <a:t>separate</a:t>
            </a:r>
            <a:r>
              <a:rPr lang="en-US" altLang="ko-KR" dirty="0" smtClean="0"/>
              <a:t> applications</a:t>
            </a:r>
          </a:p>
          <a:p>
            <a:pPr marL="400050" lvl="1" indent="0">
              <a:buNone/>
            </a:pPr>
            <a:r>
              <a:rPr lang="en-US" altLang="ko-KR" dirty="0" smtClean="0"/>
              <a:t>However, this is no longer the case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ATP (available-to-promise)</a:t>
            </a:r>
          </a:p>
          <a:p>
            <a:pPr marL="400050" lvl="1" indent="0">
              <a:buNone/>
            </a:pPr>
            <a:r>
              <a:rPr lang="en-US" altLang="ko-KR" dirty="0" smtClean="0"/>
              <a:t>OLTP: product stock movements</a:t>
            </a:r>
          </a:p>
          <a:p>
            <a:pPr marL="400050" lvl="1" indent="0">
              <a:buNone/>
            </a:pPr>
            <a:r>
              <a:rPr lang="en-US" altLang="ko-KR" dirty="0" smtClean="0"/>
              <a:t>OLAP: aggregate over product movements to determine delivery dates for customers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Financial Accounting</a:t>
            </a:r>
          </a:p>
          <a:p>
            <a:pPr marL="400050" lvl="1" indent="0">
              <a:buNone/>
            </a:pPr>
            <a:r>
              <a:rPr lang="en-US" altLang="ko-KR" dirty="0" smtClean="0"/>
              <a:t>OLTP: document creation</a:t>
            </a:r>
          </a:p>
          <a:p>
            <a:pPr marL="400050" lvl="1" indent="0">
              <a:buNone/>
            </a:pPr>
            <a:r>
              <a:rPr lang="en-US" altLang="ko-KR" dirty="0" smtClean="0"/>
              <a:t>OLAP: profit and loss statements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2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Materialized View</a:t>
            </a:r>
          </a:p>
          <a:p>
            <a:pPr marL="400050" lvl="1" indent="0">
              <a:buNone/>
            </a:pPr>
            <a:r>
              <a:rPr lang="en-US" dirty="0" smtClean="0"/>
              <a:t>Database view whose tuples are persisted in the database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altLang="ko-KR" sz="2400" b="1" dirty="0" smtClean="0"/>
              <a:t>Materialized Aggregate</a:t>
            </a:r>
          </a:p>
          <a:p>
            <a:pPr marL="400050" lvl="1" indent="0">
              <a:buNone/>
            </a:pPr>
            <a:r>
              <a:rPr lang="en-US" dirty="0" smtClean="0"/>
              <a:t>Materialized view whose creation query contains aggregations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Columnar in-memory Database</a:t>
            </a:r>
          </a:p>
          <a:p>
            <a:pPr marL="400050" lvl="1" indent="0">
              <a:buNone/>
            </a:pPr>
            <a:r>
              <a:rPr lang="en-US" dirty="0" smtClean="0"/>
              <a:t>IMDBs such as SAP HANA, </a:t>
            </a:r>
            <a:r>
              <a:rPr lang="en-US" dirty="0" err="1" smtClean="0"/>
              <a:t>Hyrise</a:t>
            </a:r>
            <a:r>
              <a:rPr lang="en-US" dirty="0" smtClean="0"/>
              <a:t> or Hyper are separated into a read-optimized </a:t>
            </a:r>
            <a:r>
              <a:rPr lang="en-US" dirty="0" smtClean="0">
                <a:solidFill>
                  <a:schemeClr val="accent2"/>
                </a:solidFill>
              </a:rPr>
              <a:t>main storage</a:t>
            </a:r>
            <a:r>
              <a:rPr lang="en-US" dirty="0" smtClean="0"/>
              <a:t> and a write-optimized </a:t>
            </a:r>
            <a:r>
              <a:rPr lang="en-US" dirty="0" smtClean="0">
                <a:solidFill>
                  <a:schemeClr val="accent2"/>
                </a:solidFill>
              </a:rPr>
              <a:t>delta storage</a:t>
            </a:r>
          </a:p>
          <a:p>
            <a:pPr marL="400050" lvl="1" indent="0">
              <a:buNone/>
            </a:pPr>
            <a:r>
              <a:rPr lang="en-US" dirty="0" smtClean="0"/>
              <a:t>All data changes of a table are propagated to the delta storage</a:t>
            </a:r>
          </a:p>
          <a:p>
            <a:pPr marL="400050" lvl="1" indent="0">
              <a:buNone/>
            </a:pPr>
            <a:r>
              <a:rPr lang="en-US" dirty="0" smtClean="0"/>
              <a:t>Periodically, the main is combined with the delta (</a:t>
            </a:r>
            <a:r>
              <a:rPr lang="en-US" dirty="0" smtClean="0">
                <a:solidFill>
                  <a:schemeClr val="accent2"/>
                </a:solidFill>
              </a:rPr>
              <a:t>merge</a:t>
            </a:r>
            <a:r>
              <a:rPr lang="en-US" dirty="0" smtClean="0"/>
              <a:t> operation)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Merge update</a:t>
            </a:r>
          </a:p>
          <a:p>
            <a:pPr marL="400050" lvl="1" indent="0">
              <a:buNone/>
            </a:pPr>
            <a:r>
              <a:rPr lang="en-US" dirty="0" smtClean="0"/>
              <a:t>Novel view maintenance strategy for IMDBs with a </a:t>
            </a:r>
            <a:r>
              <a:rPr lang="en-US" dirty="0" smtClean="0">
                <a:solidFill>
                  <a:schemeClr val="accent2"/>
                </a:solidFill>
              </a:rPr>
              <a:t>main-delta</a:t>
            </a:r>
            <a:r>
              <a:rPr lang="en-US" dirty="0" smtClean="0"/>
              <a:t> architecture</a:t>
            </a:r>
          </a:p>
          <a:p>
            <a:pPr marL="400050" lvl="1" indent="0">
              <a:buNone/>
            </a:pPr>
            <a:r>
              <a:rPr lang="en-US" dirty="0" smtClean="0"/>
              <a:t>Materialized aggregate table </a:t>
            </a:r>
            <a:r>
              <a:rPr lang="en-US" dirty="0" smtClean="0">
                <a:solidFill>
                  <a:schemeClr val="accent2"/>
                </a:solidFill>
              </a:rPr>
              <a:t>only contains data from main storage</a:t>
            </a:r>
          </a:p>
          <a:p>
            <a:pPr marL="400050" lvl="1" indent="0">
              <a:buNone/>
            </a:pPr>
            <a:r>
              <a:rPr lang="en-US" dirty="0" smtClean="0"/>
              <a:t>Query results are produced by aggregating delta on the fly and combining with the materialized aggregate table</a:t>
            </a:r>
          </a:p>
          <a:p>
            <a:pPr marL="400050" lvl="1" indent="0">
              <a:buNone/>
            </a:pPr>
            <a:r>
              <a:rPr lang="en-US" dirty="0" smtClean="0"/>
              <a:t>Outperforms other view maintenance strategies for workloads with </a:t>
            </a:r>
            <a:r>
              <a:rPr lang="en-US" dirty="0" smtClean="0">
                <a:solidFill>
                  <a:schemeClr val="accent2"/>
                </a:solidFill>
              </a:rPr>
              <a:t>high insert ratios</a:t>
            </a:r>
          </a:p>
          <a:p>
            <a:pPr marL="800100" lvl="2" indent="0">
              <a:buNone/>
            </a:pPr>
            <a:r>
              <a:rPr lang="en-US" dirty="0" smtClean="0"/>
              <a:t>However, not the ideal choice for the </a:t>
            </a:r>
            <a:r>
              <a:rPr lang="en-US" dirty="0" smtClean="0">
                <a:solidFill>
                  <a:schemeClr val="accent2"/>
                </a:solidFill>
              </a:rPr>
              <a:t>full range</a:t>
            </a:r>
            <a:r>
              <a:rPr lang="en-US" dirty="0" smtClean="0"/>
              <a:t> of insert ratios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Goals</a:t>
            </a:r>
          </a:p>
          <a:p>
            <a:pPr marL="400050" lvl="1" indent="0">
              <a:buNone/>
            </a:pPr>
            <a:r>
              <a:rPr lang="en-US" dirty="0" smtClean="0"/>
              <a:t>Propose and evaluate an adaptive, workload-aware materialized aggregate en-</a:t>
            </a:r>
            <a:r>
              <a:rPr lang="en-US" dirty="0" err="1" smtClean="0"/>
              <a:t>gine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and related issues of materialized views [1]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 vendors on problem of materialized view maintenance [2],[3]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Materialized view research in data warehousing environments [4],[5],[6],[7]</a:t>
            </a:r>
          </a:p>
          <a:p>
            <a:pPr marL="400050" lvl="1" indent="0">
              <a:buNone/>
            </a:pPr>
            <a:r>
              <a:rPr lang="en-US" dirty="0" smtClean="0"/>
              <a:t>Different from this scenario; maintenance downtimes are acceptable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Importance of automated physical database design [8]</a:t>
            </a:r>
          </a:p>
          <a:p>
            <a:pPr marL="400050" lvl="1" indent="0">
              <a:buNone/>
            </a:pPr>
            <a:r>
              <a:rPr lang="en-US" dirty="0" smtClean="0"/>
              <a:t>Index and materialized view selection based on changing workloads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Extended definition of workload [9]</a:t>
            </a:r>
          </a:p>
          <a:p>
            <a:pPr marL="400050" lvl="1" indent="0">
              <a:buNone/>
            </a:pPr>
            <a:r>
              <a:rPr lang="en-US" dirty="0" smtClean="0"/>
              <a:t>Not only ratios of query types in a workload, but also their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Workloads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Workload</a:t>
            </a:r>
          </a:p>
          <a:p>
            <a:pPr marL="400050" lvl="1" indent="0">
              <a:buNone/>
            </a:pPr>
            <a:r>
              <a:rPr lang="en-US" altLang="ko-KR" dirty="0" smtClean="0"/>
              <a:t>A DB’s workload is characterized by its </a:t>
            </a:r>
            <a:r>
              <a:rPr lang="en-US" altLang="ko-KR" dirty="0" smtClean="0">
                <a:solidFill>
                  <a:schemeClr val="accent2"/>
                </a:solidFill>
              </a:rPr>
              <a:t>queries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Queries</a:t>
            </a:r>
          </a:p>
          <a:p>
            <a:pPr marL="400050" lvl="1" indent="0">
              <a:buNone/>
            </a:pPr>
            <a:r>
              <a:rPr lang="en-US" altLang="ko-KR" dirty="0" smtClean="0"/>
              <a:t>Single inserts changing the base table</a:t>
            </a:r>
          </a:p>
          <a:p>
            <a:pPr marL="400050" lvl="1" indent="0">
              <a:buNone/>
            </a:pPr>
            <a:r>
              <a:rPr lang="en-US" altLang="ko-KR" dirty="0" smtClean="0"/>
              <a:t>Selects querying single aggregate values</a:t>
            </a:r>
          </a:p>
          <a:p>
            <a:pPr marL="400050" lvl="1" indent="0">
              <a:buNone/>
            </a:pPr>
            <a:r>
              <a:rPr lang="en-US" altLang="ko-KR" dirty="0" smtClean="0"/>
              <a:t>Workload can be described by </a:t>
            </a:r>
            <a:r>
              <a:rPr lang="en-US" altLang="ko-KR" dirty="0" smtClean="0">
                <a:solidFill>
                  <a:schemeClr val="accent2"/>
                </a:solidFill>
              </a:rPr>
              <a:t>insert ratio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accent2"/>
                </a:solidFill>
              </a:rPr>
              <a:t>select ratio</a:t>
            </a:r>
          </a:p>
          <a:p>
            <a:pPr marL="800100" lvl="2" indent="0">
              <a:buNone/>
            </a:pPr>
            <a:r>
              <a:rPr lang="en-US" altLang="ko-KR" dirty="0" smtClean="0"/>
              <a:t>Insert Ratio: number of insert queries in relation to the total number of queries</a:t>
            </a:r>
          </a:p>
          <a:p>
            <a:pPr marL="800100" lvl="2" indent="0">
              <a:buNone/>
            </a:pPr>
            <a:r>
              <a:rPr lang="en-US" altLang="ko-KR" dirty="0" smtClean="0"/>
              <a:t>Select Ratio: 1 – insert ratio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90454"/>
            <a:ext cx="2381583" cy="781159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014297"/>
            <a:ext cx="268642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5174"/>
            <a:ext cx="6480907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Aggregate Maintenance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Cost functions</a:t>
            </a:r>
          </a:p>
          <a:p>
            <a:pPr marL="400050" lvl="1" indent="0">
              <a:buNone/>
            </a:pPr>
            <a:r>
              <a:rPr lang="en-US" altLang="ko-KR" dirty="0" smtClean="0"/>
              <a:t>Required time to </a:t>
            </a:r>
            <a:r>
              <a:rPr lang="en-US" altLang="ko-KR" dirty="0" smtClean="0">
                <a:solidFill>
                  <a:schemeClr val="accent2"/>
                </a:solidFill>
              </a:rPr>
              <a:t>access</a:t>
            </a:r>
            <a:r>
              <a:rPr lang="en-US" altLang="ko-KR" dirty="0" smtClean="0"/>
              <a:t> the aggregate</a:t>
            </a:r>
          </a:p>
          <a:p>
            <a:pPr marL="400050" lvl="1" indent="0">
              <a:buNone/>
            </a:pPr>
            <a:r>
              <a:rPr lang="en-US" altLang="ko-KR" dirty="0" smtClean="0"/>
              <a:t>Required time to </a:t>
            </a:r>
            <a:r>
              <a:rPr lang="en-US" altLang="ko-KR" dirty="0" smtClean="0">
                <a:solidFill>
                  <a:schemeClr val="accent2"/>
                </a:solidFill>
              </a:rPr>
              <a:t>maintain</a:t>
            </a:r>
            <a:r>
              <a:rPr lang="en-US" altLang="ko-KR" dirty="0" smtClean="0"/>
              <a:t> the aggregate</a:t>
            </a:r>
          </a:p>
          <a:p>
            <a:pPr marL="40005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337556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1436</Words>
  <Application>Microsoft Office PowerPoint</Application>
  <PresentationFormat>화면 슬라이드 쇼(4:3)</PresentationFormat>
  <Paragraphs>206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Workload-Aware Aggregate Maintenance in Columnar In-Memory Databases</vt:lpstr>
      <vt:lpstr>Outline</vt:lpstr>
      <vt:lpstr>Introduction</vt:lpstr>
      <vt:lpstr>Execution Speedup</vt:lpstr>
      <vt:lpstr>Merge Update</vt:lpstr>
      <vt:lpstr>Related Work</vt:lpstr>
      <vt:lpstr>Workloads</vt:lpstr>
      <vt:lpstr>Evaluation Patterns</vt:lpstr>
      <vt:lpstr>Aggregate Maintenance Strategies</vt:lpstr>
      <vt:lpstr>Break Even Point</vt:lpstr>
      <vt:lpstr>Smart Lazy Incremental Update</vt:lpstr>
      <vt:lpstr>SLIU Cost (1)</vt:lpstr>
      <vt:lpstr>SLIU Cost (2)</vt:lpstr>
      <vt:lpstr>Algorithm (SLIU)</vt:lpstr>
      <vt:lpstr>Merge Update in Action</vt:lpstr>
      <vt:lpstr>Merge Update Cost</vt:lpstr>
      <vt:lpstr>MU Setup and Tear Down</vt:lpstr>
      <vt:lpstr>Algorithm (MU)</vt:lpstr>
      <vt:lpstr>Swtiching Strategies</vt:lpstr>
      <vt:lpstr>Test Setup - Architecture</vt:lpstr>
      <vt:lpstr>Test Setup - Data</vt:lpstr>
      <vt:lpstr>Test Setup – Workload and Hardware</vt:lpstr>
      <vt:lpstr>Evaluation Patterns Revisited</vt:lpstr>
      <vt:lpstr>Basic Workload Patterns</vt:lpstr>
      <vt:lpstr>Random Workloads - Ranges</vt:lpstr>
      <vt:lpstr>Random Workloads - Results</vt:lpstr>
      <vt:lpstr>Conclusion</vt:lpstr>
      <vt:lpstr>References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517</cp:revision>
  <dcterms:created xsi:type="dcterms:W3CDTF">2006-10-05T04:04:58Z</dcterms:created>
  <dcterms:modified xsi:type="dcterms:W3CDTF">2014-05-19T02:36:39Z</dcterms:modified>
</cp:coreProperties>
</file>