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4" r:id="rId8"/>
    <p:sldId id="260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4" autoAdjust="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613F-C9E4-4727-A868-F31EBBBADD05}" type="datetimeFigureOut">
              <a:rPr lang="ko-KR" altLang="en-US" smtClean="0"/>
              <a:pPr/>
              <a:t>2013-12-26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DCE88-9138-4C9B-B121-B0D2385EE0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4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Temporal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Cooperative</a:t>
            </a:r>
            <a:r>
              <a:rPr lang="ko-KR" altLang="en-US" dirty="0" smtClean="0"/>
              <a:t>에서 얻을 수 있는 신호가 더 많은 것 같다는 예상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9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Autocorrelation: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 t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일 때의 값 </a:t>
            </a:r>
            <a:r>
              <a:rPr lang="en-US" altLang="ko-KR" dirty="0" smtClean="0"/>
              <a:t>x(t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시각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일 때의 값</a:t>
            </a:r>
            <a:r>
              <a:rPr lang="en-US" altLang="ko-KR" baseline="0" dirty="0" smtClean="0"/>
              <a:t> x(t</a:t>
            </a:r>
            <a:r>
              <a:rPr lang="en-US" altLang="ko-KR" baseline="-25000" dirty="0" smtClean="0"/>
              <a:t>2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사이에 존재하는 상관</a:t>
            </a:r>
            <a:endParaRPr lang="en-US" altLang="ko-KR" dirty="0" smtClean="0"/>
          </a:p>
          <a:p>
            <a:r>
              <a:rPr lang="ko-KR" altLang="en-US" dirty="0" smtClean="0"/>
              <a:t>이전 연구에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동안 평균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게임정도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아니면 </a:t>
            </a:r>
            <a:r>
              <a:rPr lang="en-US" altLang="ko-KR" dirty="0" smtClean="0"/>
              <a:t>1.25</a:t>
            </a:r>
            <a:r>
              <a:rPr lang="ko-KR" altLang="en-US" dirty="0" smtClean="0"/>
              <a:t>게임 정도를 연속으로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</a:p>
          <a:p>
            <a:r>
              <a:rPr lang="ko-KR" altLang="en-US" dirty="0" smtClean="0"/>
              <a:t>앞에 </a:t>
            </a:r>
            <a:r>
              <a:rPr lang="en-US" altLang="ko-KR" dirty="0" smtClean="0"/>
              <a:t>autocorrelation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time interval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따지는거고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얘는 </a:t>
            </a:r>
            <a:r>
              <a:rPr lang="en-US" altLang="ko-KR" dirty="0" smtClean="0"/>
              <a:t>fixed</a:t>
            </a:r>
            <a:r>
              <a:rPr lang="en-US" altLang="ko-KR" baseline="0" dirty="0" smtClean="0"/>
              <a:t> time period</a:t>
            </a:r>
            <a:r>
              <a:rPr lang="ko-KR" altLang="en-US" baseline="0" dirty="0" smtClean="0"/>
              <a:t>에서 재는 것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</a:p>
          <a:p>
            <a:r>
              <a:rPr lang="en-US" altLang="ko-KR" dirty="0" smtClean="0"/>
              <a:t>Sum </a:t>
            </a:r>
            <a:r>
              <a:rPr lang="ko-KR" altLang="en-US" dirty="0" smtClean="0"/>
              <a:t>한 값이 작으면 </a:t>
            </a:r>
            <a:r>
              <a:rPr lang="en-US" altLang="ko-KR" dirty="0" smtClean="0"/>
              <a:t>entropy</a:t>
            </a:r>
            <a:r>
              <a:rPr lang="ko-KR" altLang="en-US" dirty="0" smtClean="0"/>
              <a:t>가 낮다는 거니까 굉장히 </a:t>
            </a:r>
            <a:r>
              <a:rPr lang="en-US" altLang="ko-KR" dirty="0" smtClean="0"/>
              <a:t>typical</a:t>
            </a:r>
            <a:r>
              <a:rPr lang="ko-KR" altLang="en-US" dirty="0" smtClean="0"/>
              <a:t>한 생활을 하고 있다는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증거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5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Temporal feature </a:t>
            </a:r>
            <a:r>
              <a:rPr lang="en-US" altLang="ko-KR" dirty="0" smtClean="0">
                <a:sym typeface="Wingdings" panose="05000000000000000000" pitchFamily="2" charset="2"/>
              </a:rPr>
              <a:t> explicitly ignore the character of the interactions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3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temporal feature</a:t>
            </a:r>
            <a:r>
              <a:rPr lang="ko-KR" altLang="en-US" dirty="0" smtClean="0"/>
              <a:t>만 가지고 만든 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다 쓰거나</a:t>
            </a:r>
            <a:r>
              <a:rPr lang="en-US" altLang="ko-KR" dirty="0" smtClean="0"/>
              <a:t>, assist</a:t>
            </a:r>
            <a:r>
              <a:rPr lang="ko-KR" altLang="en-US" dirty="0" smtClean="0"/>
              <a:t>를 제외한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로 만들어도 비슷한 결과가 나옴</a:t>
            </a:r>
            <a:r>
              <a:rPr lang="en-US" altLang="ko-KR" dirty="0" smtClean="0"/>
              <a:t>. (AUC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0.83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09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4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Indirect </a:t>
            </a:r>
            <a:r>
              <a:rPr lang="en-US" altLang="ko-KR" dirty="0" smtClean="0"/>
              <a:t>assistance (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x,y</a:t>
            </a:r>
            <a:r>
              <a:rPr lang="en-US" altLang="ko-KR" baseline="0" dirty="0" smtClean="0"/>
              <a:t>) </a:t>
            </a:r>
            <a:r>
              <a:rPr lang="en-US" altLang="ko-KR" baseline="0" dirty="0" smtClean="0">
                <a:sym typeface="Wingdings" pitchFamily="2" charset="2"/>
              </a:rPr>
              <a:t> uncommon </a:t>
            </a:r>
            <a:r>
              <a:rPr lang="en-US" altLang="ko-KR" baseline="0" dirty="0" smtClean="0">
                <a:sym typeface="Wingdings" pitchFamily="2" charset="2"/>
              </a:rPr>
              <a:t>event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>
                <a:sym typeface="Wingdings" pitchFamily="2" charset="2"/>
              </a:rPr>
              <a:t>Entropy</a:t>
            </a:r>
            <a:r>
              <a:rPr lang="ko-KR" altLang="en-US" baseline="0" dirty="0" smtClean="0">
                <a:sym typeface="Wingdings" pitchFamily="2" charset="2"/>
              </a:rPr>
              <a:t>를 </a:t>
            </a:r>
            <a:r>
              <a:rPr lang="en-US" altLang="ko-KR" baseline="0" dirty="0" smtClean="0">
                <a:sym typeface="Wingdings" pitchFamily="2" charset="2"/>
              </a:rPr>
              <a:t>physical location</a:t>
            </a:r>
            <a:r>
              <a:rPr lang="ko-KR" altLang="en-US" baseline="0" dirty="0" smtClean="0">
                <a:sym typeface="Wingdings" pitchFamily="2" charset="2"/>
              </a:rPr>
              <a:t>으로 </a:t>
            </a:r>
            <a:r>
              <a:rPr lang="ko-KR" altLang="en-US" baseline="0" dirty="0" err="1" smtClean="0">
                <a:sym typeface="Wingdings" pitchFamily="2" charset="2"/>
              </a:rPr>
              <a:t>연구할땐</a:t>
            </a:r>
            <a:r>
              <a:rPr lang="ko-KR" altLang="en-US" baseline="0" dirty="0" smtClean="0">
                <a:sym typeface="Wingdings" pitchFamily="2" charset="2"/>
              </a:rPr>
              <a:t> 좋게 나오는데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여기서 낮은 이유는</a:t>
            </a:r>
            <a:r>
              <a:rPr lang="en-US" altLang="ko-KR" baseline="0" dirty="0" smtClean="0">
                <a:sym typeface="Wingdings" pitchFamily="2" charset="2"/>
              </a:rPr>
              <a:t> location</a:t>
            </a:r>
            <a:r>
              <a:rPr lang="ko-KR" altLang="en-US" baseline="0" dirty="0" smtClean="0">
                <a:sym typeface="Wingdings" pitchFamily="2" charset="2"/>
              </a:rPr>
              <a:t>이 많지 않아서</a:t>
            </a:r>
            <a:r>
              <a:rPr lang="en-US" altLang="ko-KR" baseline="0" dirty="0" smtClean="0">
                <a:sym typeface="Wingdings" pitchFamily="2" charset="2"/>
              </a:rPr>
              <a:t>(</a:t>
            </a:r>
            <a:r>
              <a:rPr lang="ko-KR" altLang="en-US" baseline="0" dirty="0" err="1" smtClean="0">
                <a:sym typeface="Wingdings" pitchFamily="2" charset="2"/>
              </a:rPr>
              <a:t>맵이</a:t>
            </a:r>
            <a:r>
              <a:rPr lang="ko-KR" altLang="en-US" baseline="0" dirty="0" smtClean="0">
                <a:sym typeface="Wingdings" pitchFamily="2" charset="2"/>
              </a:rPr>
              <a:t> 얼마 </a:t>
            </a:r>
            <a:r>
              <a:rPr lang="ko-KR" altLang="en-US" baseline="0" dirty="0" err="1" smtClean="0">
                <a:sym typeface="Wingdings" pitchFamily="2" charset="2"/>
              </a:rPr>
              <a:t>안된다는</a:t>
            </a:r>
            <a:r>
              <a:rPr lang="ko-KR" altLang="en-US" baseline="0" dirty="0" smtClean="0">
                <a:sym typeface="Wingdings" pitchFamily="2" charset="2"/>
              </a:rPr>
              <a:t> </a:t>
            </a:r>
            <a:r>
              <a:rPr lang="ko-KR" altLang="en-US" baseline="0" dirty="0" err="1" smtClean="0">
                <a:sym typeface="Wingdings" pitchFamily="2" charset="2"/>
              </a:rPr>
              <a:t>뜻인듯</a:t>
            </a:r>
            <a:r>
              <a:rPr lang="en-US" altLang="ko-KR" baseline="0" dirty="0" smtClean="0">
                <a:sym typeface="Wingdings" pitchFamily="2" charset="2"/>
              </a:rPr>
              <a:t>).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ko-KR" dirty="0" smtClean="0"/>
              <a:t>Betrayal feature also correlate with latent friendship: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avg</a:t>
            </a:r>
            <a:r>
              <a:rPr lang="en-US" altLang="ko-KR" baseline="0" dirty="0" smtClean="0"/>
              <a:t> betrayal total &lt;</a:t>
            </a:r>
            <a:r>
              <a:rPr lang="en-US" altLang="ko-KR" baseline="0" dirty="0" err="1" smtClean="0"/>
              <a:t>B</a:t>
            </a:r>
            <a:r>
              <a:rPr lang="en-US" altLang="ko-KR" baseline="-25000" dirty="0" err="1" smtClean="0"/>
              <a:t>x,y</a:t>
            </a:r>
            <a:r>
              <a:rPr lang="en-US" altLang="ko-KR" baseline="0" dirty="0" smtClean="0"/>
              <a:t>&gt;=6.27 for friend pairs but only 0.5 for non-friend pairs.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x</a:t>
            </a:r>
            <a:r>
              <a:rPr lang="en-US" altLang="ko-KR" dirty="0" smtClean="0"/>
              <a:t> : the number of games </a:t>
            </a:r>
            <a:r>
              <a:rPr lang="en-US" altLang="ko-KR" dirty="0" smtClean="0"/>
              <a:t>played</a:t>
            </a:r>
            <a:endParaRPr lang="en-US" altLang="ko-KR" dirty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CCDF</a:t>
            </a:r>
            <a:r>
              <a:rPr lang="ko-KR" altLang="en-US" dirty="0" smtClean="0"/>
              <a:t>로 나타낸 것</a:t>
            </a:r>
            <a:r>
              <a:rPr lang="en-US" altLang="ko-KR" dirty="0" smtClean="0"/>
              <a:t>. CCDF = 1 – CDF(: </a:t>
            </a:r>
            <a:r>
              <a:rPr lang="ko-KR" altLang="en-US" dirty="0" smtClean="0"/>
              <a:t>누적분포함수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x</a:t>
            </a:r>
            <a:r>
              <a:rPr lang="en-US" altLang="ko-KR" dirty="0" smtClean="0"/>
              <a:t> : the number of games played</a:t>
            </a:r>
          </a:p>
          <a:p>
            <a:r>
              <a:rPr lang="en-US" altLang="ko-KR" dirty="0" smtClean="0"/>
              <a:t>Game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수가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이하여도 </a:t>
            </a:r>
            <a:r>
              <a:rPr lang="en-US" altLang="ko-KR" baseline="0" dirty="0" smtClean="0"/>
              <a:t>autocorrelation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direct assistance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가 굉장히 높음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17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85E0CF53-9586-4FCA-940F-063757048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7D38819-A53C-4C39-B023-1FB2602C74FF}" type="datetimeFigureOut">
              <a:rPr lang="ko-KR" altLang="en-US" smtClean="0"/>
              <a:pPr/>
              <a:t>2013-12-26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E0CF53-9586-4FCA-940F-063757048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Detecting Friendship within </a:t>
            </a:r>
            <a:br>
              <a:rPr lang="en-US" altLang="ko-KR" dirty="0" smtClean="0"/>
            </a:br>
            <a:r>
              <a:rPr lang="en-US" altLang="ko-KR" dirty="0" smtClean="0"/>
              <a:t>Dynamic Online Interaction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Sears Merritt, Abigail Z. Jacobs, Winter Mason, and Aaron </a:t>
            </a:r>
            <a:r>
              <a:rPr lang="en-US" altLang="ko-KR" dirty="0" err="1" smtClean="0"/>
              <a:t>Clauset</a:t>
            </a:r>
            <a:endParaRPr lang="en-US" altLang="ko-KR" dirty="0" smtClean="0"/>
          </a:p>
          <a:p>
            <a:r>
              <a:rPr lang="en-US" altLang="ko-KR" dirty="0" smtClean="0"/>
              <a:t>ICWSM 2013 </a:t>
            </a:r>
          </a:p>
          <a:p>
            <a:endParaRPr lang="en-US" altLang="ko-KR" dirty="0"/>
          </a:p>
          <a:p>
            <a:r>
              <a:rPr lang="en-US" altLang="ko-KR" dirty="0" smtClean="0"/>
              <a:t>26 </a:t>
            </a:r>
            <a:r>
              <a:rPr lang="en-US" altLang="ko-KR" dirty="0" smtClean="0"/>
              <a:t>Dec 2013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29365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Inferring Friendship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Supervised learning approach</a:t>
            </a:r>
          </a:p>
          <a:p>
            <a:pPr lvl="1"/>
            <a:r>
              <a:rPr lang="en-US" altLang="ko-KR" dirty="0" smtClean="0"/>
              <a:t>Classification trees</a:t>
            </a:r>
          </a:p>
          <a:p>
            <a:pPr lvl="1"/>
            <a:r>
              <a:rPr lang="en-US" altLang="ko-KR" dirty="0" smtClean="0"/>
              <a:t>Logistic regression classifier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For predicting latent ties</a:t>
            </a:r>
          </a:p>
          <a:p>
            <a:pPr lvl="1"/>
            <a:r>
              <a:rPr lang="en-US" altLang="ko-KR" dirty="0" smtClean="0"/>
              <a:t>Temporal class</a:t>
            </a:r>
          </a:p>
          <a:p>
            <a:pPr lvl="1"/>
            <a:r>
              <a:rPr lang="en-US" altLang="ko-KR" dirty="0" smtClean="0"/>
              <a:t>Cooperative class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3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Inferring Friendship</a:t>
            </a:r>
            <a:br>
              <a:rPr lang="en-US" altLang="ko-KR" sz="2200" dirty="0" smtClean="0"/>
            </a:br>
            <a:r>
              <a:rPr lang="en-US" altLang="ko-KR" dirty="0" smtClean="0"/>
              <a:t>Temporal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Pair autocorrelation</a:t>
            </a:r>
          </a:p>
          <a:p>
            <a:pPr lvl="1"/>
            <a:r>
              <a:rPr lang="en-US" altLang="ko-KR" dirty="0" smtClean="0"/>
              <a:t>“Interaction periodicity”</a:t>
            </a:r>
          </a:p>
          <a:p>
            <a:pPr lvl="2"/>
            <a:r>
              <a:rPr lang="en-US" altLang="ko-KR" dirty="0" smtClean="0"/>
              <a:t>Friends play many more consecutive games than non-friends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ontinuous interaction over a significant span of time is likely an indication of a latent tie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Autocorrelation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3030391"/>
            <a:ext cx="3600400" cy="4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4581128"/>
            <a:ext cx="3024336" cy="6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4632" y="3501008"/>
            <a:ext cx="675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→ If </a:t>
            </a:r>
            <a:r>
              <a:rPr lang="en-US" altLang="ko-KR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 and </a:t>
            </a:r>
            <a:r>
              <a:rPr lang="en-US" altLang="ko-KR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y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 are friends, we expect </a:t>
            </a:r>
            <a:r>
              <a:rPr lang="en-US" altLang="ko-KR" i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n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x,y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) to exhibit stronger periodicity</a:t>
            </a:r>
            <a:endParaRPr lang="ko-KR" altLang="en-US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4632" y="5301208"/>
            <a:ext cx="646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→ If </a:t>
            </a:r>
            <a:r>
              <a:rPr lang="en-US" altLang="ko-KR" i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n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x,y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) is generated by a friend pair, we expect </a:t>
            </a:r>
            <a:r>
              <a:rPr lang="en-US" altLang="ko-KR" i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AC</a:t>
            </a:r>
            <a:r>
              <a:rPr lang="en-US" altLang="ko-KR" i="1" baseline="-250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x,y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 to be large</a:t>
            </a:r>
            <a:endParaRPr lang="ko-KR" altLang="en-US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9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Inferring Friendship</a:t>
            </a:r>
            <a:br>
              <a:rPr lang="en-US" altLang="ko-KR" sz="2200" dirty="0" smtClean="0"/>
            </a:br>
            <a:r>
              <a:rPr lang="en-US" altLang="ko-KR" dirty="0" smtClean="0"/>
              <a:t>Temporal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/>
              <a:t>Pair frequency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Captures the share of x’s interactions that involve y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ym typeface="Wingdings" panose="05000000000000000000" pitchFamily="2" charset="2"/>
              </a:rPr>
              <a:t>Individual entropy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Schedule entropy </a:t>
            </a:r>
            <a:r>
              <a:rPr lang="en-US" altLang="ko-KR" i="1" dirty="0" err="1" smtClean="0">
                <a:sym typeface="Wingdings" panose="05000000000000000000" pitchFamily="2" charset="2"/>
              </a:rPr>
              <a:t>H</a:t>
            </a:r>
            <a:r>
              <a:rPr lang="en-US" altLang="ko-KR" i="1" baseline="-25000" dirty="0" err="1" smtClean="0"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i="1" dirty="0" smtClean="0"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Spatial entropy </a:t>
            </a:r>
            <a:r>
              <a:rPr lang="en-US" altLang="ko-KR" i="1" dirty="0" smtClean="0">
                <a:sym typeface="Wingdings" panose="05000000000000000000" pitchFamily="2" charset="2"/>
              </a:rPr>
              <a:t>H</a:t>
            </a:r>
            <a:r>
              <a:rPr lang="en-US" altLang="ko-KR" i="1" baseline="-25000" dirty="0" smtClean="0"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i="1" dirty="0" smtClean="0"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All pairs of schedule and spatial locations </a:t>
            </a:r>
            <a:r>
              <a:rPr lang="en-US" altLang="ko-KR" i="1" dirty="0" err="1" smtClean="0">
                <a:sym typeface="Wingdings" panose="05000000000000000000" pitchFamily="2" charset="2"/>
              </a:rPr>
              <a:t>H</a:t>
            </a:r>
            <a:r>
              <a:rPr lang="en-US" altLang="ko-KR" i="1" baseline="-25000" dirty="0" err="1" smtClean="0">
                <a:sym typeface="Wingdings" panose="05000000000000000000" pitchFamily="2" charset="2"/>
              </a:rPr>
              <a:t>t,s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i="1" dirty="0" smtClean="0"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For predicting friendships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Take the sum of the individuals’ entropies, i.e., </a:t>
            </a:r>
            <a:r>
              <a:rPr lang="en-US" altLang="ko-KR" i="1" dirty="0" err="1">
                <a:sym typeface="Wingdings" panose="05000000000000000000" pitchFamily="2" charset="2"/>
              </a:rPr>
              <a:t>H</a:t>
            </a:r>
            <a:r>
              <a:rPr lang="en-US" altLang="ko-KR" i="1" baseline="-25000" dirty="0" err="1">
                <a:sym typeface="Wingdings" panose="05000000000000000000" pitchFamily="2" charset="2"/>
              </a:rPr>
              <a:t>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i="1" dirty="0"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) + </a:t>
            </a:r>
            <a:r>
              <a:rPr lang="en-US" altLang="ko-KR" i="1" dirty="0" err="1" smtClean="0">
                <a:sym typeface="Wingdings" panose="05000000000000000000" pitchFamily="2" charset="2"/>
              </a:rPr>
              <a:t>H</a:t>
            </a:r>
            <a:r>
              <a:rPr lang="en-US" altLang="ko-KR" i="1" baseline="-25000" dirty="0" err="1" smtClean="0"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i="1" dirty="0" smtClean="0">
                <a:sym typeface="Wingdings" panose="05000000000000000000" pitchFamily="2" charset="2"/>
              </a:rPr>
              <a:t>y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0" y="2123702"/>
            <a:ext cx="771120" cy="27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37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prstClr val="white"/>
                </a:solidFill>
              </a:rPr>
              <a:t>Inferring Friendship</a:t>
            </a:r>
            <a:br>
              <a:rPr lang="en-US" altLang="ko-KR" sz="2000" dirty="0">
                <a:solidFill>
                  <a:prstClr val="white"/>
                </a:solidFill>
              </a:rPr>
            </a:br>
            <a:r>
              <a:rPr lang="en-US" altLang="ko-KR" sz="3200" dirty="0" smtClean="0">
                <a:solidFill>
                  <a:prstClr val="white"/>
                </a:solidFill>
              </a:rPr>
              <a:t>Cooperative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Betrayals</a:t>
            </a:r>
          </a:p>
          <a:p>
            <a:pPr lvl="1"/>
            <a:r>
              <a:rPr lang="en-US" altLang="ko-KR" dirty="0" smtClean="0"/>
              <a:t>Occasionally friends are placed on opposing teams</a:t>
            </a:r>
          </a:p>
          <a:p>
            <a:pPr lvl="2"/>
            <a:r>
              <a:rPr lang="en-US" altLang="ko-KR" dirty="0" smtClean="0"/>
              <a:t>Increased betrayal rate </a:t>
            </a:r>
            <a:r>
              <a:rPr lang="en-US" altLang="ko-KR" dirty="0" smtClean="0">
                <a:sym typeface="Wingdings" panose="05000000000000000000" pitchFamily="2" charset="2"/>
              </a:rPr>
              <a:t> friends on one team turn against their teammates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Direct assistance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Indirect assistance</a:t>
            </a:r>
          </a:p>
          <a:p>
            <a:pPr lvl="2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4032448" cy="54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53" y="3452142"/>
            <a:ext cx="4050096" cy="58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4893704"/>
            <a:ext cx="4032448" cy="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3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white"/>
                </a:solidFill>
              </a:rPr>
              <a:t>Inferring Friendship</a:t>
            </a:r>
            <a:br>
              <a:rPr lang="en-US" altLang="ko-KR" sz="1800" dirty="0">
                <a:solidFill>
                  <a:prstClr val="white"/>
                </a:solidFill>
              </a:rPr>
            </a:br>
            <a:r>
              <a:rPr lang="en-US" altLang="ko-KR" sz="2900" dirty="0" smtClean="0">
                <a:solidFill>
                  <a:prstClr val="white"/>
                </a:solidFill>
              </a:rPr>
              <a:t>Predicting </a:t>
            </a:r>
            <a:r>
              <a:rPr lang="en-US" altLang="ko-KR" sz="2900" dirty="0">
                <a:solidFill>
                  <a:prstClr val="white"/>
                </a:solidFill>
              </a:rPr>
              <a:t>L</a:t>
            </a:r>
            <a:r>
              <a:rPr lang="en-US" altLang="ko-KR" sz="2900" dirty="0" smtClean="0">
                <a:solidFill>
                  <a:prstClr val="white"/>
                </a:solidFill>
              </a:rPr>
              <a:t>atent Friendships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trees</a:t>
            </a:r>
          </a:p>
          <a:p>
            <a:pPr lvl="1"/>
            <a:r>
              <a:rPr lang="en-US" altLang="ko-KR" dirty="0" smtClean="0"/>
              <a:t>Which features or combinations are likely to be predictive</a:t>
            </a:r>
          </a:p>
          <a:p>
            <a:pPr lvl="1"/>
            <a:r>
              <a:rPr lang="en-US" altLang="ko-KR" dirty="0" smtClean="0"/>
              <a:t>Compared to random forests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6" y="2564904"/>
            <a:ext cx="3888430" cy="398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79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white"/>
                </a:solidFill>
              </a:rPr>
              <a:t>Inferring Friendship</a:t>
            </a:r>
            <a:br>
              <a:rPr lang="en-US" altLang="ko-KR" sz="1800" dirty="0">
                <a:solidFill>
                  <a:prstClr val="white"/>
                </a:solidFill>
              </a:rPr>
            </a:br>
            <a:r>
              <a:rPr lang="en-US" altLang="ko-KR" sz="2900" dirty="0" smtClean="0">
                <a:solidFill>
                  <a:prstClr val="white"/>
                </a:solidFill>
              </a:rPr>
              <a:t>Predicting </a:t>
            </a:r>
            <a:r>
              <a:rPr lang="en-US" altLang="ko-KR" sz="2900" dirty="0">
                <a:solidFill>
                  <a:prstClr val="white"/>
                </a:solidFill>
              </a:rPr>
              <a:t>L</a:t>
            </a:r>
            <a:r>
              <a:rPr lang="en-US" altLang="ko-KR" sz="2900" dirty="0" smtClean="0">
                <a:solidFill>
                  <a:prstClr val="white"/>
                </a:solidFill>
              </a:rPr>
              <a:t>atent Friendships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trees</a:t>
            </a:r>
          </a:p>
          <a:p>
            <a:pPr lvl="1"/>
            <a:r>
              <a:rPr lang="en-US" altLang="ko-KR" dirty="0" smtClean="0"/>
              <a:t>Temporal features are most useful for correctly predicting friendship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Highly periodic interactions are strongly indicative of friendship</a:t>
            </a:r>
          </a:p>
          <a:p>
            <a:pPr lvl="1"/>
            <a:r>
              <a:rPr lang="en-US" altLang="ko-KR" dirty="0" smtClean="0"/>
              <a:t>Fitting the model with just the cooperative features </a:t>
            </a:r>
          </a:p>
          <a:p>
            <a:pPr lvl="2"/>
            <a:r>
              <a:rPr lang="en-US" altLang="ko-KR" dirty="0" smtClean="0"/>
              <a:t>Yields classification probabilities nearly as high (AUC = 0.789)</a:t>
            </a:r>
          </a:p>
          <a:p>
            <a:pPr lvl="2"/>
            <a:r>
              <a:rPr lang="en-US" altLang="ko-KR" dirty="0" smtClean="0"/>
              <a:t>Direct assistance </a:t>
            </a:r>
            <a:r>
              <a:rPr lang="en-US" altLang="ko-KR" dirty="0" smtClean="0">
                <a:sym typeface="Wingdings" pitchFamily="2" charset="2"/>
              </a:rPr>
              <a:t> direct assistance  indirect assistance</a:t>
            </a:r>
          </a:p>
          <a:p>
            <a:pPr lvl="1"/>
            <a:r>
              <a:rPr lang="en-US" altLang="ko-KR" dirty="0" smtClean="0"/>
              <a:t>Entropy features</a:t>
            </a:r>
          </a:p>
          <a:p>
            <a:pPr lvl="2"/>
            <a:r>
              <a:rPr lang="en-US" altLang="ko-KR" dirty="0" smtClean="0"/>
              <a:t>Not particularly useful by themselves</a:t>
            </a:r>
          </a:p>
          <a:p>
            <a:pPr lvl="2"/>
            <a:r>
              <a:rPr lang="en-US" altLang="ko-KR" dirty="0" smtClean="0"/>
              <a:t>Become predictive for high values of autocorrelation</a:t>
            </a:r>
          </a:p>
          <a:p>
            <a:pPr lvl="3"/>
            <a:r>
              <a:rPr lang="en-US" altLang="ko-KR" dirty="0" smtClean="0"/>
              <a:t>Allow to identify non-friends who have </a:t>
            </a:r>
            <a:r>
              <a:rPr lang="en-US" altLang="ko-KR" dirty="0" err="1" smtClean="0"/>
              <a:t>autocorrelated</a:t>
            </a:r>
            <a:r>
              <a:rPr lang="en-US" altLang="ko-KR" dirty="0" smtClean="0"/>
              <a:t> schedules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9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white"/>
                </a:solidFill>
              </a:rPr>
              <a:t>Inferring Friendship</a:t>
            </a:r>
            <a:br>
              <a:rPr lang="en-US" altLang="ko-KR" sz="1800" dirty="0">
                <a:solidFill>
                  <a:prstClr val="white"/>
                </a:solidFill>
              </a:rPr>
            </a:br>
            <a:r>
              <a:rPr lang="en-US" altLang="ko-KR" sz="2900" dirty="0" smtClean="0">
                <a:solidFill>
                  <a:prstClr val="white"/>
                </a:solidFill>
              </a:rPr>
              <a:t>Lightweight Predictors of Friendship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Individual features alone may perform well</a:t>
            </a:r>
          </a:p>
          <a:p>
            <a:pPr lvl="1"/>
            <a:r>
              <a:rPr lang="en-US" altLang="ko-KR" dirty="0" smtClean="0"/>
              <a:t>Using logistic regression to build single-feature latent tie classifier</a:t>
            </a:r>
          </a:p>
          <a:p>
            <a:pPr lvl="1"/>
            <a:r>
              <a:rPr lang="en-US" altLang="ko-KR" dirty="0" smtClean="0"/>
              <a:t>Measure their performance using AUC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3" y="2636912"/>
            <a:ext cx="4464496" cy="369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821840" y="3667056"/>
            <a:ext cx="360040" cy="177829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21840" y="4562768"/>
            <a:ext cx="360040" cy="177829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21840" y="4747176"/>
            <a:ext cx="360040" cy="504056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3596030"/>
            <a:ext cx="1839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anose="020F0502020204030204" pitchFamily="34" charset="0"/>
              </a:rPr>
              <a:t>Autocorrelation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Normalized pair frequency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Pair frequency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Betrayals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Indirect assists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Direct assists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</a:rPr>
              <a:t>Loc. entropy</a:t>
            </a:r>
          </a:p>
          <a:p>
            <a:r>
              <a:rPr lang="en-US" altLang="ko-KR" sz="1200" dirty="0" err="1" smtClean="0">
                <a:latin typeface="Calibri" panose="020F0502020204030204" pitchFamily="34" charset="0"/>
              </a:rPr>
              <a:t>Sched</a:t>
            </a:r>
            <a:r>
              <a:rPr lang="en-US" altLang="ko-KR" sz="1200" dirty="0" smtClean="0">
                <a:latin typeface="Calibri" panose="020F0502020204030204" pitchFamily="34" charset="0"/>
              </a:rPr>
              <a:t>. entropy</a:t>
            </a:r>
          </a:p>
          <a:p>
            <a:r>
              <a:rPr lang="en-US" altLang="ko-KR" sz="1200" dirty="0" err="1" smtClean="0">
                <a:latin typeface="Calibri" panose="020F0502020204030204" pitchFamily="34" charset="0"/>
              </a:rPr>
              <a:t>Sched</a:t>
            </a:r>
            <a:r>
              <a:rPr lang="en-US" altLang="ko-KR" sz="1200" dirty="0" smtClean="0">
                <a:latin typeface="Calibri" panose="020F0502020204030204" pitchFamily="34" charset="0"/>
              </a:rPr>
              <a:t>.+Loc. entropy</a:t>
            </a:r>
          </a:p>
        </p:txBody>
      </p:sp>
    </p:spTree>
    <p:extLst>
      <p:ext uri="{BB962C8B-B14F-4D97-AF65-F5344CB8AC3E}">
        <p14:creationId xmlns:p14="http://schemas.microsoft.com/office/powerpoint/2010/main" val="308879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>
                <a:solidFill>
                  <a:prstClr val="white"/>
                </a:solidFill>
              </a:rPr>
              <a:t>Inferring Friendship</a:t>
            </a:r>
            <a:br>
              <a:rPr lang="en-US" altLang="ko-KR" sz="2000" dirty="0" smtClean="0">
                <a:solidFill>
                  <a:prstClr val="white"/>
                </a:solidFill>
              </a:rPr>
            </a:br>
            <a:r>
              <a:rPr lang="en-US" altLang="ko-KR" dirty="0" smtClean="0">
                <a:solidFill>
                  <a:prstClr val="white"/>
                </a:solidFill>
              </a:rPr>
              <a:t>Predicting Friendships for Casual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robust features are to the amount of available information</a:t>
            </a:r>
          </a:p>
          <a:p>
            <a:pPr lvl="1"/>
            <a:r>
              <a:rPr lang="en-US" altLang="ko-KR" dirty="0" smtClean="0"/>
              <a:t>Study the performance of each individual feature as a function of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x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the length of an individual’s history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474894"/>
            <a:ext cx="4032448" cy="325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>
                <a:solidFill>
                  <a:prstClr val="white"/>
                </a:solidFill>
              </a:rPr>
              <a:t>Inferring Friendship</a:t>
            </a:r>
            <a:br>
              <a:rPr lang="en-US" altLang="ko-KR" sz="2000" dirty="0" smtClean="0">
                <a:solidFill>
                  <a:prstClr val="white"/>
                </a:solidFill>
              </a:rPr>
            </a:br>
            <a:r>
              <a:rPr lang="en-US" altLang="ko-KR" dirty="0" smtClean="0">
                <a:solidFill>
                  <a:prstClr val="white"/>
                </a:solidFill>
              </a:rPr>
              <a:t>Predicting Friendships for Casual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robust features are to the amount of available information</a:t>
            </a:r>
          </a:p>
          <a:p>
            <a:pPr lvl="1"/>
            <a:r>
              <a:rPr lang="en-US" altLang="ko-KR" dirty="0" smtClean="0"/>
              <a:t>Study the performance of each individual feature as a function of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x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the length of an individual’s history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2985" y="2564904"/>
            <a:ext cx="405803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094336" y="5148566"/>
            <a:ext cx="360040" cy="177829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7244" y="5148566"/>
            <a:ext cx="360040" cy="177829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</a:p>
          <a:p>
            <a:r>
              <a:rPr lang="en-US" altLang="ko-KR" dirty="0" smtClean="0"/>
              <a:t>Data and Survey</a:t>
            </a:r>
          </a:p>
          <a:p>
            <a:r>
              <a:rPr lang="en-US" altLang="ko-KR" dirty="0" smtClean="0"/>
              <a:t>Inferring Friendship</a:t>
            </a:r>
          </a:p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68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 </a:t>
            </a:r>
          </a:p>
          <a:p>
            <a:r>
              <a:rPr lang="en-US" altLang="ko-KR" dirty="0" smtClean="0"/>
              <a:t>Data and Survey</a:t>
            </a:r>
          </a:p>
          <a:p>
            <a:r>
              <a:rPr lang="en-US" altLang="ko-KR" dirty="0" smtClean="0"/>
              <a:t>Inferring Friendship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5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Motivating question</a:t>
            </a:r>
          </a:p>
          <a:p>
            <a:pPr lvl="1"/>
            <a:r>
              <a:rPr lang="en-US" altLang="ko-KR" dirty="0" smtClean="0"/>
              <a:t>Whether latent social ties like friendships can be accurately recovered from interaction data alone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 This paper shown that they can, with remarkable accuracy!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Robust indicators of friendship</a:t>
            </a:r>
          </a:p>
          <a:p>
            <a:pPr lvl="1"/>
            <a:r>
              <a:rPr lang="en-US" altLang="ko-KR" dirty="0" smtClean="0"/>
              <a:t>Periodicity between interactions</a:t>
            </a:r>
          </a:p>
          <a:p>
            <a:pPr lvl="1"/>
            <a:r>
              <a:rPr lang="en-US" altLang="ko-KR" dirty="0" smtClean="0"/>
              <a:t>Specific </a:t>
            </a:r>
            <a:r>
              <a:rPr lang="en-US" altLang="ko-KR" dirty="0" err="1" smtClean="0"/>
              <a:t>prosocial</a:t>
            </a:r>
            <a:r>
              <a:rPr lang="en-US" altLang="ko-KR" dirty="0" smtClean="0"/>
              <a:t> behaviors across these interactions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“friendship-aware matchmaking algorithm”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result could be applied in an unsupervised manner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http://www.flixist.com/ul/201695-posthe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1" t="12307" r="28465" b="40378"/>
          <a:stretch/>
        </p:blipFill>
        <p:spPr bwMode="auto">
          <a:xfrm>
            <a:off x="3275856" y="1844824"/>
            <a:ext cx="249174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3691" y="3284984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anose="020F0502020204030204" pitchFamily="34" charset="0"/>
              </a:rPr>
              <a:t>Which users are “friends”?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5555" y="4280892"/>
            <a:ext cx="363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Word-of-mouth advertising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Product recommendations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Detecting hidden social relationships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cdn.archinect.net/images/1200x/lo/lo1p7hkfk7jicv2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86" y="1326838"/>
            <a:ext cx="3070982" cy="23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242" y="3415070"/>
            <a:ext cx="429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anose="020F0502020204030204" pitchFamily="34" charset="0"/>
              </a:rPr>
              <a:t>Whether hidden or latent friendship ties </a:t>
            </a:r>
            <a:br>
              <a:rPr lang="en-US" altLang="ko-KR" b="1" dirty="0" smtClean="0">
                <a:latin typeface="Calibri" panose="020F0502020204030204" pitchFamily="34" charset="0"/>
              </a:rPr>
            </a:br>
            <a:r>
              <a:rPr lang="en-US" altLang="ko-KR" b="1" dirty="0" smtClean="0">
                <a:latin typeface="Calibri" panose="020F0502020204030204" pitchFamily="34" charset="0"/>
              </a:rPr>
              <a:t>can be inferred from interaction data alone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3962" y="4410978"/>
            <a:ext cx="3195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Citations between scientists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Appearances together in photos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Exchanges of tweets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Phone calls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Playing games together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0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</a:p>
          <a:p>
            <a:r>
              <a:rPr lang="en-US" altLang="ko-KR" b="1" dirty="0" smtClean="0"/>
              <a:t>Data and Survey</a:t>
            </a:r>
          </a:p>
          <a:p>
            <a:r>
              <a:rPr lang="en-US" altLang="ko-KR" dirty="0" smtClean="0"/>
              <a:t>Inferring Friendship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5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Survey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Halo: Reach</a:t>
            </a:r>
          </a:p>
          <a:p>
            <a:pPr lvl="1"/>
            <a:r>
              <a:rPr lang="en-US" altLang="ko-KR" dirty="0" smtClean="0"/>
              <a:t>A popular online first person shooter game</a:t>
            </a:r>
          </a:p>
          <a:p>
            <a:pPr lvl="1"/>
            <a:r>
              <a:rPr lang="en-US" altLang="ko-KR" dirty="0" smtClean="0"/>
              <a:t>Matchmaking algorithm based on the “</a:t>
            </a:r>
            <a:r>
              <a:rPr lang="en-US" altLang="ko-KR" dirty="0" err="1" smtClean="0"/>
              <a:t>TrueSkill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700M game instances</a:t>
            </a:r>
          </a:p>
          <a:p>
            <a:pPr lvl="2"/>
            <a:r>
              <a:rPr lang="en-US" altLang="ko-KR" dirty="0" smtClean="0"/>
              <a:t>Roughly 305 days of activity by 17M individuals</a:t>
            </a:r>
          </a:p>
          <a:p>
            <a:pPr lvl="2"/>
            <a:r>
              <a:rPr lang="en-US" altLang="ko-KR" dirty="0" smtClean="0"/>
              <a:t>Each game file includes a timestamp, game type label, and a list of </a:t>
            </a:r>
            <a:r>
              <a:rPr lang="en-US" altLang="ko-KR" dirty="0" err="1" smtClean="0"/>
              <a:t>gamertags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Gamertag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Associate with a particular team and a set of attributes indicating specific cooperative behavior actions </a:t>
            </a:r>
          </a:p>
          <a:p>
            <a:pPr lvl="1"/>
            <a:r>
              <a:rPr lang="en-US" altLang="ko-KR" dirty="0" smtClean="0"/>
              <a:t>No information about which interactions are produced by friendships versus non-friendships</a:t>
            </a:r>
          </a:p>
        </p:txBody>
      </p:sp>
      <p:pic>
        <p:nvPicPr>
          <p:cNvPr id="3076" name="Picture 4" descr="http://www.okiraa.com/wallpaperstock/340x213-epic-halo-reach-wallpapers-d-v-ibackground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24744"/>
            <a:ext cx="2591954" cy="16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Survey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participant identified which individuals were friends</a:t>
            </a:r>
          </a:p>
          <a:p>
            <a:pPr lvl="1"/>
            <a:r>
              <a:rPr lang="en-US" altLang="ko-KR" dirty="0" smtClean="0"/>
              <a:t>Of the 965 participants, 847 individuals appear in the data</a:t>
            </a:r>
          </a:p>
          <a:p>
            <a:pPr lvl="1"/>
            <a:r>
              <a:rPr lang="en-US" altLang="ko-KR" dirty="0" smtClean="0"/>
              <a:t>14,045 latent friendship ties and 7,159,989 non-friendship ties</a:t>
            </a:r>
          </a:p>
          <a:p>
            <a:pPr lvl="1"/>
            <a:r>
              <a:rPr lang="en-US" altLang="ko-KR" dirty="0" smtClean="0"/>
              <a:t>Mostly disconnected egocentric </a:t>
            </a:r>
            <a:r>
              <a:rPr lang="en-US" altLang="ko-KR" dirty="0" err="1" smtClean="0"/>
              <a:t>subgraphs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4" descr="http://www.flixist.com/ul/201695-posthe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1" t="12307" r="28465" b="40378"/>
          <a:stretch/>
        </p:blipFill>
        <p:spPr bwMode="auto">
          <a:xfrm>
            <a:off x="3275856" y="4725144"/>
            <a:ext cx="249174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6.deviantart.net/fs32/i/2008/214/1/0/hand_with_pencil_by_Yello_D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67244"/>
            <a:ext cx="5404148" cy="359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3923928" y="4581128"/>
            <a:ext cx="663312" cy="1834912"/>
          </a:xfrm>
          <a:prstGeom prst="ellipse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1346418">
            <a:off x="3923928" y="4596337"/>
            <a:ext cx="663312" cy="1834912"/>
          </a:xfrm>
          <a:prstGeom prst="ellipse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and Survey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Interaction network</a:t>
            </a:r>
          </a:p>
          <a:p>
            <a:pPr lvl="1"/>
            <a:r>
              <a:rPr lang="en-US" altLang="ko-KR" dirty="0" smtClean="0"/>
              <a:t>Two vertices are connected </a:t>
            </a:r>
          </a:p>
          <a:p>
            <a:pPr lvl="2"/>
            <a:r>
              <a:rPr lang="en-US" altLang="ko-KR" dirty="0" smtClean="0"/>
              <a:t>They appear in a game instance together at time </a:t>
            </a:r>
            <a:r>
              <a:rPr lang="en-US" altLang="ko-KR" i="1" dirty="0" smtClean="0"/>
              <a:t>t </a:t>
            </a:r>
            <a:r>
              <a:rPr lang="en-US" altLang="ko-KR" dirty="0" smtClean="0"/>
              <a:t>(10 min intervals)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Complete game sample</a:t>
            </a:r>
          </a:p>
          <a:p>
            <a:pPr lvl="3"/>
            <a:r>
              <a:rPr lang="en-US" altLang="ko-KR" dirty="0" smtClean="0"/>
              <a:t>17,286,270 vertices / 18,305,874,864 temporal edges (305 days)</a:t>
            </a:r>
          </a:p>
          <a:p>
            <a:pPr lvl="2"/>
            <a:r>
              <a:rPr lang="en-US" altLang="ko-KR" dirty="0" smtClean="0"/>
              <a:t>Survey participants</a:t>
            </a:r>
          </a:p>
          <a:p>
            <a:pPr lvl="3"/>
            <a:r>
              <a:rPr lang="en-US" altLang="ko-KR" dirty="0" smtClean="0"/>
              <a:t>2,531,479 vertices / 665,401,283 temporal edges (305 days)</a:t>
            </a:r>
          </a:p>
          <a:p>
            <a:pPr lvl="2"/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818264" y="2518460"/>
            <a:ext cx="3456384" cy="360040"/>
            <a:chOff x="1979712" y="1916832"/>
            <a:chExt cx="3456384" cy="360040"/>
          </a:xfrm>
        </p:grpSpPr>
        <p:sp>
          <p:nvSpPr>
            <p:cNvPr id="4" name="타원 3"/>
            <p:cNvSpPr/>
            <p:nvPr/>
          </p:nvSpPr>
          <p:spPr>
            <a:xfrm>
              <a:off x="1979712" y="191683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076056" y="191683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4" idx="6"/>
              <a:endCxn id="5" idx="2"/>
            </p:cNvCxnSpPr>
            <p:nvPr/>
          </p:nvCxnSpPr>
          <p:spPr>
            <a:xfrm>
              <a:off x="2339752" y="2096852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9" name="사각형 설명선 8"/>
          <p:cNvSpPr/>
          <p:nvPr/>
        </p:nvSpPr>
        <p:spPr>
          <a:xfrm>
            <a:off x="4139952" y="3212976"/>
            <a:ext cx="3168352" cy="864096"/>
          </a:xfrm>
          <a:prstGeom prst="wedgeRectCallout">
            <a:avLst>
              <a:gd name="adj1" fmla="val -37186"/>
              <a:gd name="adj2" fmla="val -4332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Same team or not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</a:rPr>
              <a:t>Game type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</a:rPr>
              <a:t># games played together at time </a:t>
            </a:r>
            <a:r>
              <a:rPr lang="en-US" altLang="ko-KR" sz="1400" i="1" dirty="0" smtClean="0">
                <a:latin typeface="Calibri" panose="020F0502020204030204" pitchFamily="34" charset="0"/>
              </a:rPr>
              <a:t>t</a:t>
            </a:r>
            <a:endParaRPr lang="ko-KR" altLang="en-US" sz="1400" i="1" dirty="0">
              <a:latin typeface="Calibri" panose="020F0502020204030204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9553588">
            <a:off x="4725450" y="2666005"/>
            <a:ext cx="207390" cy="700099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</a:p>
          <a:p>
            <a:r>
              <a:rPr lang="en-US" altLang="ko-KR" dirty="0" smtClean="0"/>
              <a:t>Data and Survey</a:t>
            </a:r>
          </a:p>
          <a:p>
            <a:r>
              <a:rPr lang="en-US" altLang="ko-KR" b="1" dirty="0" smtClean="0"/>
              <a:t>Inferring Friendship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clique &amp; centrality</Template>
  <TotalTime>802</TotalTime>
  <Words>863</Words>
  <Application>Microsoft Office PowerPoint</Application>
  <PresentationFormat>화면 슬라이드 쇼(4:3)</PresentationFormat>
  <Paragraphs>199</Paragraphs>
  <Slides>20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SNU IDB Lab.</vt:lpstr>
      <vt:lpstr>Office 테마</vt:lpstr>
      <vt:lpstr>1_SNU IDB Lab.</vt:lpstr>
      <vt:lpstr>Detecting Friendship within  Dynamic Online Interaction Networks</vt:lpstr>
      <vt:lpstr>Outline</vt:lpstr>
      <vt:lpstr>Introduction</vt:lpstr>
      <vt:lpstr>Introduction</vt:lpstr>
      <vt:lpstr>Outline</vt:lpstr>
      <vt:lpstr>Data and Survey</vt:lpstr>
      <vt:lpstr>Data and Survey</vt:lpstr>
      <vt:lpstr>Data and Survey</vt:lpstr>
      <vt:lpstr>Outline</vt:lpstr>
      <vt:lpstr>Inferring Friendship</vt:lpstr>
      <vt:lpstr>Inferring Friendship Temporal Features</vt:lpstr>
      <vt:lpstr>Inferring Friendship Temporal Features</vt:lpstr>
      <vt:lpstr>Inferring Friendship Cooperative Features</vt:lpstr>
      <vt:lpstr>Inferring Friendship Predicting Latent Friendships</vt:lpstr>
      <vt:lpstr>Inferring Friendship Predicting Latent Friendships</vt:lpstr>
      <vt:lpstr>Inferring Friendship Lightweight Predictors of Friendship</vt:lpstr>
      <vt:lpstr>Inferring Friendship Predicting Friendships for Casual Users</vt:lpstr>
      <vt:lpstr>Inferring Friendship Predicting Friendships for Casual Users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Hyewon Lim</dc:creator>
  <cp:lastModifiedBy>IDB</cp:lastModifiedBy>
  <cp:revision>41</cp:revision>
  <dcterms:created xsi:type="dcterms:W3CDTF">2013-12-17T05:19:42Z</dcterms:created>
  <dcterms:modified xsi:type="dcterms:W3CDTF">2013-12-26T04:28:21Z</dcterms:modified>
</cp:coreProperties>
</file>