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99FF"/>
    <a:srgbClr val="00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53" autoAdjust="0"/>
    <p:restoredTop sz="95943" autoAdjust="0"/>
  </p:normalViewPr>
  <p:slideViewPr>
    <p:cSldViewPr>
      <p:cViewPr varScale="1">
        <p:scale>
          <a:sx n="127" d="100"/>
          <a:sy n="127" d="100"/>
        </p:scale>
        <p:origin x="-17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Ch. 12: XML Namespaces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Seoul National University Internet Database Laboratory</a:t>
            </a:r>
          </a:p>
          <a:p>
            <a:pPr algn="r"/>
            <a:r>
              <a:rPr lang="en-US" altLang="ko-KR" dirty="0" smtClean="0"/>
              <a:t>July, 2011</a:t>
            </a:r>
          </a:p>
          <a:p>
            <a:pPr algn="r"/>
            <a:r>
              <a:rPr lang="en-US" altLang="ko-KR" dirty="0" err="1" smtClean="0"/>
              <a:t>Sengyu</a:t>
            </a:r>
            <a:r>
              <a:rPr lang="en-US" altLang="ko-KR" dirty="0" smtClean="0"/>
              <a:t> Ri</a:t>
            </a:r>
            <a:r>
              <a:rPr lang="en-US" altLang="ko-KR" dirty="0"/>
              <a:t>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Designing a Namespace Name</a:t>
            </a:r>
          </a:p>
          <a:p>
            <a:r>
              <a:rPr lang="en-US" altLang="ko-KR" dirty="0" smtClean="0"/>
              <a:t>Declaring a Default Namespace</a:t>
            </a:r>
          </a:p>
          <a:p>
            <a:r>
              <a:rPr lang="en-US" altLang="ko-KR" dirty="0" smtClean="0"/>
              <a:t>Declaring a Namespace Name Prefix</a:t>
            </a:r>
          </a:p>
          <a:p>
            <a:r>
              <a:rPr lang="en-US" altLang="ko-KR" dirty="0" smtClean="0"/>
              <a:t>Labeling Elements with a Namespace Prefix</a:t>
            </a:r>
          </a:p>
          <a:p>
            <a:r>
              <a:rPr lang="en-US" altLang="ko-KR" dirty="0" smtClean="0"/>
              <a:t>How Namespace Affect Attributes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Designing </a:t>
            </a:r>
            <a:r>
              <a:rPr lang="en-US" altLang="ko-KR" dirty="0"/>
              <a:t>a Namespace Name</a:t>
            </a:r>
            <a:br>
              <a:rPr lang="en-US" altLang="ko-KR" dirty="0"/>
            </a:br>
            <a:endParaRPr lang="zh-C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65048" cy="5429288"/>
          </a:xfrm>
        </p:spPr>
        <p:txBody>
          <a:bodyPr/>
          <a:lstStyle/>
          <a:p>
            <a:r>
              <a:rPr lang="en-US" altLang="zh-CN" dirty="0"/>
              <a:t>XML namespaces are used for providing uniquely named elements and attributes in an </a:t>
            </a:r>
            <a:r>
              <a:rPr lang="en-US" altLang="zh-CN" dirty="0" smtClean="0"/>
              <a:t>XML document</a:t>
            </a:r>
          </a:p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 descr="C:\Users\Think\Desktop\mimipunk-tux-cartoon-18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35" y="24061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hink\Desktop\mimipunk-tux-cartoon-18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38081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사각형 설명선 6"/>
          <p:cNvSpPr/>
          <p:nvPr/>
        </p:nvSpPr>
        <p:spPr>
          <a:xfrm>
            <a:off x="152443" y="1915634"/>
            <a:ext cx="1656184" cy="1145943"/>
          </a:xfrm>
          <a:prstGeom prst="wedgeRoundRectCallou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rbel" pitchFamily="34" charset="0"/>
              </a:rPr>
              <a:t>I am  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rbel" pitchFamily="34" charset="0"/>
              </a:rPr>
              <a:t>XML penguin</a:t>
            </a:r>
            <a:endParaRPr lang="zh-CN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978588" y="1903264"/>
            <a:ext cx="1647800" cy="1158313"/>
          </a:xfrm>
          <a:prstGeom prst="wedgeRoundRectCallou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rbel" pitchFamily="34" charset="0"/>
              </a:rPr>
              <a:t>I am 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rbel" pitchFamily="34" charset="0"/>
              </a:rPr>
              <a:t> XML penguin</a:t>
            </a:r>
            <a:endParaRPr lang="zh-CN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1027" name="Picture 3" descr="C:\Users\Think\Desktop\confused2cd2kk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37227"/>
            <a:ext cx="1944216" cy="215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아래쪽 화살표 설명선 7"/>
          <p:cNvSpPr/>
          <p:nvPr/>
        </p:nvSpPr>
        <p:spPr>
          <a:xfrm>
            <a:off x="3743908" y="4692771"/>
            <a:ext cx="1296144" cy="1104692"/>
          </a:xfrm>
          <a:prstGeom prst="downArrowCallou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rbel" pitchFamily="34" charset="0"/>
              </a:rPr>
              <a:t>SOLUTION</a:t>
            </a:r>
            <a:endParaRPr lang="zh-CN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81984" y="5949280"/>
            <a:ext cx="1621117" cy="7200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rbel" pitchFamily="34" charset="0"/>
              </a:rPr>
              <a:t>NAMESPACE</a:t>
            </a:r>
            <a:endParaRPr lang="zh-CN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99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Designing a Namespace Name</a:t>
            </a:r>
            <a:endParaRPr lang="zh-C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namespace must have a unique and permanent name</a:t>
            </a:r>
          </a:p>
          <a:p>
            <a:pPr lvl="1"/>
            <a:r>
              <a:rPr lang="en-US" altLang="zh-CN" dirty="0" smtClean="0"/>
              <a:t>Namespace names are written in the form of URI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0" name="Picture 2" descr="C:\Users\Think\Desktop\aa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25" y="2316283"/>
            <a:ext cx="4752528" cy="207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1691680" y="3645024"/>
            <a:ext cx="1080120" cy="1080119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0756" y="4726089"/>
            <a:ext cx="195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start with the domain name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4572000" y="4131475"/>
            <a:ext cx="1080120" cy="1025717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03289" y="5201654"/>
            <a:ext cx="290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add descriptive information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7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Declaring </a:t>
            </a:r>
            <a:r>
              <a:rPr lang="en-US" altLang="ko-KR" dirty="0"/>
              <a:t>a Default Namespace</a:t>
            </a:r>
            <a:br>
              <a:rPr lang="en-US" altLang="ko-KR" dirty="0"/>
            </a:br>
            <a:endParaRPr lang="zh-C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You can declare a namespace name as the default namespace for your  XML document</a:t>
            </a:r>
          </a:p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9106" y="1988840"/>
            <a:ext cx="5688632" cy="31393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endParaRPr lang="en-US" altLang="zh-CN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</a:t>
            </a:r>
            <a:r>
              <a:rPr lang="en-US" altLang="zh-C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="http://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www.kehogo.com/ns/wonders/1.0"&gt;</a:t>
            </a:r>
          </a:p>
          <a:p>
            <a:endParaRPr lang="en-US" altLang="zh-CN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zh-CN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 language="English"&gt;</a:t>
            </a:r>
          </a:p>
          <a:p>
            <a:r>
              <a:rPr lang="en-US" altLang="zh-CN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Colossus 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 Rhodes&lt;/name&gt;</a:t>
            </a:r>
          </a:p>
          <a:p>
            <a:r>
              <a:rPr lang="en-US" altLang="zh-CN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&lt;name 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language="Greek"&gt;</a:t>
            </a:r>
          </a:p>
          <a:p>
            <a:r>
              <a:rPr lang="en-US" altLang="zh-CN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l-GR" altLang="zh-CN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zh-C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 Ρόδου&lt;/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name&gt;</a:t>
            </a:r>
          </a:p>
          <a:p>
            <a:r>
              <a:rPr lang="en-US" altLang="zh-CN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location&gt;Rhodes, Greece&lt;/location&gt;</a:t>
            </a:r>
          </a:p>
          <a:p>
            <a:r>
              <a:rPr lang="en-US" altLang="zh-CN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height units="feet"&gt;107&lt;/height&gt;</a:t>
            </a:r>
            <a:endParaRPr lang="ko-KR" altLang="en-US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612837" y="2498536"/>
            <a:ext cx="792088" cy="1065603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28" y="3558500"/>
            <a:ext cx="1476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declare an XML namespace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6192180" y="2728967"/>
            <a:ext cx="1800200" cy="133376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92280" y="4074778"/>
            <a:ext cx="1692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identify the name of the namespace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44522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orbel" pitchFamily="34" charset="0"/>
              </a:rPr>
              <a:t>Tips: </a:t>
            </a:r>
            <a:r>
              <a:rPr lang="en-US" altLang="zh-CN" dirty="0" smtClean="0">
                <a:latin typeface="Corbel" pitchFamily="34" charset="0"/>
              </a:rPr>
              <a:t>declaring a default namespace for the root element means all the elements</a:t>
            </a:r>
          </a:p>
          <a:p>
            <a:r>
              <a:rPr lang="en-US" altLang="zh-CN" dirty="0">
                <a:latin typeface="Corbel" pitchFamily="34" charset="0"/>
              </a:rPr>
              <a:t> </a:t>
            </a:r>
            <a:r>
              <a:rPr lang="en-US" altLang="zh-CN" dirty="0" smtClean="0">
                <a:latin typeface="Corbel" pitchFamily="34" charset="0"/>
              </a:rPr>
              <a:t>in the document are considered to be from that namespace </a:t>
            </a:r>
            <a:endParaRPr lang="zh-CN" altLang="en-US" dirty="0" smtClean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Declaring </a:t>
            </a:r>
            <a:r>
              <a:rPr lang="en-US" altLang="ko-KR" dirty="0"/>
              <a:t>a Namespace Name Prefix</a:t>
            </a:r>
            <a:br>
              <a:rPr lang="en-US" altLang="ko-KR" dirty="0"/>
            </a:br>
            <a:endParaRPr lang="zh-C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Declaring a default namespace for an element  applies to all that</a:t>
            </a:r>
          </a:p>
          <a:p>
            <a:pPr marL="0" indent="0">
              <a:buNone/>
            </a:pPr>
            <a:r>
              <a:rPr lang="en-US" altLang="zh-CN" dirty="0" smtClean="0"/>
              <a:t>     element’s  </a:t>
            </a:r>
            <a:r>
              <a:rPr lang="en-US" altLang="zh-CN" dirty="0"/>
              <a:t>children</a:t>
            </a:r>
          </a:p>
          <a:p>
            <a:r>
              <a:rPr lang="en-US" altLang="zh-CN" dirty="0" smtClean="0"/>
              <a:t>You can declare a special nickname, or prefix to label specific           individual elements</a:t>
            </a:r>
          </a:p>
          <a:p>
            <a:endParaRPr lang="en-US" altLang="zh-CN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2703389"/>
            <a:ext cx="5688632" cy="35394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6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endParaRPr lang="en-US" altLang="zh-CN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</a:t>
            </a:r>
            <a:r>
              <a:rPr lang="en-US" altLang="zh-CN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="http://</a:t>
            </a:r>
          </a:p>
          <a:p>
            <a:r>
              <a:rPr lang="en-US" altLang="zh-CN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www.kehogo.com/ns/wonders/1.0</a:t>
            </a:r>
            <a:r>
              <a:rPr lang="en-US" altLang="zh-CN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zh-CN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6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xmlns:anc_civ</a:t>
            </a:r>
            <a:r>
              <a:rPr lang="en-US" altLang="zh-C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="http://</a:t>
            </a:r>
          </a:p>
          <a:p>
            <a:r>
              <a:rPr lang="en-US" altLang="zh-CN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www.kehogo.com/ns/ancient_civ/2.3</a:t>
            </a:r>
            <a:r>
              <a:rPr lang="en-US" altLang="zh-C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zh-CN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zh-CN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anc_civ:civilization</a:t>
            </a:r>
            <a:r>
              <a:rPr lang="en-US" altLang="zh-C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anc_civ:name</a:t>
            </a:r>
            <a:r>
              <a:rPr lang="en-US" altLang="zh-C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Greece</a:t>
            </a:r>
            <a:r>
              <a:rPr lang="en-US" altLang="zh-C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zh-CN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anc_civ:name</a:t>
            </a:r>
            <a:r>
              <a:rPr lang="en-US" altLang="zh-C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anc_civ:locale</a:t>
            </a:r>
            <a:r>
              <a:rPr lang="en-US" altLang="zh-C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Mediterranean</a:t>
            </a:r>
          </a:p>
          <a:p>
            <a:r>
              <a:rPr lang="en-US" altLang="zh-CN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Sea</a:t>
            </a:r>
            <a:r>
              <a:rPr lang="en-US" altLang="zh-C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zh-CN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anc_civ:locale</a:t>
            </a:r>
            <a:r>
              <a:rPr lang="en-US" altLang="zh-C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anc_civ:period</a:t>
            </a:r>
            <a:r>
              <a:rPr lang="en-US" altLang="zh-C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750 </a:t>
            </a:r>
            <a:r>
              <a:rPr lang="en-US" altLang="zh-CN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BC - 146 BC</a:t>
            </a:r>
            <a:r>
              <a:rPr lang="en-US" altLang="zh-C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zh-CN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anc_civ:period</a:t>
            </a:r>
            <a:r>
              <a:rPr lang="en-US" altLang="zh-C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</a:t>
            </a:r>
            <a:r>
              <a:rPr lang="en-US" altLang="zh-CN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anc_civ:civilization</a:t>
            </a:r>
            <a:r>
              <a:rPr lang="en-US" altLang="zh-C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&lt;height units="feet"&gt;107&lt;/height&gt;</a:t>
            </a:r>
            <a:endParaRPr lang="ko-KR" altLang="en-US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187624" y="3645024"/>
            <a:ext cx="1061610" cy="118348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4828510"/>
            <a:ext cx="175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Nickname for the namespace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5868144" y="4000430"/>
            <a:ext cx="2160240" cy="940738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16216" y="494116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Namespace to which the prefix refers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3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Labeling </a:t>
            </a:r>
            <a:r>
              <a:rPr lang="en-US" altLang="ko-KR" dirty="0"/>
              <a:t>Elements with a Namespace Prefix</a:t>
            </a:r>
            <a:br>
              <a:rPr lang="en-US" altLang="ko-KR" dirty="0"/>
            </a:br>
            <a:endParaRPr lang="zh-C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972552" cy="5429288"/>
          </a:xfrm>
        </p:spPr>
        <p:txBody>
          <a:bodyPr/>
          <a:lstStyle/>
          <a:p>
            <a:r>
              <a:rPr lang="en-US" altLang="zh-CN" dirty="0" smtClean="0"/>
              <a:t>Once you’ve declared a prefix for a namespace name, you can use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that prefix to label  individual  elements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2132856"/>
            <a:ext cx="5688632" cy="418576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endParaRPr lang="en-US" altLang="zh-CN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</a:t>
            </a:r>
            <a:r>
              <a:rPr lang="en-US" altLang="zh-CN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="http://www.kehogo.com/ns</a:t>
            </a:r>
          </a:p>
          <a:p>
            <a:r>
              <a:rPr lang="en-US" altLang="zh-CN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/</a:t>
            </a:r>
            <a:r>
              <a:rPr lang="en-US" altLang="zh-CN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wonders/1.0"</a:t>
            </a:r>
          </a:p>
          <a:p>
            <a:r>
              <a:rPr lang="en-US" altLang="zh-CN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xmlns:anc_civ</a:t>
            </a:r>
            <a:r>
              <a:rPr lang="en-US" altLang="zh-C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</a:p>
          <a:p>
            <a:r>
              <a:rPr lang="en-US" altLang="zh-CN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http</a:t>
            </a:r>
            <a:r>
              <a:rPr lang="en-US" altLang="zh-C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://www.kehogo.com/ns</a:t>
            </a:r>
          </a:p>
          <a:p>
            <a:r>
              <a:rPr lang="en-US" altLang="zh-CN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/</a:t>
            </a:r>
            <a:r>
              <a:rPr lang="en-US" altLang="zh-CN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ancient_civ</a:t>
            </a:r>
            <a:r>
              <a:rPr lang="en-US" altLang="zh-C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/2.3"&gt;</a:t>
            </a:r>
          </a:p>
          <a:p>
            <a:r>
              <a:rPr lang="en-US" altLang="zh-CN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anc_civ:locale</a:t>
            </a:r>
            <a:r>
              <a:rPr lang="en-US" altLang="zh-C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Mediterranean </a:t>
            </a:r>
            <a:r>
              <a:rPr lang="en-US" altLang="zh-CN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Sea</a:t>
            </a:r>
            <a:r>
              <a:rPr lang="en-US" altLang="zh-C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zh-CN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anc_civ:locale</a:t>
            </a:r>
            <a:r>
              <a:rPr lang="en-US" altLang="zh-C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anc_civ:period</a:t>
            </a:r>
            <a:r>
              <a:rPr lang="en-US" altLang="zh-C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750 </a:t>
            </a:r>
            <a:r>
              <a:rPr lang="en-US" altLang="zh-CN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BC - 146 BC</a:t>
            </a:r>
            <a:r>
              <a:rPr lang="en-US" altLang="zh-C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zh-CN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anc_civ:period</a:t>
            </a:r>
            <a:r>
              <a:rPr lang="en-US" altLang="zh-C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altLang="zh-CN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anc_civ:gods</a:t>
            </a:r>
            <a:r>
              <a:rPr lang="en-US" altLang="zh-C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altLang="zh-CN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anc_civ:god</a:t>
            </a:r>
            <a:r>
              <a:rPr lang="en-US" altLang="zh-C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Helios</a:t>
            </a:r>
            <a:r>
              <a:rPr lang="en-US" altLang="zh-C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zh-CN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anc_civ:god</a:t>
            </a:r>
            <a:r>
              <a:rPr lang="en-US" altLang="zh-C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anc_civ:domain</a:t>
            </a:r>
            <a:r>
              <a:rPr lang="en-US" altLang="zh-C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Sun</a:t>
            </a:r>
            <a:r>
              <a:rPr lang="en-US" altLang="zh-C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zh-CN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anc_civ:domain</a:t>
            </a:r>
            <a:r>
              <a:rPr lang="en-US" altLang="zh-C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&lt;/</a:t>
            </a:r>
            <a:r>
              <a:rPr lang="en-US" altLang="zh-CN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anc_civ:gods</a:t>
            </a:r>
            <a:r>
              <a:rPr lang="en-US" altLang="zh-C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zh-CN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story&gt;</a:t>
            </a:r>
          </a:p>
          <a:p>
            <a:r>
              <a:rPr lang="en-US" altLang="zh-CN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 </a:t>
            </a:r>
            <a:r>
              <a:rPr lang="en-US" altLang="zh-CN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294 BC, the people of the</a:t>
            </a:r>
          </a:p>
          <a:p>
            <a:r>
              <a:rPr lang="en-US" altLang="zh-CN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island </a:t>
            </a:r>
            <a:r>
              <a:rPr lang="en-US" altLang="zh-CN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 Rhodes began building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421217" y="2550315"/>
            <a:ext cx="900100" cy="806677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3376895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indicate the namespace to which this element belongs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219080" y="3188942"/>
            <a:ext cx="3052712" cy="39604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71792" y="3025407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indicate the name of the element you wish to use 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How </a:t>
            </a:r>
            <a:r>
              <a:rPr lang="en-US" altLang="ko-KR" dirty="0"/>
              <a:t>Namespace Affect Attributes</a:t>
            </a:r>
            <a:br>
              <a:rPr lang="en-US" altLang="ko-KR" dirty="0"/>
            </a:br>
            <a:endParaRPr lang="zh-C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You could associate an attribute with a specific namespace by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prefixing it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2187501"/>
            <a:ext cx="5688632" cy="9233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&lt;source </a:t>
            </a:r>
            <a:r>
              <a:rPr lang="en-US" altLang="zh-CN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zh-C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="101"</a:t>
            </a:r>
          </a:p>
          <a:p>
            <a:r>
              <a:rPr lang="en-US" altLang="zh-CN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="21"/&gt;</a:t>
            </a:r>
          </a:p>
          <a:p>
            <a:r>
              <a:rPr lang="en-US" altLang="zh-C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&lt;map </a:t>
            </a:r>
            <a:r>
              <a:rPr lang="en-US" altLang="zh-CN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zh-C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="a942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  <a:endParaRPr lang="ko-KR" altLang="en-US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3732" y="3418417"/>
            <a:ext cx="5688632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file="colossus.jpg"</a:t>
            </a:r>
          </a:p>
          <a:p>
            <a:r>
              <a:rPr lang="en-US" altLang="zh-CN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="528" h="349"/&gt;</a:t>
            </a:r>
            <a:endParaRPr lang="ko-KR" altLang="en-US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3732" y="4500114"/>
            <a:ext cx="568863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file="local"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ko-KR" altLang="en-US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3732" y="5373216"/>
            <a:ext cx="5688632" cy="9233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anc_civ:file</a:t>
            </a:r>
            <a:r>
              <a:rPr lang="en-US" altLang="zh-C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="local"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wow:file</a:t>
            </a:r>
            <a:r>
              <a:rPr lang="en-US" altLang="zh-C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="colossus.jpg"</a:t>
            </a:r>
          </a:p>
          <a:p>
            <a:r>
              <a:rPr lang="en-US" altLang="zh-CN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</a:t>
            </a:r>
            <a:r>
              <a:rPr lang="en-US" altLang="zh-C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="528" h="349"/&gt;</a:t>
            </a:r>
            <a:endParaRPr lang="ko-KR" altLang="en-US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99244" y="2249809"/>
            <a:ext cx="1763688" cy="75608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orbel" pitchFamily="34" charset="0"/>
              </a:rPr>
              <a:t>No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orbel" pitchFamily="34" charset="0"/>
              </a:rPr>
              <a:t> confusion</a:t>
            </a:r>
            <a:endParaRPr lang="zh-CN" altLang="en-US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40647" y="3308664"/>
            <a:ext cx="1763688" cy="75608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rbel" pitchFamily="34" charset="0"/>
              </a:rPr>
              <a:t> confusion</a:t>
            </a:r>
            <a:endParaRPr lang="zh-CN" altLang="en-US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55937" y="4329802"/>
            <a:ext cx="1763688" cy="75608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rbel" pitchFamily="34" charset="0"/>
              </a:rPr>
              <a:t>confusion</a:t>
            </a:r>
            <a:endParaRPr lang="zh-CN" altLang="en-US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3" name="위쪽/아래쪽 화살표 12"/>
          <p:cNvSpPr/>
          <p:nvPr/>
        </p:nvSpPr>
        <p:spPr>
          <a:xfrm>
            <a:off x="1611506" y="3909992"/>
            <a:ext cx="104037" cy="590122"/>
          </a:xfrm>
          <a:prstGeom prst="up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Corbel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1835696" y="5778931"/>
            <a:ext cx="1163419" cy="12804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496" y="5678890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prepend the attribute with a specific namespace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15040</TotalTime>
  <Words>537</Words>
  <Application>Microsoft Office PowerPoint</Application>
  <PresentationFormat>화면 슬라이드 쇼(4:3)</PresentationFormat>
  <Paragraphs>108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SNU IDB Lab.</vt:lpstr>
      <vt:lpstr>Ch. 12: XML Namespaces</vt:lpstr>
      <vt:lpstr>Contents</vt:lpstr>
      <vt:lpstr> Designing a Namespace Name </vt:lpstr>
      <vt:lpstr>Designing a Namespace Name</vt:lpstr>
      <vt:lpstr> Declaring a Default Namespace </vt:lpstr>
      <vt:lpstr> Declaring a Namespace Name Prefix </vt:lpstr>
      <vt:lpstr> Labeling Elements with a Namespace Prefix </vt:lpstr>
      <vt:lpstr> How Namespace Affect Attributes 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XML</dc:title>
  <dc:creator>Hyunwoo Kim</dc:creator>
  <cp:lastModifiedBy>Ruud</cp:lastModifiedBy>
  <cp:revision>1214</cp:revision>
  <dcterms:created xsi:type="dcterms:W3CDTF">2006-10-05T04:04:58Z</dcterms:created>
  <dcterms:modified xsi:type="dcterms:W3CDTF">2011-07-13T05:55:14Z</dcterms:modified>
</cp:coreProperties>
</file>