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0" r:id="rId2"/>
    <p:sldId id="414" r:id="rId3"/>
    <p:sldId id="442" r:id="rId4"/>
    <p:sldId id="415" r:id="rId5"/>
    <p:sldId id="427" r:id="rId6"/>
    <p:sldId id="428" r:id="rId7"/>
    <p:sldId id="438" r:id="rId8"/>
    <p:sldId id="430" r:id="rId9"/>
    <p:sldId id="431" r:id="rId10"/>
    <p:sldId id="432" r:id="rId11"/>
    <p:sldId id="439" r:id="rId12"/>
    <p:sldId id="434" r:id="rId13"/>
    <p:sldId id="435" r:id="rId14"/>
    <p:sldId id="429" r:id="rId15"/>
    <p:sldId id="437" r:id="rId16"/>
    <p:sldId id="440" r:id="rId17"/>
    <p:sldId id="42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74640" autoAdjust="0"/>
  </p:normalViewPr>
  <p:slideViewPr>
    <p:cSldViewPr>
      <p:cViewPr varScale="1">
        <p:scale>
          <a:sx n="99" d="100"/>
          <a:sy n="99" d="100"/>
        </p:scale>
        <p:origin x="19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6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14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0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25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7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7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4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4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9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9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17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Jena Property Table Implementation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Kevin Wilkinson</a:t>
            </a: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International Workshop on Scalable Semantic Web Knowledge Base Systems, 2006</a:t>
            </a:r>
          </a:p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16, 2014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Kyung-Bin Lim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Property-class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Stores all members of a class together</a:t>
            </a:r>
          </a:p>
          <a:p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99724"/>
              </p:ext>
            </p:extLst>
          </p:nvPr>
        </p:nvGraphicFramePr>
        <p:xfrm>
          <a:off x="1331640" y="2916163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subj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copyright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“XYZ”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Fox, Joe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“MNP”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904" y="2420888"/>
            <a:ext cx="1728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BookType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Property Tables</a:t>
            </a:r>
          </a:p>
          <a:p>
            <a:r>
              <a:rPr lang="en-US" altLang="ko-KR" b="1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62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Statement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Multi-valued property table</a:t>
            </a:r>
          </a:p>
          <a:p>
            <a:pPr lvl="1"/>
            <a:r>
              <a:rPr lang="en-US" altLang="ko-KR" dirty="0" smtClean="0"/>
              <a:t>Creates a new row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Single-valued property or Property-class table</a:t>
            </a:r>
          </a:p>
          <a:p>
            <a:pPr lvl="1"/>
            <a:r>
              <a:rPr lang="en-US" altLang="ko-KR" dirty="0" smtClean="0"/>
              <a:t>If the subject does not exist</a:t>
            </a:r>
          </a:p>
          <a:p>
            <a:pPr lvl="2"/>
            <a:r>
              <a:rPr lang="en-US" altLang="ko-KR" dirty="0" smtClean="0"/>
              <a:t>Create a new row</a:t>
            </a:r>
          </a:p>
          <a:p>
            <a:pPr lvl="1"/>
            <a:r>
              <a:rPr lang="en-US" altLang="ko-KR" dirty="0" smtClean="0"/>
              <a:t>If the subject already exist</a:t>
            </a:r>
          </a:p>
          <a:p>
            <a:pPr lvl="2"/>
            <a:r>
              <a:rPr lang="en-US" altLang="ko-KR" dirty="0" smtClean="0"/>
              <a:t>Update the row with property value</a:t>
            </a:r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Optimization of Single-valued property table</a:t>
            </a:r>
          </a:p>
          <a:p>
            <a:pPr lvl="1"/>
            <a:r>
              <a:rPr lang="en-US" altLang="ko-KR" dirty="0" smtClean="0"/>
              <a:t>When inserting series of statement (assume ordered)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16" y="1052736"/>
            <a:ext cx="1080120" cy="209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73" y="3845392"/>
            <a:ext cx="4377543" cy="115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79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Statement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Multi-valued property table</a:t>
            </a:r>
          </a:p>
          <a:p>
            <a:pPr lvl="1"/>
            <a:r>
              <a:rPr lang="en-US" altLang="ko-KR" dirty="0" smtClean="0"/>
              <a:t>Removes the </a:t>
            </a:r>
            <a:r>
              <a:rPr lang="en-US" altLang="ko-KR" dirty="0"/>
              <a:t>row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Single-valued property or Property-class </a:t>
            </a:r>
            <a:r>
              <a:rPr lang="en-US" altLang="ko-KR" dirty="0" smtClean="0"/>
              <a:t>table</a:t>
            </a:r>
          </a:p>
          <a:p>
            <a:pPr lvl="1"/>
            <a:r>
              <a:rPr lang="en-US" altLang="ko-KR" dirty="0" smtClean="0"/>
              <a:t>Changes the column value to null</a:t>
            </a:r>
          </a:p>
          <a:p>
            <a:pPr lvl="1"/>
            <a:r>
              <a:rPr lang="en-US" altLang="ko-KR" dirty="0" smtClean="0"/>
              <a:t>If all property columns are null as a result, remove the row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Optimization </a:t>
            </a:r>
            <a:r>
              <a:rPr lang="en-US" altLang="ko-KR" dirty="0"/>
              <a:t>of Single-valued property table</a:t>
            </a:r>
          </a:p>
          <a:p>
            <a:pPr lvl="1"/>
            <a:r>
              <a:rPr lang="en-US" altLang="ko-KR" dirty="0"/>
              <a:t>When </a:t>
            </a:r>
            <a:r>
              <a:rPr lang="en-US" altLang="ko-KR" dirty="0" smtClean="0"/>
              <a:t>deleting series </a:t>
            </a:r>
            <a:r>
              <a:rPr lang="en-US" altLang="ko-KR" dirty="0"/>
              <a:t>of statement (assume ordered)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30" y="1268760"/>
            <a:ext cx="1080120" cy="209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4377543" cy="115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48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Advantages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Generate better plans over property tables than over a triple store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 efficient query plan: choose the most selective predicate (Age or IQ)</a:t>
            </a:r>
          </a:p>
          <a:p>
            <a:r>
              <a:rPr lang="en-US" altLang="ko-KR" dirty="0" smtClean="0"/>
              <a:t>Query optimizer looks at the property tables</a:t>
            </a:r>
            <a:endParaRPr lang="en-US" altLang="ko-KR" dirty="0"/>
          </a:p>
        </p:txBody>
      </p:sp>
      <p:sp>
        <p:nvSpPr>
          <p:cNvPr id="4" name="직사각형 5"/>
          <p:cNvSpPr/>
          <p:nvPr/>
        </p:nvSpPr>
        <p:spPr>
          <a:xfrm>
            <a:off x="2195736" y="1700808"/>
            <a:ext cx="4824536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SELECT  ?s</a:t>
            </a:r>
          </a:p>
          <a:p>
            <a:pPr>
              <a:buNone/>
            </a:pPr>
            <a:r>
              <a:rPr lang="en-US" altLang="ko-KR" dirty="0" smtClean="0"/>
              <a:t>	WHERE { ?s </a:t>
            </a:r>
            <a:r>
              <a:rPr lang="en-US" altLang="ko-KR" dirty="0" err="1" smtClean="0"/>
              <a:t>ex:hasAge</a:t>
            </a:r>
            <a:r>
              <a:rPr lang="en-US" altLang="ko-KR" dirty="0" smtClean="0"/>
              <a:t> 50. 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?s </a:t>
            </a:r>
            <a:r>
              <a:rPr lang="en-US" altLang="ko-KR" dirty="0" err="1" smtClean="0"/>
              <a:t>ex:hasIQ</a:t>
            </a:r>
            <a:r>
              <a:rPr lang="en-US" altLang="ko-KR" dirty="0" smtClean="0"/>
              <a:t>   150 }</a:t>
            </a:r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66244"/>
              </p:ext>
            </p:extLst>
          </p:nvPr>
        </p:nvGraphicFramePr>
        <p:xfrm>
          <a:off x="2699792" y="4581128"/>
          <a:ext cx="1512168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subj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</a:t>
                      </a:r>
                      <a:endParaRPr lang="ko-KR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42838"/>
              </p:ext>
            </p:extLst>
          </p:nvPr>
        </p:nvGraphicFramePr>
        <p:xfrm>
          <a:off x="5642448" y="4869160"/>
          <a:ext cx="13778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12"/>
                <a:gridCol w="68891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subj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IQ</a:t>
                      </a:r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1800" y="4221088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hasAge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99828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hasIQ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4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Advantages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Joins can be </a:t>
            </a:r>
            <a:r>
              <a:rPr lang="en-US" altLang="ko-KR" dirty="0" smtClean="0"/>
              <a:t>eliminated (assume predicates are single-valued)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 triple store, this query requires a join</a:t>
            </a:r>
            <a:endParaRPr lang="en-US" altLang="ko-KR" dirty="0"/>
          </a:p>
          <a:p>
            <a:r>
              <a:rPr lang="en-US" altLang="ko-KR" dirty="0" smtClean="0"/>
              <a:t>In single-valued property table, store both ex:p1 and ex:p2 as columns in the same table</a:t>
            </a:r>
          </a:p>
          <a:p>
            <a:pPr lvl="1"/>
            <a:r>
              <a:rPr lang="en-US" altLang="ko-KR" dirty="0" smtClean="0"/>
              <a:t>We can process the query as a selection over the table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5"/>
          <p:cNvSpPr/>
          <p:nvPr/>
        </p:nvSpPr>
        <p:spPr>
          <a:xfrm>
            <a:off x="2195736" y="1700808"/>
            <a:ext cx="4824536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SELECT  ?s</a:t>
            </a:r>
          </a:p>
          <a:p>
            <a:pPr>
              <a:buNone/>
            </a:pPr>
            <a:r>
              <a:rPr lang="en-US" altLang="ko-KR" dirty="0" smtClean="0"/>
              <a:t>	WHERE { ?s ex:p1 10. 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?s ex:p2 25}</a:t>
            </a:r>
            <a:endParaRPr lang="ko-KR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18816"/>
              </p:ext>
            </p:extLst>
          </p:nvPr>
        </p:nvGraphicFramePr>
        <p:xfrm>
          <a:off x="1475656" y="47971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ex:p1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ex:p2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10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22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Property Tables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072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Efficient storage for frequently occurring pattern</a:t>
            </a:r>
          </a:p>
          <a:p>
            <a:endParaRPr lang="en-US" altLang="ko-KR" dirty="0"/>
          </a:p>
          <a:p>
            <a:r>
              <a:rPr lang="en-US" altLang="ko-KR" dirty="0" smtClean="0"/>
              <a:t>Space efficient</a:t>
            </a:r>
          </a:p>
          <a:p>
            <a:endParaRPr lang="en-US" altLang="ko-KR" dirty="0"/>
          </a:p>
          <a:p>
            <a:r>
              <a:rPr lang="en-US" altLang="ko-KR" dirty="0" smtClean="0"/>
              <a:t>Better query plan</a:t>
            </a:r>
          </a:p>
          <a:p>
            <a:pPr lvl="1"/>
            <a:r>
              <a:rPr lang="en-US" altLang="ko-KR" dirty="0" smtClean="0"/>
              <a:t>Makes a good use of query optimizer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Eliminate possible joins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2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Property Tables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(Resource Description Framework)</a:t>
            </a:r>
          </a:p>
          <a:p>
            <a:pPr lvl="1"/>
            <a:r>
              <a:rPr lang="en-US" altLang="ko-KR" dirty="0" smtClean="0"/>
              <a:t>Designed by W3C</a:t>
            </a:r>
          </a:p>
          <a:p>
            <a:pPr lvl="1"/>
            <a:r>
              <a:rPr lang="en-US" altLang="ko-KR" dirty="0" smtClean="0"/>
              <a:t>The most prominent standards by W3C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Unit: Triple Structure (Subject – Predicate – Object)</a:t>
            </a:r>
            <a:endParaRPr lang="en-US" altLang="ko-KR" dirty="0"/>
          </a:p>
        </p:txBody>
      </p:sp>
      <p:sp>
        <p:nvSpPr>
          <p:cNvPr id="20" name="타원 19"/>
          <p:cNvSpPr/>
          <p:nvPr/>
        </p:nvSpPr>
        <p:spPr>
          <a:xfrm>
            <a:off x="2087724" y="4149080"/>
            <a:ext cx="1368152" cy="10801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1" name="TextBox 20"/>
          <p:cNvSpPr txBox="1"/>
          <p:nvPr/>
        </p:nvSpPr>
        <p:spPr>
          <a:xfrm>
            <a:off x="2339752" y="4548374"/>
            <a:ext cx="9001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/>
              <a:t>Subject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5436096" y="4365105"/>
            <a:ext cx="1512168" cy="64807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3" name="TextBox 22"/>
          <p:cNvSpPr txBox="1"/>
          <p:nvPr/>
        </p:nvSpPr>
        <p:spPr>
          <a:xfrm>
            <a:off x="5729649" y="4528629"/>
            <a:ext cx="93058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/>
              <a:t>Object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3725906" y="4573724"/>
            <a:ext cx="1440160" cy="2308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5" name="TextBox 24"/>
          <p:cNvSpPr txBox="1"/>
          <p:nvPr/>
        </p:nvSpPr>
        <p:spPr>
          <a:xfrm>
            <a:off x="3923928" y="4312605"/>
            <a:ext cx="10081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/>
              <a:t>Predicate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719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Triple Store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common approach to store RDF in RDB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Store in a three-column table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Each table row represents one RDF statement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52146"/>
            <a:ext cx="4248472" cy="206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0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RDF datasets have a significant amount of regularity</a:t>
            </a:r>
          </a:p>
          <a:p>
            <a:pPr lvl="1"/>
            <a:r>
              <a:rPr lang="en-US" altLang="ko-KR" dirty="0" smtClean="0"/>
              <a:t>Frequently occurring patterns of statements</a:t>
            </a:r>
          </a:p>
          <a:p>
            <a:pPr lvl="1"/>
            <a:r>
              <a:rPr lang="en-US" altLang="ko-KR" dirty="0" smtClean="0"/>
              <a:t>i.e. an employee dataset might include for each employee, an employee number, a name, location, phone, etc.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Need to leverage this regularity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Tables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Take advantage of regularity in RDF datasets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Stores a number of related properties together in a table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Reduced storage requirements and faster access times</a:t>
            </a:r>
          </a:p>
          <a:p>
            <a:endParaRPr lang="en-US" altLang="ko-KR" dirty="0" smtClean="0"/>
          </a:p>
          <a:p>
            <a:r>
              <a:rPr lang="en-US" altLang="ko-KR" dirty="0"/>
              <a:t>Each table row represents </a:t>
            </a:r>
            <a:r>
              <a:rPr lang="en-US" altLang="ko-KR" dirty="0" smtClean="0"/>
              <a:t>one OR more RDF </a:t>
            </a:r>
            <a:r>
              <a:rPr lang="en-US" altLang="ko-KR" dirty="0"/>
              <a:t>statement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93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Property Tables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47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Single-valued Property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Store values for one or more properties that have cardinality of one</a:t>
            </a:r>
          </a:p>
          <a:p>
            <a:r>
              <a:rPr lang="en-US" altLang="ko-KR" dirty="0" smtClean="0"/>
              <a:t>Subject column serves as the table key</a:t>
            </a:r>
          </a:p>
          <a:p>
            <a:r>
              <a:rPr lang="en-US" altLang="ko-KR" dirty="0" smtClean="0"/>
              <a:t>Each property column stores an object value or be null</a:t>
            </a:r>
          </a:p>
          <a:p>
            <a:r>
              <a:rPr lang="en-US" altLang="ko-KR" dirty="0" smtClean="0"/>
              <a:t>Each row represents as many RDF statements as it has non-null values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21062"/>
              </p:ext>
            </p:extLst>
          </p:nvPr>
        </p:nvGraphicFramePr>
        <p:xfrm>
          <a:off x="1475656" y="47971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prop4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∙∙∙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08" y="2740247"/>
            <a:ext cx="3384376" cy="174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Multi-valued Property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Store a single property that has a maximum cardinality greater than one</a:t>
            </a:r>
          </a:p>
          <a:p>
            <a:r>
              <a:rPr lang="en-US" altLang="ko-KR" dirty="0" smtClean="0"/>
              <a:t>Subject and object value serve as the table key (compound key)</a:t>
            </a:r>
          </a:p>
          <a:p>
            <a:r>
              <a:rPr lang="en-US" altLang="ko-KR" dirty="0" smtClean="0"/>
              <a:t>Each row represents a single RDF statement</a:t>
            </a:r>
          </a:p>
          <a:p>
            <a:r>
              <a:rPr lang="en-US" altLang="ko-KR" dirty="0" smtClean="0"/>
              <a:t>Property column value may not be null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5006"/>
              </p:ext>
            </p:extLst>
          </p:nvPr>
        </p:nvGraphicFramePr>
        <p:xfrm>
          <a:off x="6228184" y="3137194"/>
          <a:ext cx="1584176" cy="266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</a:tblGrid>
              <a:tr h="53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subj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obj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∙∙∙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18775" y="3028812"/>
            <a:ext cx="3473738" cy="720080"/>
            <a:chOff x="1034769" y="5222662"/>
            <a:chExt cx="3473738" cy="720080"/>
          </a:xfrm>
        </p:grpSpPr>
        <p:sp>
          <p:nvSpPr>
            <p:cNvPr id="6" name="타원 6"/>
            <p:cNvSpPr/>
            <p:nvPr/>
          </p:nvSpPr>
          <p:spPr>
            <a:xfrm>
              <a:off x="1034769" y="5222662"/>
              <a:ext cx="962209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7"/>
            <p:cNvSpPr/>
            <p:nvPr/>
          </p:nvSpPr>
          <p:spPr>
            <a:xfrm>
              <a:off x="3546298" y="5222662"/>
              <a:ext cx="962209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8"/>
            <p:cNvSpPr/>
            <p:nvPr/>
          </p:nvSpPr>
          <p:spPr>
            <a:xfrm>
              <a:off x="2301093" y="5507425"/>
              <a:ext cx="936104" cy="1505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63784" y="5222662"/>
              <a:ext cx="773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prop2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76690" y="5351869"/>
              <a:ext cx="483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/>
                <a:t>s1</a:t>
              </a:r>
              <a:endParaRPr lang="ko-KR" altLang="en-US" sz="2400" dirty="0"/>
            </a:p>
          </p:txBody>
        </p:sp>
      </p:grpSp>
      <p:grpSp>
        <p:nvGrpSpPr>
          <p:cNvPr id="11" name="그룹 13"/>
          <p:cNvGrpSpPr/>
          <p:nvPr/>
        </p:nvGrpSpPr>
        <p:grpSpPr>
          <a:xfrm>
            <a:off x="1026254" y="4008919"/>
            <a:ext cx="3473738" cy="720080"/>
            <a:chOff x="1034769" y="5222662"/>
            <a:chExt cx="3473738" cy="720080"/>
          </a:xfrm>
        </p:grpSpPr>
        <p:sp>
          <p:nvSpPr>
            <p:cNvPr id="12" name="타원 14"/>
            <p:cNvSpPr/>
            <p:nvPr/>
          </p:nvSpPr>
          <p:spPr>
            <a:xfrm>
              <a:off x="1034769" y="5222662"/>
              <a:ext cx="962209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5"/>
            <p:cNvSpPr/>
            <p:nvPr/>
          </p:nvSpPr>
          <p:spPr>
            <a:xfrm>
              <a:off x="3546298" y="5222662"/>
              <a:ext cx="962209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6"/>
            <p:cNvSpPr/>
            <p:nvPr/>
          </p:nvSpPr>
          <p:spPr>
            <a:xfrm>
              <a:off x="2301093" y="5507425"/>
              <a:ext cx="936104" cy="1505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2436" y="5222662"/>
              <a:ext cx="773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prop2</a:t>
              </a:r>
              <a:endParaRPr lang="ko-KR" altLang="en-US" sz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30702" y="3158018"/>
            <a:ext cx="5614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/>
              <a:t>o2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65682" y="4138125"/>
            <a:ext cx="4833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/>
              <a:t>s1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5687" y="4138126"/>
            <a:ext cx="5614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/>
              <a:t>o4</a:t>
            </a:r>
            <a:endParaRPr lang="ko-KR" altLang="en-US" sz="2400" dirty="0"/>
          </a:p>
        </p:txBody>
      </p:sp>
      <p:grpSp>
        <p:nvGrpSpPr>
          <p:cNvPr id="26" name="그룹 13"/>
          <p:cNvGrpSpPr/>
          <p:nvPr/>
        </p:nvGrpSpPr>
        <p:grpSpPr>
          <a:xfrm>
            <a:off x="1021268" y="5013176"/>
            <a:ext cx="3473738" cy="720080"/>
            <a:chOff x="1034769" y="5222662"/>
            <a:chExt cx="3473738" cy="720080"/>
          </a:xfrm>
        </p:grpSpPr>
        <p:sp>
          <p:nvSpPr>
            <p:cNvPr id="27" name="타원 14"/>
            <p:cNvSpPr/>
            <p:nvPr/>
          </p:nvSpPr>
          <p:spPr>
            <a:xfrm>
              <a:off x="1034769" y="5222662"/>
              <a:ext cx="962209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15"/>
            <p:cNvSpPr/>
            <p:nvPr/>
          </p:nvSpPr>
          <p:spPr>
            <a:xfrm>
              <a:off x="3546298" y="5222662"/>
              <a:ext cx="962209" cy="72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16"/>
            <p:cNvSpPr/>
            <p:nvPr/>
          </p:nvSpPr>
          <p:spPr>
            <a:xfrm>
              <a:off x="2301093" y="5507425"/>
              <a:ext cx="936104" cy="1505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2436" y="5222662"/>
              <a:ext cx="773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prop2</a:t>
              </a:r>
              <a:endParaRPr lang="ko-KR" altLang="en-US" sz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60696" y="5142382"/>
            <a:ext cx="4833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/>
              <a:t>s2</a:t>
            </a:r>
            <a:endParaRPr lang="ko-KR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30701" y="5142383"/>
            <a:ext cx="5614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/>
              <a:t>o3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372200" y="2771636"/>
            <a:ext cx="12241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&lt;prop2&gt;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8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13322</TotalTime>
  <Words>612</Words>
  <Application>Microsoft Office PowerPoint</Application>
  <PresentationFormat>화면 슬라이드 쇼(4:3)</PresentationFormat>
  <Paragraphs>249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Wingdings</vt:lpstr>
      <vt:lpstr>SNU IDB Lab.</vt:lpstr>
      <vt:lpstr>Jena Property Table Implementation</vt:lpstr>
      <vt:lpstr>Outline</vt:lpstr>
      <vt:lpstr>RDF</vt:lpstr>
      <vt:lpstr>Triple Store</vt:lpstr>
      <vt:lpstr>Limitations</vt:lpstr>
      <vt:lpstr>Property Tables</vt:lpstr>
      <vt:lpstr>Outline</vt:lpstr>
      <vt:lpstr>Single-valued Property Table</vt:lpstr>
      <vt:lpstr>Multi-valued Property Table</vt:lpstr>
      <vt:lpstr>Property-class Table</vt:lpstr>
      <vt:lpstr>Outline</vt:lpstr>
      <vt:lpstr>Add Statement</vt:lpstr>
      <vt:lpstr>Delete Statement</vt:lpstr>
      <vt:lpstr>Advantages</vt:lpstr>
      <vt:lpstr>Advantages</vt:lpstr>
      <vt:lpstr>Outline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565</cp:revision>
  <dcterms:created xsi:type="dcterms:W3CDTF">2006-10-05T04:04:58Z</dcterms:created>
  <dcterms:modified xsi:type="dcterms:W3CDTF">2014-02-06T08:10:07Z</dcterms:modified>
</cp:coreProperties>
</file>