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0" r:id="rId2"/>
    <p:sldId id="361" r:id="rId3"/>
    <p:sldId id="474" r:id="rId4"/>
    <p:sldId id="475" r:id="rId5"/>
    <p:sldId id="476" r:id="rId6"/>
    <p:sldId id="477" r:id="rId7"/>
    <p:sldId id="453" r:id="rId8"/>
    <p:sldId id="454" r:id="rId9"/>
    <p:sldId id="456" r:id="rId10"/>
    <p:sldId id="457" r:id="rId11"/>
    <p:sldId id="458" r:id="rId12"/>
    <p:sldId id="459" r:id="rId13"/>
    <p:sldId id="460" r:id="rId14"/>
    <p:sldId id="461" r:id="rId15"/>
    <p:sldId id="464" r:id="rId16"/>
    <p:sldId id="465" r:id="rId17"/>
    <p:sldId id="467" r:id="rId18"/>
    <p:sldId id="466" r:id="rId19"/>
    <p:sldId id="468" r:id="rId20"/>
    <p:sldId id="470" r:id="rId21"/>
    <p:sldId id="472" r:id="rId22"/>
    <p:sldId id="471" r:id="rId23"/>
    <p:sldId id="473" r:id="rId24"/>
    <p:sldId id="45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8754" autoAdjust="0"/>
  </p:normalViewPr>
  <p:slideViewPr>
    <p:cSldViewPr>
      <p:cViewPr>
        <p:scale>
          <a:sx n="100" d="100"/>
          <a:sy n="100" d="100"/>
        </p:scale>
        <p:origin x="-19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𝜃 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찾는 건데 </a:t>
            </a:r>
            <a:r>
              <a:rPr lang="en-US" altLang="ko-KR" dirty="0" smtClean="0"/>
              <a:t>likelihood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계산위해서</a:t>
            </a:r>
            <a:r>
              <a:rPr lang="ko-KR" altLang="en-US" baseline="0" dirty="0" smtClean="0"/>
              <a:t> 𝜃를 </a:t>
            </a:r>
            <a:r>
              <a:rPr lang="ko-KR" altLang="en-US" baseline="0" dirty="0" err="1" smtClean="0"/>
              <a:t>알아야해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그런데 우리가 알고 있는 것은 </a:t>
            </a:r>
            <a:r>
              <a:rPr lang="en-US" altLang="ko-KR" baseline="0" dirty="0" smtClean="0"/>
              <a:t>Y </a:t>
            </a:r>
            <a:r>
              <a:rPr lang="ko-KR" altLang="en-US" baseline="0" dirty="0" smtClean="0"/>
              <a:t>정보 뿐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그러므로 </a:t>
            </a:r>
            <a:r>
              <a:rPr lang="en-US" altLang="ko-KR" baseline="0" dirty="0" smtClean="0"/>
              <a:t>EM </a:t>
            </a:r>
            <a:r>
              <a:rPr lang="ko-KR" altLang="en-US" baseline="0" dirty="0" smtClean="0"/>
              <a:t>알고리즘으로 </a:t>
            </a:r>
            <a:r>
              <a:rPr lang="en-US" altLang="ko-KR" baseline="0" dirty="0" smtClean="0"/>
              <a:t>Y </a:t>
            </a:r>
            <a:r>
              <a:rPr lang="ko-KR" altLang="en-US" baseline="0" dirty="0" smtClean="0"/>
              <a:t>이용해 반복적 절차를 거쳐 𝜃를 계산해낸다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6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 is reported that the aspect model used in the probabilistic latent semantic analysis has severe </a:t>
            </a:r>
            <a:r>
              <a:rPr lang="en-US" altLang="ko-KR" dirty="0" err="1" smtClean="0"/>
              <a:t>overfitting</a:t>
            </a:r>
            <a:r>
              <a:rPr lang="en-US" altLang="ko-KR" dirty="0" smtClean="0"/>
              <a:t> problems</a:t>
            </a:r>
          </a:p>
          <a:p>
            <a:r>
              <a:rPr lang="en-US" altLang="ko-KR" dirty="0" err="1" smtClean="0"/>
              <a:t>Blei</a:t>
            </a:r>
            <a:r>
              <a:rPr lang="en-US" altLang="ko-KR" dirty="0" smtClean="0"/>
              <a:t>, David M.; Andrew Y. Ng; Michael I. Jordan (2003). "Latent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Allocation". Journal of Machine Learning Research 3: 993?1022. doi:10.1162/jmlr.2003.3.4-5.993.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9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PLSA (Probabilistic Latent Semantic Analysis)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Thomas Hofmann, Probabilistic Latent Semantic Indexing, Proceedings of the Twenty-Second Annual International SIGIR Conference on Research and Development in Information Retrieval (SIGIR-99),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pp. 50-57, 1999.</a:t>
            </a:r>
            <a:endParaRPr lang="en-US" altLang="ko-K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Singh, Survey on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pLSA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based scene classification techniques, Confluence The Next Generation Information Technology Summit (Confluence), 2014 5th International Conference, pp. 555-560, 2014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16, 2015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inference </a:t>
            </a:r>
            <a:r>
              <a:rPr lang="en-US" altLang="ko-KR" dirty="0" smtClean="0"/>
              <a:t>[3/3</a:t>
            </a:r>
            <a:r>
              <a:rPr lang="en-US" altLang="ko-KR" dirty="0"/>
              <a:t>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𝑑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𝑤𝑧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nary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𝑑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nary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|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                </m:t>
                      </m:r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𝑑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r>
                        <a:rPr lang="en-US" altLang="ko-KR" sz="1800" i="1">
                          <a:latin typeface="Cambria Math"/>
                        </a:rPr>
                        <m:t>(</m:t>
                      </m:r>
                      <m:r>
                        <a:rPr lang="en-US" altLang="ko-KR" sz="1800" i="1">
                          <a:latin typeface="Cambria Math"/>
                        </a:rPr>
                        <m:t>𝑧</m:t>
                      </m:r>
                      <m:r>
                        <a:rPr lang="en-US" altLang="ko-KR" sz="1800" i="1">
                          <a:latin typeface="Cambria Math"/>
                        </a:rPr>
                        <m:t>|</m:t>
                      </m:r>
                      <m:r>
                        <a:rPr lang="en-US" altLang="ko-KR" sz="1800" i="1">
                          <a:latin typeface="Cambria Math"/>
                        </a:rPr>
                        <m:t>𝑑</m:t>
                      </m:r>
                      <m:r>
                        <a:rPr lang="en-US" altLang="ko-KR" sz="18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endParaRPr lang="ko-KR" alt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                </m:t>
                      </m:r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𝑑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r>
                        <a:rPr lang="en-US" altLang="ko-KR" sz="1800" i="1">
                          <a:latin typeface="Cambria Math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𝑧</m:t>
                      </m:r>
                      <m:r>
                        <a:rPr lang="en-US" altLang="ko-KR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/>
                        </a:rPr>
                        <m:t>ℒ</m:t>
                      </m:r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altLang="ko-KR" sz="1800" dirty="0"/>
                                    <m:t> </m:t>
                                  </m:r>
                                </m:sup>
                              </m:sSup>
                              <m:r>
                                <a:rPr lang="en-US" altLang="ko-KR" sz="1800" i="1" dirty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ko-KR" sz="1800" i="1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00">
                                                  <a:latin typeface="Cambria Math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80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altLang="ko-KR" sz="1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18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r>
                                                        <a:rPr lang="en-US" altLang="ko-KR" sz="1800" i="1">
                                                          <a:latin typeface="Cambria Math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sz="18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800" i="1">
                                                              <a:latin typeface="Cambria Math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altLang="ko-KR" sz="1800" i="1">
                                                              <a:latin typeface="Cambria Math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nary>
                                                  <m:r>
                                                    <a:rPr lang="en-US" altLang="ko-KR" sz="1800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ko-KR" sz="1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800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ko-KR" sz="18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800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altLang="ko-KR" sz="1800" i="1">
                                                      <a:latin typeface="Cambria Math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ko-KR" sz="18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  <m:r>
                                                    <a:rPr lang="en-US" altLang="ko-KR" sz="1800" i="1">
                                                      <a:latin typeface="Cambria Math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800" dirty="0"/>
                                            <m:t> 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dirty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837232" y="1762943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 and w is conditionally independent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708919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P(</a:t>
            </a:r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z|d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) P(d) = P(</a:t>
            </a:r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d|z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)P(z) = P(</a:t>
            </a:r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zd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678408" y="159336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932040" y="2564904"/>
            <a:ext cx="1142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56176" y="1593368"/>
            <a:ext cx="216024" cy="169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01204" y="2564904"/>
            <a:ext cx="216024" cy="169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5476582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→ Compute ML using EM algorithm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E-step (Expectation)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𝑤𝑑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𝑤𝑑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𝑤𝑑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𝑤𝑑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𝑑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𝑤𝑑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𝑤𝑑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𝑑</m:t>
                          </m:r>
                        </m:e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r>
                        <a:rPr lang="en-US" altLang="ko-KR" sz="1800" i="1">
                          <a:latin typeface="Cambria Math"/>
                        </a:rPr>
                        <m:t>(</m:t>
                      </m:r>
                      <m:r>
                        <a:rPr lang="en-US" altLang="ko-KR" sz="1800" i="1">
                          <a:latin typeface="Cambria Math"/>
                        </a:rPr>
                        <m:t>𝑧</m:t>
                      </m:r>
                      <m:r>
                        <a:rPr lang="en-US" altLang="ko-KR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𝑤𝑑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𝑤𝑑</m:t>
                              </m:r>
                            </m:e>
                          </m:d>
                        </m:den>
                      </m:f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𝑤𝑑</m:t>
                                  </m:r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800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)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)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M-step (Maximization)</a:t>
            </a:r>
            <a:r>
              <a:rPr lang="en-US" altLang="ko-KR" dirty="0"/>
              <a:t> </a:t>
            </a:r>
            <a:r>
              <a:rPr lang="en-US" altLang="ko-KR" dirty="0" smtClean="0"/>
              <a:t>[1/8</a:t>
            </a:r>
            <a:r>
              <a:rPr lang="en-US" altLang="ko-KR" dirty="0"/>
              <a:t>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ℒ</m:t>
                      </m:r>
                      <m:r>
                        <a:rPr lang="en-US" altLang="ko-KR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 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𝑙𝑛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 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627784" y="2924944"/>
                <a:ext cx="5184576" cy="340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/>
                  <a:t>If</a:t>
                </a:r>
                <a:r>
                  <a:rPr lang="en-US" altLang="ko-KR" sz="1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</a:rPr>
                      <m:t>𝑛</m:t>
                    </m:r>
                    <m:r>
                      <a:rPr lang="en-US" altLang="ko-KR" sz="140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ko-KR" altLang="en-US" sz="1400" b="1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r>
                  <a:rPr lang="en-US" altLang="ko-KR" sz="1400" b="1" dirty="0" smtClean="0">
                    <a:latin typeface="Calibri" pitchFamily="34" charset="0"/>
                    <a:cs typeface="Calibri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sz="1400" b="1" dirty="0" smtClean="0">
                    <a:latin typeface="Calibri" pitchFamily="34" charset="0"/>
                    <a:cs typeface="Calibri" pitchFamily="34" charset="0"/>
                  </a:rPr>
                  <a:t> otherwise </a:t>
                </a:r>
                <a:r>
                  <a:rPr lang="en-US" altLang="ko-KR" sz="1400" b="1" dirty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</a:rPr>
                      <m:t>0</m:t>
                    </m:r>
                  </m:oMath>
                </a14:m>
                <a:endParaRPr lang="ko-KR" altLang="en-US" sz="1400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24944"/>
                <a:ext cx="5184576" cy="340478"/>
              </a:xfrm>
              <a:prstGeom prst="rect">
                <a:avLst/>
              </a:prstGeom>
              <a:blipFill rotWithShape="1">
                <a:blip r:embed="rId3"/>
                <a:stretch>
                  <a:fillRect l="-23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5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[2/8</a:t>
            </a:r>
            <a:r>
              <a:rPr lang="en-US" altLang="ko-KR" dirty="0"/>
              <a:t>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𝑙𝑛𝑃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By Lagrange multiplier,</a:t>
                </a:r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ℋ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ℒ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 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ko-KR" alt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ko-KR" alt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ℋ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𝛼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=0               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   </m:t>
                      </m:r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     [1]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ℋ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=0</m:t>
                      </m:r>
                      <m:r>
                        <a:rPr lang="en-US" altLang="ko-KR" sz="1400" i="1">
                          <a:latin typeface="Cambria Math"/>
                        </a:rPr>
                        <m:t>          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  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[2]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ℋ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𝛾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=0          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>
                          <a:latin typeface="Cambria Math"/>
                        </a:rPr>
                        <m:t>1   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    [3]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[3/8]: </a:t>
            </a:r>
            <a:r>
              <a:rPr lang="en-US" altLang="ko-KR" dirty="0"/>
              <a:t>Compute P(z)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ℋ</m:t>
                          </m:r>
                        </m:num>
                        <m:den>
                          <m:r>
                            <a:rPr lang="en-US" altLang="ko-KR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ℒ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            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𝛼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ko-KR" altLang="en-US" sz="160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          [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[4/8]: Compute P(z)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   </m:t>
                      </m:r>
                      <m:r>
                        <a:rPr lang="en-US" altLang="ko-KR" sz="1400" i="1">
                          <a:latin typeface="Cambria Math"/>
                        </a:rPr>
                        <m:t>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ko-KR" altLang="en-US" sz="1400" i="1">
                              <a:latin typeface="Cambria Math"/>
                            </a:rPr>
                            <m:t>𝛼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         [</m:t>
                      </m:r>
                      <m:r>
                        <a:rPr lang="en-US" altLang="ko-KR" sz="1400" i="1">
                          <a:latin typeface="Cambria Math"/>
                        </a:rPr>
                        <m:t>𝐴</m:t>
                      </m:r>
                      <m:r>
                        <a:rPr lang="en-US" altLang="ko-KR" sz="1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/>
                        </a:rPr>
                        <m:t>𝐵𝑦</m:t>
                      </m:r>
                      <m:r>
                        <a:rPr lang="en-US" altLang="ko-KR" sz="1400" i="1" dirty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sz="1400" i="1" dirty="0">
                          <a:latin typeface="Cambria Math"/>
                        </a:rPr>
                        <m:t>𝑎𝑛𝑑</m:t>
                      </m:r>
                      <m:r>
                        <a:rPr lang="en-US" altLang="ko-KR" sz="1400" i="1" dirty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ko-KR" sz="1400" i="1" dirty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num>
                            <m:den>
                              <m:r>
                                <a:rPr lang="ko-KR" altLang="en-US" sz="1400" i="1">
                                  <a:latin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</a:rPr>
                        <m:t>𝑇h𝑢𝑠</m:t>
                      </m:r>
                      <m:r>
                        <a:rPr lang="en-US" altLang="ko-KR" sz="1400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4355976" y="400506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60032" y="4123151"/>
            <a:ext cx="4320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=1</a:t>
            </a:r>
            <a:endParaRPr lang="ko-KR" altLang="en-US" sz="11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[5/8]: </a:t>
            </a:r>
            <a:r>
              <a:rPr lang="en-US" altLang="ko-KR" dirty="0"/>
              <a:t>Compute 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w|z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ℋ</m:t>
                          </m:r>
                        </m:num>
                        <m:den>
                          <m:r>
                            <a:rPr lang="en-US" altLang="ko-KR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ℒ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            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          [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[6/8]: </a:t>
            </a:r>
            <a:r>
              <a:rPr lang="en-US" altLang="ko-KR" dirty="0"/>
              <a:t>Compute P(</a:t>
            </a:r>
            <a:r>
              <a:rPr lang="en-US" altLang="ko-KR" dirty="0" err="1"/>
              <a:t>w|z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    </m:t>
                      </m:r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/>
                        </a:rPr>
                        <m:t>                                    </m:t>
                      </m:r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         [</m:t>
                      </m:r>
                      <m:r>
                        <a:rPr lang="en-US" altLang="ko-KR" sz="1400" i="1">
                          <a:latin typeface="Cambria Math"/>
                        </a:rPr>
                        <m:t>𝐵</m:t>
                      </m:r>
                      <m:r>
                        <a:rPr lang="en-US" altLang="ko-KR" sz="1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/>
                        </a:rPr>
                        <m:t>𝐵𝑦</m:t>
                      </m:r>
                      <m:r>
                        <a:rPr lang="en-US" altLang="ko-KR" sz="1400" i="1" dirty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ko-KR" sz="1400" i="1" dirty="0">
                          <a:latin typeface="Cambria Math"/>
                        </a:rPr>
                        <m:t>𝑎𝑛𝑑</m:t>
                      </m:r>
                      <m:r>
                        <a:rPr lang="en-US" altLang="ko-KR" sz="1400" i="1" dirty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ko-KR" sz="1400" i="1" dirty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ko-KR" altLang="en-US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/>
                        </a:rPr>
                        <m:t>𝛽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</a:rPr>
                        <m:t>𝑇h𝑢𝑠</m:t>
                      </m:r>
                      <m:r>
                        <a:rPr lang="en-US" altLang="ko-KR" sz="1400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[7/8]: </a:t>
            </a:r>
            <a:r>
              <a:rPr lang="en-US" altLang="ko-KR" dirty="0"/>
              <a:t>Compute 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d|z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ℋ</m:t>
                          </m:r>
                        </m:num>
                        <m:den>
                          <m:r>
                            <a:rPr lang="en-US" altLang="ko-KR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ℒ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            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)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𝑙𝑛𝑃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          [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𝐶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M-step (Maximization</a:t>
            </a:r>
            <a:r>
              <a:rPr lang="en-US" altLang="ko-KR" dirty="0" smtClean="0"/>
              <a:t>) [8/8]: </a:t>
            </a:r>
            <a:r>
              <a:rPr lang="en-US" altLang="ko-KR" dirty="0"/>
              <a:t>Compute P(</a:t>
            </a:r>
            <a:r>
              <a:rPr lang="en-US" altLang="ko-KR" dirty="0" err="1"/>
              <a:t>d|z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>
                          <a:latin typeface="Cambria Math"/>
                        </a:rPr>
                        <m:t>1       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                                   </m:t>
                      </m:r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ko-KR" altLang="en-US" sz="1400" i="1">
                              <a:latin typeface="Cambria Math"/>
                            </a:rPr>
                            <m:t>𝛾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         [</m:t>
                      </m:r>
                      <m:r>
                        <a:rPr lang="en-US" altLang="ko-KR" sz="1400" i="1">
                          <a:latin typeface="Cambria Math"/>
                        </a:rPr>
                        <m:t>𝐶</m:t>
                      </m:r>
                      <m:r>
                        <a:rPr lang="en-US" altLang="ko-KR" sz="1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/>
                        </a:rPr>
                        <m:t>𝐵𝑦</m:t>
                      </m:r>
                      <m:r>
                        <a:rPr lang="en-US" altLang="ko-KR" sz="1400" i="1" dirty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ko-KR" sz="1400" i="1" dirty="0">
                          <a:latin typeface="Cambria Math"/>
                        </a:rPr>
                        <m:t>𝑎𝑛𝑑</m:t>
                      </m:r>
                      <m:r>
                        <a:rPr lang="en-US" altLang="ko-KR" sz="1400" i="1" dirty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ko-KR" sz="1400" i="1" dirty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ko-KR" altLang="en-US" sz="1400" i="1">
                                  <a:latin typeface="Cambria Math"/>
                                </a:rPr>
                                <m:t>𝛾</m:t>
                              </m:r>
                            </m:den>
                          </m:f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/>
                        </a:rPr>
                        <m:t>𝛾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</a:rPr>
                        <m:t>𝑇h𝑢𝑠</m:t>
                      </m:r>
                      <m:r>
                        <a:rPr lang="en-US" altLang="ko-KR" sz="1400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Disadvantages of LSA</a:t>
            </a:r>
            <a:endParaRPr lang="en-US" altLang="ko-KR" dirty="0" smtClean="0"/>
          </a:p>
          <a:p>
            <a:r>
              <a:rPr lang="en-US" altLang="ko-KR" dirty="0" smtClean="0"/>
              <a:t>PLSA: Topic Model Based on Aspect Model</a:t>
            </a:r>
            <a:endParaRPr lang="en-US" altLang="ko-KR" dirty="0" smtClean="0"/>
          </a:p>
          <a:p>
            <a:r>
              <a:rPr lang="en-US" altLang="ko-KR" dirty="0" smtClean="0"/>
              <a:t>EM Algorithm for </a:t>
            </a:r>
            <a:r>
              <a:rPr lang="en-US" altLang="ko-KR" dirty="0" smtClean="0"/>
              <a:t>PLSA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dirty="0" smtClean="0"/>
                  <a:t>Expectation</a:t>
                </a: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marL="857250" lvl="1" indent="-457200"/>
                <a:endParaRPr lang="en-US" altLang="ko-KR" dirty="0"/>
              </a:p>
              <a:p>
                <a:pPr marL="857250" lvl="1" indent="-457200"/>
                <a:endParaRPr lang="en-US" altLang="ko-KR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dirty="0"/>
                  <a:t>Maximization</a:t>
                </a:r>
                <a:endParaRPr lang="en-US" altLang="ko-KR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 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93" t="-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자형 화살표 3"/>
          <p:cNvSpPr/>
          <p:nvPr/>
        </p:nvSpPr>
        <p:spPr>
          <a:xfrm rot="16200000" flipV="1">
            <a:off x="4391980" y="2096852"/>
            <a:ext cx="2592288" cy="1800200"/>
          </a:xfrm>
          <a:prstGeom prst="uturnArrow">
            <a:avLst>
              <a:gd name="adj1" fmla="val 7781"/>
              <a:gd name="adj2" fmla="val 7007"/>
              <a:gd name="adj3" fmla="val 14716"/>
              <a:gd name="adj4" fmla="val 70442"/>
              <a:gd name="adj5" fmla="val 10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9242" y="2836839"/>
            <a:ext cx="1836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Repeat until converge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5656" y="2017974"/>
            <a:ext cx="2451803" cy="971917"/>
            <a:chOff x="1403648" y="1843200"/>
            <a:chExt cx="3247290" cy="1077193"/>
          </a:xfrm>
        </p:grpSpPr>
        <p:grpSp>
          <p:nvGrpSpPr>
            <p:cNvPr id="12" name="그룹 11"/>
            <p:cNvGrpSpPr/>
            <p:nvPr/>
          </p:nvGrpSpPr>
          <p:grpSpPr>
            <a:xfrm>
              <a:off x="1403648" y="1843200"/>
              <a:ext cx="3247290" cy="1077193"/>
              <a:chOff x="1403648" y="1843200"/>
              <a:chExt cx="3247290" cy="1077193"/>
            </a:xfrm>
          </p:grpSpPr>
          <p:sp>
            <p:nvSpPr>
              <p:cNvPr id="14" name="굽은 화살표 13"/>
              <p:cNvSpPr/>
              <p:nvPr/>
            </p:nvSpPr>
            <p:spPr>
              <a:xfrm rot="5400000">
                <a:off x="3498524" y="1767978"/>
                <a:ext cx="648644" cy="1656185"/>
              </a:xfrm>
              <a:prstGeom prst="bentArrow">
                <a:avLst>
                  <a:gd name="adj1" fmla="val 22063"/>
                  <a:gd name="adj2" fmla="val 20301"/>
                  <a:gd name="adj3" fmla="val 30874"/>
                  <a:gd name="adj4" fmla="val 43750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굽은 화살표 14"/>
              <p:cNvSpPr/>
              <p:nvPr/>
            </p:nvSpPr>
            <p:spPr>
              <a:xfrm rot="5400000" flipH="1" flipV="1">
                <a:off x="1906892" y="1339956"/>
                <a:ext cx="577688" cy="1584176"/>
              </a:xfrm>
              <a:prstGeom prst="bentArrow">
                <a:avLst>
                  <a:gd name="adj1" fmla="val 36777"/>
                  <a:gd name="adj2" fmla="val 12436"/>
                  <a:gd name="adj3" fmla="val 0"/>
                  <a:gd name="adj4" fmla="val 53304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964752" y="2281634"/>
              <a:ext cx="64197" cy="1381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PLSA Example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 rot="10800000">
            <a:off x="611561" y="2069314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9869" y="2217692"/>
            <a:ext cx="8231186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1    "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modem the steering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modem,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the modem. steering the modem.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611561" y="2858207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rot="10800000">
            <a:off x="611561" y="3640638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145" y="3021351"/>
            <a:ext cx="7733853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2    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;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modem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modem, clutch the modem. petrol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415" y="3792343"/>
            <a:ext cx="8099624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3    " petrol! clutch the steering, steering,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steering clutch petrol. clutch the petrol; the clutch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611561" y="4424801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416" y="4576506"/>
            <a:ext cx="7307536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4    "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clutch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! steering petrol; steering petrol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petrol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; steering petrol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PLSA Example: Term Frequency Matrix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28933"/>
              </p:ext>
            </p:extLst>
          </p:nvPr>
        </p:nvGraphicFramePr>
        <p:xfrm>
          <a:off x="1403648" y="2060848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d4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linux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modem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the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clutch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steering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petrol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851920" y="1340768"/>
                <a:ext cx="112562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340768"/>
                <a:ext cx="1125629" cy="391646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PLSA Example: </a:t>
            </a:r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73572"/>
              </p:ext>
            </p:extLst>
          </p:nvPr>
        </p:nvGraphicFramePr>
        <p:xfrm>
          <a:off x="1979710" y="5425410"/>
          <a:ext cx="619269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70"/>
                <a:gridCol w="884670"/>
                <a:gridCol w="884670"/>
                <a:gridCol w="884670"/>
                <a:gridCol w="884670"/>
                <a:gridCol w="884670"/>
                <a:gridCol w="88467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w1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linux</a:t>
                      </a:r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w2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(modem)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w3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(the)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w4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(clutch)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w5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(steering)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w6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(petrol)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4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0.23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0.28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0.19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0.28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4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0.31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0.31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0.29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0.00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6479"/>
              </p:ext>
            </p:extLst>
          </p:nvPr>
        </p:nvGraphicFramePr>
        <p:xfrm>
          <a:off x="1979710" y="4240138"/>
          <a:ext cx="4464495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99"/>
                <a:gridCol w="892899"/>
                <a:gridCol w="892899"/>
                <a:gridCol w="892899"/>
                <a:gridCol w="89289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d1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d2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d3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d4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4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0.47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0.44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4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0.46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0.40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0.06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15953"/>
              </p:ext>
            </p:extLst>
          </p:nvPr>
        </p:nvGraphicFramePr>
        <p:xfrm>
          <a:off x="1979710" y="3068960"/>
          <a:ext cx="18002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/>
                <a:gridCol w="9001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dim1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4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4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0.65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71600" y="3326551"/>
                <a:ext cx="9361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26551"/>
                <a:ext cx="93610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71600" y="5764917"/>
                <a:ext cx="9361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64917"/>
                <a:ext cx="936104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971600" y="4456162"/>
                <a:ext cx="936104" cy="340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56162"/>
                <a:ext cx="936104" cy="340478"/>
              </a:xfrm>
              <a:prstGeom prst="rect">
                <a:avLst/>
              </a:prstGeom>
              <a:blipFill rotWithShape="1"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23527" y="1029225"/>
            <a:ext cx="417285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1</a:t>
            </a:r>
          </a:p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    "modem 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the steering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 modem, 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the modem. steering the modem.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 "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8402" y="1029225"/>
            <a:ext cx="4114078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2</a:t>
            </a: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; the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 the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 modem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 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      the 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modem, clutch the modem. petrol "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524" y="1898248"/>
            <a:ext cx="4183863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3</a:t>
            </a:r>
          </a:p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    "petrol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! clutch the steering, steering,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the</a:t>
            </a:r>
          </a:p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      steering 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clutch petrol. clutch the petrol; the clutch "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4419" y="1898248"/>
            <a:ext cx="4108061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4</a:t>
            </a: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"the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 clutch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! steering petrol; 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      steering 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petrol </a:t>
            </a:r>
            <a:r>
              <a:rPr lang="en-US" altLang="ko-KR" sz="1400" dirty="0" err="1">
                <a:latin typeface="Calibri" pitchFamily="34" charset="0"/>
                <a:cs typeface="Calibri" pitchFamily="34" charset="0"/>
              </a:rPr>
              <a:t>petrol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; steering petrol "</a:t>
            </a:r>
            <a:endParaRPr lang="en-US" altLang="ko-KR" sz="1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There is no syntactic relation or word-ordering</a:t>
            </a:r>
          </a:p>
          <a:p>
            <a:pPr lvl="1"/>
            <a:r>
              <a:rPr lang="en-US" altLang="ko-KR" dirty="0" smtClean="0"/>
              <a:t>But co-</a:t>
            </a:r>
            <a:r>
              <a:rPr lang="en-US" altLang="ko-KR" dirty="0" err="1" smtClean="0"/>
              <a:t>occurences</a:t>
            </a:r>
            <a:r>
              <a:rPr lang="en-US" altLang="ko-KR" dirty="0" smtClean="0"/>
              <a:t> still provide useful semanti</a:t>
            </a:r>
            <a:r>
              <a:rPr lang="en-US" altLang="ko-KR" dirty="0" smtClean="0"/>
              <a:t>c insights about topics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PLSA</a:t>
            </a:r>
          </a:p>
          <a:p>
            <a:pPr lvl="1"/>
            <a:r>
              <a:rPr lang="en-US" altLang="ko-KR" dirty="0" smtClean="0"/>
              <a:t>Generative model based on aspect model</a:t>
            </a:r>
          </a:p>
          <a:p>
            <a:pPr lvl="1"/>
            <a:r>
              <a:rPr lang="en-US" altLang="ko-KR" dirty="0" smtClean="0"/>
              <a:t>Extract topics from a collection of documents</a:t>
            </a:r>
          </a:p>
          <a:p>
            <a:pPr lvl="1"/>
            <a:r>
              <a:rPr lang="en-US" altLang="ko-KR" dirty="0"/>
              <a:t>Work for automated document indexing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Significantly outperforms LSA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Limitation</a:t>
            </a:r>
          </a:p>
          <a:p>
            <a:pPr lvl="1"/>
            <a:r>
              <a:rPr lang="en-US" altLang="ko-KR" dirty="0" err="1" smtClean="0"/>
              <a:t>Overfitting</a:t>
            </a:r>
            <a:r>
              <a:rPr lang="en-US" altLang="ko-KR" dirty="0" smtClean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9714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Disadvantages of LSA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Statistical foundation is missing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SVD (Singular Value Decomposition)</a:t>
            </a:r>
          </a:p>
          <a:p>
            <a:pPr lvl="1"/>
            <a:r>
              <a:rPr lang="en-US" altLang="ko-KR" dirty="0" smtClean="0"/>
              <a:t>Assumes normally distributed data</a:t>
            </a:r>
          </a:p>
          <a:p>
            <a:pPr lvl="1"/>
            <a:r>
              <a:rPr lang="en-US" altLang="ko-KR" dirty="0" smtClean="0"/>
              <a:t>But, term occurrence is not normally distributed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(Reason why it still works well)</a:t>
            </a:r>
          </a:p>
          <a:p>
            <a:pPr lvl="1"/>
            <a:r>
              <a:rPr lang="en-US" altLang="ko-KR" dirty="0" smtClean="0"/>
              <a:t>Matrix entries are weighted (e.g.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Those weighted entries may be normally distributed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39665" y="2996952"/>
            <a:ext cx="3955757" cy="791151"/>
            <a:chOff x="3424924" y="1556792"/>
            <a:chExt cx="5040560" cy="1008112"/>
          </a:xfrm>
        </p:grpSpPr>
        <p:sp>
          <p:nvSpPr>
            <p:cNvPr id="5" name="직사각형 4"/>
            <p:cNvSpPr/>
            <p:nvPr/>
          </p:nvSpPr>
          <p:spPr>
            <a:xfrm>
              <a:off x="3424924" y="1556793"/>
              <a:ext cx="1101060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등호 8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1899" y="1683502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07417" y="1732166"/>
              <a:ext cx="563806" cy="392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topic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document</a:t>
            </a:r>
          </a:p>
          <a:p>
            <a:pPr lvl="1"/>
            <a:r>
              <a:rPr lang="en-US" altLang="ko-KR" dirty="0" smtClean="0"/>
              <a:t>Probability distribution over topics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Distribution over topics</a:t>
            </a:r>
          </a:p>
          <a:p>
            <a:pPr lvl="1"/>
            <a:r>
              <a:rPr lang="en-US" altLang="ko-KR" dirty="0" smtClean="0"/>
              <a:t>Represents the essence, the body, or the gist of a given document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Each topic</a:t>
            </a:r>
          </a:p>
          <a:p>
            <a:pPr lvl="1"/>
            <a:r>
              <a:rPr lang="en-US" altLang="ko-KR" dirty="0" smtClean="0"/>
              <a:t>Probability distribution over words</a:t>
            </a:r>
          </a:p>
          <a:p>
            <a:pPr lvl="1"/>
            <a:r>
              <a:rPr lang="en-US" altLang="ko-KR" dirty="0" smtClean="0"/>
              <a:t>e.g</a:t>
            </a:r>
            <a:r>
              <a:rPr lang="en-US" altLang="ko-KR" dirty="0"/>
              <a:t>.) "Education": </a:t>
            </a:r>
            <a:r>
              <a:rPr lang="en-US" altLang="ko-KR" dirty="0" smtClean="0"/>
              <a:t>school, students, education, university,…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5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vs. PLSA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Same concept to LSA</a:t>
            </a:r>
          </a:p>
          <a:p>
            <a:pPr lvl="1"/>
            <a:r>
              <a:rPr lang="en-US" altLang="ko-KR" dirty="0"/>
              <a:t>Dimensionality reduction</a:t>
            </a:r>
          </a:p>
          <a:p>
            <a:pPr lvl="1"/>
            <a:r>
              <a:rPr lang="en-US" altLang="ko-KR" dirty="0"/>
              <a:t>Construction of a latent space</a:t>
            </a:r>
          </a:p>
          <a:p>
            <a:endParaRPr lang="en-US" altLang="ko-KR" dirty="0"/>
          </a:p>
          <a:p>
            <a:r>
              <a:rPr lang="en-US" altLang="ko-KR" dirty="0"/>
              <a:t>Different features</a:t>
            </a:r>
          </a:p>
          <a:p>
            <a:pPr lvl="1"/>
            <a:r>
              <a:rPr lang="en-US" altLang="ko-KR" dirty="0"/>
              <a:t>Well defined probabilities</a:t>
            </a:r>
          </a:p>
          <a:p>
            <a:pPr lvl="1"/>
            <a:r>
              <a:rPr lang="en-US" altLang="ko-KR" dirty="0"/>
              <a:t>Explicable results</a:t>
            </a:r>
          </a:p>
          <a:p>
            <a:pPr lvl="2"/>
            <a:r>
              <a:rPr lang="en-US" altLang="ko-KR" dirty="0"/>
              <a:t>Values in all matrices are normalized and non-negative</a:t>
            </a:r>
          </a:p>
          <a:p>
            <a:pPr lvl="1"/>
            <a:r>
              <a:rPr lang="en-US" altLang="ko-KR" dirty="0"/>
              <a:t>LSA: Batch learning (SVD) vs. PLSA: Incremental learning (EM)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6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vs. PLSA: Matrix Decomposition Technique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5330" y="2231741"/>
            <a:ext cx="864096" cy="791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06003" y="2231740"/>
            <a:ext cx="849973" cy="791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89487" y="2231741"/>
            <a:ext cx="734641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7174" y="2231739"/>
            <a:ext cx="857114" cy="6480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등호 9"/>
          <p:cNvSpPr/>
          <p:nvPr/>
        </p:nvSpPr>
        <p:spPr>
          <a:xfrm>
            <a:off x="2771800" y="2401272"/>
            <a:ext cx="226043" cy="226043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67000" y="2423300"/>
            <a:ext cx="442467" cy="289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6356" y="2369371"/>
            <a:ext cx="442467" cy="289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8434" y="2479172"/>
            <a:ext cx="442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14497" y="2375766"/>
            <a:ext cx="442467" cy="289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1854" y="2423300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m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33348" y="1866367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31840" y="2423300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m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5629" y="1866367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2872" y="1866367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61796" y="1866367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59304" y="2378357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1617" y="2378357"/>
            <a:ext cx="34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989487" y="2231739"/>
            <a:ext cx="734641" cy="64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29544" y="1196116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LSA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2843808" y="1091151"/>
                <a:ext cx="2716577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𝑑𝑤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091151"/>
                <a:ext cx="2716577" cy="614014"/>
              </a:xfrm>
              <a:prstGeom prst="rect">
                <a:avLst/>
              </a:prstGeom>
              <a:blipFill rotWithShape="1">
                <a:blip r:embed="rId2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그룹 86"/>
          <p:cNvGrpSpPr/>
          <p:nvPr/>
        </p:nvGrpSpPr>
        <p:grpSpPr>
          <a:xfrm>
            <a:off x="429544" y="3568499"/>
            <a:ext cx="7310808" cy="2877802"/>
            <a:chOff x="429544" y="3568499"/>
            <a:chExt cx="7310808" cy="2877802"/>
          </a:xfrm>
        </p:grpSpPr>
        <p:sp>
          <p:nvSpPr>
            <p:cNvPr id="45" name="직사각형 44"/>
            <p:cNvSpPr/>
            <p:nvPr/>
          </p:nvSpPr>
          <p:spPr>
            <a:xfrm>
              <a:off x="2431754" y="4547887"/>
              <a:ext cx="864096" cy="7911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72427" y="4547886"/>
              <a:ext cx="849973" cy="7911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94674" y="4547885"/>
              <a:ext cx="857114" cy="648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등호 48"/>
            <p:cNvSpPr/>
            <p:nvPr/>
          </p:nvSpPr>
          <p:spPr>
            <a:xfrm>
              <a:off x="3538224" y="4717418"/>
              <a:ext cx="226043" cy="226043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98264" y="4739446"/>
              <a:ext cx="347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m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52053" y="4182513"/>
              <a:ext cx="347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r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49296" y="4182513"/>
              <a:ext cx="347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n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346804" y="4694503"/>
              <a:ext cx="347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r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31231" y="4739446"/>
              <a:ext cx="8548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word   m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488388" y="4182512"/>
              <a:ext cx="6897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doc  n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699772" y="4547885"/>
              <a:ext cx="118372" cy="791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95675" y="4547885"/>
              <a:ext cx="118372" cy="791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896767" y="4547885"/>
              <a:ext cx="109324" cy="6480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직사각형 67"/>
                <p:cNvSpPr/>
                <p:nvPr/>
              </p:nvSpPr>
              <p:spPr>
                <a:xfrm>
                  <a:off x="2987824" y="3568499"/>
                  <a:ext cx="2500043" cy="6140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568499"/>
                  <a:ext cx="2500043" cy="6140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5842" r="-2439" b="-1663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직사각형 68"/>
                <p:cNvSpPr/>
                <p:nvPr/>
              </p:nvSpPr>
              <p:spPr>
                <a:xfrm>
                  <a:off x="2123728" y="5597281"/>
                  <a:ext cx="7665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5597281"/>
                  <a:ext cx="766539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직사각형 69"/>
                <p:cNvSpPr/>
                <p:nvPr/>
              </p:nvSpPr>
              <p:spPr>
                <a:xfrm>
                  <a:off x="6058504" y="5597281"/>
                  <a:ext cx="7665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504" y="5597281"/>
                  <a:ext cx="76653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직사각형 70"/>
                <p:cNvSpPr/>
                <p:nvPr/>
              </p:nvSpPr>
              <p:spPr>
                <a:xfrm>
                  <a:off x="4171591" y="5597281"/>
                  <a:ext cx="7665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71" name="직사각형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591" y="5597281"/>
                  <a:ext cx="76653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연결선 72"/>
            <p:cNvCxnSpPr>
              <a:stCxn id="69" idx="0"/>
              <a:endCxn id="65" idx="2"/>
            </p:cNvCxnSpPr>
            <p:nvPr/>
          </p:nvCxnSpPr>
          <p:spPr>
            <a:xfrm flipV="1">
              <a:off x="2506998" y="5339037"/>
              <a:ext cx="251960" cy="258244"/>
            </a:xfrm>
            <a:prstGeom prst="line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71" idx="0"/>
              <a:endCxn id="66" idx="2"/>
            </p:cNvCxnSpPr>
            <p:nvPr/>
          </p:nvCxnSpPr>
          <p:spPr>
            <a:xfrm flipV="1">
              <a:off x="4554861" y="5339037"/>
              <a:ext cx="0" cy="258244"/>
            </a:xfrm>
            <a:prstGeom prst="line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67" idx="2"/>
            </p:cNvCxnSpPr>
            <p:nvPr/>
          </p:nvCxnSpPr>
          <p:spPr>
            <a:xfrm flipH="1" flipV="1">
              <a:off x="5951429" y="5195958"/>
              <a:ext cx="216698" cy="401323"/>
            </a:xfrm>
            <a:prstGeom prst="line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1887950" y="5923081"/>
              <a:ext cx="1349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Observed word</a:t>
              </a:r>
            </a:p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distributions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978917" y="5911432"/>
              <a:ext cx="17065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Word distributions</a:t>
              </a:r>
            </a:p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per topic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33805" y="5923081"/>
              <a:ext cx="17065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Topic distributions</a:t>
              </a:r>
            </a:p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per document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29544" y="3690840"/>
              <a:ext cx="8640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PLSA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PLSA</a:t>
                </a:r>
              </a:p>
              <a:p>
                <a:pPr lvl="1"/>
                <a:r>
                  <a:rPr lang="en-US" altLang="ko-KR" dirty="0" smtClean="0"/>
                  <a:t>Generative </a:t>
                </a:r>
                <a:r>
                  <a:rPr lang="en-US" altLang="ko-KR" dirty="0"/>
                  <a:t>model based on the aspect </a:t>
                </a:r>
                <a:r>
                  <a:rPr lang="en-US" altLang="ko-KR" dirty="0" smtClean="0"/>
                  <a:t>model</a:t>
                </a:r>
              </a:p>
              <a:p>
                <a:pPr lvl="1"/>
                <a:endParaRPr lang="en-US" altLang="ko-KR" sz="1000" dirty="0"/>
              </a:p>
              <a:p>
                <a:r>
                  <a:rPr lang="en-US" altLang="ko-KR" sz="1800" dirty="0" smtClean="0"/>
                  <a:t>Select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𝑃</m:t>
                    </m:r>
                    <m:r>
                      <a:rPr lang="en-US" altLang="ko-KR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r>
                  <a:rPr lang="en-US" altLang="ko-KR" sz="1800" dirty="0" smtClean="0"/>
                  <a:t>For each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,</m:t>
                    </m:r>
                    <m:r>
                      <a:rPr lang="en-US" altLang="ko-KR" sz="1800" b="0" i="1" smtClean="0">
                        <a:latin typeface="Cambria Math"/>
                      </a:rPr>
                      <m:t>𝑖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{1,…,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ko-KR" sz="1800" dirty="0" smtClean="0"/>
                  <a:t> in the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</a:p>
              <a:p>
                <a:pPr lvl="1"/>
                <a:r>
                  <a:rPr lang="en-US" altLang="ko-KR" sz="1600" dirty="0" smtClean="0"/>
                  <a:t>Select a topic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on the given document with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 smtClean="0"/>
              </a:p>
              <a:p>
                <a:pPr lvl="1"/>
                <a:r>
                  <a:rPr lang="en-US" altLang="ko-KR" sz="1600" dirty="0" smtClean="0"/>
                  <a:t>Select a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on the previous chosen topic with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/>
          <p:cNvSpPr/>
          <p:nvPr/>
        </p:nvSpPr>
        <p:spPr>
          <a:xfrm>
            <a:off x="899592" y="3720430"/>
            <a:ext cx="7200800" cy="2513486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62549" y="3904763"/>
            <a:ext cx="4891110" cy="2115208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Aspect Model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1762" y="5661248"/>
            <a:ext cx="2037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 (number of documents)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5661248"/>
            <a:ext cx="2320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M (number of words)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9180" y="4326351"/>
            <a:ext cx="1108408" cy="11084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</a:t>
            </a:r>
            <a:endParaRPr lang="ko-KR" altLang="en-US" i="1" dirty="0">
              <a:solidFill>
                <a:schemeClr val="tx1"/>
              </a:solidFill>
              <a:latin typeface="Cambria Math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77460" y="4326351"/>
            <a:ext cx="1108408" cy="11084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  <a:latin typeface="Cambria Math" pitchFamily="18" charset="0"/>
              </a:rPr>
              <a:t>w</a:t>
            </a:r>
            <a:endParaRPr lang="ko-KR" altLang="en-US" i="1" dirty="0">
              <a:solidFill>
                <a:schemeClr val="tx1"/>
              </a:solidFill>
              <a:latin typeface="Cambria Math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97756" y="4326351"/>
            <a:ext cx="1108408" cy="110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z</a:t>
            </a:r>
            <a:endParaRPr lang="ko-KR" altLang="en-US" i="1" dirty="0">
              <a:solidFill>
                <a:schemeClr val="tx1"/>
              </a:solidFill>
              <a:latin typeface="Cambria Math" pitchFamily="18" charset="0"/>
            </a:endParaRPr>
          </a:p>
        </p:txBody>
      </p:sp>
      <p:cxnSp>
        <p:nvCxnSpPr>
          <p:cNvPr id="12" name="직선 연결선 11"/>
          <p:cNvCxnSpPr>
            <a:stCxn id="8" idx="6"/>
            <a:endCxn id="10" idx="2"/>
          </p:cNvCxnSpPr>
          <p:nvPr/>
        </p:nvCxnSpPr>
        <p:spPr>
          <a:xfrm>
            <a:off x="2187588" y="4880555"/>
            <a:ext cx="1510168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" idx="6"/>
            <a:endCxn id="9" idx="2"/>
          </p:cNvCxnSpPr>
          <p:nvPr/>
        </p:nvCxnSpPr>
        <p:spPr>
          <a:xfrm>
            <a:off x="4806164" y="4880555"/>
            <a:ext cx="1671296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inference [1/3]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i="1" dirty="0" smtClean="0">
                    <a:latin typeface="Cambria Math"/>
                  </a:rPr>
                  <a:t>Topics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….,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Corpus</a:t>
                </a:r>
              </a:p>
              <a:p>
                <a:pPr lvl="1"/>
                <a:r>
                  <a:rPr lang="en-US" altLang="ko-KR" i="1" dirty="0" smtClean="0">
                    <a:latin typeface="Cambria Math"/>
                  </a:rPr>
                  <a:t>Document ‘d’  and Word ‘w’ pairs</a:t>
                </a:r>
              </a:p>
              <a:p>
                <a:pPr lvl="1"/>
                <a:r>
                  <a:rPr lang="en-US" altLang="ko-KR" i="1" dirty="0" smtClean="0">
                    <a:latin typeface="Cambria Math"/>
                  </a:rPr>
                  <a:t>Y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</a:rPr>
                  <a:t>}</a:t>
                </a:r>
                <a:r>
                  <a:rPr lang="en-US" altLang="ko-KR" i="1" dirty="0">
                    <a:latin typeface="Cambria Math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∈{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}</m:t>
                    </m:r>
                    <m:r>
                      <m:rPr>
                        <m:nor/>
                      </m:rPr>
                      <a:rPr lang="en-US" altLang="ko-KR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∈{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}</m:t>
                    </m:r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l-GR" i="1" smtClean="0">
                        <a:latin typeface="Cambria Math"/>
                      </a:rPr>
                      <m:t>𝜃</m:t>
                    </m:r>
                    <m:r>
                      <a:rPr lang="en-US" altLang="ko-KR" i="1">
                        <a:latin typeface="Cambria Math"/>
                      </a:rPr>
                      <m:t>={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)}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i="1" dirty="0" smtClean="0">
                    <a:latin typeface="Cambria Math"/>
                  </a:rPr>
                  <a:t>Log Likelihood</a:t>
                </a:r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ko-KR" altLang="el-GR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Maximum Likelihood</a:t>
                </a:r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𝑀𝐿</m:t>
                    </m:r>
                    <m:r>
                      <a:rPr lang="en-US" altLang="ko-KR" i="1">
                        <a:latin typeface="Cambria Math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l-GR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𝑟𝑔𝑚𝑎𝑥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mr>
                      <m:mr>
                        <m:e>
                          <m:r>
                            <a:rPr lang="ko-KR" altLang="el-GR" i="1">
                              <a:latin typeface="Cambria Math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                  </m:t>
                          </m:r>
                        </m:e>
                      </m:mr>
                    </m:m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55" t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en-US" altLang="ko-KR" dirty="0" smtClean="0"/>
              <a:t>inference [2/3]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Number of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342900" lvl="1" indent="-342900">
                  <a:buFont typeface="Wingdings" pitchFamily="2" charset="2"/>
                  <a:buChar char="§"/>
                </a:pPr>
                <a:r>
                  <a:rPr lang="en-US" altLang="ko-KR" sz="2000" dirty="0" smtClean="0"/>
                  <a:t>Observing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sup>
                    </m:sSup>
                  </m:oMath>
                </a14:m>
                <a:endParaRPr lang="en-US" altLang="ko-KR" i="1" dirty="0" smtClean="0"/>
              </a:p>
              <a:p>
                <a:pPr lvl="1"/>
                <a:endParaRPr lang="en-US" altLang="ko-KR" i="1" dirty="0" smtClean="0"/>
              </a:p>
              <a:p>
                <a:pPr lvl="1"/>
                <a:endParaRPr lang="en-US" altLang="ko-K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0" smtClean="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/>
                        </a:rPr>
                        <m:t>L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ko-KR" altLang="el-GR" sz="18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800" dirty="0"/>
                                    <m:t> 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800" dirty="0"/>
                                    <m:t> 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i="1" dirty="0" smtClean="0"/>
              </a:p>
              <a:p>
                <a:pPr marL="0" indent="0">
                  <a:buNone/>
                </a:pPr>
                <a:endParaRPr lang="en-US" altLang="ko-K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     </m:t>
                      </m:r>
                      <m:r>
                        <a:rPr lang="en-US" altLang="ko-KR" sz="1800" i="1">
                          <a:latin typeface="Cambria Math"/>
                        </a:rPr>
                        <m:t>ℒ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ko-KR" altLang="el-GR" sz="18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588224" y="1205747"/>
            <a:ext cx="504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d1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1513524"/>
            <a:ext cx="86409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red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.. </a:t>
            </a:r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red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.. </a:t>
            </a:r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red </a:t>
            </a:r>
            <a:endParaRPr lang="ko-KR" altLang="en-US" sz="1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621245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n(red, d1) = 3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21017</TotalTime>
  <Words>4032</Words>
  <Application>Microsoft Office PowerPoint</Application>
  <PresentationFormat>화면 슬라이드 쇼(4:3)</PresentationFormat>
  <Paragraphs>368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PLSA (Probabilistic Latent Semantic Analysis)</vt:lpstr>
      <vt:lpstr>Outline</vt:lpstr>
      <vt:lpstr>Disadvantages of LSA</vt:lpstr>
      <vt:lpstr>Probabilistic topic model</vt:lpstr>
      <vt:lpstr>LSA vs. PLSA</vt:lpstr>
      <vt:lpstr>LSA vs. PLSA: Matrix Decomposition Technique</vt:lpstr>
      <vt:lpstr>Aspect Model</vt:lpstr>
      <vt:lpstr>Parameter inference [1/3]</vt:lpstr>
      <vt:lpstr>Parameter inference [2/3]</vt:lpstr>
      <vt:lpstr>Parameter inference [3/3]</vt:lpstr>
      <vt:lpstr>E-step (Expectation)</vt:lpstr>
      <vt:lpstr>M-step (Maximization) [1/8]</vt:lpstr>
      <vt:lpstr>M-step (Maximization) [2/8]</vt:lpstr>
      <vt:lpstr>M-step (Maximization) [3/8]: Compute P(z)</vt:lpstr>
      <vt:lpstr>M-step (Maximization) [4/8]: Compute P(z)</vt:lpstr>
      <vt:lpstr>M-step (Maximization) [5/8]: Compute P(w|z)</vt:lpstr>
      <vt:lpstr>M-step (Maximization) [6/8]: Compute P(w|z)</vt:lpstr>
      <vt:lpstr>M-step (Maximization) [7/8]: Compute P(d|z)</vt:lpstr>
      <vt:lpstr>M-step (Maximization) [8/8]: Compute P(d|z)</vt:lpstr>
      <vt:lpstr>EM Algorithm</vt:lpstr>
      <vt:lpstr>PLSA Example</vt:lpstr>
      <vt:lpstr>PLSA Example: Term Frequency Matrix</vt:lpstr>
      <vt:lpstr>PLSA Example: Result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740</cp:revision>
  <dcterms:created xsi:type="dcterms:W3CDTF">2006-10-05T04:04:58Z</dcterms:created>
  <dcterms:modified xsi:type="dcterms:W3CDTF">2014-12-26T21:12:34Z</dcterms:modified>
</cp:coreProperties>
</file>