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9" r:id="rId5"/>
    <p:sldId id="270" r:id="rId6"/>
    <p:sldId id="301" r:id="rId7"/>
    <p:sldId id="302" r:id="rId8"/>
    <p:sldId id="303" r:id="rId9"/>
    <p:sldId id="322" r:id="rId10"/>
    <p:sldId id="323" r:id="rId11"/>
    <p:sldId id="324" r:id="rId12"/>
    <p:sldId id="325" r:id="rId13"/>
    <p:sldId id="327" r:id="rId14"/>
    <p:sldId id="328" r:id="rId15"/>
    <p:sldId id="329" r:id="rId16"/>
    <p:sldId id="330" r:id="rId17"/>
    <p:sldId id="321" r:id="rId18"/>
    <p:sldId id="331" r:id="rId19"/>
    <p:sldId id="332" r:id="rId20"/>
    <p:sldId id="334" r:id="rId21"/>
    <p:sldId id="333" r:id="rId22"/>
    <p:sldId id="299" r:id="rId23"/>
    <p:sldId id="300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BD2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85600" autoAdjust="0"/>
  </p:normalViewPr>
  <p:slideViewPr>
    <p:cSldViewPr>
      <p:cViewPr>
        <p:scale>
          <a:sx n="105" d="100"/>
          <a:sy n="105" d="100"/>
        </p:scale>
        <p:origin x="-179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2014-07-10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2014-07-10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03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2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and Evaluating Community </a:t>
            </a:r>
            <a:br>
              <a:rPr lang="en-US" dirty="0" smtClean="0"/>
            </a:br>
            <a:r>
              <a:rPr lang="en-US" dirty="0" smtClean="0"/>
              <a:t>Structure in Networks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M.E.J. Newman and M. Girvan</a:t>
            </a:r>
            <a:endParaRPr lang="en-US" dirty="0" smtClean="0"/>
          </a:p>
          <a:p>
            <a:r>
              <a:rPr lang="en-US" dirty="0" smtClean="0"/>
              <a:t>Physical Review E 69, 026113 (2004)</a:t>
            </a:r>
            <a:endParaRPr lang="en-US" dirty="0" smtClean="0"/>
          </a:p>
          <a:p>
            <a:pPr algn="r"/>
            <a:r>
              <a:rPr lang="en-US" sz="1700" dirty="0"/>
              <a:t>1</a:t>
            </a:r>
            <a:r>
              <a:rPr lang="en-US" sz="1700" dirty="0" smtClean="0"/>
              <a:t>1 July </a:t>
            </a:r>
            <a:r>
              <a:rPr lang="en-US" sz="1700" dirty="0" smtClean="0"/>
              <a:t>2014</a:t>
            </a:r>
          </a:p>
          <a:p>
            <a:pPr algn="r"/>
            <a:r>
              <a:rPr lang="en-US" sz="1700" dirty="0" smtClean="0"/>
              <a:t>SNU IDB Lab.</a:t>
            </a:r>
          </a:p>
          <a:p>
            <a:pPr algn="r"/>
            <a:r>
              <a:rPr lang="en-US" sz="1700" dirty="0" smtClean="0"/>
              <a:t>Namyoon Kim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771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Weighting (iii)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Weighting</a:t>
            </a:r>
            <a:endParaRPr lang="en-US" altLang="ko-KR" sz="2400" b="1" dirty="0" smtClean="0"/>
          </a:p>
          <a:p>
            <a:pPr marL="400050" lvl="1" indent="0">
              <a:buNone/>
            </a:pPr>
            <a:r>
              <a:rPr lang="en-US" altLang="ko-KR" dirty="0" smtClean="0"/>
              <a:t>iii. For each vertex j adjacent to i, do:</a:t>
            </a:r>
          </a:p>
          <a:p>
            <a:pPr marL="400050" lvl="1" indent="0">
              <a:buNone/>
            </a:pPr>
            <a:r>
              <a:rPr lang="en-US" altLang="ko-KR" dirty="0" smtClean="0"/>
              <a:t>						</a:t>
            </a:r>
            <a:r>
              <a:rPr lang="en-US" altLang="ko-KR" dirty="0" smtClean="0">
                <a:solidFill>
                  <a:schemeClr val="accent2"/>
                </a:solidFill>
              </a:rPr>
              <a:t>a)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</a:t>
            </a:r>
            <a:r>
              <a:rPr lang="en-US" altLang="ko-KR" baseline="-25000" dirty="0" err="1" smtClean="0"/>
              <a:t>j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w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, and </a:t>
            </a:r>
            <a:r>
              <a:rPr lang="en-US" altLang="ko-KR" dirty="0" err="1" smtClean="0"/>
              <a:t>d</a:t>
            </a:r>
            <a:r>
              <a:rPr lang="en-US" altLang="ko-KR" baseline="-25000" dirty="0" err="1" smtClean="0"/>
              <a:t>j</a:t>
            </a:r>
            <a:r>
              <a:rPr lang="en-US" altLang="ko-KR" dirty="0" smtClean="0"/>
              <a:t> = d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 + 1, </a:t>
            </a:r>
          </a:p>
          <a:p>
            <a:pPr marL="40005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		ONLY when </a:t>
            </a:r>
            <a:r>
              <a:rPr lang="en-US" altLang="ko-KR" dirty="0" err="1" smtClean="0"/>
              <a:t>d</a:t>
            </a:r>
            <a:r>
              <a:rPr lang="en-US" altLang="ko-KR" baseline="-25000" dirty="0" err="1" smtClean="0"/>
              <a:t>j</a:t>
            </a:r>
            <a:r>
              <a:rPr lang="en-US" altLang="ko-KR" dirty="0" smtClean="0"/>
              <a:t> is </a:t>
            </a:r>
            <a:r>
              <a:rPr lang="en-US" altLang="ko-KR" u="sng" dirty="0" smtClean="0"/>
              <a:t>not</a:t>
            </a:r>
            <a:r>
              <a:rPr lang="en-US" altLang="ko-KR" dirty="0" smtClean="0"/>
              <a:t> assigned </a:t>
            </a:r>
          </a:p>
          <a:p>
            <a:pPr marL="40005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		yet </a:t>
            </a:r>
          </a:p>
          <a:p>
            <a:pPr marL="40005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		</a:t>
            </a:r>
            <a:r>
              <a:rPr lang="en-US" altLang="ko-KR" dirty="0" smtClean="0">
                <a:solidFill>
                  <a:schemeClr val="accent2"/>
                </a:solidFill>
              </a:rPr>
              <a:t>b)</a:t>
            </a:r>
            <a:r>
              <a:rPr lang="en-US" altLang="ko-KR" dirty="0" smtClean="0"/>
              <a:t> Add weights of other </a:t>
            </a:r>
          </a:p>
          <a:p>
            <a:pPr marL="40005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		incoming vertices (i) ONLY if</a:t>
            </a:r>
          </a:p>
          <a:p>
            <a:pPr marL="40005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		</a:t>
            </a:r>
            <a:r>
              <a:rPr lang="en-US" altLang="ko-KR" dirty="0" err="1" smtClean="0"/>
              <a:t>d</a:t>
            </a:r>
            <a:r>
              <a:rPr lang="en-US" altLang="ko-KR" baseline="-25000" dirty="0" err="1" smtClean="0"/>
              <a:t>j</a:t>
            </a:r>
            <a:r>
              <a:rPr lang="en-US" altLang="ko-KR" dirty="0" smtClean="0"/>
              <a:t> </a:t>
            </a:r>
            <a:r>
              <a:rPr lang="en-US" altLang="ko-KR" u="sng" dirty="0" smtClean="0"/>
              <a:t>is</a:t>
            </a:r>
            <a:r>
              <a:rPr lang="en-US" altLang="ko-KR" dirty="0" smtClean="0"/>
              <a:t> assigned AND </a:t>
            </a:r>
            <a:r>
              <a:rPr lang="en-US" altLang="ko-KR" dirty="0" err="1" smtClean="0"/>
              <a:t>d</a:t>
            </a:r>
            <a:r>
              <a:rPr lang="en-US" altLang="ko-KR" baseline="-25000" dirty="0" err="1" smtClean="0"/>
              <a:t>j</a:t>
            </a:r>
            <a:r>
              <a:rPr lang="en-US" altLang="ko-KR" dirty="0" smtClean="0"/>
              <a:t> </a:t>
            </a:r>
            <a:r>
              <a:rPr lang="en-US" altLang="ko-KR" dirty="0" smtClean="0">
                <a:latin typeface="Calibri"/>
                <a:cs typeface="Calibri"/>
              </a:rPr>
              <a:t>≥</a:t>
            </a:r>
            <a:r>
              <a:rPr lang="en-US" altLang="ko-KR" dirty="0" smtClean="0"/>
              <a:t> d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 + 1</a:t>
            </a:r>
          </a:p>
          <a:p>
            <a:pPr marL="914400" lvl="1" indent="-514350">
              <a:buAutoNum type="romanLcPeriod"/>
            </a:pP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699792" y="278092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835696" y="361493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563888" y="361493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63888" y="479715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699792" y="57332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835696" y="479715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427984" y="57332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4" idx="3"/>
            <a:endCxn id="5" idx="7"/>
          </p:cNvCxnSpPr>
          <p:nvPr/>
        </p:nvCxnSpPr>
        <p:spPr>
          <a:xfrm flipH="1">
            <a:off x="2204472" y="3149704"/>
            <a:ext cx="558592" cy="52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6" idx="1"/>
          </p:cNvCxnSpPr>
          <p:nvPr/>
        </p:nvCxnSpPr>
        <p:spPr>
          <a:xfrm>
            <a:off x="3068568" y="3149704"/>
            <a:ext cx="558592" cy="52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4"/>
            <a:endCxn id="9" idx="0"/>
          </p:cNvCxnSpPr>
          <p:nvPr/>
        </p:nvCxnSpPr>
        <p:spPr>
          <a:xfrm>
            <a:off x="2051720" y="4046984"/>
            <a:ext cx="0" cy="75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4"/>
            <a:endCxn id="7" idx="0"/>
          </p:cNvCxnSpPr>
          <p:nvPr/>
        </p:nvCxnSpPr>
        <p:spPr>
          <a:xfrm>
            <a:off x="3779912" y="4046984"/>
            <a:ext cx="0" cy="75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9" idx="5"/>
            <a:endCxn id="8" idx="1"/>
          </p:cNvCxnSpPr>
          <p:nvPr/>
        </p:nvCxnSpPr>
        <p:spPr>
          <a:xfrm>
            <a:off x="2204472" y="5165928"/>
            <a:ext cx="558592" cy="63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7" idx="3"/>
            <a:endCxn id="8" idx="7"/>
          </p:cNvCxnSpPr>
          <p:nvPr/>
        </p:nvCxnSpPr>
        <p:spPr>
          <a:xfrm flipH="1">
            <a:off x="3068568" y="5165928"/>
            <a:ext cx="558592" cy="63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5"/>
            <a:endCxn id="10" idx="1"/>
          </p:cNvCxnSpPr>
          <p:nvPr/>
        </p:nvCxnSpPr>
        <p:spPr>
          <a:xfrm>
            <a:off x="3932664" y="5165928"/>
            <a:ext cx="558592" cy="63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6" idx="3"/>
            <a:endCxn id="9" idx="7"/>
          </p:cNvCxnSpPr>
          <p:nvPr/>
        </p:nvCxnSpPr>
        <p:spPr>
          <a:xfrm flipH="1">
            <a:off x="2204472" y="3983712"/>
            <a:ext cx="1422688" cy="87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63064" y="281228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31840" y="24208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(0, 1)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32664" y="3229290"/>
            <a:ext cx="71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(1, 1)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87998" y="3195419"/>
            <a:ext cx="6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(1, 1)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75569" y="364144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43916" y="364144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2039" y="443096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(d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 = 2, </a:t>
            </a:r>
            <a:r>
              <a:rPr lang="en-US" altLang="ko-KR" dirty="0" err="1" smtClean="0"/>
              <a:t>w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 = 2)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965461" y="4433271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(d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 = 2, </a:t>
            </a:r>
            <a:r>
              <a:rPr lang="en-US" altLang="ko-KR" dirty="0" err="1" smtClean="0"/>
              <a:t>w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 = 1)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43916" y="482851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70472" y="48033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95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Weighting (iv)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Weighting</a:t>
            </a:r>
            <a:endParaRPr lang="en-US" altLang="ko-KR" sz="2400" b="1" dirty="0" smtClean="0"/>
          </a:p>
          <a:p>
            <a:pPr marL="400050" lvl="1" indent="0">
              <a:buNone/>
            </a:pPr>
            <a:r>
              <a:rPr lang="en-US" altLang="ko-KR" dirty="0" smtClean="0"/>
              <a:t>iv. Repeat from iii until no vertices remain that have assigned distances but whose </a:t>
            </a:r>
            <a:r>
              <a:rPr lang="en-US" altLang="ko-KR" dirty="0" err="1" smtClean="0"/>
              <a:t>neighbours</a:t>
            </a:r>
            <a:r>
              <a:rPr lang="en-US" altLang="ko-KR" dirty="0" smtClean="0"/>
              <a:t> do not have assigned distances</a:t>
            </a:r>
          </a:p>
          <a:p>
            <a:pPr marL="400050" lvl="1" indent="0">
              <a:buNone/>
            </a:pPr>
            <a:endParaRPr lang="en-US" altLang="ko-KR" dirty="0"/>
          </a:p>
          <a:p>
            <a:pPr marL="400050" lvl="1" indent="0">
              <a:buNone/>
            </a:pPr>
            <a:endParaRPr lang="en-US" altLang="ko-KR" dirty="0" smtClean="0"/>
          </a:p>
          <a:p>
            <a:pPr marL="400050" lvl="1" indent="0">
              <a:buNone/>
            </a:pPr>
            <a:endParaRPr lang="en-US" altLang="ko-KR" dirty="0"/>
          </a:p>
          <a:p>
            <a:pPr marL="400050" lvl="1" indent="0">
              <a:buNone/>
            </a:pPr>
            <a:endParaRPr lang="en-US" altLang="ko-KR" dirty="0" smtClean="0"/>
          </a:p>
          <a:p>
            <a:pPr marL="400050" lvl="1" indent="0">
              <a:buNone/>
            </a:pP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 smtClean="0"/>
              <a:t>						</a:t>
            </a:r>
            <a:r>
              <a:rPr lang="en-US" altLang="ko-KR" sz="2400" b="1" dirty="0" smtClean="0"/>
              <a:t>Time complexity: O(E)</a:t>
            </a:r>
            <a:endParaRPr lang="en-US" altLang="ko-KR" b="1" dirty="0" smtClean="0"/>
          </a:p>
          <a:p>
            <a:pPr marL="914400" lvl="1" indent="-514350">
              <a:buAutoNum type="romanLcPeriod"/>
            </a:pP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699792" y="278092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835696" y="361493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563888" y="361493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63888" y="479715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699792" y="57332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835696" y="479715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427984" y="57332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4" idx="3"/>
            <a:endCxn id="5" idx="7"/>
          </p:cNvCxnSpPr>
          <p:nvPr/>
        </p:nvCxnSpPr>
        <p:spPr>
          <a:xfrm flipH="1">
            <a:off x="2204472" y="3149704"/>
            <a:ext cx="558592" cy="52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6" idx="1"/>
          </p:cNvCxnSpPr>
          <p:nvPr/>
        </p:nvCxnSpPr>
        <p:spPr>
          <a:xfrm>
            <a:off x="3068568" y="3149704"/>
            <a:ext cx="558592" cy="52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4"/>
            <a:endCxn id="9" idx="0"/>
          </p:cNvCxnSpPr>
          <p:nvPr/>
        </p:nvCxnSpPr>
        <p:spPr>
          <a:xfrm>
            <a:off x="2051720" y="4046984"/>
            <a:ext cx="0" cy="75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4"/>
            <a:endCxn id="7" idx="0"/>
          </p:cNvCxnSpPr>
          <p:nvPr/>
        </p:nvCxnSpPr>
        <p:spPr>
          <a:xfrm>
            <a:off x="3779912" y="4046984"/>
            <a:ext cx="0" cy="75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9" idx="5"/>
            <a:endCxn id="8" idx="1"/>
          </p:cNvCxnSpPr>
          <p:nvPr/>
        </p:nvCxnSpPr>
        <p:spPr>
          <a:xfrm>
            <a:off x="2204472" y="5165928"/>
            <a:ext cx="558592" cy="63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7" idx="3"/>
            <a:endCxn id="8" idx="7"/>
          </p:cNvCxnSpPr>
          <p:nvPr/>
        </p:nvCxnSpPr>
        <p:spPr>
          <a:xfrm flipH="1">
            <a:off x="3068568" y="5165928"/>
            <a:ext cx="558592" cy="63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5"/>
            <a:endCxn id="10" idx="1"/>
          </p:cNvCxnSpPr>
          <p:nvPr/>
        </p:nvCxnSpPr>
        <p:spPr>
          <a:xfrm>
            <a:off x="3932664" y="5165928"/>
            <a:ext cx="558592" cy="63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6" idx="3"/>
            <a:endCxn id="9" idx="7"/>
          </p:cNvCxnSpPr>
          <p:nvPr/>
        </p:nvCxnSpPr>
        <p:spPr>
          <a:xfrm flipH="1">
            <a:off x="2204472" y="3983712"/>
            <a:ext cx="1422688" cy="87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63064" y="281228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31840" y="24208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(0, 1)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32664" y="3229290"/>
            <a:ext cx="71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(1, 1)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87998" y="3195419"/>
            <a:ext cx="6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(1, 1)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66175" y="4419141"/>
            <a:ext cx="68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(2, 2)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965461" y="4433271"/>
            <a:ext cx="67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(2, 1)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34115" y="5296562"/>
            <a:ext cx="67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(3, 1)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28470" y="5764614"/>
            <a:ext cx="67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(3, 3)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2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100" dirty="0" smtClean="0"/>
              <a:t>Implementation – edge </a:t>
            </a:r>
            <a:r>
              <a:rPr lang="en-US" altLang="ko-KR" sz="3100" dirty="0" err="1" smtClean="0"/>
              <a:t>betweenness</a:t>
            </a:r>
            <a:r>
              <a:rPr lang="en-US" altLang="ko-KR" sz="3100" dirty="0" smtClean="0"/>
              <a:t> contribution (i)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Edge </a:t>
            </a:r>
            <a:r>
              <a:rPr lang="en-US" altLang="ko-KR" sz="2400" b="1" dirty="0" err="1" smtClean="0"/>
              <a:t>betweenness</a:t>
            </a:r>
            <a:r>
              <a:rPr lang="en-US" altLang="ko-KR" sz="2400" b="1" dirty="0" smtClean="0"/>
              <a:t> contribution</a:t>
            </a:r>
            <a:endParaRPr lang="en-US" altLang="ko-KR" sz="2400" b="1" dirty="0" smtClean="0"/>
          </a:p>
          <a:p>
            <a:pPr marL="400050" lvl="1" indent="0">
              <a:buNone/>
            </a:pPr>
            <a:r>
              <a:rPr lang="en-US" altLang="ko-KR" dirty="0" smtClean="0"/>
              <a:t>i. Find every “leaf” vertex t that no paths from s to other vertices go through</a:t>
            </a:r>
          </a:p>
          <a:p>
            <a:pPr marL="914400" lvl="1" indent="-514350">
              <a:buAutoNum type="romanLcPeriod"/>
            </a:pP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699792" y="278092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835696" y="361493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563888" y="361493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63888" y="479715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699792" y="57332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835696" y="479715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427984" y="57332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4" idx="3"/>
            <a:endCxn id="5" idx="7"/>
          </p:cNvCxnSpPr>
          <p:nvPr/>
        </p:nvCxnSpPr>
        <p:spPr>
          <a:xfrm flipH="1">
            <a:off x="2204472" y="3149704"/>
            <a:ext cx="558592" cy="52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6" idx="1"/>
          </p:cNvCxnSpPr>
          <p:nvPr/>
        </p:nvCxnSpPr>
        <p:spPr>
          <a:xfrm>
            <a:off x="3068568" y="3149704"/>
            <a:ext cx="558592" cy="52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4"/>
            <a:endCxn id="9" idx="0"/>
          </p:cNvCxnSpPr>
          <p:nvPr/>
        </p:nvCxnSpPr>
        <p:spPr>
          <a:xfrm>
            <a:off x="2051720" y="4046984"/>
            <a:ext cx="0" cy="75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4"/>
            <a:endCxn id="7" idx="0"/>
          </p:cNvCxnSpPr>
          <p:nvPr/>
        </p:nvCxnSpPr>
        <p:spPr>
          <a:xfrm>
            <a:off x="3779912" y="4046984"/>
            <a:ext cx="0" cy="75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9" idx="5"/>
            <a:endCxn id="8" idx="1"/>
          </p:cNvCxnSpPr>
          <p:nvPr/>
        </p:nvCxnSpPr>
        <p:spPr>
          <a:xfrm>
            <a:off x="2204472" y="5165928"/>
            <a:ext cx="558592" cy="63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7" idx="3"/>
            <a:endCxn id="8" idx="7"/>
          </p:cNvCxnSpPr>
          <p:nvPr/>
        </p:nvCxnSpPr>
        <p:spPr>
          <a:xfrm flipH="1">
            <a:off x="3068568" y="5165928"/>
            <a:ext cx="558592" cy="63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5"/>
            <a:endCxn id="10" idx="1"/>
          </p:cNvCxnSpPr>
          <p:nvPr/>
        </p:nvCxnSpPr>
        <p:spPr>
          <a:xfrm>
            <a:off x="3932664" y="5165928"/>
            <a:ext cx="558592" cy="63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6" idx="3"/>
            <a:endCxn id="9" idx="7"/>
          </p:cNvCxnSpPr>
          <p:nvPr/>
        </p:nvCxnSpPr>
        <p:spPr>
          <a:xfrm flipH="1">
            <a:off x="2204472" y="3983712"/>
            <a:ext cx="1422688" cy="87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63064" y="281228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31840" y="24208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32664" y="3229290"/>
            <a:ext cx="71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87998" y="3195419"/>
            <a:ext cx="6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87998" y="4437923"/>
            <a:ext cx="68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965461" y="4433271"/>
            <a:ext cx="67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973388" y="5758156"/>
            <a:ext cx="67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08010" y="5757871"/>
            <a:ext cx="67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90223" y="576881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09253" y="576881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8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Edge </a:t>
            </a:r>
            <a:r>
              <a:rPr lang="en-US" altLang="ko-KR" dirty="0" err="1" smtClean="0"/>
              <a:t>betweenness</a:t>
            </a:r>
            <a:r>
              <a:rPr lang="en-US" altLang="ko-KR" dirty="0" smtClean="0"/>
              <a:t> contribution (ii)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Edge </a:t>
            </a:r>
            <a:r>
              <a:rPr lang="en-US" altLang="ko-KR" sz="2400" b="1" dirty="0" err="1" smtClean="0"/>
              <a:t>betweenness</a:t>
            </a:r>
            <a:r>
              <a:rPr lang="en-US" altLang="ko-KR" sz="2400" b="1" dirty="0" smtClean="0"/>
              <a:t> contribution</a:t>
            </a:r>
            <a:endParaRPr lang="en-US" altLang="ko-KR" sz="2400" b="1" dirty="0" smtClean="0"/>
          </a:p>
          <a:p>
            <a:pPr marL="400050" lvl="1" indent="0">
              <a:buNone/>
            </a:pPr>
            <a:r>
              <a:rPr lang="en-US" altLang="ko-KR" dirty="0" smtClean="0"/>
              <a:t>ii. </a:t>
            </a:r>
            <a:r>
              <a:rPr lang="en-US" altLang="ko-KR" dirty="0"/>
              <a:t>From each vertex i </a:t>
            </a:r>
            <a:r>
              <a:rPr lang="en-US" altLang="ko-KR" dirty="0" err="1"/>
              <a:t>neighbouring</a:t>
            </a:r>
            <a:r>
              <a:rPr lang="en-US" altLang="ko-KR" dirty="0"/>
              <a:t> t, assign a score for the t-i edge of </a:t>
            </a:r>
            <a:r>
              <a:rPr lang="en-US" altLang="ko-KR" dirty="0" err="1"/>
              <a:t>w</a:t>
            </a:r>
            <a:r>
              <a:rPr lang="en-US" altLang="ko-KR" baseline="-25000" dirty="0" err="1"/>
              <a:t>i</a:t>
            </a:r>
            <a:r>
              <a:rPr lang="en-US" altLang="ko-KR" dirty="0"/>
              <a:t>/</a:t>
            </a:r>
            <a:r>
              <a:rPr lang="en-US" altLang="ko-KR" dirty="0" err="1"/>
              <a:t>w</a:t>
            </a:r>
            <a:r>
              <a:rPr lang="en-US" altLang="ko-KR" baseline="-25000" dirty="0" err="1"/>
              <a:t>t</a:t>
            </a:r>
            <a:r>
              <a:rPr lang="en-US" altLang="ko-KR" baseline="-25000" dirty="0"/>
              <a:t> </a:t>
            </a:r>
            <a:endParaRPr lang="en-US" altLang="ko-KR" dirty="0" smtClean="0"/>
          </a:p>
          <a:p>
            <a:pPr marL="914400" lvl="1" indent="-514350">
              <a:buAutoNum type="romanLcPeriod"/>
            </a:pP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699792" y="278092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835696" y="361493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563888" y="361493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63888" y="479715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699792" y="57332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835696" y="479715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427984" y="57332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4" idx="3"/>
            <a:endCxn id="5" idx="7"/>
          </p:cNvCxnSpPr>
          <p:nvPr/>
        </p:nvCxnSpPr>
        <p:spPr>
          <a:xfrm flipH="1">
            <a:off x="2204472" y="3149704"/>
            <a:ext cx="558592" cy="52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6" idx="1"/>
          </p:cNvCxnSpPr>
          <p:nvPr/>
        </p:nvCxnSpPr>
        <p:spPr>
          <a:xfrm>
            <a:off x="3068568" y="3149704"/>
            <a:ext cx="558592" cy="52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4"/>
            <a:endCxn id="9" idx="0"/>
          </p:cNvCxnSpPr>
          <p:nvPr/>
        </p:nvCxnSpPr>
        <p:spPr>
          <a:xfrm>
            <a:off x="2051720" y="4046984"/>
            <a:ext cx="0" cy="75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4"/>
            <a:endCxn id="7" idx="0"/>
          </p:cNvCxnSpPr>
          <p:nvPr/>
        </p:nvCxnSpPr>
        <p:spPr>
          <a:xfrm>
            <a:off x="3779912" y="4046984"/>
            <a:ext cx="0" cy="75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9" idx="5"/>
            <a:endCxn id="8" idx="1"/>
          </p:cNvCxnSpPr>
          <p:nvPr/>
        </p:nvCxnSpPr>
        <p:spPr>
          <a:xfrm>
            <a:off x="2204472" y="5165928"/>
            <a:ext cx="558592" cy="63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7" idx="3"/>
            <a:endCxn id="8" idx="7"/>
          </p:cNvCxnSpPr>
          <p:nvPr/>
        </p:nvCxnSpPr>
        <p:spPr>
          <a:xfrm flipH="1">
            <a:off x="3068568" y="5165928"/>
            <a:ext cx="558592" cy="63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5"/>
            <a:endCxn id="10" idx="1"/>
          </p:cNvCxnSpPr>
          <p:nvPr/>
        </p:nvCxnSpPr>
        <p:spPr>
          <a:xfrm>
            <a:off x="3932664" y="5165928"/>
            <a:ext cx="558592" cy="63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6" idx="3"/>
            <a:endCxn id="9" idx="7"/>
          </p:cNvCxnSpPr>
          <p:nvPr/>
        </p:nvCxnSpPr>
        <p:spPr>
          <a:xfrm flipH="1">
            <a:off x="2204472" y="3983712"/>
            <a:ext cx="1422688" cy="87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63064" y="281228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31840" y="24208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32664" y="3229290"/>
            <a:ext cx="71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87998" y="3195419"/>
            <a:ext cx="6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87998" y="4437923"/>
            <a:ext cx="68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965461" y="4433271"/>
            <a:ext cx="67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973388" y="5758156"/>
            <a:ext cx="67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08010" y="5757871"/>
            <a:ext cx="67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90223" y="576881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09253" y="576881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1844553" y="5292064"/>
                <a:ext cx="678547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sz="1400" dirty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553" y="5292064"/>
                <a:ext cx="678547" cy="4970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3287886" y="5315079"/>
                <a:ext cx="678547" cy="51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sz="1400" dirty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886" y="5315079"/>
                <a:ext cx="678547" cy="5156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4440760" y="5296562"/>
            <a:ext cx="33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26018" y="482851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54210" y="482851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56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Edge </a:t>
            </a:r>
            <a:r>
              <a:rPr lang="en-US" altLang="ko-KR" dirty="0" err="1" smtClean="0"/>
              <a:t>betweenness</a:t>
            </a:r>
            <a:r>
              <a:rPr lang="en-US" altLang="ko-KR" dirty="0" smtClean="0"/>
              <a:t> contribution (iii)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Edge </a:t>
            </a:r>
            <a:r>
              <a:rPr lang="en-US" altLang="ko-KR" sz="2400" b="1" dirty="0" err="1" smtClean="0"/>
              <a:t>betweenness</a:t>
            </a:r>
            <a:r>
              <a:rPr lang="en-US" altLang="ko-KR" sz="2400" b="1" dirty="0" smtClean="0"/>
              <a:t> contribution</a:t>
            </a:r>
            <a:endParaRPr lang="en-US" altLang="ko-KR" sz="2400" b="1" dirty="0" smtClean="0"/>
          </a:p>
          <a:p>
            <a:pPr marL="400050" lvl="1" indent="0">
              <a:buNone/>
            </a:pPr>
            <a:r>
              <a:rPr lang="en-US" altLang="ko-KR" dirty="0" smtClean="0"/>
              <a:t>iii. Work upwards to s. From node j to i (j farther from s than i), assign the edge a score of </a:t>
            </a:r>
            <a:r>
              <a:rPr lang="en-US" altLang="ko-KR" dirty="0" err="1" smtClean="0"/>
              <a:t>w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w</a:t>
            </a:r>
            <a:r>
              <a:rPr lang="en-US" altLang="ko-KR" baseline="-25000" dirty="0" err="1" smtClean="0"/>
              <a:t>j</a:t>
            </a:r>
            <a:r>
              <a:rPr lang="en-US" altLang="ko-KR" dirty="0" smtClean="0"/>
              <a:t>×(1 + sum of all scores of edges immediately below j)</a:t>
            </a:r>
          </a:p>
          <a:p>
            <a:pPr marL="914400" lvl="1" indent="-514350">
              <a:buAutoNum type="romanLcPeriod"/>
            </a:pP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699792" y="278092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835696" y="361493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563888" y="361493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63888" y="479715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699792" y="57332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835696" y="479715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427984" y="57332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4" idx="3"/>
            <a:endCxn id="5" idx="7"/>
          </p:cNvCxnSpPr>
          <p:nvPr/>
        </p:nvCxnSpPr>
        <p:spPr>
          <a:xfrm flipH="1">
            <a:off x="2204472" y="3149704"/>
            <a:ext cx="558592" cy="52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6" idx="1"/>
          </p:cNvCxnSpPr>
          <p:nvPr/>
        </p:nvCxnSpPr>
        <p:spPr>
          <a:xfrm>
            <a:off x="3068568" y="3149704"/>
            <a:ext cx="558592" cy="52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4"/>
            <a:endCxn id="9" idx="0"/>
          </p:cNvCxnSpPr>
          <p:nvPr/>
        </p:nvCxnSpPr>
        <p:spPr>
          <a:xfrm>
            <a:off x="2051720" y="4046984"/>
            <a:ext cx="0" cy="75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4"/>
            <a:endCxn id="7" idx="0"/>
          </p:cNvCxnSpPr>
          <p:nvPr/>
        </p:nvCxnSpPr>
        <p:spPr>
          <a:xfrm>
            <a:off x="3779912" y="4046984"/>
            <a:ext cx="0" cy="75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9" idx="5"/>
            <a:endCxn id="8" idx="1"/>
          </p:cNvCxnSpPr>
          <p:nvPr/>
        </p:nvCxnSpPr>
        <p:spPr>
          <a:xfrm>
            <a:off x="2204472" y="5165928"/>
            <a:ext cx="558592" cy="63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7" idx="3"/>
            <a:endCxn id="8" idx="7"/>
          </p:cNvCxnSpPr>
          <p:nvPr/>
        </p:nvCxnSpPr>
        <p:spPr>
          <a:xfrm flipH="1">
            <a:off x="3068568" y="5165928"/>
            <a:ext cx="558592" cy="63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5"/>
            <a:endCxn id="10" idx="1"/>
          </p:cNvCxnSpPr>
          <p:nvPr/>
        </p:nvCxnSpPr>
        <p:spPr>
          <a:xfrm>
            <a:off x="3932664" y="5165928"/>
            <a:ext cx="558592" cy="63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6" idx="3"/>
            <a:endCxn id="9" idx="7"/>
          </p:cNvCxnSpPr>
          <p:nvPr/>
        </p:nvCxnSpPr>
        <p:spPr>
          <a:xfrm flipH="1">
            <a:off x="2204472" y="3983712"/>
            <a:ext cx="1422688" cy="87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63064" y="281228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31840" y="24208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32664" y="3229290"/>
            <a:ext cx="71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87998" y="3195419"/>
            <a:ext cx="6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87998" y="4437923"/>
            <a:ext cx="68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965461" y="4433271"/>
            <a:ext cx="67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973388" y="5758156"/>
            <a:ext cx="67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08010" y="5757871"/>
            <a:ext cx="67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(3)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1844553" y="5292064"/>
                <a:ext cx="678547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sz="1400" dirty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553" y="5292064"/>
                <a:ext cx="678547" cy="4970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3287886" y="5315079"/>
                <a:ext cx="678547" cy="51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sz="1400" dirty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886" y="5315079"/>
                <a:ext cx="678547" cy="5156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4440760" y="5296562"/>
            <a:ext cx="33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26018" y="482851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54210" y="482851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654000" y="36462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26018" y="36462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3654000" y="3928579"/>
                <a:ext cx="2276963" cy="47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en-US" altLang="ko-KR" sz="11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ko-KR" sz="1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1+1+ </m:t>
                          </m:r>
                          <m:f>
                            <m:fPr>
                              <m:ctrlPr>
                                <a:rPr lang="en-US" altLang="ko-KR" sz="11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1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1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ko-KR" sz="11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sz="1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7</m:t>
                          </m:r>
                        </m:num>
                        <m:den>
                          <m:r>
                            <a:rPr lang="en-US" altLang="ko-KR" sz="1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sz="1400" dirty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000" y="3928579"/>
                <a:ext cx="2276963" cy="4726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9095" y="4027181"/>
                <a:ext cx="2276963" cy="47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ko-KR" sz="11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ko-KR" sz="1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ko-KR" sz="11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1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ko-KR" sz="11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ko-KR" sz="11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sz="1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altLang="ko-KR" sz="1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ko-KR" altLang="en-US" sz="1400" dirty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" y="4027181"/>
                <a:ext cx="2276963" cy="4726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2474158" y="3922132"/>
                <a:ext cx="678547" cy="51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ko-KR" altLang="en-US" sz="1400" dirty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endParaRP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158" y="3922132"/>
                <a:ext cx="678547" cy="5156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33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Edge </a:t>
            </a:r>
            <a:r>
              <a:rPr lang="en-US" altLang="ko-KR" dirty="0" err="1" smtClean="0"/>
              <a:t>betweenness</a:t>
            </a:r>
            <a:r>
              <a:rPr lang="en-US" altLang="ko-KR" dirty="0" smtClean="0"/>
              <a:t> contribution (iv)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Edge </a:t>
            </a:r>
            <a:r>
              <a:rPr lang="en-US" altLang="ko-KR" sz="2400" b="1" dirty="0" err="1" smtClean="0"/>
              <a:t>betweenness</a:t>
            </a:r>
            <a:r>
              <a:rPr lang="en-US" altLang="ko-KR" sz="2400" b="1" dirty="0" smtClean="0"/>
              <a:t> contribution</a:t>
            </a:r>
            <a:endParaRPr lang="en-US" altLang="ko-KR" sz="2400" b="1" dirty="0" smtClean="0"/>
          </a:p>
          <a:p>
            <a:pPr marL="400050" lvl="1" indent="0">
              <a:buNone/>
            </a:pPr>
            <a:r>
              <a:rPr lang="en-US" altLang="ko-KR" dirty="0" smtClean="0"/>
              <a:t>iv. Repeat from iii until s is reached</a:t>
            </a:r>
          </a:p>
          <a:p>
            <a:pPr marL="400050" lvl="1" indent="0">
              <a:buNone/>
            </a:pPr>
            <a:endParaRPr lang="en-US" altLang="ko-KR" dirty="0"/>
          </a:p>
          <a:p>
            <a:pPr marL="400050" lvl="1" indent="0">
              <a:buNone/>
            </a:pPr>
            <a:endParaRPr lang="en-US" altLang="ko-KR" dirty="0" smtClean="0"/>
          </a:p>
          <a:p>
            <a:pPr marL="400050" lvl="1" indent="0">
              <a:buNone/>
            </a:pPr>
            <a:endParaRPr lang="en-US" altLang="ko-KR" dirty="0"/>
          </a:p>
          <a:p>
            <a:pPr marL="400050" lvl="1" indent="0">
              <a:buNone/>
            </a:pPr>
            <a:endParaRPr lang="en-US" altLang="ko-KR" dirty="0" smtClean="0"/>
          </a:p>
          <a:p>
            <a:pPr marL="400050" lvl="1" indent="0">
              <a:buNone/>
            </a:pPr>
            <a:endParaRPr lang="en-US" altLang="ko-KR" dirty="0"/>
          </a:p>
          <a:p>
            <a:pPr marL="400050" lvl="1" indent="0">
              <a:buNone/>
            </a:pP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		</a:t>
            </a:r>
            <a:r>
              <a:rPr lang="en-US" altLang="ko-KR" sz="2400" b="1" dirty="0" smtClean="0"/>
              <a:t>Time complexity: O(E)</a:t>
            </a:r>
            <a:endParaRPr lang="ko-KR" altLang="en-US" b="1" dirty="0"/>
          </a:p>
        </p:txBody>
      </p:sp>
      <p:sp>
        <p:nvSpPr>
          <p:cNvPr id="4" name="타원 3"/>
          <p:cNvSpPr/>
          <p:nvPr/>
        </p:nvSpPr>
        <p:spPr>
          <a:xfrm>
            <a:off x="2699792" y="278092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835696" y="361493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563888" y="361493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63888" y="479715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699792" y="57332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835696" y="479715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427984" y="57332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4" idx="3"/>
            <a:endCxn id="5" idx="7"/>
          </p:cNvCxnSpPr>
          <p:nvPr/>
        </p:nvCxnSpPr>
        <p:spPr>
          <a:xfrm flipH="1">
            <a:off x="2204472" y="3149704"/>
            <a:ext cx="558592" cy="52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6" idx="1"/>
          </p:cNvCxnSpPr>
          <p:nvPr/>
        </p:nvCxnSpPr>
        <p:spPr>
          <a:xfrm>
            <a:off x="3068568" y="3149704"/>
            <a:ext cx="558592" cy="52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4"/>
            <a:endCxn id="9" idx="0"/>
          </p:cNvCxnSpPr>
          <p:nvPr/>
        </p:nvCxnSpPr>
        <p:spPr>
          <a:xfrm>
            <a:off x="2051720" y="4046984"/>
            <a:ext cx="0" cy="75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4"/>
            <a:endCxn id="7" idx="0"/>
          </p:cNvCxnSpPr>
          <p:nvPr/>
        </p:nvCxnSpPr>
        <p:spPr>
          <a:xfrm>
            <a:off x="3779912" y="4046984"/>
            <a:ext cx="0" cy="75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9" idx="5"/>
            <a:endCxn id="8" idx="1"/>
          </p:cNvCxnSpPr>
          <p:nvPr/>
        </p:nvCxnSpPr>
        <p:spPr>
          <a:xfrm>
            <a:off x="2204472" y="5165928"/>
            <a:ext cx="558592" cy="63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7" idx="3"/>
            <a:endCxn id="8" idx="7"/>
          </p:cNvCxnSpPr>
          <p:nvPr/>
        </p:nvCxnSpPr>
        <p:spPr>
          <a:xfrm flipH="1">
            <a:off x="3068568" y="5165928"/>
            <a:ext cx="558592" cy="63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5"/>
            <a:endCxn id="10" idx="1"/>
          </p:cNvCxnSpPr>
          <p:nvPr/>
        </p:nvCxnSpPr>
        <p:spPr>
          <a:xfrm>
            <a:off x="3932664" y="5165928"/>
            <a:ext cx="558592" cy="63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6" idx="3"/>
            <a:endCxn id="9" idx="7"/>
          </p:cNvCxnSpPr>
          <p:nvPr/>
        </p:nvCxnSpPr>
        <p:spPr>
          <a:xfrm flipH="1">
            <a:off x="2204472" y="3983712"/>
            <a:ext cx="1422688" cy="87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63064" y="281228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31840" y="24208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32664" y="3229290"/>
            <a:ext cx="71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87998" y="3195419"/>
            <a:ext cx="6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87998" y="4437923"/>
            <a:ext cx="68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965461" y="4433271"/>
            <a:ext cx="67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973388" y="5758156"/>
            <a:ext cx="67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08010" y="5757871"/>
            <a:ext cx="67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(3)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1844553" y="5292064"/>
                <a:ext cx="678547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sz="1400" dirty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553" y="5292064"/>
                <a:ext cx="678547" cy="4970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3287886" y="5315079"/>
                <a:ext cx="678547" cy="51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sz="1400" dirty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886" y="5315079"/>
                <a:ext cx="678547" cy="5156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4440760" y="5296562"/>
            <a:ext cx="33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3095747" y="2935780"/>
                <a:ext cx="2276963" cy="47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en-US" altLang="ko-KR" sz="11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ko-KR" sz="1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ko-KR" sz="11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1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ko-KR" sz="11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ko-KR" sz="1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 </m:t>
                          </m:r>
                          <m:f>
                            <m:fPr>
                              <m:ctrlPr>
                                <a:rPr lang="en-US" altLang="ko-KR" sz="11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1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altLang="ko-KR" sz="11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ko-KR" sz="11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sz="1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25</m:t>
                          </m:r>
                        </m:num>
                        <m:den>
                          <m:r>
                            <a:rPr lang="en-US" altLang="ko-KR" sz="1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ko-KR" altLang="en-US" sz="1400" dirty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747" y="2935780"/>
                <a:ext cx="2276963" cy="4726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787536" y="2812371"/>
                <a:ext cx="2276963" cy="47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en-US" altLang="ko-KR" sz="11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ko-KR" sz="1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ko-KR" sz="11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1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ko-KR" sz="11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ko-KR" sz="11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sz="1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11</m:t>
                          </m:r>
                        </m:num>
                        <m:den>
                          <m:r>
                            <a:rPr lang="en-US" altLang="ko-KR" sz="1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ko-KR" altLang="en-US" sz="1400" dirty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36" y="2812371"/>
                <a:ext cx="2276963" cy="4726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2474158" y="3922132"/>
                <a:ext cx="678547" cy="51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ko-KR" altLang="en-US" sz="1400" dirty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endParaRP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158" y="3922132"/>
                <a:ext cx="678547" cy="5156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3812709" y="3943618"/>
                <a:ext cx="678547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7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sz="1400" dirty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09" y="3943618"/>
                <a:ext cx="678547" cy="495649"/>
              </a:xfrm>
              <a:prstGeom prst="rect">
                <a:avLst/>
              </a:prstGeom>
              <a:blipFill rotWithShape="1">
                <a:blip r:embed="rId7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1204302" y="3922132"/>
                <a:ext cx="678547" cy="51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ko-KR" altLang="en-US" sz="1400" dirty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302" y="3922132"/>
                <a:ext cx="678547" cy="5156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 complexity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Edge </a:t>
            </a:r>
            <a:r>
              <a:rPr lang="en-US" altLang="ko-KR" sz="2400" b="1" dirty="0" err="1" smtClean="0"/>
              <a:t>betweenness</a:t>
            </a:r>
            <a:r>
              <a:rPr lang="en-US" altLang="ko-KR" sz="2400" b="1" dirty="0" smtClean="0"/>
              <a:t> contribution</a:t>
            </a:r>
            <a:endParaRPr lang="en-US" altLang="ko-KR" sz="2400" b="1" dirty="0" smtClean="0"/>
          </a:p>
          <a:p>
            <a:pPr marL="400050" lvl="1" indent="0">
              <a:buNone/>
            </a:pPr>
            <a:r>
              <a:rPr lang="en-US" altLang="ko-KR" dirty="0" smtClean="0"/>
              <a:t>Repeat weighting and edge </a:t>
            </a:r>
            <a:r>
              <a:rPr lang="en-US" altLang="ko-KR" dirty="0" err="1" smtClean="0"/>
              <a:t>betweenness</a:t>
            </a:r>
            <a:r>
              <a:rPr lang="en-US" altLang="ko-KR" dirty="0" smtClean="0"/>
              <a:t> contribution calculations for </a:t>
            </a:r>
            <a:r>
              <a:rPr lang="en-US" altLang="ko-KR" u="sng" dirty="0" smtClean="0"/>
              <a:t>all V source vertices</a:t>
            </a:r>
            <a:r>
              <a:rPr lang="en-US" altLang="ko-KR" dirty="0" smtClean="0"/>
              <a:t> s, E times (every time an edge is removed)</a:t>
            </a:r>
          </a:p>
          <a:p>
            <a:pPr marL="400050" lvl="1" indent="0">
              <a:buNone/>
            </a:pPr>
            <a:endParaRPr lang="en-US" altLang="ko-KR" dirty="0"/>
          </a:p>
          <a:p>
            <a:pPr marL="400050" lvl="1" indent="0">
              <a:buNone/>
            </a:pPr>
            <a:endParaRPr lang="en-US" altLang="ko-KR" dirty="0" smtClean="0"/>
          </a:p>
          <a:p>
            <a:pPr marL="400050" lvl="1" indent="0">
              <a:buNone/>
            </a:pPr>
            <a:endParaRPr lang="en-US" altLang="ko-KR" dirty="0" smtClean="0"/>
          </a:p>
          <a:p>
            <a:pPr marL="400050" lvl="1" indent="0">
              <a:buNone/>
            </a:pPr>
            <a:endParaRPr lang="en-US" altLang="ko-KR" dirty="0"/>
          </a:p>
          <a:p>
            <a:pPr marL="400050" lvl="1" indent="0">
              <a:buNone/>
            </a:pP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	</a:t>
            </a:r>
            <a:r>
              <a:rPr lang="en-US" altLang="ko-KR" sz="2400" b="1" dirty="0" smtClean="0"/>
              <a:t>Time complexity:</a:t>
            </a:r>
          </a:p>
          <a:p>
            <a:pPr marL="400050" lvl="1" indent="0">
              <a:buNone/>
            </a:pPr>
            <a:r>
              <a:rPr lang="en-US" altLang="ko-KR" sz="2400" b="1" dirty="0"/>
              <a:t>	</a:t>
            </a:r>
            <a:r>
              <a:rPr lang="en-US" altLang="ko-KR" sz="2400" b="1" dirty="0" smtClean="0"/>
              <a:t>				</a:t>
            </a:r>
            <a:r>
              <a:rPr lang="en-US" altLang="ko-KR" sz="2400" b="1" dirty="0" smtClean="0"/>
              <a:t>(O(E) + O(E)) × </a:t>
            </a:r>
            <a:r>
              <a:rPr lang="en-US" altLang="ko-KR" sz="2400" b="1" dirty="0"/>
              <a:t>V × </a:t>
            </a:r>
            <a:r>
              <a:rPr lang="en-US" altLang="ko-KR" sz="2400" b="1" dirty="0" smtClean="0"/>
              <a:t>E = </a:t>
            </a:r>
            <a:r>
              <a:rPr lang="en-US" altLang="ko-KR" sz="2400" b="1" dirty="0" smtClean="0"/>
              <a:t>O(E</a:t>
            </a:r>
            <a:r>
              <a:rPr lang="en-US" altLang="ko-KR" sz="2400" b="1" baseline="30000" dirty="0" smtClean="0"/>
              <a:t>2</a:t>
            </a:r>
            <a:r>
              <a:rPr lang="en-US" altLang="ko-KR" sz="2400" b="1" dirty="0" smtClean="0"/>
              <a:t>V)</a:t>
            </a:r>
          </a:p>
          <a:p>
            <a:pPr marL="400050" lvl="1" indent="0">
              <a:buNone/>
            </a:pPr>
            <a:r>
              <a:rPr lang="en-US" altLang="ko-KR" sz="2400" b="1" dirty="0"/>
              <a:t>	</a:t>
            </a:r>
            <a:r>
              <a:rPr lang="en-US" altLang="ko-KR" sz="2400" b="1" dirty="0" smtClean="0"/>
              <a:t>				= O(n</a:t>
            </a:r>
            <a:r>
              <a:rPr lang="en-US" altLang="ko-KR" sz="2400" b="1" baseline="30000" dirty="0" smtClean="0"/>
              <a:t>3</a:t>
            </a:r>
            <a:r>
              <a:rPr lang="en-US" altLang="ko-KR" sz="2400" b="1" dirty="0" smtClean="0"/>
              <a:t>)</a:t>
            </a:r>
            <a:endParaRPr lang="ko-KR" altLang="en-US" b="1" dirty="0"/>
          </a:p>
        </p:txBody>
      </p:sp>
      <p:sp>
        <p:nvSpPr>
          <p:cNvPr id="4" name="타원 3"/>
          <p:cNvSpPr/>
          <p:nvPr/>
        </p:nvSpPr>
        <p:spPr>
          <a:xfrm>
            <a:off x="2699792" y="278092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835696" y="361493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563888" y="361493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63888" y="479715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699792" y="57332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835696" y="479715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427984" y="57332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4" idx="3"/>
            <a:endCxn id="5" idx="7"/>
          </p:cNvCxnSpPr>
          <p:nvPr/>
        </p:nvCxnSpPr>
        <p:spPr>
          <a:xfrm flipH="1">
            <a:off x="2204472" y="3149704"/>
            <a:ext cx="558592" cy="52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6" idx="1"/>
          </p:cNvCxnSpPr>
          <p:nvPr/>
        </p:nvCxnSpPr>
        <p:spPr>
          <a:xfrm>
            <a:off x="3068568" y="3149704"/>
            <a:ext cx="558592" cy="52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4"/>
            <a:endCxn id="9" idx="0"/>
          </p:cNvCxnSpPr>
          <p:nvPr/>
        </p:nvCxnSpPr>
        <p:spPr>
          <a:xfrm>
            <a:off x="2051720" y="4046984"/>
            <a:ext cx="0" cy="75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4"/>
            <a:endCxn id="7" idx="0"/>
          </p:cNvCxnSpPr>
          <p:nvPr/>
        </p:nvCxnSpPr>
        <p:spPr>
          <a:xfrm>
            <a:off x="3779912" y="4046984"/>
            <a:ext cx="0" cy="75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9" idx="5"/>
            <a:endCxn id="8" idx="1"/>
          </p:cNvCxnSpPr>
          <p:nvPr/>
        </p:nvCxnSpPr>
        <p:spPr>
          <a:xfrm>
            <a:off x="2204472" y="5165928"/>
            <a:ext cx="558592" cy="63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7" idx="3"/>
            <a:endCxn id="8" idx="7"/>
          </p:cNvCxnSpPr>
          <p:nvPr/>
        </p:nvCxnSpPr>
        <p:spPr>
          <a:xfrm flipH="1">
            <a:off x="3068568" y="5165928"/>
            <a:ext cx="558592" cy="63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5"/>
            <a:endCxn id="10" idx="1"/>
          </p:cNvCxnSpPr>
          <p:nvPr/>
        </p:nvCxnSpPr>
        <p:spPr>
          <a:xfrm>
            <a:off x="3932664" y="5165928"/>
            <a:ext cx="558592" cy="63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6" idx="3"/>
            <a:endCxn id="9" idx="7"/>
          </p:cNvCxnSpPr>
          <p:nvPr/>
        </p:nvCxnSpPr>
        <p:spPr>
          <a:xfrm flipH="1">
            <a:off x="2204472" y="3983712"/>
            <a:ext cx="1422688" cy="87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63064" y="281228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31840" y="24208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32664" y="3229290"/>
            <a:ext cx="71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87998" y="3195419"/>
            <a:ext cx="6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87998" y="4437923"/>
            <a:ext cx="68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965461" y="4433271"/>
            <a:ext cx="67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973388" y="5758156"/>
            <a:ext cx="67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08010" y="5757871"/>
            <a:ext cx="67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(3)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1844553" y="5292064"/>
                <a:ext cx="678547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sz="1400" dirty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553" y="5292064"/>
                <a:ext cx="678547" cy="4970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3287886" y="5315079"/>
                <a:ext cx="678547" cy="51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sz="1400" dirty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886" y="5315079"/>
                <a:ext cx="678547" cy="5156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4440760" y="5296562"/>
            <a:ext cx="33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2474158" y="3922132"/>
                <a:ext cx="678547" cy="51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ko-KR" altLang="en-US" sz="1400" dirty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endParaRP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158" y="3922132"/>
                <a:ext cx="678547" cy="5156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3812709" y="3943618"/>
                <a:ext cx="678547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7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sz="1400" dirty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09" y="3943618"/>
                <a:ext cx="678547" cy="495649"/>
              </a:xfrm>
              <a:prstGeom prst="rect">
                <a:avLst/>
              </a:prstGeom>
              <a:blipFill rotWithShape="1">
                <a:blip r:embed="rId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1204302" y="3922132"/>
                <a:ext cx="678547" cy="51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ko-KR" altLang="en-US" sz="1400" dirty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302" y="3922132"/>
                <a:ext cx="678547" cy="5156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1928470" y="2898302"/>
                <a:ext cx="678547" cy="51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11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ko-KR" altLang="en-US" sz="1400" dirty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470" y="2898302"/>
                <a:ext cx="678547" cy="5156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3347864" y="2907440"/>
                <a:ext cx="678547" cy="51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25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ko-KR" altLang="en-US" sz="1400" dirty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907440"/>
                <a:ext cx="678547" cy="5156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67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Community strength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400" b="1" dirty="0" smtClean="0"/>
                  <a:t>Community structure strength</a:t>
                </a:r>
                <a:endParaRPr lang="en-US" altLang="ko-KR" sz="2400" b="1" dirty="0" smtClean="0"/>
              </a:p>
              <a:p>
                <a:pPr marL="400050" lvl="1" indent="0">
                  <a:buNone/>
                </a:pPr>
                <a:r>
                  <a:rPr lang="en-US" altLang="ko-KR" dirty="0" smtClean="0"/>
                  <a:t>How do we know the algorithm produces good resu</a:t>
                </a:r>
                <a:r>
                  <a:rPr lang="en-US" altLang="ko-KR" dirty="0" smtClean="0"/>
                  <a:t>lts?</a:t>
                </a:r>
                <a:endParaRPr lang="en-US" altLang="ko-KR" dirty="0" smtClean="0"/>
              </a:p>
              <a:p>
                <a:pPr marL="400050" lvl="1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sz="2400" b="1" dirty="0" smtClean="0"/>
                  <a:t>Some definitions</a:t>
                </a:r>
                <a:endParaRPr lang="en-US" altLang="ko-KR" sz="2400" b="1" dirty="0" smtClean="0"/>
              </a:p>
              <a:p>
                <a:pPr marL="400050" lvl="1" indent="0">
                  <a:buNone/>
                </a:pPr>
                <a:r>
                  <a:rPr lang="en-US" altLang="ko-KR" dirty="0" smtClean="0"/>
                  <a:t>Say we have a network which is currently divided into k communities</a:t>
                </a:r>
              </a:p>
              <a:p>
                <a:pPr marL="400050" lvl="1" indent="0">
                  <a:buNone/>
                </a:pPr>
                <a:r>
                  <a:rPr lang="en-US" altLang="ko-KR" dirty="0" smtClean="0"/>
                  <a:t>We have a k × k symmetric matrix </a:t>
                </a:r>
                <a:r>
                  <a:rPr lang="en-US" altLang="ko-KR" b="1" dirty="0" smtClean="0"/>
                  <a:t>e</a:t>
                </a:r>
              </a:p>
              <a:p>
                <a:pPr marL="400050" lvl="1" indent="0">
                  <a:buNone/>
                </a:pPr>
                <a:r>
                  <a:rPr lang="en-US" altLang="ko-KR" dirty="0" smtClean="0"/>
                  <a:t>each element </a:t>
                </a:r>
                <a:r>
                  <a:rPr lang="en-US" altLang="ko-KR" dirty="0" err="1" smtClean="0"/>
                  <a:t>e</a:t>
                </a:r>
                <a:r>
                  <a:rPr lang="en-US" altLang="ko-KR" baseline="-25000" dirty="0" err="1" smtClean="0"/>
                  <a:t>ij</a:t>
                </a:r>
                <a:r>
                  <a:rPr lang="en-US" altLang="ko-KR" dirty="0" smtClean="0"/>
                  <a:t> = (edges that link vertices in community i to community j) / (all edges in the </a:t>
                </a:r>
                <a:r>
                  <a:rPr lang="en-US" altLang="ko-KR" u="sng" dirty="0" smtClean="0"/>
                  <a:t>original</a:t>
                </a:r>
                <a:r>
                  <a:rPr lang="en-US" altLang="ko-KR" dirty="0" smtClean="0"/>
                  <a:t>* network)</a:t>
                </a:r>
              </a:p>
              <a:p>
                <a:pPr marL="400050" lvl="1" indent="0">
                  <a:buNone/>
                </a:pPr>
                <a:r>
                  <a:rPr lang="en-US" altLang="ko-KR" sz="1100" dirty="0" smtClean="0"/>
                  <a:t>*Network’s initial state with no removed edges</a:t>
                </a:r>
              </a:p>
              <a:p>
                <a:pPr marL="400050" lvl="1" indent="0">
                  <a:buNone/>
                </a:pPr>
                <a:endParaRPr lang="en-US" altLang="ko-KR" dirty="0"/>
              </a:p>
              <a:p>
                <a:pPr marL="400050" lvl="1" indent="0">
                  <a:buNone/>
                </a:pPr>
                <a:r>
                  <a:rPr lang="en-US" altLang="ko-KR" dirty="0" err="1" smtClean="0"/>
                  <a:t>Tr</a:t>
                </a:r>
                <a:r>
                  <a:rPr lang="en-US" altLang="ko-KR" dirty="0" smtClean="0"/>
                  <a:t> </a:t>
                </a:r>
                <a:r>
                  <a:rPr lang="en-US" altLang="ko-KR" b="1" dirty="0" smtClean="0"/>
                  <a:t>e</a:t>
                </a:r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 smtClean="0"/>
                  <a:t> : fraction of edges in the network that connect vertices in the same community</a:t>
                </a:r>
              </a:p>
              <a:p>
                <a:pPr marL="400050" lvl="1" indent="0">
                  <a:buNone/>
                </a:pPr>
                <a:endParaRPr lang="en-US" altLang="ko-KR" dirty="0"/>
              </a:p>
              <a:p>
                <a:pPr marL="400050" lvl="1" indent="0">
                  <a:buNone/>
                </a:pPr>
                <a:r>
                  <a:rPr lang="en-US" altLang="ko-KR" dirty="0" err="1" smtClean="0"/>
                  <a:t>a</a:t>
                </a:r>
                <a:r>
                  <a:rPr lang="en-US" altLang="ko-KR" baseline="-25000" dirty="0" err="1" smtClean="0"/>
                  <a:t>i</a:t>
                </a:r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 smtClean="0"/>
                  <a:t> : fraction of edges that connect to vertices in community i</a:t>
                </a:r>
              </a:p>
              <a:p>
                <a:pPr marL="400050" lvl="1" indent="0">
                  <a:buNone/>
                </a:pPr>
                <a:endParaRPr lang="en-US" altLang="ko-KR" dirty="0"/>
              </a:p>
              <a:p>
                <a:pPr marL="400050" lvl="1" indent="0">
                  <a:buNone/>
                </a:pPr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0" t="-893" r="-1179" b="-52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94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Modularity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400" b="1" dirty="0" smtClean="0"/>
                  <a:t>Modularity</a:t>
                </a:r>
              </a:p>
              <a:p>
                <a:pPr marL="400050" lvl="1" indent="0">
                  <a:buNone/>
                </a:pPr>
                <a:r>
                  <a:rPr lang="en-US" altLang="ko-KR" dirty="0" smtClean="0"/>
                  <a:t>Q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 −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=(</m:t>
                    </m:r>
                    <m:r>
                      <a:rPr lang="en-US" altLang="ko-KR" b="0" i="1" smtClean="0">
                        <a:latin typeface="Cambria Math"/>
                      </a:rPr>
                      <m:t>𝑇𝑟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1" i="1" smtClean="0">
                        <a:latin typeface="Cambria Math"/>
                      </a:rPr>
                      <m:t>𝒆</m:t>
                    </m:r>
                    <m:r>
                      <a:rPr lang="en-US" altLang="ko-KR" b="0" i="1" smtClean="0">
                        <a:latin typeface="Cambria Math"/>
                      </a:rPr>
                      <m:t>) − 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 smtClean="0"/>
              </a:p>
              <a:p>
                <a:pPr marL="400050" lvl="1" indent="0">
                  <a:buNone/>
                </a:pPr>
                <a:endParaRPr lang="en-US" altLang="ko-KR" dirty="0"/>
              </a:p>
              <a:p>
                <a:pPr marL="400050" lvl="1" indent="0">
                  <a:buNone/>
                </a:pPr>
                <a:r>
                  <a:rPr lang="en-US" altLang="ko-KR" dirty="0" smtClean="0"/>
                  <a:t>Q = 0 means the split is no better than random partitioning</a:t>
                </a:r>
              </a:p>
              <a:p>
                <a:pPr marL="400050" lvl="1" indent="0">
                  <a:buNone/>
                </a:pPr>
                <a:r>
                  <a:rPr lang="en-US" altLang="ko-KR" dirty="0" smtClean="0"/>
                  <a:t>Q = 1 means network has strong community structure</a:t>
                </a:r>
              </a:p>
              <a:p>
                <a:pPr marL="400050" lvl="1" indent="0">
                  <a:buNone/>
                </a:pPr>
                <a:r>
                  <a:rPr lang="en-US" altLang="ko-KR" dirty="0" smtClean="0"/>
                  <a:t>Generally, networks with reasonably well split communities have Q of 0.3 – 0.7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0" t="-8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65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Tests – shortest-paths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 smtClean="0"/>
              <a:t>z</a:t>
            </a:r>
            <a:r>
              <a:rPr lang="en-US" altLang="ko-KR" sz="2000" baseline="-25000" dirty="0" err="1" smtClean="0"/>
              <a:t>in</a:t>
            </a:r>
            <a:r>
              <a:rPr lang="en-US" altLang="ko-KR" sz="2000" dirty="0" smtClean="0"/>
              <a:t> = mean no. of edges from a vertex to another vertex in same community</a:t>
            </a:r>
          </a:p>
          <a:p>
            <a:pPr marL="0" indent="0">
              <a:buNone/>
            </a:pPr>
            <a:r>
              <a:rPr lang="en-US" altLang="ko-KR" sz="2000" dirty="0" err="1" smtClean="0"/>
              <a:t>z</a:t>
            </a:r>
            <a:r>
              <a:rPr lang="en-US" altLang="ko-KR" sz="2000" baseline="-25000" dirty="0" err="1" smtClean="0"/>
              <a:t>out</a:t>
            </a:r>
            <a:r>
              <a:rPr lang="en-US" altLang="ko-KR" sz="2000" dirty="0" smtClean="0"/>
              <a:t> = mean no. of edges from a vertex to another vertex in different community</a:t>
            </a:r>
            <a:endParaRPr lang="ko-KR" altLang="en-US" sz="2000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" y="1988840"/>
            <a:ext cx="9144000" cy="431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Introduction</a:t>
            </a:r>
          </a:p>
          <a:p>
            <a:pPr marL="0" indent="0">
              <a:buNone/>
            </a:pPr>
            <a:r>
              <a:rPr lang="en-US" sz="2400" dirty="0" smtClean="0"/>
              <a:t>Hierarchical Clustering</a:t>
            </a:r>
          </a:p>
          <a:p>
            <a:pPr marL="0" indent="0">
              <a:buNone/>
            </a:pPr>
            <a:r>
              <a:rPr lang="en-US" sz="2400" dirty="0" smtClean="0"/>
              <a:t>Edge </a:t>
            </a:r>
            <a:r>
              <a:rPr lang="en-US" sz="2400" dirty="0" err="1" smtClean="0"/>
              <a:t>Betweenness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Algorithm</a:t>
            </a:r>
          </a:p>
          <a:p>
            <a:pPr marL="0" indent="0">
              <a:buNone/>
            </a:pPr>
            <a:r>
              <a:rPr lang="en-US" sz="2400" dirty="0" smtClean="0"/>
              <a:t>Implementation</a:t>
            </a:r>
          </a:p>
          <a:p>
            <a:pPr marL="400050" lvl="1" indent="0">
              <a:buNone/>
            </a:pPr>
            <a:r>
              <a:rPr lang="en-US" dirty="0" smtClean="0"/>
              <a:t>Weighting</a:t>
            </a:r>
          </a:p>
          <a:p>
            <a:pPr marL="400050" lvl="1" indent="0">
              <a:buNone/>
            </a:pPr>
            <a:r>
              <a:rPr lang="en-US" dirty="0" smtClean="0"/>
              <a:t>Edge </a:t>
            </a:r>
            <a:r>
              <a:rPr lang="en-US" dirty="0" err="1" smtClean="0"/>
              <a:t>betweenness</a:t>
            </a:r>
            <a:r>
              <a:rPr lang="en-US" dirty="0" smtClean="0"/>
              <a:t> contribution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Community strength</a:t>
            </a:r>
          </a:p>
          <a:p>
            <a:pPr marL="0" indent="0">
              <a:buNone/>
            </a:pPr>
            <a:r>
              <a:rPr lang="en-US" sz="2400" dirty="0" smtClean="0"/>
              <a:t>Modularity</a:t>
            </a:r>
          </a:p>
          <a:p>
            <a:pPr marL="0" indent="0">
              <a:buNone/>
            </a:pPr>
            <a:r>
              <a:rPr lang="en-US" sz="2400" dirty="0" smtClean="0"/>
              <a:t>Tests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522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Tests - correctness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980728"/>
            <a:ext cx="5050360" cy="566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98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Tests – random walk and recalculation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Contributions</a:t>
            </a:r>
          </a:p>
          <a:p>
            <a:pPr marL="400050" lvl="1" indent="0">
              <a:buNone/>
            </a:pPr>
            <a:r>
              <a:rPr lang="en-US" altLang="ko-KR" dirty="0" smtClean="0"/>
              <a:t>A new class of algorithms for performing network clustering</a:t>
            </a:r>
          </a:p>
          <a:p>
            <a:pPr marL="400050" lvl="1" indent="0">
              <a:buNone/>
            </a:pP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 smtClean="0"/>
              <a:t>Described the task of extracting the natural community structure from networks of vertices and edges</a:t>
            </a:r>
            <a:endParaRPr lang="en-US" altLang="ko-KR" dirty="0" smtClean="0"/>
          </a:p>
          <a:p>
            <a:pPr marL="400050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Future Work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Reduce time complexity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9031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[1</a:t>
            </a:r>
            <a:r>
              <a:rPr lang="en-US" altLang="ko-KR" sz="1400" dirty="0"/>
              <a:t>] </a:t>
            </a:r>
            <a:r>
              <a:rPr lang="en-US" altLang="ko-KR" sz="1400" dirty="0"/>
              <a:t>M.E.J. Newman and M. Girvan. Finding and Evaluating Community Structure in Networks. Phys. Rev. E 69 (2):026113, 2004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[2</a:t>
            </a:r>
            <a:r>
              <a:rPr lang="en-US" altLang="ko-KR" sz="1400" dirty="0"/>
              <a:t>] </a:t>
            </a:r>
            <a:r>
              <a:rPr lang="en-US" altLang="ko-KR" sz="1400" dirty="0" smtClean="0"/>
              <a:t>M.E.J. Newman, Fast Algorithm for Detecting Community Structure in Networks. Phys. Rev. E 69, 066133, 2004. Presentation by </a:t>
            </a:r>
            <a:r>
              <a:rPr lang="en-US" altLang="ko-KR" sz="1400" dirty="0" err="1" smtClean="0"/>
              <a:t>Muad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Abu-Ata, www.cs.kent.edu</a:t>
            </a:r>
            <a:r>
              <a:rPr lang="en-US" altLang="ko-KR" sz="1400" dirty="0"/>
              <a:t>/~jin/DM07/PPT/muad.ppt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667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b="1" dirty="0" smtClean="0"/>
              <a:t>Networks</a:t>
            </a:r>
            <a:endParaRPr lang="en-US" altLang="ko-KR" sz="2400" b="1" dirty="0" smtClean="0"/>
          </a:p>
          <a:p>
            <a:pPr marL="400050" lvl="1" indent="0">
              <a:buNone/>
            </a:pPr>
            <a:r>
              <a:rPr lang="en-US" altLang="ko-KR" dirty="0" smtClean="0"/>
              <a:t>Interest in </a:t>
            </a:r>
            <a:r>
              <a:rPr lang="en-US" altLang="ko-KR" dirty="0" smtClean="0">
                <a:solidFill>
                  <a:schemeClr val="accent2"/>
                </a:solidFill>
              </a:rPr>
              <a:t>theoretical </a:t>
            </a:r>
            <a:r>
              <a:rPr lang="en-US" altLang="ko-KR" dirty="0" err="1" smtClean="0">
                <a:solidFill>
                  <a:schemeClr val="accent2"/>
                </a:solidFill>
              </a:rPr>
              <a:t>modelling</a:t>
            </a:r>
            <a:r>
              <a:rPr lang="en-US" altLang="ko-KR" dirty="0" smtClean="0"/>
              <a:t> of networks in recent years</a:t>
            </a:r>
          </a:p>
          <a:p>
            <a:pPr marL="400050" lvl="1" indent="0">
              <a:buNone/>
            </a:pPr>
            <a:r>
              <a:rPr lang="en-US" altLang="ko-KR" dirty="0" smtClean="0"/>
              <a:t>Covers a wide variety of topics such as statistical physics, applied mathematics, computational biology and social networking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2400" b="1" dirty="0" smtClean="0"/>
              <a:t>Community Structure</a:t>
            </a:r>
            <a:endParaRPr lang="en-US" altLang="ko-KR" sz="2400" b="1" dirty="0" smtClean="0"/>
          </a:p>
          <a:p>
            <a:pPr marL="400050" lvl="1" indent="0">
              <a:buNone/>
            </a:pPr>
            <a:r>
              <a:rPr lang="en-US" altLang="ko-KR" dirty="0" smtClean="0"/>
              <a:t>Within network connections: dense</a:t>
            </a:r>
          </a:p>
          <a:p>
            <a:pPr marL="400050" lvl="1" indent="0">
              <a:buNone/>
            </a:pPr>
            <a:r>
              <a:rPr lang="en-US" altLang="ko-KR" dirty="0" smtClean="0"/>
              <a:t>Between network connections: sparse</a:t>
            </a:r>
            <a:endParaRPr lang="en-US" altLang="ko-KR" dirty="0" smtClean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070512"/>
            <a:ext cx="3921203" cy="23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Clustering: Agglomerative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Agglomerative</a:t>
            </a:r>
            <a:endParaRPr lang="en-US" sz="2400" b="1" dirty="0" smtClean="0"/>
          </a:p>
          <a:p>
            <a:pPr marL="400050" lvl="1" indent="0">
              <a:buNone/>
            </a:pPr>
            <a:r>
              <a:rPr lang="en-US" dirty="0" smtClean="0"/>
              <a:t>Edges added to an initially empty network</a:t>
            </a:r>
          </a:p>
          <a:p>
            <a:pPr marL="400050" lvl="1" indent="0">
              <a:buNone/>
            </a:pPr>
            <a:r>
              <a:rPr lang="en-US" dirty="0" smtClean="0"/>
              <a:t>Tends to find only the core of communities</a:t>
            </a:r>
          </a:p>
          <a:p>
            <a:pPr marL="400050" lvl="1" indent="0">
              <a:buNone/>
            </a:pPr>
            <a:r>
              <a:rPr lang="en-US" dirty="0" smtClean="0"/>
              <a:t>Peripheral nodes are important in finding the true size of a network</a:t>
            </a:r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789040"/>
            <a:ext cx="5001323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Clustering: Divisive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Divisive</a:t>
            </a:r>
            <a:endParaRPr lang="en-US" sz="2400" b="1" dirty="0" smtClean="0"/>
          </a:p>
          <a:p>
            <a:pPr marL="400050" lvl="1" indent="0">
              <a:buNone/>
            </a:pPr>
            <a:r>
              <a:rPr lang="en-US" dirty="0" smtClean="0"/>
              <a:t>Start with a non-empty network, find the </a:t>
            </a:r>
            <a:r>
              <a:rPr lang="en-US" dirty="0" smtClean="0">
                <a:solidFill>
                  <a:schemeClr val="accent2"/>
                </a:solidFill>
              </a:rPr>
              <a:t>least</a:t>
            </a:r>
            <a:r>
              <a:rPr lang="en-US" dirty="0" smtClean="0"/>
              <a:t> similar pairs of vertices and re-move their in-between edges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 smtClean="0"/>
              <a:t>Newman’s approach</a:t>
            </a:r>
            <a:endParaRPr lang="en-US" sz="2400" b="1" dirty="0" smtClean="0"/>
          </a:p>
          <a:p>
            <a:pPr marL="400050" lvl="1" indent="0">
              <a:buNone/>
            </a:pPr>
            <a:r>
              <a:rPr lang="en-US" dirty="0" smtClean="0"/>
              <a:t>Look for edges that are </a:t>
            </a:r>
            <a:r>
              <a:rPr lang="en-US" dirty="0" smtClean="0">
                <a:solidFill>
                  <a:schemeClr val="accent2"/>
                </a:solidFill>
              </a:rPr>
              <a:t>between</a:t>
            </a:r>
            <a:r>
              <a:rPr lang="en-US" dirty="0" smtClean="0"/>
              <a:t> networks</a:t>
            </a:r>
            <a:endParaRPr lang="en-US" dirty="0" smtClean="0"/>
          </a:p>
          <a:p>
            <a:pPr marL="400050" lvl="1" indent="0">
              <a:buNone/>
            </a:pPr>
            <a:endParaRPr 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428999"/>
            <a:ext cx="5001323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Edge </a:t>
            </a:r>
            <a:r>
              <a:rPr lang="en-US" altLang="ko-KR" dirty="0" err="1" smtClean="0"/>
              <a:t>Betweenness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err="1" smtClean="0"/>
              <a:t>Betweenness</a:t>
            </a:r>
            <a:endParaRPr lang="en-US" altLang="ko-KR" sz="2400" b="1" dirty="0" smtClean="0"/>
          </a:p>
          <a:p>
            <a:pPr marL="400050" lvl="1" indent="0">
              <a:buNone/>
            </a:pPr>
            <a:r>
              <a:rPr lang="en-US" altLang="ko-KR" dirty="0" smtClean="0"/>
              <a:t>All paths from community A to community B (and vice versa) must pass through either edges 1 or 2</a:t>
            </a:r>
          </a:p>
          <a:p>
            <a:pPr marL="400050" lvl="1" indent="0">
              <a:buNone/>
            </a:pPr>
            <a:r>
              <a:rPr lang="en-US" altLang="ko-KR" dirty="0" smtClean="0"/>
              <a:t>Edges 1 and 2 have high </a:t>
            </a:r>
            <a:r>
              <a:rPr lang="en-US" altLang="ko-KR" dirty="0" err="1" smtClean="0">
                <a:solidFill>
                  <a:schemeClr val="accent2"/>
                </a:solidFill>
              </a:rPr>
              <a:t>betweenness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pPr marL="400050" lvl="1" indent="0">
              <a:buNone/>
            </a:pPr>
            <a:endParaRPr lang="en-US" altLang="ko-KR" dirty="0" smtClean="0"/>
          </a:p>
          <a:p>
            <a:pPr marL="400050" lvl="1" indent="0">
              <a:buNone/>
            </a:pPr>
            <a:endParaRPr lang="en-US" altLang="ko-KR" dirty="0"/>
          </a:p>
          <a:p>
            <a:pPr marL="400050" lvl="1" indent="0">
              <a:buNone/>
            </a:pPr>
            <a:endParaRPr lang="en-US" altLang="ko-KR" dirty="0" smtClean="0"/>
          </a:p>
          <a:p>
            <a:pPr marL="400050" lvl="1" indent="0">
              <a:buNone/>
            </a:pPr>
            <a:endParaRPr lang="en-US" altLang="ko-KR" dirty="0"/>
          </a:p>
          <a:p>
            <a:pPr marL="400050" lvl="1" indent="0">
              <a:buNone/>
            </a:pPr>
            <a:endParaRPr lang="en-US" altLang="ko-KR" dirty="0"/>
          </a:p>
          <a:p>
            <a:pPr marL="400050" lvl="1" indent="0">
              <a:buNone/>
            </a:pPr>
            <a:endParaRPr lang="en-US" altLang="ko-KR" dirty="0" smtClean="0"/>
          </a:p>
          <a:p>
            <a:pPr marL="400050" lvl="1" indent="0">
              <a:buNone/>
            </a:pPr>
            <a:endParaRPr lang="en-US" altLang="ko-KR" dirty="0" smtClean="0"/>
          </a:p>
          <a:p>
            <a:pPr marL="400050" lvl="1" indent="0">
              <a:buNone/>
            </a:pPr>
            <a:endParaRPr lang="en-US" altLang="ko-KR" dirty="0"/>
          </a:p>
          <a:p>
            <a:pPr marL="400050" lvl="1" indent="0">
              <a:buNone/>
            </a:pP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sz="1050" dirty="0"/>
              <a:t>		 </a:t>
            </a:r>
            <a:r>
              <a:rPr lang="en-US" altLang="ko-KR" sz="1050" dirty="0" smtClean="0"/>
              <a:t>source: www.cs.kent.edu</a:t>
            </a:r>
            <a:r>
              <a:rPr lang="en-US" altLang="ko-KR" sz="1050" dirty="0"/>
              <a:t>/~jin/DM07/PPT/muad.ppt</a:t>
            </a:r>
            <a:endParaRPr lang="en-US" altLang="ko-KR" sz="105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250258" y="361962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1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0258" y="465909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2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12976"/>
            <a:ext cx="4997389" cy="2415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27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Shortest path </a:t>
            </a:r>
            <a:r>
              <a:rPr lang="en-US" altLang="ko-KR" sz="2400" b="1" dirty="0" err="1" smtClean="0"/>
              <a:t>betweenness</a:t>
            </a:r>
            <a:endParaRPr lang="en-US" altLang="ko-KR" sz="2400" b="1" dirty="0" smtClean="0"/>
          </a:p>
          <a:p>
            <a:pPr marL="400050" lvl="1" indent="0">
              <a:buNone/>
            </a:pPr>
            <a:r>
              <a:rPr lang="en-US" altLang="ko-KR" dirty="0" smtClean="0"/>
              <a:t>Find shortest paths for all pairs of vertices and </a:t>
            </a:r>
            <a:r>
              <a:rPr lang="en-US" altLang="ko-KR" dirty="0" smtClean="0">
                <a:solidFill>
                  <a:schemeClr val="accent2"/>
                </a:solidFill>
              </a:rPr>
              <a:t>count</a:t>
            </a:r>
            <a:r>
              <a:rPr lang="en-US" altLang="ko-KR" dirty="0" smtClean="0"/>
              <a:t> how many run along each edge</a:t>
            </a:r>
          </a:p>
          <a:p>
            <a:pPr marL="0" indent="0">
              <a:buNone/>
            </a:pPr>
            <a:r>
              <a:rPr lang="en-US" altLang="ko-KR" sz="2400" b="1" dirty="0" smtClean="0"/>
              <a:t>Recalculation step</a:t>
            </a:r>
          </a:p>
          <a:p>
            <a:pPr marL="400050" lvl="1" indent="0">
              <a:buNone/>
            </a:pPr>
            <a:r>
              <a:rPr lang="en-US" altLang="ko-KR" dirty="0" smtClean="0"/>
              <a:t>Remove edge with highest count</a:t>
            </a:r>
          </a:p>
          <a:p>
            <a:pPr marL="400050" lvl="1" indent="0">
              <a:buNone/>
            </a:pPr>
            <a:r>
              <a:rPr lang="en-US" altLang="ko-KR" dirty="0" err="1" smtClean="0"/>
              <a:t>Recalcuate</a:t>
            </a:r>
            <a:r>
              <a:rPr lang="en-US" altLang="ko-KR" dirty="0" smtClean="0"/>
              <a:t> shortest path </a:t>
            </a:r>
            <a:r>
              <a:rPr lang="en-US" altLang="ko-KR" dirty="0" err="1" smtClean="0"/>
              <a:t>betweenness</a:t>
            </a:r>
            <a:r>
              <a:rPr lang="en-US" altLang="ko-KR" dirty="0" smtClean="0"/>
              <a:t> for all edges</a:t>
            </a:r>
          </a:p>
          <a:p>
            <a:pPr marL="400050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b="1" dirty="0" smtClean="0"/>
              <a:t>Steps</a:t>
            </a:r>
            <a:endParaRPr lang="en-US" altLang="ko-KR" sz="2400" b="1" dirty="0"/>
          </a:p>
          <a:p>
            <a:pPr marL="857250" lvl="1" indent="-457200">
              <a:buAutoNum type="arabicPeriod"/>
            </a:pPr>
            <a:r>
              <a:rPr lang="en-US" altLang="ko-KR" dirty="0" smtClean="0"/>
              <a:t>Calculate </a:t>
            </a:r>
            <a:r>
              <a:rPr lang="en-US" altLang="ko-KR" dirty="0" err="1" smtClean="0"/>
              <a:t>betweenness</a:t>
            </a:r>
            <a:r>
              <a:rPr lang="en-US" altLang="ko-KR" dirty="0" smtClean="0"/>
              <a:t> scores for all edges in the network</a:t>
            </a:r>
          </a:p>
          <a:p>
            <a:pPr marL="857250" lvl="1" indent="-457200">
              <a:buAutoNum type="arabicPeriod"/>
            </a:pPr>
            <a:r>
              <a:rPr lang="en-US" altLang="ko-KR" dirty="0" smtClean="0"/>
              <a:t>Find the edge with the highest score and remove it from the network</a:t>
            </a:r>
          </a:p>
          <a:p>
            <a:pPr marL="857250" lvl="1" indent="-457200">
              <a:buAutoNum type="arabicPeriod"/>
            </a:pPr>
            <a:r>
              <a:rPr lang="en-US" altLang="ko-KR" dirty="0" smtClean="0"/>
              <a:t>Recalculate </a:t>
            </a:r>
            <a:r>
              <a:rPr lang="en-US" altLang="ko-KR" dirty="0" err="1" smtClean="0"/>
              <a:t>betweenness</a:t>
            </a:r>
            <a:r>
              <a:rPr lang="en-US" altLang="ko-KR" dirty="0" smtClean="0"/>
              <a:t> for all remaining edges</a:t>
            </a:r>
          </a:p>
          <a:p>
            <a:pPr marL="857250" lvl="1" indent="-457200">
              <a:buAutoNum type="arabicPeriod"/>
            </a:pPr>
            <a:r>
              <a:rPr lang="en-US" altLang="ko-KR" dirty="0" smtClean="0"/>
              <a:t>Repeat from step 2</a:t>
            </a:r>
          </a:p>
          <a:p>
            <a:pPr marL="857250" lvl="1" indent="-45720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702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 – weighting (i)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Weighting</a:t>
            </a:r>
            <a:endParaRPr lang="en-US" altLang="ko-KR" sz="2400" b="1" dirty="0" smtClean="0"/>
          </a:p>
          <a:p>
            <a:pPr marL="400050" lvl="1" indent="0">
              <a:buNone/>
            </a:pPr>
            <a:r>
              <a:rPr lang="en-US" altLang="ko-KR" dirty="0" smtClean="0"/>
              <a:t>i. Initial vertex s is given distance 0 and weight 1</a:t>
            </a:r>
          </a:p>
          <a:p>
            <a:pPr marL="914400" lvl="1" indent="-514350">
              <a:buAutoNum type="romanLcPeriod"/>
            </a:pP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699792" y="278092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835696" y="361493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563888" y="361493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63888" y="479715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699792" y="57332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835696" y="479715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427984" y="57332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4" idx="3"/>
            <a:endCxn id="5" idx="7"/>
          </p:cNvCxnSpPr>
          <p:nvPr/>
        </p:nvCxnSpPr>
        <p:spPr>
          <a:xfrm flipH="1">
            <a:off x="2204472" y="3149704"/>
            <a:ext cx="558592" cy="52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6" idx="1"/>
          </p:cNvCxnSpPr>
          <p:nvPr/>
        </p:nvCxnSpPr>
        <p:spPr>
          <a:xfrm>
            <a:off x="3068568" y="3149704"/>
            <a:ext cx="558592" cy="52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4"/>
            <a:endCxn id="9" idx="0"/>
          </p:cNvCxnSpPr>
          <p:nvPr/>
        </p:nvCxnSpPr>
        <p:spPr>
          <a:xfrm>
            <a:off x="2051720" y="4046984"/>
            <a:ext cx="0" cy="75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4"/>
            <a:endCxn id="7" idx="0"/>
          </p:cNvCxnSpPr>
          <p:nvPr/>
        </p:nvCxnSpPr>
        <p:spPr>
          <a:xfrm>
            <a:off x="3779912" y="4046984"/>
            <a:ext cx="0" cy="75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9" idx="5"/>
            <a:endCxn id="8" idx="1"/>
          </p:cNvCxnSpPr>
          <p:nvPr/>
        </p:nvCxnSpPr>
        <p:spPr>
          <a:xfrm>
            <a:off x="2204472" y="5165928"/>
            <a:ext cx="558592" cy="63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7" idx="3"/>
            <a:endCxn id="8" idx="7"/>
          </p:cNvCxnSpPr>
          <p:nvPr/>
        </p:nvCxnSpPr>
        <p:spPr>
          <a:xfrm flipH="1">
            <a:off x="3068568" y="5165928"/>
            <a:ext cx="558592" cy="63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5"/>
            <a:endCxn id="10" idx="1"/>
          </p:cNvCxnSpPr>
          <p:nvPr/>
        </p:nvCxnSpPr>
        <p:spPr>
          <a:xfrm>
            <a:off x="3932664" y="5165928"/>
            <a:ext cx="558592" cy="63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6" idx="3"/>
            <a:endCxn id="9" idx="7"/>
          </p:cNvCxnSpPr>
          <p:nvPr/>
        </p:nvCxnSpPr>
        <p:spPr>
          <a:xfrm flipH="1">
            <a:off x="2204472" y="3983712"/>
            <a:ext cx="1422688" cy="87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63064" y="281228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31840" y="24208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(d</a:t>
            </a:r>
            <a:r>
              <a:rPr lang="en-US" altLang="ko-KR" baseline="-25000" dirty="0" smtClean="0"/>
              <a:t>s</a:t>
            </a:r>
            <a:r>
              <a:rPr lang="en-US" altLang="ko-KR" dirty="0" smtClean="0"/>
              <a:t> = 0, </a:t>
            </a:r>
            <a:r>
              <a:rPr lang="en-US" altLang="ko-KR" dirty="0" err="1" smtClean="0"/>
              <a:t>w</a:t>
            </a:r>
            <a:r>
              <a:rPr lang="en-US" altLang="ko-KR" baseline="-25000" dirty="0" err="1" smtClean="0"/>
              <a:t>s</a:t>
            </a:r>
            <a:r>
              <a:rPr lang="en-US" altLang="ko-KR" dirty="0" smtClean="0"/>
              <a:t> = 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33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Weighting (ii)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Weighting</a:t>
            </a:r>
            <a:endParaRPr lang="en-US" altLang="ko-KR" sz="2400" b="1" dirty="0" smtClean="0"/>
          </a:p>
          <a:p>
            <a:pPr marL="400050" lvl="1" indent="0">
              <a:buNone/>
            </a:pPr>
            <a:r>
              <a:rPr lang="en-US" altLang="ko-KR" dirty="0" smtClean="0"/>
              <a:t>ii. Every vertex i adjacent to s is given distance d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 = d</a:t>
            </a:r>
            <a:r>
              <a:rPr lang="en-US" altLang="ko-KR" baseline="-25000" dirty="0" smtClean="0"/>
              <a:t>s</a:t>
            </a:r>
            <a:r>
              <a:rPr lang="en-US" altLang="ko-KR" dirty="0" smtClean="0"/>
              <a:t> + 1 = 1</a:t>
            </a:r>
          </a:p>
          <a:p>
            <a:pPr marL="400050" lvl="1" indent="0">
              <a:buNone/>
            </a:pPr>
            <a:r>
              <a:rPr lang="en-US" altLang="ko-KR" dirty="0" smtClean="0"/>
              <a:t>and weight </a:t>
            </a:r>
            <a:r>
              <a:rPr lang="en-US" altLang="ko-KR" dirty="0" err="1" smtClean="0"/>
              <a:t>w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w</a:t>
            </a:r>
            <a:r>
              <a:rPr lang="en-US" altLang="ko-KR" baseline="-25000" dirty="0" err="1" smtClean="0"/>
              <a:t>s</a:t>
            </a:r>
            <a:r>
              <a:rPr lang="en-US" altLang="ko-KR" dirty="0" smtClean="0"/>
              <a:t> = 1 </a:t>
            </a:r>
          </a:p>
          <a:p>
            <a:pPr marL="914400" lvl="1" indent="-514350">
              <a:buAutoNum type="romanLcPeriod"/>
            </a:pP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699792" y="278092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835696" y="361493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563888" y="361493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63888" y="479715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699792" y="57332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835696" y="479715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427984" y="57332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4" idx="3"/>
            <a:endCxn id="5" idx="7"/>
          </p:cNvCxnSpPr>
          <p:nvPr/>
        </p:nvCxnSpPr>
        <p:spPr>
          <a:xfrm flipH="1">
            <a:off x="2204472" y="3149704"/>
            <a:ext cx="558592" cy="52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6" idx="1"/>
          </p:cNvCxnSpPr>
          <p:nvPr/>
        </p:nvCxnSpPr>
        <p:spPr>
          <a:xfrm>
            <a:off x="3068568" y="3149704"/>
            <a:ext cx="558592" cy="52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4"/>
            <a:endCxn id="9" idx="0"/>
          </p:cNvCxnSpPr>
          <p:nvPr/>
        </p:nvCxnSpPr>
        <p:spPr>
          <a:xfrm>
            <a:off x="2051720" y="4046984"/>
            <a:ext cx="0" cy="75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4"/>
            <a:endCxn id="7" idx="0"/>
          </p:cNvCxnSpPr>
          <p:nvPr/>
        </p:nvCxnSpPr>
        <p:spPr>
          <a:xfrm>
            <a:off x="3779912" y="4046984"/>
            <a:ext cx="0" cy="75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9" idx="5"/>
            <a:endCxn id="8" idx="1"/>
          </p:cNvCxnSpPr>
          <p:nvPr/>
        </p:nvCxnSpPr>
        <p:spPr>
          <a:xfrm>
            <a:off x="2204472" y="5165928"/>
            <a:ext cx="558592" cy="63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7" idx="3"/>
            <a:endCxn id="8" idx="7"/>
          </p:cNvCxnSpPr>
          <p:nvPr/>
        </p:nvCxnSpPr>
        <p:spPr>
          <a:xfrm flipH="1">
            <a:off x="3068568" y="5165928"/>
            <a:ext cx="558592" cy="63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5"/>
            <a:endCxn id="10" idx="1"/>
          </p:cNvCxnSpPr>
          <p:nvPr/>
        </p:nvCxnSpPr>
        <p:spPr>
          <a:xfrm>
            <a:off x="3932664" y="5165928"/>
            <a:ext cx="558592" cy="63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6" idx="3"/>
            <a:endCxn id="9" idx="7"/>
          </p:cNvCxnSpPr>
          <p:nvPr/>
        </p:nvCxnSpPr>
        <p:spPr>
          <a:xfrm flipH="1">
            <a:off x="2204472" y="3983712"/>
            <a:ext cx="1422688" cy="87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63064" y="281228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31840" y="24208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(0, 1)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32664" y="322929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(d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 = 1, </a:t>
            </a:r>
            <a:r>
              <a:rPr lang="en-US" altLang="ko-KR" dirty="0" err="1" smtClean="0"/>
              <a:t>w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 = 1)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6205" y="319541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(d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 = 1, </a:t>
            </a:r>
            <a:r>
              <a:rPr lang="en-US" altLang="ko-KR" dirty="0" err="1" smtClean="0"/>
              <a:t>w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 = 1)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75569" y="364144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43916" y="364144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33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9907</TotalTime>
  <Words>1211</Words>
  <Application>Microsoft Office PowerPoint</Application>
  <PresentationFormat>화면 슬라이드 쇼(4:3)</PresentationFormat>
  <Paragraphs>264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SNU IDB Lab.</vt:lpstr>
      <vt:lpstr>Finding and Evaluating Community  Structure in Networks</vt:lpstr>
      <vt:lpstr>Outline</vt:lpstr>
      <vt:lpstr>Introduction</vt:lpstr>
      <vt:lpstr>Hierarchical Clustering: Agglomerative</vt:lpstr>
      <vt:lpstr>Hierarchical Clustering: Divisive</vt:lpstr>
      <vt:lpstr>Edge Betweenness</vt:lpstr>
      <vt:lpstr>The Algorithm</vt:lpstr>
      <vt:lpstr>Implementation – weighting (i)</vt:lpstr>
      <vt:lpstr>Weighting (ii)</vt:lpstr>
      <vt:lpstr>Weighting (iii)</vt:lpstr>
      <vt:lpstr>Weighting (iv)</vt:lpstr>
      <vt:lpstr>Implementation – edge betweenness contribution (i)</vt:lpstr>
      <vt:lpstr>Edge betweenness contribution (ii)</vt:lpstr>
      <vt:lpstr>Edge betweenness contribution (iii)</vt:lpstr>
      <vt:lpstr>Edge betweenness contribution (iv)</vt:lpstr>
      <vt:lpstr>Algorithm complexity</vt:lpstr>
      <vt:lpstr>Community strength</vt:lpstr>
      <vt:lpstr>Modularity</vt:lpstr>
      <vt:lpstr>Tests – shortest-paths</vt:lpstr>
      <vt:lpstr>Tests - correctness</vt:lpstr>
      <vt:lpstr>Tests – random walk and recalculation</vt:lpstr>
      <vt:lpstr>Conclusion</vt:lpstr>
      <vt:lpstr>References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Namyoon</cp:lastModifiedBy>
  <cp:revision>540</cp:revision>
  <dcterms:created xsi:type="dcterms:W3CDTF">2006-10-05T04:04:58Z</dcterms:created>
  <dcterms:modified xsi:type="dcterms:W3CDTF">2014-07-10T07:37:55Z</dcterms:modified>
</cp:coreProperties>
</file>