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60" r:id="rId2"/>
    <p:sldId id="541" r:id="rId3"/>
    <p:sldId id="553" r:id="rId4"/>
    <p:sldId id="554" r:id="rId5"/>
    <p:sldId id="555" r:id="rId6"/>
    <p:sldId id="558" r:id="rId7"/>
    <p:sldId id="559" r:id="rId8"/>
    <p:sldId id="616" r:id="rId9"/>
    <p:sldId id="566" r:id="rId10"/>
    <p:sldId id="567" r:id="rId11"/>
    <p:sldId id="568" r:id="rId12"/>
    <p:sldId id="570" r:id="rId13"/>
    <p:sldId id="571" r:id="rId14"/>
    <p:sldId id="572" r:id="rId15"/>
    <p:sldId id="574" r:id="rId16"/>
    <p:sldId id="575" r:id="rId17"/>
    <p:sldId id="576" r:id="rId18"/>
    <p:sldId id="577" r:id="rId19"/>
    <p:sldId id="579" r:id="rId20"/>
    <p:sldId id="580" r:id="rId21"/>
    <p:sldId id="581" r:id="rId22"/>
    <p:sldId id="582" r:id="rId23"/>
    <p:sldId id="583" r:id="rId24"/>
    <p:sldId id="584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6735" autoAdjust="0"/>
  </p:normalViewPr>
  <p:slideViewPr>
    <p:cSldViewPr>
      <p:cViewPr varScale="1">
        <p:scale>
          <a:sx n="79" d="100"/>
          <a:sy n="79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69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5838" y="233363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4" y="9430093"/>
            <a:ext cx="2945659" cy="496413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4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12" charset="-128"/>
              </a:rPr>
              <a:t>Note that nlcc’s = middle region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3F6CBD55-409A-40F2-9E51-D3E30F02B26B}" type="slidenum">
              <a:rPr lang="en-US" altLang="ko-KR" sz="1200" b="0"/>
              <a:pPr/>
              <a:t>6</a:t>
            </a:fld>
            <a:endParaRPr lang="en-US" altLang="ko-KR" sz="1200" b="0"/>
          </a:p>
        </p:txBody>
      </p:sp>
    </p:spTree>
    <p:extLst>
      <p:ext uri="{BB962C8B-B14F-4D97-AF65-F5344CB8AC3E}">
        <p14:creationId xmlns:p14="http://schemas.microsoft.com/office/powerpoint/2010/main" val="165917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Arial" charset="0"/>
                <a:ea typeface="ＭＳ Ｐゴシック" pitchFamily="-112" charset="-128"/>
              </a:rPr>
              <a:t>We have several different networks- from social media, academic citations, and computer networks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D1BFB30D-7D15-4963-854C-C395AE9446BE}" type="slidenum">
              <a:rPr lang="en-US" altLang="ko-KR" sz="1200" b="0"/>
              <a:pPr/>
              <a:t>9</a:t>
            </a:fld>
            <a:endParaRPr lang="en-US" altLang="ko-KR" sz="1200" b="0"/>
          </a:p>
        </p:txBody>
      </p:sp>
    </p:spTree>
    <p:extLst>
      <p:ext uri="{BB962C8B-B14F-4D97-AF65-F5344CB8AC3E}">
        <p14:creationId xmlns:p14="http://schemas.microsoft.com/office/powerpoint/2010/main" val="365958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Arial" charset="0"/>
                <a:ea typeface="ＭＳ Ｐゴシック" pitchFamily="-112" charset="-128"/>
              </a:rPr>
              <a:t>We have several different networks- from social media, academic citations, and computer networks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AB6186C2-7C8F-4681-AB86-8A3CB303B5F2}" type="slidenum">
              <a:rPr lang="en-US" altLang="ko-KR" sz="1200" b="0"/>
              <a:pPr/>
              <a:t>10</a:t>
            </a:fld>
            <a:endParaRPr lang="en-US" altLang="ko-KR" sz="1200" b="0"/>
          </a:p>
        </p:txBody>
      </p:sp>
    </p:spTree>
    <p:extLst>
      <p:ext uri="{BB962C8B-B14F-4D97-AF65-F5344CB8AC3E}">
        <p14:creationId xmlns:p14="http://schemas.microsoft.com/office/powerpoint/2010/main" val="319945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Arial" charset="0"/>
                <a:ea typeface="ＭＳ Ｐゴシック" pitchFamily="-112" charset="-128"/>
              </a:rPr>
              <a:t>We have several different networks- from social media, academic citations, and computer networks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7506AFA9-4CCF-482F-88D2-A0F732439997}" type="slidenum">
              <a:rPr lang="en-US" altLang="ko-KR" sz="1200" b="0"/>
              <a:pPr/>
              <a:t>11</a:t>
            </a:fld>
            <a:endParaRPr lang="en-US" altLang="ko-KR" sz="1200" b="0"/>
          </a:p>
        </p:txBody>
      </p:sp>
    </p:spTree>
    <p:extLst>
      <p:ext uri="{BB962C8B-B14F-4D97-AF65-F5344CB8AC3E}">
        <p14:creationId xmlns:p14="http://schemas.microsoft.com/office/powerpoint/2010/main" val="3335022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12" charset="-128"/>
              </a:rPr>
              <a:t>Phost is the same for all nodes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81235111-D142-4932-A7A6-F6379B3F1B60}" type="slidenum">
              <a:rPr lang="en-US" altLang="ko-KR" sz="1200" b="0"/>
              <a:pPr/>
              <a:t>28</a:t>
            </a:fld>
            <a:endParaRPr lang="en-US" altLang="ko-KR" sz="1200" b="0"/>
          </a:p>
        </p:txBody>
      </p:sp>
    </p:spTree>
    <p:extLst>
      <p:ext uri="{BB962C8B-B14F-4D97-AF65-F5344CB8AC3E}">
        <p14:creationId xmlns:p14="http://schemas.microsoft.com/office/powerpoint/2010/main" val="203611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44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Weighted Graphs and Disconnected Components</a:t>
            </a:r>
            <a:br>
              <a:rPr lang="en-US" altLang="ko-KR" sz="2800" dirty="0"/>
            </a:br>
            <a:r>
              <a:rPr lang="en-US" altLang="ko-KR" sz="2800" dirty="0"/>
              <a:t>Patterns and a Generator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IDB Lab.</a:t>
            </a:r>
          </a:p>
          <a:p>
            <a:pPr algn="r"/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2014. 8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1.</a:t>
            </a:r>
          </a:p>
          <a:p>
            <a:pPr algn="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현근수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362369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In KDD 08.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Mary </a:t>
            </a:r>
            <a:r>
              <a:rPr lang="en-US" altLang="ko-KR" sz="1200" dirty="0" err="1">
                <a:solidFill>
                  <a:schemeClr val="bg1"/>
                </a:solidFill>
              </a:rPr>
              <a:t>McGlohon</a:t>
            </a:r>
            <a:r>
              <a:rPr lang="en-US" altLang="ko-KR" sz="1200" dirty="0">
                <a:solidFill>
                  <a:schemeClr val="bg1"/>
                </a:solidFill>
              </a:rPr>
              <a:t>, Leman </a:t>
            </a:r>
            <a:r>
              <a:rPr lang="en-US" altLang="ko-KR" sz="1200" dirty="0" err="1">
                <a:solidFill>
                  <a:schemeClr val="bg1"/>
                </a:solidFill>
              </a:rPr>
              <a:t>Akoglu</a:t>
            </a:r>
            <a:r>
              <a:rPr lang="en-US" altLang="ko-KR" sz="1200" dirty="0">
                <a:solidFill>
                  <a:schemeClr val="bg1"/>
                </a:solidFill>
              </a:rPr>
              <a:t>, Christos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Faloutsos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Unipartite Networks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486400" cy="5253038"/>
          </a:xfrm>
        </p:spPr>
        <p:txBody>
          <a:bodyPr/>
          <a:lstStyle/>
          <a:p>
            <a:pPr eaLnBrk="1" hangingPunct="1">
              <a:buClr>
                <a:schemeClr val="bg2"/>
              </a:buClr>
            </a:pPr>
            <a:r>
              <a:rPr lang="en-US" altLang="ko-KR" sz="2400" b="1" smtClean="0"/>
              <a:t>Postnet</a:t>
            </a:r>
            <a:r>
              <a:rPr lang="en-US" altLang="ko-KR" sz="2400" smtClean="0"/>
              <a:t>: Posts in blogs, hyperlinks between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>
                <a:solidFill>
                  <a:srgbClr val="000000"/>
                </a:solidFill>
              </a:rPr>
              <a:t>Blognet</a:t>
            </a:r>
            <a:r>
              <a:rPr lang="en-US" altLang="ko-KR" sz="2400" smtClean="0">
                <a:solidFill>
                  <a:srgbClr val="000000"/>
                </a:solidFill>
              </a:rPr>
              <a:t>: Aggregated Postnet, repeated edges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/>
              <a:t>Patent: </a:t>
            </a:r>
            <a:r>
              <a:rPr lang="en-US" altLang="ko-KR" sz="2400" smtClean="0"/>
              <a:t>Patent citations</a:t>
            </a:r>
            <a:endParaRPr lang="en-US" altLang="ko-KR" sz="2400" b="1" smtClean="0"/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/>
              <a:t>NIPS</a:t>
            </a:r>
            <a:r>
              <a:rPr lang="en-US" altLang="ko-KR" sz="2400" smtClean="0"/>
              <a:t>: Academic citations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/>
              <a:t>Arxiv</a:t>
            </a:r>
            <a:r>
              <a:rPr lang="en-US" altLang="ko-KR" sz="2400" smtClean="0"/>
              <a:t>: Academic citations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>
                <a:solidFill>
                  <a:srgbClr val="660066"/>
                </a:solidFill>
              </a:rPr>
              <a:t>NetTraffic</a:t>
            </a:r>
            <a:r>
              <a:rPr lang="en-US" altLang="ko-KR" sz="2400" smtClean="0">
                <a:solidFill>
                  <a:srgbClr val="660066"/>
                </a:solidFill>
              </a:rPr>
              <a:t>: </a:t>
            </a:r>
            <a:r>
              <a:rPr lang="en-US" altLang="ko-KR" sz="2400" smtClean="0"/>
              <a:t>Packets</a:t>
            </a:r>
            <a:r>
              <a:rPr lang="en-US" altLang="ko-KR" sz="2400" smtClean="0">
                <a:solidFill>
                  <a:srgbClr val="000000"/>
                </a:solidFill>
              </a:rPr>
              <a:t>, repeated edges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smtClean="0">
                <a:solidFill>
                  <a:srgbClr val="660066"/>
                </a:solidFill>
              </a:rPr>
              <a:t>Autonomous Systems (</a:t>
            </a:r>
            <a:r>
              <a:rPr lang="en-US" altLang="ko-KR" sz="2400" b="1" smtClean="0">
                <a:solidFill>
                  <a:srgbClr val="660066"/>
                </a:solidFill>
              </a:rPr>
              <a:t>AS</a:t>
            </a:r>
            <a:r>
              <a:rPr lang="en-US" altLang="ko-KR" sz="2400" smtClean="0">
                <a:solidFill>
                  <a:srgbClr val="660066"/>
                </a:solidFill>
              </a:rPr>
              <a:t>): </a:t>
            </a:r>
            <a:r>
              <a:rPr lang="en-US" altLang="ko-KR" sz="2400" smtClean="0"/>
              <a:t>Packets</a:t>
            </a:r>
            <a:r>
              <a:rPr lang="en-US" altLang="ko-KR" sz="2400" smtClean="0">
                <a:solidFill>
                  <a:srgbClr val="000000"/>
                </a:solidFill>
              </a:rPr>
              <a:t>, repeated edges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54278" name="Group 19"/>
          <p:cNvGrpSpPr>
            <a:grpSpLocks/>
          </p:cNvGrpSpPr>
          <p:nvPr/>
        </p:nvGrpSpPr>
        <p:grpSpPr bwMode="auto">
          <a:xfrm>
            <a:off x="6248400" y="3429000"/>
            <a:ext cx="2446338" cy="2730500"/>
            <a:chOff x="5567363" y="3829050"/>
            <a:chExt cx="2446337" cy="2730500"/>
          </a:xfrm>
        </p:grpSpPr>
        <p:sp>
          <p:nvSpPr>
            <p:cNvPr id="54285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54286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54287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54288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54289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0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1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2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54293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4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5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54296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54297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8" name="Line 12"/>
            <p:cNvSpPr>
              <a:spLocks noChangeShapeType="1"/>
            </p:cNvSpPr>
            <p:nvPr/>
          </p:nvSpPr>
          <p:spPr bwMode="auto">
            <a:xfrm flipV="1">
              <a:off x="5943600" y="5486401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4279" name="TextBox 21"/>
          <p:cNvSpPr txBox="1">
            <a:spLocks noChangeArrowheads="1"/>
          </p:cNvSpPr>
          <p:nvPr/>
        </p:nvSpPr>
        <p:spPr bwMode="auto">
          <a:xfrm>
            <a:off x="7696200" y="32004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10</a:t>
            </a:r>
          </a:p>
        </p:txBody>
      </p:sp>
      <p:sp>
        <p:nvSpPr>
          <p:cNvPr id="54280" name="TextBox 22"/>
          <p:cNvSpPr txBox="1">
            <a:spLocks noChangeArrowheads="1"/>
          </p:cNvSpPr>
          <p:nvPr/>
        </p:nvSpPr>
        <p:spPr bwMode="auto">
          <a:xfrm>
            <a:off x="7162800" y="3733800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1.2</a:t>
            </a:r>
          </a:p>
        </p:txBody>
      </p:sp>
      <p:sp>
        <p:nvSpPr>
          <p:cNvPr id="54281" name="TextBox 23"/>
          <p:cNvSpPr txBox="1">
            <a:spLocks noChangeArrowheads="1"/>
          </p:cNvSpPr>
          <p:nvPr/>
        </p:nvSpPr>
        <p:spPr bwMode="auto">
          <a:xfrm>
            <a:off x="7772400" y="4495800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8.3</a:t>
            </a:r>
          </a:p>
        </p:txBody>
      </p:sp>
      <p:sp>
        <p:nvSpPr>
          <p:cNvPr id="54282" name="TextBox 24"/>
          <p:cNvSpPr txBox="1">
            <a:spLocks noChangeArrowheads="1"/>
          </p:cNvSpPr>
          <p:nvPr/>
        </p:nvSpPr>
        <p:spPr bwMode="auto">
          <a:xfrm>
            <a:off x="6858000" y="5486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2</a:t>
            </a:r>
          </a:p>
        </p:txBody>
      </p:sp>
      <p:sp>
        <p:nvSpPr>
          <p:cNvPr id="54283" name="TextBox 25"/>
          <p:cNvSpPr txBox="1">
            <a:spLocks noChangeArrowheads="1"/>
          </p:cNvSpPr>
          <p:nvPr/>
        </p:nvSpPr>
        <p:spPr bwMode="auto">
          <a:xfrm>
            <a:off x="6553200" y="4953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6</a:t>
            </a:r>
          </a:p>
        </p:txBody>
      </p:sp>
      <p:sp>
        <p:nvSpPr>
          <p:cNvPr id="54284" name="TextBox 26"/>
          <p:cNvSpPr txBox="1">
            <a:spLocks noChangeArrowheads="1"/>
          </p:cNvSpPr>
          <p:nvPr/>
        </p:nvSpPr>
        <p:spPr bwMode="auto">
          <a:xfrm>
            <a:off x="7467600" y="4191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53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Unipartite Networks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(Nodes, Edges, Timestamps)</a:t>
            </a:r>
            <a:endParaRPr lang="en-US" altLang="ko-KR" sz="2400" smtClean="0"/>
          </a:p>
          <a:p>
            <a:pPr eaLnBrk="1" hangingPunct="1"/>
            <a:r>
              <a:rPr lang="en-US" altLang="ko-KR" sz="2400" b="1" smtClean="0"/>
              <a:t>Postnet</a:t>
            </a:r>
            <a:r>
              <a:rPr lang="en-US" altLang="ko-KR" sz="2400" smtClean="0"/>
              <a:t>: 250K, 218K, 80 days</a:t>
            </a:r>
          </a:p>
          <a:p>
            <a:pPr eaLnBrk="1" hangingPunct="1"/>
            <a:r>
              <a:rPr lang="en-US" altLang="ko-KR" sz="2400" b="1" smtClean="0"/>
              <a:t>Blognet</a:t>
            </a:r>
            <a:r>
              <a:rPr lang="en-US" altLang="ko-KR" sz="2400" smtClean="0"/>
              <a:t>: 60K,125K, 80 days</a:t>
            </a:r>
          </a:p>
          <a:p>
            <a:pPr eaLnBrk="1" hangingPunct="1"/>
            <a:r>
              <a:rPr lang="en-US" altLang="ko-KR" sz="2400" b="1" smtClean="0">
                <a:solidFill>
                  <a:srgbClr val="008000"/>
                </a:solidFill>
              </a:rPr>
              <a:t>Patent</a:t>
            </a:r>
            <a:r>
              <a:rPr lang="en-US" altLang="ko-KR" sz="2400" smtClean="0">
                <a:solidFill>
                  <a:srgbClr val="008000"/>
                </a:solidFill>
              </a:rPr>
              <a:t>: 4M, 8M, 17 yrs</a:t>
            </a:r>
          </a:p>
          <a:p>
            <a:pPr eaLnBrk="1" hangingPunct="1"/>
            <a:r>
              <a:rPr lang="en-US" altLang="ko-KR" sz="2400" b="1" smtClean="0"/>
              <a:t>NIPS</a:t>
            </a:r>
            <a:r>
              <a:rPr lang="en-US" altLang="ko-KR" sz="2400" smtClean="0"/>
              <a:t>: 2K, 3K, 13 yrs</a:t>
            </a:r>
          </a:p>
          <a:p>
            <a:pPr eaLnBrk="1" hangingPunct="1"/>
            <a:r>
              <a:rPr lang="en-US" altLang="ko-KR" sz="2400" b="1" smtClean="0"/>
              <a:t>Arxiv</a:t>
            </a:r>
            <a:r>
              <a:rPr lang="en-US" altLang="ko-KR" sz="2400" smtClean="0"/>
              <a:t>: 30K, 60K, 13 yrs</a:t>
            </a:r>
          </a:p>
          <a:p>
            <a:pPr eaLnBrk="1" hangingPunct="1"/>
            <a:r>
              <a:rPr lang="en-US" altLang="ko-KR" sz="2400" b="1" smtClean="0"/>
              <a:t>NetTraffic</a:t>
            </a:r>
            <a:r>
              <a:rPr lang="en-US" altLang="ko-KR" sz="2400" smtClean="0"/>
              <a:t>: 21K, 3M, 52 mo</a:t>
            </a:r>
          </a:p>
          <a:p>
            <a:pPr eaLnBrk="1" hangingPunct="1"/>
            <a:r>
              <a:rPr lang="en-US" altLang="ko-KR" sz="2400" b="1" smtClean="0"/>
              <a:t>AS</a:t>
            </a:r>
            <a:r>
              <a:rPr lang="en-US" altLang="ko-KR" sz="2400" smtClean="0"/>
              <a:t>: 12K, 38K, 6 mo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56326" name="Group 19"/>
          <p:cNvGrpSpPr>
            <a:grpSpLocks/>
          </p:cNvGrpSpPr>
          <p:nvPr/>
        </p:nvGrpSpPr>
        <p:grpSpPr bwMode="auto">
          <a:xfrm>
            <a:off x="6248400" y="3429000"/>
            <a:ext cx="2446338" cy="2730500"/>
            <a:chOff x="5567363" y="3829050"/>
            <a:chExt cx="2446337" cy="2730500"/>
          </a:xfrm>
        </p:grpSpPr>
        <p:sp>
          <p:nvSpPr>
            <p:cNvPr id="56327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56328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56329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56330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56331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4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56335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6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37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56338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56339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340" name="Line 12"/>
            <p:cNvSpPr>
              <a:spLocks noChangeShapeType="1"/>
            </p:cNvSpPr>
            <p:nvPr/>
          </p:nvSpPr>
          <p:spPr bwMode="auto">
            <a:xfrm flipV="1">
              <a:off x="5943600" y="5486401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Bipartite Networks</a:t>
            </a:r>
          </a:p>
        </p:txBody>
      </p:sp>
      <p:sp>
        <p:nvSpPr>
          <p:cNvPr id="593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5486400" cy="5253037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IMDB</a:t>
            </a:r>
            <a:r>
              <a:rPr lang="en-US" altLang="ko-KR" sz="2400" dirty="0" smtClean="0"/>
              <a:t>: Actor-movie network</a:t>
            </a:r>
          </a:p>
          <a:p>
            <a:pPr eaLnBrk="1" hangingPunct="1"/>
            <a:r>
              <a:rPr lang="en-US" altLang="ko-KR" sz="2400" b="1" dirty="0" smtClean="0"/>
              <a:t>Netflix</a:t>
            </a:r>
            <a:r>
              <a:rPr lang="en-US" altLang="ko-KR" sz="2400" dirty="0" smtClean="0"/>
              <a:t>: User-movie ratings</a:t>
            </a:r>
          </a:p>
          <a:p>
            <a:pPr eaLnBrk="1" hangingPunct="1"/>
            <a:r>
              <a:rPr lang="en-US" altLang="ko-KR" sz="2400" b="1" dirty="0" smtClean="0">
                <a:solidFill>
                  <a:srgbClr val="008000"/>
                </a:solidFill>
              </a:rPr>
              <a:t>DBLP</a:t>
            </a:r>
            <a:r>
              <a:rPr lang="en-US" altLang="ko-KR" sz="2400" dirty="0" smtClean="0">
                <a:solidFill>
                  <a:srgbClr val="008000"/>
                </a:solidFill>
              </a:rPr>
              <a:t>: repeated edges</a:t>
            </a:r>
          </a:p>
          <a:p>
            <a:pPr lvl="1" eaLnBrk="1" hangingPunct="1"/>
            <a:r>
              <a:rPr lang="en-US" altLang="ko-KR" sz="2400" dirty="0" smtClean="0">
                <a:solidFill>
                  <a:srgbClr val="008000"/>
                </a:solidFill>
              </a:rPr>
              <a:t>Author-Keyword</a:t>
            </a:r>
          </a:p>
          <a:p>
            <a:pPr lvl="1" eaLnBrk="1" hangingPunct="1"/>
            <a:r>
              <a:rPr lang="en-US" altLang="ko-KR" sz="2400" dirty="0" smtClean="0">
                <a:solidFill>
                  <a:srgbClr val="008000"/>
                </a:solidFill>
              </a:rPr>
              <a:t>Keyword-Conference</a:t>
            </a:r>
          </a:p>
          <a:p>
            <a:pPr lvl="1" eaLnBrk="1" hangingPunct="1"/>
            <a:r>
              <a:rPr lang="en-US" altLang="ko-KR" sz="2400" dirty="0" smtClean="0">
                <a:solidFill>
                  <a:srgbClr val="008000"/>
                </a:solidFill>
              </a:rPr>
              <a:t>Author-Conference</a:t>
            </a:r>
          </a:p>
          <a:p>
            <a:pPr eaLnBrk="1" hangingPunct="1"/>
            <a:r>
              <a:rPr lang="en-US" altLang="ko-KR" sz="2400" b="1" dirty="0" smtClean="0">
                <a:solidFill>
                  <a:srgbClr val="008000"/>
                </a:solidFill>
              </a:rPr>
              <a:t>US Election Donations</a:t>
            </a:r>
            <a:r>
              <a:rPr lang="en-US" altLang="ko-KR" sz="2400" dirty="0" smtClean="0"/>
              <a:t>: $ weights, </a:t>
            </a:r>
            <a:r>
              <a:rPr lang="en-US" altLang="ko-KR" sz="2400" dirty="0" smtClean="0">
                <a:solidFill>
                  <a:srgbClr val="008000"/>
                </a:solidFill>
              </a:rPr>
              <a:t>repeated edges</a:t>
            </a:r>
          </a:p>
          <a:p>
            <a:pPr lvl="1" eaLnBrk="1" hangingPunct="1"/>
            <a:r>
              <a:rPr lang="en-US" altLang="ko-KR" sz="2400" dirty="0" smtClean="0">
                <a:solidFill>
                  <a:srgbClr val="008000"/>
                </a:solidFill>
              </a:rPr>
              <a:t>Orgs-Candidates</a:t>
            </a:r>
          </a:p>
          <a:p>
            <a:pPr lvl="1" eaLnBrk="1" hangingPunct="1"/>
            <a:r>
              <a:rPr lang="en-US" altLang="ko-KR" sz="2400" dirty="0" smtClean="0">
                <a:solidFill>
                  <a:srgbClr val="008000"/>
                </a:solidFill>
              </a:rPr>
              <a:t>Individuals-Orgs</a:t>
            </a:r>
          </a:p>
        </p:txBody>
      </p:sp>
      <p:grpSp>
        <p:nvGrpSpPr>
          <p:cNvPr id="59398" name="Group 18"/>
          <p:cNvGrpSpPr>
            <a:grpSpLocks/>
          </p:cNvGrpSpPr>
          <p:nvPr/>
        </p:nvGrpSpPr>
        <p:grpSpPr bwMode="auto">
          <a:xfrm>
            <a:off x="6248400" y="3810000"/>
            <a:ext cx="1938338" cy="2160588"/>
            <a:chOff x="5637213" y="4041775"/>
            <a:chExt cx="1938337" cy="2160588"/>
          </a:xfrm>
        </p:grpSpPr>
        <p:sp>
          <p:nvSpPr>
            <p:cNvPr id="59401" name="Oval 5"/>
            <p:cNvSpPr>
              <a:spLocks/>
            </p:cNvSpPr>
            <p:nvPr/>
          </p:nvSpPr>
          <p:spPr bwMode="auto">
            <a:xfrm>
              <a:off x="5637213" y="4041775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59402" name="Oval 6"/>
            <p:cNvSpPr>
              <a:spLocks/>
            </p:cNvSpPr>
            <p:nvPr/>
          </p:nvSpPr>
          <p:spPr bwMode="auto">
            <a:xfrm>
              <a:off x="5637213" y="4630738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59403" name="Oval 7"/>
            <p:cNvSpPr>
              <a:spLocks/>
            </p:cNvSpPr>
            <p:nvPr/>
          </p:nvSpPr>
          <p:spPr bwMode="auto">
            <a:xfrm>
              <a:off x="5637213" y="5222875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59404" name="Oval 8"/>
            <p:cNvSpPr>
              <a:spLocks/>
            </p:cNvSpPr>
            <p:nvPr/>
          </p:nvSpPr>
          <p:spPr bwMode="auto">
            <a:xfrm>
              <a:off x="5637213" y="5815013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59405" name="Oval 9"/>
            <p:cNvSpPr>
              <a:spLocks/>
            </p:cNvSpPr>
            <p:nvPr/>
          </p:nvSpPr>
          <p:spPr bwMode="auto">
            <a:xfrm>
              <a:off x="7180263" y="4302125"/>
              <a:ext cx="395287" cy="385763"/>
            </a:xfrm>
            <a:prstGeom prst="ellipse">
              <a:avLst/>
            </a:prstGeom>
            <a:solidFill>
              <a:srgbClr val="86CD4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m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59406" name="Oval 10"/>
            <p:cNvSpPr>
              <a:spLocks/>
            </p:cNvSpPr>
            <p:nvPr/>
          </p:nvSpPr>
          <p:spPr bwMode="auto">
            <a:xfrm>
              <a:off x="7180263" y="4938713"/>
              <a:ext cx="395287" cy="387350"/>
            </a:xfrm>
            <a:prstGeom prst="ellipse">
              <a:avLst/>
            </a:prstGeom>
            <a:solidFill>
              <a:srgbClr val="86CD4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m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59407" name="Oval 11"/>
            <p:cNvSpPr>
              <a:spLocks/>
            </p:cNvSpPr>
            <p:nvPr/>
          </p:nvSpPr>
          <p:spPr bwMode="auto">
            <a:xfrm>
              <a:off x="7180263" y="5575300"/>
              <a:ext cx="395287" cy="387350"/>
            </a:xfrm>
            <a:prstGeom prst="ellipse">
              <a:avLst/>
            </a:prstGeom>
            <a:solidFill>
              <a:srgbClr val="86CD4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m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59408" name="Line 12"/>
            <p:cNvSpPr>
              <a:spLocks noChangeShapeType="1"/>
            </p:cNvSpPr>
            <p:nvPr/>
          </p:nvSpPr>
          <p:spPr bwMode="auto">
            <a:xfrm>
              <a:off x="6013450" y="4251325"/>
              <a:ext cx="1125538" cy="2143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09" name="Line 13"/>
            <p:cNvSpPr>
              <a:spLocks noChangeShapeType="1"/>
            </p:cNvSpPr>
            <p:nvPr/>
          </p:nvSpPr>
          <p:spPr bwMode="auto">
            <a:xfrm>
              <a:off x="6013450" y="4827588"/>
              <a:ext cx="1163638" cy="858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0" name="Line 14"/>
            <p:cNvSpPr>
              <a:spLocks noChangeShapeType="1"/>
            </p:cNvSpPr>
            <p:nvPr/>
          </p:nvSpPr>
          <p:spPr bwMode="auto">
            <a:xfrm>
              <a:off x="6026150" y="4267200"/>
              <a:ext cx="1163638" cy="781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1" name="Line 15"/>
            <p:cNvSpPr>
              <a:spLocks noChangeShapeType="1"/>
            </p:cNvSpPr>
            <p:nvPr/>
          </p:nvSpPr>
          <p:spPr bwMode="auto">
            <a:xfrm rot="10800000" flipH="1">
              <a:off x="6019800" y="5768975"/>
              <a:ext cx="1149350" cy="225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2" name="Line 13"/>
            <p:cNvSpPr>
              <a:spLocks noChangeShapeType="1"/>
            </p:cNvSpPr>
            <p:nvPr/>
          </p:nvSpPr>
          <p:spPr bwMode="auto">
            <a:xfrm flipV="1">
              <a:off x="6013450" y="45593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13" name="Line 13"/>
            <p:cNvSpPr>
              <a:spLocks noChangeShapeType="1"/>
            </p:cNvSpPr>
            <p:nvPr/>
          </p:nvSpPr>
          <p:spPr bwMode="auto">
            <a:xfrm flipV="1">
              <a:off x="6011863" y="5148263"/>
              <a:ext cx="1177925" cy="803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9399" name="Line 12"/>
          <p:cNvSpPr>
            <a:spLocks noChangeShapeType="1"/>
          </p:cNvSpPr>
          <p:nvPr/>
        </p:nvSpPr>
        <p:spPr bwMode="auto">
          <a:xfrm>
            <a:off x="6553200" y="3886200"/>
            <a:ext cx="12954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0" name="Line 12"/>
          <p:cNvSpPr>
            <a:spLocks noChangeShapeType="1"/>
          </p:cNvSpPr>
          <p:nvPr/>
        </p:nvSpPr>
        <p:spPr bwMode="auto">
          <a:xfrm>
            <a:off x="6553200" y="4114800"/>
            <a:ext cx="1125538" cy="21431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Bipartite Networks</a:t>
            </a:r>
          </a:p>
        </p:txBody>
      </p:sp>
      <p:sp>
        <p:nvSpPr>
          <p:cNvPr id="604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5486400" cy="5253037"/>
          </a:xfrm>
        </p:spPr>
        <p:txBody>
          <a:bodyPr/>
          <a:lstStyle/>
          <a:p>
            <a:pPr eaLnBrk="1" hangingPunct="1"/>
            <a:r>
              <a:rPr lang="en-US" altLang="ko-KR" sz="2400" b="1" smtClean="0"/>
              <a:t>IMDB</a:t>
            </a:r>
            <a:r>
              <a:rPr lang="en-US" altLang="ko-KR" sz="2400" smtClean="0"/>
              <a:t>: Actor-movie network</a:t>
            </a:r>
          </a:p>
          <a:p>
            <a:pPr eaLnBrk="1" hangingPunct="1"/>
            <a:r>
              <a:rPr lang="en-US" altLang="ko-KR" sz="2400" b="1" smtClean="0"/>
              <a:t>Netflix</a:t>
            </a:r>
            <a:r>
              <a:rPr lang="en-US" altLang="ko-KR" sz="2400" smtClean="0"/>
              <a:t>: User-movie ratings</a:t>
            </a:r>
          </a:p>
          <a:p>
            <a:pPr eaLnBrk="1" hangingPunct="1"/>
            <a:r>
              <a:rPr lang="en-US" altLang="ko-KR" sz="2400" b="1" smtClean="0"/>
              <a:t>DBLP</a:t>
            </a:r>
            <a:r>
              <a:rPr lang="en-US" altLang="ko-KR" sz="2400" smtClean="0"/>
              <a:t>: repeated edges</a:t>
            </a:r>
          </a:p>
          <a:p>
            <a:pPr lvl="1" eaLnBrk="1" hangingPunct="1"/>
            <a:r>
              <a:rPr lang="en-US" altLang="ko-KR" sz="2400" smtClean="0"/>
              <a:t>Author-Keyword</a:t>
            </a:r>
          </a:p>
          <a:p>
            <a:pPr lvl="1" eaLnBrk="1" hangingPunct="1"/>
            <a:r>
              <a:rPr lang="en-US" altLang="ko-KR" sz="2400" smtClean="0"/>
              <a:t>Keyword-Conference</a:t>
            </a:r>
          </a:p>
          <a:p>
            <a:pPr lvl="1" eaLnBrk="1" hangingPunct="1"/>
            <a:r>
              <a:rPr lang="en-US" altLang="ko-KR" sz="2400" smtClean="0"/>
              <a:t>Author-Conference</a:t>
            </a:r>
          </a:p>
          <a:p>
            <a:pPr eaLnBrk="1" hangingPunct="1"/>
            <a:r>
              <a:rPr lang="en-US" altLang="ko-KR" sz="2400" b="1" smtClean="0">
                <a:solidFill>
                  <a:srgbClr val="660066"/>
                </a:solidFill>
              </a:rPr>
              <a:t>US Election Donations</a:t>
            </a:r>
            <a:r>
              <a:rPr lang="en-US" altLang="ko-KR" sz="2400" smtClean="0">
                <a:solidFill>
                  <a:srgbClr val="660066"/>
                </a:solidFill>
              </a:rPr>
              <a:t>: $ weights, </a:t>
            </a:r>
            <a:r>
              <a:rPr lang="en-US" altLang="ko-KR" sz="2400" smtClean="0">
                <a:solidFill>
                  <a:srgbClr val="000000"/>
                </a:solidFill>
              </a:rPr>
              <a:t>repeated edges</a:t>
            </a:r>
          </a:p>
          <a:p>
            <a:pPr lvl="1" eaLnBrk="1" hangingPunct="1"/>
            <a:r>
              <a:rPr lang="en-US" altLang="ko-KR" sz="2400" smtClean="0">
                <a:solidFill>
                  <a:srgbClr val="660066"/>
                </a:solidFill>
              </a:rPr>
              <a:t>Orgs-Candidates</a:t>
            </a:r>
          </a:p>
          <a:p>
            <a:pPr lvl="1" eaLnBrk="1" hangingPunct="1"/>
            <a:r>
              <a:rPr lang="en-US" altLang="ko-KR" sz="2400" smtClean="0">
                <a:solidFill>
                  <a:srgbClr val="660066"/>
                </a:solidFill>
              </a:rPr>
              <a:t>Individuals-Orgs</a:t>
            </a:r>
          </a:p>
        </p:txBody>
      </p:sp>
      <p:grpSp>
        <p:nvGrpSpPr>
          <p:cNvPr id="60422" name="Group 18"/>
          <p:cNvGrpSpPr>
            <a:grpSpLocks/>
          </p:cNvGrpSpPr>
          <p:nvPr/>
        </p:nvGrpSpPr>
        <p:grpSpPr bwMode="auto">
          <a:xfrm>
            <a:off x="6248400" y="3810000"/>
            <a:ext cx="1938338" cy="2160588"/>
            <a:chOff x="5637213" y="4041775"/>
            <a:chExt cx="1938337" cy="2160588"/>
          </a:xfrm>
        </p:grpSpPr>
        <p:sp>
          <p:nvSpPr>
            <p:cNvPr id="60429" name="Oval 5"/>
            <p:cNvSpPr>
              <a:spLocks/>
            </p:cNvSpPr>
            <p:nvPr/>
          </p:nvSpPr>
          <p:spPr bwMode="auto">
            <a:xfrm>
              <a:off x="5637213" y="4041775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60430" name="Oval 6"/>
            <p:cNvSpPr>
              <a:spLocks/>
            </p:cNvSpPr>
            <p:nvPr/>
          </p:nvSpPr>
          <p:spPr bwMode="auto">
            <a:xfrm>
              <a:off x="5637213" y="4630738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60431" name="Oval 7"/>
            <p:cNvSpPr>
              <a:spLocks/>
            </p:cNvSpPr>
            <p:nvPr/>
          </p:nvSpPr>
          <p:spPr bwMode="auto">
            <a:xfrm>
              <a:off x="5637213" y="5222875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60432" name="Oval 8"/>
            <p:cNvSpPr>
              <a:spLocks/>
            </p:cNvSpPr>
            <p:nvPr/>
          </p:nvSpPr>
          <p:spPr bwMode="auto">
            <a:xfrm>
              <a:off x="5637213" y="5815013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60433" name="Oval 9"/>
            <p:cNvSpPr>
              <a:spLocks/>
            </p:cNvSpPr>
            <p:nvPr/>
          </p:nvSpPr>
          <p:spPr bwMode="auto">
            <a:xfrm>
              <a:off x="7180263" y="4302125"/>
              <a:ext cx="395287" cy="385763"/>
            </a:xfrm>
            <a:prstGeom prst="ellipse">
              <a:avLst/>
            </a:prstGeom>
            <a:solidFill>
              <a:srgbClr val="86CD4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m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60434" name="Oval 10"/>
            <p:cNvSpPr>
              <a:spLocks/>
            </p:cNvSpPr>
            <p:nvPr/>
          </p:nvSpPr>
          <p:spPr bwMode="auto">
            <a:xfrm>
              <a:off x="7180263" y="4938713"/>
              <a:ext cx="395287" cy="387350"/>
            </a:xfrm>
            <a:prstGeom prst="ellipse">
              <a:avLst/>
            </a:prstGeom>
            <a:solidFill>
              <a:srgbClr val="86CD4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m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60435" name="Oval 11"/>
            <p:cNvSpPr>
              <a:spLocks/>
            </p:cNvSpPr>
            <p:nvPr/>
          </p:nvSpPr>
          <p:spPr bwMode="auto">
            <a:xfrm>
              <a:off x="7180263" y="5575300"/>
              <a:ext cx="395287" cy="387350"/>
            </a:xfrm>
            <a:prstGeom prst="ellipse">
              <a:avLst/>
            </a:prstGeom>
            <a:solidFill>
              <a:srgbClr val="86CD4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m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60436" name="Line 12"/>
            <p:cNvSpPr>
              <a:spLocks noChangeShapeType="1"/>
            </p:cNvSpPr>
            <p:nvPr/>
          </p:nvSpPr>
          <p:spPr bwMode="auto">
            <a:xfrm>
              <a:off x="6013450" y="4251325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7" name="Line 13"/>
            <p:cNvSpPr>
              <a:spLocks noChangeShapeType="1"/>
            </p:cNvSpPr>
            <p:nvPr/>
          </p:nvSpPr>
          <p:spPr bwMode="auto">
            <a:xfrm>
              <a:off x="6013450" y="4827588"/>
              <a:ext cx="1163638" cy="858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8" name="Line 14"/>
            <p:cNvSpPr>
              <a:spLocks noChangeShapeType="1"/>
            </p:cNvSpPr>
            <p:nvPr/>
          </p:nvSpPr>
          <p:spPr bwMode="auto">
            <a:xfrm>
              <a:off x="6026150" y="4267200"/>
              <a:ext cx="1163638" cy="781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39" name="Line 15"/>
            <p:cNvSpPr>
              <a:spLocks noChangeShapeType="1"/>
            </p:cNvSpPr>
            <p:nvPr/>
          </p:nvSpPr>
          <p:spPr bwMode="auto">
            <a:xfrm rot="10800000" flipH="1">
              <a:off x="6019800" y="5768975"/>
              <a:ext cx="1149350" cy="225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0" name="Line 13"/>
            <p:cNvSpPr>
              <a:spLocks noChangeShapeType="1"/>
            </p:cNvSpPr>
            <p:nvPr/>
          </p:nvSpPr>
          <p:spPr bwMode="auto">
            <a:xfrm flipV="1">
              <a:off x="6013450" y="45593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1" name="Line 13"/>
            <p:cNvSpPr>
              <a:spLocks noChangeShapeType="1"/>
            </p:cNvSpPr>
            <p:nvPr/>
          </p:nvSpPr>
          <p:spPr bwMode="auto">
            <a:xfrm flipV="1">
              <a:off x="6011863" y="5148263"/>
              <a:ext cx="1177925" cy="803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0423" name="TextBox 20"/>
          <p:cNvSpPr txBox="1">
            <a:spLocks noChangeArrowheads="1"/>
          </p:cNvSpPr>
          <p:nvPr/>
        </p:nvSpPr>
        <p:spPr bwMode="auto">
          <a:xfrm>
            <a:off x="7239000" y="37338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10</a:t>
            </a:r>
          </a:p>
        </p:txBody>
      </p:sp>
      <p:sp>
        <p:nvSpPr>
          <p:cNvPr id="60424" name="TextBox 21"/>
          <p:cNvSpPr txBox="1">
            <a:spLocks noChangeArrowheads="1"/>
          </p:cNvSpPr>
          <p:nvPr/>
        </p:nvSpPr>
        <p:spPr bwMode="auto">
          <a:xfrm>
            <a:off x="6553200" y="4191000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1.2</a:t>
            </a:r>
          </a:p>
        </p:txBody>
      </p:sp>
      <p:sp>
        <p:nvSpPr>
          <p:cNvPr id="60425" name="TextBox 22"/>
          <p:cNvSpPr txBox="1">
            <a:spLocks noChangeArrowheads="1"/>
          </p:cNvSpPr>
          <p:nvPr/>
        </p:nvSpPr>
        <p:spPr bwMode="auto">
          <a:xfrm>
            <a:off x="7391400" y="4343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2</a:t>
            </a:r>
          </a:p>
        </p:txBody>
      </p:sp>
      <p:sp>
        <p:nvSpPr>
          <p:cNvPr id="60426" name="TextBox 23"/>
          <p:cNvSpPr txBox="1">
            <a:spLocks noChangeArrowheads="1"/>
          </p:cNvSpPr>
          <p:nvPr/>
        </p:nvSpPr>
        <p:spPr bwMode="auto">
          <a:xfrm>
            <a:off x="6781800" y="5105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1</a:t>
            </a:r>
          </a:p>
        </p:txBody>
      </p:sp>
      <p:sp>
        <p:nvSpPr>
          <p:cNvPr id="60427" name="TextBox 24"/>
          <p:cNvSpPr txBox="1">
            <a:spLocks noChangeArrowheads="1"/>
          </p:cNvSpPr>
          <p:nvPr/>
        </p:nvSpPr>
        <p:spPr bwMode="auto">
          <a:xfrm>
            <a:off x="7010400" y="4648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5</a:t>
            </a:r>
          </a:p>
        </p:txBody>
      </p:sp>
      <p:sp>
        <p:nvSpPr>
          <p:cNvPr id="60428" name="TextBox 25"/>
          <p:cNvSpPr txBox="1">
            <a:spLocks noChangeArrowheads="1"/>
          </p:cNvSpPr>
          <p:nvPr/>
        </p:nvSpPr>
        <p:spPr bwMode="auto">
          <a:xfrm>
            <a:off x="7086600" y="52578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66006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1063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Bipartite Networks</a:t>
            </a:r>
          </a:p>
        </p:txBody>
      </p:sp>
      <p:sp>
        <p:nvSpPr>
          <p:cNvPr id="6144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1" smtClean="0"/>
              <a:t>IMDB</a:t>
            </a:r>
            <a:r>
              <a:rPr lang="en-US" altLang="ko-KR" sz="2400" smtClean="0"/>
              <a:t>: 757K, 2M, 114 yr</a:t>
            </a:r>
          </a:p>
          <a:p>
            <a:pPr eaLnBrk="1" hangingPunct="1"/>
            <a:r>
              <a:rPr lang="en-US" altLang="ko-KR" sz="2400" b="1" smtClean="0"/>
              <a:t>Netflix</a:t>
            </a:r>
            <a:r>
              <a:rPr lang="en-US" altLang="ko-KR" sz="2400" smtClean="0"/>
              <a:t>: 125K, 14M, 72 mo</a:t>
            </a:r>
          </a:p>
          <a:p>
            <a:pPr eaLnBrk="1" hangingPunct="1"/>
            <a:r>
              <a:rPr lang="en-US" altLang="ko-KR" sz="2400" b="1" smtClean="0"/>
              <a:t>DBLP</a:t>
            </a:r>
            <a:r>
              <a:rPr lang="en-US" altLang="ko-KR" sz="2400" smtClean="0"/>
              <a:t>: 25 yr </a:t>
            </a:r>
          </a:p>
          <a:p>
            <a:pPr lvl="1" eaLnBrk="1" hangingPunct="1"/>
            <a:r>
              <a:rPr lang="en-US" altLang="ko-KR" sz="2400" smtClean="0"/>
              <a:t>Author-Keyword: 27K, 189K</a:t>
            </a:r>
          </a:p>
          <a:p>
            <a:pPr lvl="1" eaLnBrk="1" hangingPunct="1"/>
            <a:r>
              <a:rPr lang="en-US" altLang="ko-KR" sz="2400" smtClean="0"/>
              <a:t>Keyword-Conference: 10K, 23K</a:t>
            </a:r>
          </a:p>
          <a:p>
            <a:pPr lvl="1" eaLnBrk="1" hangingPunct="1"/>
            <a:r>
              <a:rPr lang="en-US" altLang="ko-KR" sz="2400" smtClean="0"/>
              <a:t>Author-Conference: 17K, 22K</a:t>
            </a:r>
          </a:p>
          <a:p>
            <a:pPr eaLnBrk="1" hangingPunct="1"/>
            <a:r>
              <a:rPr lang="en-US" altLang="ko-KR" sz="2400" b="1" smtClean="0"/>
              <a:t>US Election Donations</a:t>
            </a:r>
            <a:r>
              <a:rPr lang="en-US" altLang="ko-KR" sz="2400" smtClean="0"/>
              <a:t>: 22 yr</a:t>
            </a:r>
          </a:p>
          <a:p>
            <a:pPr lvl="1" eaLnBrk="1" hangingPunct="1"/>
            <a:r>
              <a:rPr lang="en-US" altLang="ko-KR" sz="2400" smtClean="0"/>
              <a:t>Orgs-Candidates: 23K, 877K</a:t>
            </a:r>
          </a:p>
          <a:p>
            <a:pPr lvl="1" eaLnBrk="1" hangingPunct="1"/>
            <a:r>
              <a:rPr lang="en-US" altLang="ko-KR" sz="2400" smtClean="0">
                <a:solidFill>
                  <a:srgbClr val="008000"/>
                </a:solidFill>
              </a:rPr>
              <a:t>Individuals-Orgs: 6M, 10M</a:t>
            </a:r>
          </a:p>
        </p:txBody>
      </p:sp>
      <p:grpSp>
        <p:nvGrpSpPr>
          <p:cNvPr id="61446" name="Group 18"/>
          <p:cNvGrpSpPr>
            <a:grpSpLocks/>
          </p:cNvGrpSpPr>
          <p:nvPr/>
        </p:nvGrpSpPr>
        <p:grpSpPr bwMode="auto">
          <a:xfrm>
            <a:off x="6248400" y="3810000"/>
            <a:ext cx="1938338" cy="2160588"/>
            <a:chOff x="5637213" y="4041775"/>
            <a:chExt cx="1938337" cy="2160588"/>
          </a:xfrm>
        </p:grpSpPr>
        <p:sp>
          <p:nvSpPr>
            <p:cNvPr id="61447" name="Oval 5"/>
            <p:cNvSpPr>
              <a:spLocks/>
            </p:cNvSpPr>
            <p:nvPr/>
          </p:nvSpPr>
          <p:spPr bwMode="auto">
            <a:xfrm>
              <a:off x="5637213" y="4041775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61448" name="Oval 6"/>
            <p:cNvSpPr>
              <a:spLocks/>
            </p:cNvSpPr>
            <p:nvPr/>
          </p:nvSpPr>
          <p:spPr bwMode="auto">
            <a:xfrm>
              <a:off x="5637213" y="4630738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61449" name="Oval 7"/>
            <p:cNvSpPr>
              <a:spLocks/>
            </p:cNvSpPr>
            <p:nvPr/>
          </p:nvSpPr>
          <p:spPr bwMode="auto">
            <a:xfrm>
              <a:off x="5637213" y="5222875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61450" name="Oval 8"/>
            <p:cNvSpPr>
              <a:spLocks/>
            </p:cNvSpPr>
            <p:nvPr/>
          </p:nvSpPr>
          <p:spPr bwMode="auto">
            <a:xfrm>
              <a:off x="5637213" y="5815013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61451" name="Oval 9"/>
            <p:cNvSpPr>
              <a:spLocks/>
            </p:cNvSpPr>
            <p:nvPr/>
          </p:nvSpPr>
          <p:spPr bwMode="auto">
            <a:xfrm>
              <a:off x="7180263" y="4302125"/>
              <a:ext cx="395287" cy="385763"/>
            </a:xfrm>
            <a:prstGeom prst="ellipse">
              <a:avLst/>
            </a:prstGeom>
            <a:solidFill>
              <a:srgbClr val="86CD4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m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61452" name="Oval 10"/>
            <p:cNvSpPr>
              <a:spLocks/>
            </p:cNvSpPr>
            <p:nvPr/>
          </p:nvSpPr>
          <p:spPr bwMode="auto">
            <a:xfrm>
              <a:off x="7180263" y="4938713"/>
              <a:ext cx="395287" cy="387350"/>
            </a:xfrm>
            <a:prstGeom prst="ellipse">
              <a:avLst/>
            </a:prstGeom>
            <a:solidFill>
              <a:srgbClr val="86CD4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m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61453" name="Oval 11"/>
            <p:cNvSpPr>
              <a:spLocks/>
            </p:cNvSpPr>
            <p:nvPr/>
          </p:nvSpPr>
          <p:spPr bwMode="auto">
            <a:xfrm>
              <a:off x="7180263" y="5575300"/>
              <a:ext cx="395287" cy="387350"/>
            </a:xfrm>
            <a:prstGeom prst="ellipse">
              <a:avLst/>
            </a:prstGeom>
            <a:solidFill>
              <a:srgbClr val="86CD4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m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61454" name="Line 12"/>
            <p:cNvSpPr>
              <a:spLocks noChangeShapeType="1"/>
            </p:cNvSpPr>
            <p:nvPr/>
          </p:nvSpPr>
          <p:spPr bwMode="auto">
            <a:xfrm>
              <a:off x="6013450" y="4251325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55" name="Line 13"/>
            <p:cNvSpPr>
              <a:spLocks noChangeShapeType="1"/>
            </p:cNvSpPr>
            <p:nvPr/>
          </p:nvSpPr>
          <p:spPr bwMode="auto">
            <a:xfrm>
              <a:off x="6013450" y="4827588"/>
              <a:ext cx="1163638" cy="858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56" name="Line 14"/>
            <p:cNvSpPr>
              <a:spLocks noChangeShapeType="1"/>
            </p:cNvSpPr>
            <p:nvPr/>
          </p:nvSpPr>
          <p:spPr bwMode="auto">
            <a:xfrm>
              <a:off x="6026150" y="4267200"/>
              <a:ext cx="1163638" cy="781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57" name="Line 15"/>
            <p:cNvSpPr>
              <a:spLocks noChangeShapeType="1"/>
            </p:cNvSpPr>
            <p:nvPr/>
          </p:nvSpPr>
          <p:spPr bwMode="auto">
            <a:xfrm rot="10800000" flipH="1">
              <a:off x="6019800" y="5768975"/>
              <a:ext cx="1149350" cy="225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58" name="Line 13"/>
            <p:cNvSpPr>
              <a:spLocks noChangeShapeType="1"/>
            </p:cNvSpPr>
            <p:nvPr/>
          </p:nvSpPr>
          <p:spPr bwMode="auto">
            <a:xfrm flipV="1">
              <a:off x="6013450" y="45593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59" name="Line 13"/>
            <p:cNvSpPr>
              <a:spLocks noChangeShapeType="1"/>
            </p:cNvSpPr>
            <p:nvPr/>
          </p:nvSpPr>
          <p:spPr bwMode="auto">
            <a:xfrm flipV="1">
              <a:off x="6011863" y="5148263"/>
              <a:ext cx="1177925" cy="803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39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Observation 1</a:t>
            </a:r>
            <a:r>
              <a:rPr lang="en-US" altLang="ko-KR" smtClean="0"/>
              <a:t>: Gelling Point</a:t>
            </a:r>
          </a:p>
        </p:txBody>
      </p:sp>
      <p:sp>
        <p:nvSpPr>
          <p:cNvPr id="6349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ko-KR" sz="3600" i="1" dirty="0" smtClean="0"/>
              <a:t>Q1: How does the GCC emerge?</a:t>
            </a:r>
          </a:p>
        </p:txBody>
      </p:sp>
    </p:spTree>
    <p:extLst>
      <p:ext uri="{BB962C8B-B14F-4D97-AF65-F5344CB8AC3E}">
        <p14:creationId xmlns:p14="http://schemas.microsoft.com/office/powerpoint/2010/main" val="416390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Observation 1</a:t>
            </a:r>
            <a:r>
              <a:rPr lang="en-US" altLang="ko-KR" smtClean="0"/>
              <a:t>: Gelling Point</a:t>
            </a:r>
          </a:p>
        </p:txBody>
      </p:sp>
      <p:sp>
        <p:nvSpPr>
          <p:cNvPr id="6451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Most real graphs display a gelling point, or burning off period</a:t>
            </a:r>
          </a:p>
          <a:p>
            <a:pPr eaLnBrk="1" hangingPunct="1"/>
            <a:r>
              <a:rPr lang="en-US" altLang="ko-KR" smtClean="0"/>
              <a:t>After gelling point, they exhibit typical behavior.  This is marked by a spike in diameter.</a:t>
            </a:r>
          </a:p>
        </p:txBody>
      </p:sp>
      <p:pic>
        <p:nvPicPr>
          <p:cNvPr id="64518" name="Picture 10" descr="imdb-di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8" y="3009528"/>
            <a:ext cx="349885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Box 12"/>
          <p:cNvSpPr txBox="1">
            <a:spLocks noChangeArrowheads="1"/>
          </p:cNvSpPr>
          <p:nvPr/>
        </p:nvSpPr>
        <p:spPr bwMode="auto">
          <a:xfrm>
            <a:off x="2685728" y="5447928"/>
            <a:ext cx="8572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Time</a:t>
            </a:r>
          </a:p>
        </p:txBody>
      </p:sp>
      <p:sp>
        <p:nvSpPr>
          <p:cNvPr id="64520" name="TextBox 14"/>
          <p:cNvSpPr txBox="1">
            <a:spLocks noChangeArrowheads="1"/>
          </p:cNvSpPr>
          <p:nvPr/>
        </p:nvSpPr>
        <p:spPr bwMode="auto">
          <a:xfrm>
            <a:off x="323528" y="4000128"/>
            <a:ext cx="14335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Diameter</a:t>
            </a:r>
          </a:p>
        </p:txBody>
      </p:sp>
      <p:sp>
        <p:nvSpPr>
          <p:cNvPr id="64521" name="TextBox 16"/>
          <p:cNvSpPr txBox="1">
            <a:spLocks noChangeArrowheads="1"/>
          </p:cNvSpPr>
          <p:nvPr/>
        </p:nvSpPr>
        <p:spPr bwMode="auto">
          <a:xfrm>
            <a:off x="3142928" y="2780928"/>
            <a:ext cx="9715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IMDB</a:t>
            </a:r>
          </a:p>
        </p:txBody>
      </p:sp>
      <p:sp>
        <p:nvSpPr>
          <p:cNvPr id="64522" name="TextBox 18"/>
          <p:cNvSpPr txBox="1">
            <a:spLocks noChangeArrowheads="1"/>
          </p:cNvSpPr>
          <p:nvPr/>
        </p:nvSpPr>
        <p:spPr bwMode="auto">
          <a:xfrm>
            <a:off x="2609528" y="3161928"/>
            <a:ext cx="8969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sz="1800" b="0">
                <a:solidFill>
                  <a:srgbClr val="333399"/>
                </a:solidFill>
              </a:rPr>
              <a:t>t=1914</a:t>
            </a:r>
          </a:p>
        </p:txBody>
      </p:sp>
      <p:pic>
        <p:nvPicPr>
          <p:cNvPr id="64523" name="Picture 5" descr="blog_15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2" t="5086" b="52542"/>
          <a:stretch>
            <a:fillRect/>
          </a:stretch>
        </p:blipFill>
        <p:spPr bwMode="auto">
          <a:xfrm>
            <a:off x="5072608" y="3238128"/>
            <a:ext cx="13716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4" name="Picture 5" descr="blog_15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3" r="26813" b="16949"/>
          <a:stretch>
            <a:fillRect/>
          </a:stretch>
        </p:blipFill>
        <p:spPr bwMode="auto">
          <a:xfrm rot="-5400000">
            <a:off x="6818733" y="3332584"/>
            <a:ext cx="203676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525" name="Straight Arrow Connector 19"/>
          <p:cNvCxnSpPr>
            <a:cxnSpLocks noChangeShapeType="1"/>
          </p:cNvCxnSpPr>
          <p:nvPr/>
        </p:nvCxnSpPr>
        <p:spPr bwMode="auto">
          <a:xfrm>
            <a:off x="6343328" y="4000128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Straight Connector 14"/>
          <p:cNvCxnSpPr>
            <a:cxnSpLocks noChangeShapeType="1"/>
          </p:cNvCxnSpPr>
          <p:nvPr/>
        </p:nvCxnSpPr>
        <p:spPr bwMode="auto">
          <a:xfrm>
            <a:off x="1771328" y="5524128"/>
            <a:ext cx="609600" cy="1588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7" name="Straight Connector 16"/>
          <p:cNvCxnSpPr>
            <a:cxnSpLocks noChangeShapeType="1"/>
          </p:cNvCxnSpPr>
          <p:nvPr/>
        </p:nvCxnSpPr>
        <p:spPr bwMode="auto">
          <a:xfrm>
            <a:off x="2457128" y="5524128"/>
            <a:ext cx="1905000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8" name="Rectangle 20"/>
          <p:cNvSpPr>
            <a:spLocks noChangeArrowheads="1"/>
          </p:cNvSpPr>
          <p:nvPr/>
        </p:nvSpPr>
        <p:spPr bwMode="auto">
          <a:xfrm>
            <a:off x="5047928" y="3161928"/>
            <a:ext cx="1295400" cy="18288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ko-KR" altLang="ko-KR"/>
          </a:p>
        </p:txBody>
      </p:sp>
      <p:sp>
        <p:nvSpPr>
          <p:cNvPr id="64529" name="Rectangle 21"/>
          <p:cNvSpPr>
            <a:spLocks noChangeArrowheads="1"/>
          </p:cNvSpPr>
          <p:nvPr/>
        </p:nvSpPr>
        <p:spPr bwMode="auto">
          <a:xfrm>
            <a:off x="7029128" y="2789660"/>
            <a:ext cx="1600200" cy="2438400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0406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Observation 2</a:t>
            </a:r>
            <a:r>
              <a:rPr lang="en-US" altLang="ko-KR" smtClean="0"/>
              <a:t>: NLCC behavior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4213" lvl="1" algn="ctr" eaLnBrk="1" hangingPunct="1">
              <a:buFont typeface="Arial" charset="0"/>
              <a:buNone/>
            </a:pPr>
            <a:r>
              <a:rPr lang="en-US" altLang="ko-KR" sz="3600" i="1" smtClean="0"/>
              <a:t>Q2: How do NLCC’s emerge</a:t>
            </a:r>
          </a:p>
          <a:p>
            <a:pPr marL="684213" lvl="1" algn="ctr" eaLnBrk="1" hangingPunct="1">
              <a:buFont typeface="Arial" charset="0"/>
              <a:buNone/>
            </a:pPr>
            <a:r>
              <a:rPr lang="en-US" altLang="ko-KR" sz="3600" i="1" smtClean="0"/>
              <a:t> and join with the GCC?</a:t>
            </a:r>
          </a:p>
          <a:p>
            <a:pPr marL="684213" lvl="1" algn="ctr" eaLnBrk="1" hangingPunct="1">
              <a:buFont typeface="Arial" charset="0"/>
              <a:buNone/>
            </a:pPr>
            <a:endParaRPr lang="en-US" altLang="ko-KR" sz="3600" i="1" smtClean="0"/>
          </a:p>
          <a:p>
            <a:pPr marL="684213" lvl="1" algn="ctr" eaLnBrk="1" hangingPunct="1">
              <a:buFont typeface="Arial" charset="0"/>
              <a:buNone/>
            </a:pPr>
            <a:r>
              <a:rPr lang="en-US" altLang="ko-KR" sz="3600" i="1" smtClean="0"/>
              <a:t>Do they continue to grow in size?</a:t>
            </a:r>
          </a:p>
          <a:p>
            <a:pPr marL="684213" lvl="1" algn="ctr" eaLnBrk="1" hangingPunct="1">
              <a:buFont typeface="Arial" charset="0"/>
              <a:buNone/>
            </a:pPr>
            <a:r>
              <a:rPr lang="en-US" altLang="ko-KR" sz="3600" i="1" smtClean="0"/>
              <a:t>Do they shrink?</a:t>
            </a:r>
          </a:p>
          <a:p>
            <a:pPr marL="684213" lvl="1" algn="ctr" eaLnBrk="1" hangingPunct="1">
              <a:buFont typeface="Arial" charset="0"/>
              <a:buNone/>
            </a:pPr>
            <a:r>
              <a:rPr lang="en-US" altLang="ko-KR" sz="3600" i="1" smtClean="0"/>
              <a:t>Stabilize?</a:t>
            </a:r>
          </a:p>
        </p:txBody>
      </p:sp>
    </p:spTree>
    <p:extLst>
      <p:ext uri="{BB962C8B-B14F-4D97-AF65-F5344CB8AC3E}">
        <p14:creationId xmlns:p14="http://schemas.microsoft.com/office/powerpoint/2010/main" val="1760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Observation 2</a:t>
            </a:r>
            <a:r>
              <a:rPr lang="en-US" altLang="ko-KR" smtClean="0"/>
              <a:t>: NLCC behavior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8013" cy="5253038"/>
          </a:xfrm>
        </p:spPr>
        <p:txBody>
          <a:bodyPr/>
          <a:lstStyle/>
          <a:p>
            <a:pPr eaLnBrk="1" hangingPunct="1"/>
            <a:r>
              <a:rPr lang="en-US" altLang="ko-KR" smtClean="0"/>
              <a:t>After the gelling point, the GCC takes off, but NLCC’s remain constant or oscillate.</a:t>
            </a:r>
          </a:p>
        </p:txBody>
      </p:sp>
      <p:pic>
        <p:nvPicPr>
          <p:cNvPr id="66566" name="Picture 8" descr="imdb-cc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35052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Box 8"/>
          <p:cNvSpPr txBox="1">
            <a:spLocks noChangeArrowheads="1"/>
          </p:cNvSpPr>
          <p:nvPr/>
        </p:nvSpPr>
        <p:spPr bwMode="auto">
          <a:xfrm>
            <a:off x="3810000" y="5715000"/>
            <a:ext cx="8572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Time</a:t>
            </a:r>
          </a:p>
        </p:txBody>
      </p:sp>
      <p:sp>
        <p:nvSpPr>
          <p:cNvPr id="66568" name="TextBox 10"/>
          <p:cNvSpPr txBox="1">
            <a:spLocks noChangeArrowheads="1"/>
          </p:cNvSpPr>
          <p:nvPr/>
        </p:nvSpPr>
        <p:spPr bwMode="auto">
          <a:xfrm>
            <a:off x="4114800" y="2971800"/>
            <a:ext cx="9715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IMDB</a:t>
            </a:r>
          </a:p>
        </p:txBody>
      </p:sp>
      <p:sp>
        <p:nvSpPr>
          <p:cNvPr id="66569" name="TextBox 14"/>
          <p:cNvSpPr txBox="1">
            <a:spLocks noChangeArrowheads="1"/>
          </p:cNvSpPr>
          <p:nvPr/>
        </p:nvSpPr>
        <p:spPr bwMode="auto">
          <a:xfrm>
            <a:off x="2133600" y="4191000"/>
            <a:ext cx="12620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CC size</a:t>
            </a:r>
          </a:p>
        </p:txBody>
      </p:sp>
    </p:spTree>
    <p:extLst>
      <p:ext uri="{BB962C8B-B14F-4D97-AF65-F5344CB8AC3E}">
        <p14:creationId xmlns:p14="http://schemas.microsoft.com/office/powerpoint/2010/main" val="27482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Observation 3</a:t>
            </a:r>
            <a:endParaRPr lang="en-US" altLang="ko-KR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 eaLnBrk="1" hangingPunct="1">
              <a:buFont typeface="Arial" charset="0"/>
              <a:buNone/>
            </a:pPr>
            <a:r>
              <a:rPr lang="en-US" altLang="ko-KR" sz="3600" i="1" dirty="0" smtClean="0"/>
              <a:t>Q3:  How does the total weight </a:t>
            </a:r>
          </a:p>
          <a:p>
            <a:pPr lvl="1" algn="ctr" eaLnBrk="1" hangingPunct="1">
              <a:buFont typeface="Arial" charset="0"/>
              <a:buNone/>
            </a:pPr>
            <a:r>
              <a:rPr lang="en-US" altLang="ko-KR" sz="3600" i="1" dirty="0" smtClean="0"/>
              <a:t>of the graph relate to the</a:t>
            </a:r>
          </a:p>
          <a:p>
            <a:pPr lvl="1" algn="ctr" eaLnBrk="1" hangingPunct="1">
              <a:buFont typeface="Arial" charset="0"/>
              <a:buNone/>
            </a:pPr>
            <a:r>
              <a:rPr lang="en-US" altLang="ko-KR" sz="3600" i="1" dirty="0" smtClean="0"/>
              <a:t> number of edges?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12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b="1" dirty="0" smtClean="0"/>
              <a:t>Related Work</a:t>
            </a:r>
          </a:p>
          <a:p>
            <a:r>
              <a:rPr lang="en-US" altLang="ko-KR" b="1" dirty="0" smtClean="0"/>
              <a:t>Data</a:t>
            </a:r>
          </a:p>
          <a:p>
            <a:r>
              <a:rPr lang="en-US" altLang="ko-KR" b="1" dirty="0" smtClean="0"/>
              <a:t>Observation</a:t>
            </a:r>
          </a:p>
          <a:p>
            <a:r>
              <a:rPr lang="en-US" altLang="ko-KR" b="1" dirty="0" smtClean="0"/>
              <a:t>Generative model</a:t>
            </a:r>
          </a:p>
          <a:p>
            <a:r>
              <a:rPr lang="en-US" altLang="ko-KR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02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Observation 3</a:t>
            </a:r>
            <a:r>
              <a:rPr lang="en-US" altLang="ko-KR" smtClean="0"/>
              <a:t>: Fortification Effect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000000"/>
                </a:solidFill>
              </a:rPr>
              <a:t> $  =  # checks ?</a:t>
            </a:r>
          </a:p>
        </p:txBody>
      </p:sp>
      <p:pic>
        <p:nvPicPr>
          <p:cNvPr id="69638" name="Picture 8" descr="com2cand-sca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45768"/>
            <a:ext cx="32496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Box 9"/>
          <p:cNvSpPr txBox="1">
            <a:spLocks noChangeArrowheads="1"/>
          </p:cNvSpPr>
          <p:nvPr/>
        </p:nvSpPr>
        <p:spPr bwMode="auto">
          <a:xfrm>
            <a:off x="5498976" y="5731768"/>
            <a:ext cx="13716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|Checks|</a:t>
            </a:r>
          </a:p>
        </p:txBody>
      </p:sp>
      <p:sp>
        <p:nvSpPr>
          <p:cNvPr id="69640" name="TextBox 12"/>
          <p:cNvSpPr txBox="1">
            <a:spLocks noChangeArrowheads="1"/>
          </p:cNvSpPr>
          <p:nvPr/>
        </p:nvSpPr>
        <p:spPr bwMode="auto">
          <a:xfrm>
            <a:off x="4736976" y="3140968"/>
            <a:ext cx="26638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Orgs-Candidates</a:t>
            </a:r>
          </a:p>
        </p:txBody>
      </p:sp>
      <p:sp>
        <p:nvSpPr>
          <p:cNvPr id="69641" name="Right Triangle 12"/>
          <p:cNvSpPr>
            <a:spLocks noChangeArrowheads="1"/>
          </p:cNvSpPr>
          <p:nvPr/>
        </p:nvSpPr>
        <p:spPr bwMode="auto">
          <a:xfrm rot="-5400000">
            <a:off x="5258469" y="3610075"/>
            <a:ext cx="1624013" cy="251460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ko-KR" altLang="ko-KR"/>
          </a:p>
        </p:txBody>
      </p:sp>
      <p:sp>
        <p:nvSpPr>
          <p:cNvPr id="69642" name="TextBox 9"/>
          <p:cNvSpPr txBox="1">
            <a:spLocks noChangeArrowheads="1"/>
          </p:cNvSpPr>
          <p:nvPr/>
        </p:nvSpPr>
        <p:spPr bwMode="auto">
          <a:xfrm>
            <a:off x="4355976" y="4283968"/>
            <a:ext cx="5159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|$|</a:t>
            </a:r>
          </a:p>
        </p:txBody>
      </p:sp>
      <p:sp>
        <p:nvSpPr>
          <p:cNvPr id="69643" name="TextBox 14"/>
          <p:cNvSpPr txBox="1">
            <a:spLocks noChangeArrowheads="1"/>
          </p:cNvSpPr>
          <p:nvPr/>
        </p:nvSpPr>
        <p:spPr bwMode="auto">
          <a:xfrm>
            <a:off x="5194176" y="4969768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sz="1800" b="0">
                <a:solidFill>
                  <a:schemeClr val="accent2"/>
                </a:solidFill>
              </a:rPr>
              <a:t>1980</a:t>
            </a:r>
          </a:p>
        </p:txBody>
      </p:sp>
      <p:sp>
        <p:nvSpPr>
          <p:cNvPr id="69644" name="TextBox 15"/>
          <p:cNvSpPr txBox="1">
            <a:spLocks noChangeArrowheads="1"/>
          </p:cNvSpPr>
          <p:nvPr/>
        </p:nvSpPr>
        <p:spPr bwMode="auto">
          <a:xfrm>
            <a:off x="7251576" y="3674368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sz="1800" b="0">
                <a:solidFill>
                  <a:schemeClr val="accent2"/>
                </a:solidFill>
              </a:rPr>
              <a:t>2004</a:t>
            </a:r>
          </a:p>
        </p:txBody>
      </p:sp>
      <p:cxnSp>
        <p:nvCxnSpPr>
          <p:cNvPr id="69645" name="Straight Arrow Connector 17"/>
          <p:cNvCxnSpPr>
            <a:cxnSpLocks noChangeShapeType="1"/>
          </p:cNvCxnSpPr>
          <p:nvPr/>
        </p:nvCxnSpPr>
        <p:spPr bwMode="auto">
          <a:xfrm rot="16200000" flipV="1">
            <a:off x="7175376" y="3750568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Straight Arrow Connector 18"/>
          <p:cNvCxnSpPr>
            <a:cxnSpLocks noChangeShapeType="1"/>
          </p:cNvCxnSpPr>
          <p:nvPr/>
        </p:nvCxnSpPr>
        <p:spPr bwMode="auto">
          <a:xfrm rot="16200000" flipV="1">
            <a:off x="5270376" y="5045968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262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Observation 3</a:t>
            </a:r>
            <a:r>
              <a:rPr lang="en-US" altLang="ko-KR" smtClean="0"/>
              <a:t>: Fortification Effect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Weight additions follow a power law with respect to the number of edges:</a:t>
            </a:r>
          </a:p>
          <a:p>
            <a:pPr lvl="1" eaLnBrk="1" hangingPunct="1"/>
            <a:endParaRPr lang="en-US" altLang="ko-KR" i="1" smtClean="0"/>
          </a:p>
          <a:p>
            <a:pPr lvl="1" eaLnBrk="1" hangingPunct="1"/>
            <a:endParaRPr lang="en-US" altLang="ko-KR" i="1" smtClean="0"/>
          </a:p>
          <a:p>
            <a:pPr lvl="1" eaLnBrk="1" hangingPunct="1"/>
            <a:r>
              <a:rPr lang="en-US" altLang="ko-KR" i="1" smtClean="0"/>
              <a:t>W(t): </a:t>
            </a:r>
            <a:r>
              <a:rPr lang="en-US" altLang="ko-KR" smtClean="0"/>
              <a:t>total weight of graph at </a:t>
            </a:r>
            <a:r>
              <a:rPr lang="en-US" altLang="ko-KR" i="1" smtClean="0"/>
              <a:t>t</a:t>
            </a:r>
            <a:endParaRPr lang="en-US" altLang="ko-KR" smtClean="0"/>
          </a:p>
          <a:p>
            <a:pPr lvl="1" eaLnBrk="1" hangingPunct="1"/>
            <a:r>
              <a:rPr lang="en-US" altLang="ko-KR" i="1" smtClean="0"/>
              <a:t>E(t)</a:t>
            </a:r>
            <a:r>
              <a:rPr lang="en-US" altLang="ko-KR" smtClean="0"/>
              <a:t>: total edges of graph at </a:t>
            </a:r>
            <a:r>
              <a:rPr lang="en-US" altLang="ko-KR" i="1" smtClean="0"/>
              <a:t>t</a:t>
            </a:r>
          </a:p>
          <a:p>
            <a:pPr lvl="1" eaLnBrk="1" hangingPunct="1"/>
            <a:r>
              <a:rPr lang="en-US" altLang="ko-KR" i="1" smtClean="0"/>
              <a:t>w </a:t>
            </a:r>
            <a:r>
              <a:rPr lang="en-US" altLang="ko-KR" smtClean="0"/>
              <a:t>is PL exponent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1.01 &lt; w &lt; 1.5 = super-linear!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(more checks, even more $)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0662" name="Picture 8" descr="com2cand-sca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86200"/>
            <a:ext cx="32496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Box 9"/>
          <p:cNvSpPr txBox="1">
            <a:spLocks noChangeArrowheads="1"/>
          </p:cNvSpPr>
          <p:nvPr/>
        </p:nvSpPr>
        <p:spPr bwMode="auto">
          <a:xfrm>
            <a:off x="6553200" y="6172200"/>
            <a:ext cx="13716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|Checks|</a:t>
            </a:r>
          </a:p>
        </p:txBody>
      </p:sp>
      <p:sp>
        <p:nvSpPr>
          <p:cNvPr id="70664" name="TextBox 12"/>
          <p:cNvSpPr txBox="1">
            <a:spLocks noChangeArrowheads="1"/>
          </p:cNvSpPr>
          <p:nvPr/>
        </p:nvSpPr>
        <p:spPr bwMode="auto">
          <a:xfrm>
            <a:off x="5791200" y="3581400"/>
            <a:ext cx="26638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Orgs-Candidates</a:t>
            </a:r>
          </a:p>
        </p:txBody>
      </p:sp>
      <p:sp>
        <p:nvSpPr>
          <p:cNvPr id="70665" name="Right Triangle 12"/>
          <p:cNvSpPr>
            <a:spLocks noChangeArrowheads="1"/>
          </p:cNvSpPr>
          <p:nvPr/>
        </p:nvSpPr>
        <p:spPr bwMode="auto">
          <a:xfrm rot="-5400000">
            <a:off x="6312693" y="4050507"/>
            <a:ext cx="1624013" cy="251460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ko-KR" altLang="ko-KR"/>
          </a:p>
        </p:txBody>
      </p:sp>
      <p:sp>
        <p:nvSpPr>
          <p:cNvPr id="70666" name="TextBox 9"/>
          <p:cNvSpPr txBox="1">
            <a:spLocks noChangeArrowheads="1"/>
          </p:cNvSpPr>
          <p:nvPr/>
        </p:nvSpPr>
        <p:spPr bwMode="auto">
          <a:xfrm>
            <a:off x="5410200" y="4724400"/>
            <a:ext cx="5159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|$|</a:t>
            </a:r>
          </a:p>
        </p:txBody>
      </p:sp>
      <p:sp>
        <p:nvSpPr>
          <p:cNvPr id="70667" name="TextBox 14"/>
          <p:cNvSpPr txBox="1">
            <a:spLocks noChangeArrowheads="1"/>
          </p:cNvSpPr>
          <p:nvPr/>
        </p:nvSpPr>
        <p:spPr bwMode="auto">
          <a:xfrm>
            <a:off x="6248400" y="54102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sz="1800" b="0">
                <a:solidFill>
                  <a:schemeClr val="accent2"/>
                </a:solidFill>
              </a:rPr>
              <a:t>1980</a:t>
            </a:r>
          </a:p>
        </p:txBody>
      </p:sp>
      <p:sp>
        <p:nvSpPr>
          <p:cNvPr id="70668" name="TextBox 15"/>
          <p:cNvSpPr txBox="1">
            <a:spLocks noChangeArrowheads="1"/>
          </p:cNvSpPr>
          <p:nvPr/>
        </p:nvSpPr>
        <p:spPr bwMode="auto">
          <a:xfrm>
            <a:off x="8305800" y="41148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sz="1800" b="0">
                <a:solidFill>
                  <a:schemeClr val="accent2"/>
                </a:solidFill>
              </a:rPr>
              <a:t>2004</a:t>
            </a:r>
          </a:p>
        </p:txBody>
      </p:sp>
      <p:cxnSp>
        <p:nvCxnSpPr>
          <p:cNvPr id="70669" name="Straight Arrow Connector 17"/>
          <p:cNvCxnSpPr>
            <a:cxnSpLocks noChangeShapeType="1"/>
          </p:cNvCxnSpPr>
          <p:nvPr/>
        </p:nvCxnSpPr>
        <p:spPr bwMode="auto">
          <a:xfrm rot="16200000" flipV="1">
            <a:off x="8229600" y="4191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Straight Arrow Connector 18"/>
          <p:cNvCxnSpPr>
            <a:cxnSpLocks noChangeShapeType="1"/>
          </p:cNvCxnSpPr>
          <p:nvPr/>
        </p:nvCxnSpPr>
        <p:spPr bwMode="auto">
          <a:xfrm rot="16200000" flipV="1">
            <a:off x="6324600" y="5486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0671" name="Picture 19" descr="image-7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844824"/>
            <a:ext cx="2819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91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Observation 4 and 5</a:t>
            </a:r>
            <a:endParaRPr lang="en-US" altLang="ko-KR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 eaLnBrk="1" hangingPunct="1">
              <a:buFont typeface="Arial" charset="0"/>
              <a:buNone/>
            </a:pPr>
            <a:r>
              <a:rPr lang="en-US" altLang="ko-KR" sz="3600" i="1" smtClean="0"/>
              <a:t>Q4: How do the weights </a:t>
            </a:r>
          </a:p>
          <a:p>
            <a:pPr lvl="1" algn="ctr" eaLnBrk="1" hangingPunct="1">
              <a:buFont typeface="Arial" charset="0"/>
              <a:buNone/>
            </a:pPr>
            <a:r>
              <a:rPr lang="en-US" altLang="ko-KR" sz="3600" i="1" smtClean="0"/>
              <a:t>of nodes relate to degree?</a:t>
            </a:r>
          </a:p>
          <a:p>
            <a:pPr lvl="1" algn="ctr" eaLnBrk="1" hangingPunct="1">
              <a:buFont typeface="Arial" charset="0"/>
              <a:buNone/>
            </a:pPr>
            <a:endParaRPr lang="en-US" altLang="ko-KR" sz="3600" i="1" smtClean="0"/>
          </a:p>
          <a:p>
            <a:pPr lvl="1" algn="ctr" eaLnBrk="1" hangingPunct="1">
              <a:buFont typeface="Arial" charset="0"/>
              <a:buNone/>
            </a:pPr>
            <a:r>
              <a:rPr lang="en-US" altLang="ko-KR" sz="3600" i="1" smtClean="0"/>
              <a:t>Q5: Does this relation </a:t>
            </a:r>
          </a:p>
          <a:p>
            <a:pPr lvl="1" algn="ctr" eaLnBrk="1" hangingPunct="1">
              <a:buFont typeface="Arial" charset="0"/>
              <a:buNone/>
            </a:pPr>
            <a:r>
              <a:rPr lang="en-US" altLang="ko-KR" sz="3600" i="1" smtClean="0"/>
              <a:t>change over time? 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964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solidFill>
                  <a:srgbClr val="FF0000"/>
                </a:solidFill>
              </a:rPr>
              <a:t>Observation 4</a:t>
            </a:r>
            <a:r>
              <a:rPr lang="en-US" altLang="ko-KR" dirty="0" smtClean="0"/>
              <a:t>: Snapshot Power Law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31081"/>
            <a:ext cx="8228013" cy="5253038"/>
          </a:xfrm>
        </p:spPr>
        <p:txBody>
          <a:bodyPr/>
          <a:lstStyle/>
          <a:p>
            <a:pPr eaLnBrk="1" hangingPunct="1"/>
            <a:r>
              <a:rPr lang="en-US" altLang="ko-KR" sz="2400" dirty="0" smtClean="0"/>
              <a:t>At any time, total incoming weight of a node is proportional to in degree with PL exponent, </a:t>
            </a:r>
            <a:r>
              <a:rPr lang="en-US" altLang="ko-KR" sz="2400" i="1" dirty="0" err="1" smtClean="0"/>
              <a:t>iw</a:t>
            </a:r>
            <a:r>
              <a:rPr lang="en-US" altLang="ko-KR" sz="2400" i="1" dirty="0" smtClean="0"/>
              <a:t>.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1.01 &lt;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iw</a:t>
            </a:r>
            <a:r>
              <a:rPr lang="en-US" altLang="ko-KR" sz="2400" dirty="0" smtClean="0">
                <a:solidFill>
                  <a:srgbClr val="FF0000"/>
                </a:solidFill>
              </a:rPr>
              <a:t> &lt; 1.26,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super-linear</a:t>
            </a:r>
          </a:p>
          <a:p>
            <a:pPr eaLnBrk="1" hangingPunct="1"/>
            <a:r>
              <a:rPr lang="en-US" altLang="ko-KR" sz="2400" i="1" dirty="0" smtClean="0">
                <a:solidFill>
                  <a:srgbClr val="000000"/>
                </a:solidFill>
              </a:rPr>
              <a:t>More donors, even more $</a:t>
            </a:r>
          </a:p>
        </p:txBody>
      </p:sp>
      <p:pic>
        <p:nvPicPr>
          <p:cNvPr id="72710" name="Picture 6" descr="com2cand-in3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200"/>
            <a:ext cx="28765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Box 8"/>
          <p:cNvSpPr txBox="1">
            <a:spLocks noChangeArrowheads="1"/>
          </p:cNvSpPr>
          <p:nvPr/>
        </p:nvSpPr>
        <p:spPr bwMode="auto">
          <a:xfrm>
            <a:off x="4267200" y="5715000"/>
            <a:ext cx="25463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Edges (# donors)</a:t>
            </a:r>
          </a:p>
        </p:txBody>
      </p:sp>
      <p:sp>
        <p:nvSpPr>
          <p:cNvPr id="72712" name="TextBox 9"/>
          <p:cNvSpPr txBox="1">
            <a:spLocks noChangeArrowheads="1"/>
          </p:cNvSpPr>
          <p:nvPr/>
        </p:nvSpPr>
        <p:spPr bwMode="auto">
          <a:xfrm>
            <a:off x="2057400" y="4343400"/>
            <a:ext cx="16764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In-weights</a:t>
            </a:r>
          </a:p>
          <a:p>
            <a:r>
              <a:rPr lang="en-US" altLang="ko-KR" b="0"/>
              <a:t>($)</a:t>
            </a:r>
          </a:p>
        </p:txBody>
      </p:sp>
      <p:sp>
        <p:nvSpPr>
          <p:cNvPr id="72713" name="TextBox 12"/>
          <p:cNvSpPr txBox="1">
            <a:spLocks noChangeArrowheads="1"/>
          </p:cNvSpPr>
          <p:nvPr/>
        </p:nvSpPr>
        <p:spPr bwMode="auto">
          <a:xfrm>
            <a:off x="3962400" y="3048000"/>
            <a:ext cx="26638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Orgs-Candidates</a:t>
            </a:r>
          </a:p>
        </p:txBody>
      </p:sp>
      <p:cxnSp>
        <p:nvCxnSpPr>
          <p:cNvPr id="72714" name="Straight Arrow Connector 14"/>
          <p:cNvCxnSpPr>
            <a:cxnSpLocks noChangeShapeType="1"/>
          </p:cNvCxnSpPr>
          <p:nvPr/>
        </p:nvCxnSpPr>
        <p:spPr bwMode="auto">
          <a:xfrm rot="10800000">
            <a:off x="5562600" y="39624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5" name="Oval 17"/>
          <p:cNvSpPr>
            <a:spLocks noChangeArrowheads="1"/>
          </p:cNvSpPr>
          <p:nvPr/>
        </p:nvSpPr>
        <p:spPr bwMode="auto">
          <a:xfrm>
            <a:off x="5410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ko-KR" altLang="ko-KR"/>
          </a:p>
        </p:txBody>
      </p:sp>
      <p:sp>
        <p:nvSpPr>
          <p:cNvPr id="72716" name="TextBox 18"/>
          <p:cNvSpPr txBox="1">
            <a:spLocks noChangeArrowheads="1"/>
          </p:cNvSpPr>
          <p:nvPr/>
        </p:nvSpPr>
        <p:spPr bwMode="auto">
          <a:xfrm>
            <a:off x="6656388" y="3657600"/>
            <a:ext cx="2333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 dirty="0">
                <a:solidFill>
                  <a:schemeClr val="accent2"/>
                </a:solidFill>
              </a:rPr>
              <a:t>e.g. John Kerry, </a:t>
            </a:r>
          </a:p>
          <a:p>
            <a:r>
              <a:rPr lang="en-US" altLang="ko-KR" b="0" dirty="0">
                <a:solidFill>
                  <a:schemeClr val="accent2"/>
                </a:solidFill>
              </a:rPr>
              <a:t>$10M received,</a:t>
            </a:r>
          </a:p>
          <a:p>
            <a:r>
              <a:rPr lang="en-US" altLang="ko-KR" b="0" dirty="0">
                <a:solidFill>
                  <a:schemeClr val="accent2"/>
                </a:solidFill>
              </a:rPr>
              <a:t>from 1K donors</a:t>
            </a:r>
          </a:p>
        </p:txBody>
      </p:sp>
    </p:spTree>
    <p:extLst>
      <p:ext uri="{BB962C8B-B14F-4D97-AF65-F5344CB8AC3E}">
        <p14:creationId xmlns:p14="http://schemas.microsoft.com/office/powerpoint/2010/main" val="32824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solidFill>
                  <a:srgbClr val="FF0000"/>
                </a:solidFill>
              </a:rPr>
              <a:t>Observation 5</a:t>
            </a:r>
            <a:r>
              <a:rPr lang="en-US" altLang="ko-KR" dirty="0" smtClean="0"/>
              <a:t>:Snapshot Power Law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For a given graph, this exponent is </a:t>
            </a:r>
            <a:r>
              <a:rPr lang="en-US" altLang="ko-KR" i="1" smtClean="0"/>
              <a:t>constant over time</a:t>
            </a:r>
            <a:r>
              <a:rPr lang="en-US" altLang="ko-KR" smtClean="0"/>
              <a:t>.</a:t>
            </a:r>
          </a:p>
        </p:txBody>
      </p:sp>
      <p:pic>
        <p:nvPicPr>
          <p:cNvPr id="73734" name="Picture 6" descr="com2cand-in3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6" t="61539" b="8565"/>
          <a:stretch>
            <a:fillRect/>
          </a:stretch>
        </p:blipFill>
        <p:spPr bwMode="auto">
          <a:xfrm>
            <a:off x="3733800" y="3505200"/>
            <a:ext cx="27241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TextBox 8"/>
          <p:cNvSpPr txBox="1">
            <a:spLocks noChangeArrowheads="1"/>
          </p:cNvSpPr>
          <p:nvPr/>
        </p:nvSpPr>
        <p:spPr bwMode="auto">
          <a:xfrm>
            <a:off x="4572000" y="5181600"/>
            <a:ext cx="8572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Time</a:t>
            </a:r>
          </a:p>
        </p:txBody>
      </p:sp>
      <p:sp>
        <p:nvSpPr>
          <p:cNvPr id="73736" name="TextBox 9"/>
          <p:cNvSpPr txBox="1">
            <a:spLocks noChangeArrowheads="1"/>
          </p:cNvSpPr>
          <p:nvPr/>
        </p:nvSpPr>
        <p:spPr bwMode="auto">
          <a:xfrm>
            <a:off x="2209800" y="3733800"/>
            <a:ext cx="16764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exponent</a:t>
            </a:r>
          </a:p>
        </p:txBody>
      </p:sp>
      <p:sp>
        <p:nvSpPr>
          <p:cNvPr id="73737" name="TextBox 12"/>
          <p:cNvSpPr txBox="1">
            <a:spLocks noChangeArrowheads="1"/>
          </p:cNvSpPr>
          <p:nvPr/>
        </p:nvSpPr>
        <p:spPr bwMode="auto">
          <a:xfrm>
            <a:off x="3962400" y="3048000"/>
            <a:ext cx="26638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Orgs-Candidates</a:t>
            </a:r>
          </a:p>
        </p:txBody>
      </p:sp>
    </p:spTree>
    <p:extLst>
      <p:ext uri="{BB962C8B-B14F-4D97-AF65-F5344CB8AC3E}">
        <p14:creationId xmlns:p14="http://schemas.microsoft.com/office/powerpoint/2010/main" val="27175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Goals of model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315200" cy="411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>
            <a:lvl1pPr marL="392113" indent="-293688" defTabSz="82867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82867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sym typeface="Arial" charset="0"/>
              </a:rPr>
              <a:t>a) Emergent, intuitive behavior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sym typeface="Arial" charset="0"/>
              </a:rPr>
              <a:t>b) Shrinking diameter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ea typeface="ヒラギノ角ゴ Pro W3" pitchFamily="-112" charset="-128"/>
                <a:sym typeface="Arial" charset="0"/>
              </a:rPr>
              <a:t>c) Constant NLCC’s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ea typeface="ヒラギノ角ゴ Pro W3" pitchFamily="-112" charset="-128"/>
                <a:sym typeface="Arial" charset="0"/>
              </a:rPr>
              <a:t>d) Densification power law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ea typeface="ヒラギノ角ゴ Pro W3" pitchFamily="-112" charset="-128"/>
                <a:sym typeface="Arial" charset="0"/>
              </a:rPr>
              <a:t>e) Power-law degree distribution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endParaRPr lang="en-US" altLang="ko-KR" sz="2900" b="0" dirty="0">
              <a:ea typeface="ヒラギノ角ゴ Pro W3" pitchFamily="-112" charset="-128"/>
              <a:sym typeface="Arial" charset="0"/>
            </a:endParaRP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None/>
            </a:pPr>
            <a:r>
              <a:rPr lang="en-US" altLang="ko-KR" sz="4400" b="0" dirty="0">
                <a:ea typeface="ヒラギノ角ゴ Pro W3" pitchFamily="-112" charset="-128"/>
                <a:sym typeface="Arial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97683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Goals of model</a:t>
            </a:r>
          </a:p>
        </p:txBody>
      </p:sp>
      <p:pic>
        <p:nvPicPr>
          <p:cNvPr id="768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43400"/>
            <a:ext cx="16287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3257" y="1043976"/>
            <a:ext cx="7315200" cy="411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>
            <a:lvl1pPr marL="392113" indent="-293688" defTabSz="82867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82867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sym typeface="Arial" charset="0"/>
              </a:rPr>
              <a:t>a) Emergent, intuitive behavior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sym typeface="Arial" charset="0"/>
              </a:rPr>
              <a:t>b) Shrinking diameter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ea typeface="ヒラギノ角ゴ Pro W3" pitchFamily="-112" charset="-128"/>
                <a:sym typeface="Arial" charset="0"/>
              </a:rPr>
              <a:t>c) Constant NLCC’s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ea typeface="ヒラギノ角ゴ Pro W3" pitchFamily="-112" charset="-128"/>
                <a:sym typeface="Arial" charset="0"/>
              </a:rPr>
              <a:t>d) Densification power law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r>
              <a:rPr lang="en-US" altLang="ko-KR" sz="2900" b="0" dirty="0">
                <a:ea typeface="ヒラギノ角ゴ Pro W3" pitchFamily="-112" charset="-128"/>
                <a:sym typeface="Arial" charset="0"/>
              </a:rPr>
              <a:t>e) Power-law degree distribution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Char char="●"/>
            </a:pPr>
            <a:endParaRPr lang="en-US" altLang="ko-KR" sz="2900" b="0" dirty="0">
              <a:ea typeface="ヒラギノ角ゴ Pro W3" pitchFamily="-112" charset="-128"/>
              <a:sym typeface="Arial" charset="0"/>
            </a:endParaRP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None/>
            </a:pPr>
            <a:r>
              <a:rPr lang="en-US" altLang="ko-KR" sz="4400" b="0" dirty="0">
                <a:ea typeface="ヒラギノ角ゴ Pro W3" pitchFamily="-112" charset="-128"/>
                <a:sym typeface="Arial" charset="0"/>
              </a:rPr>
              <a:t>				</a:t>
            </a:r>
          </a:p>
          <a:p>
            <a:pPr eaLnBrk="1" hangingPunct="1">
              <a:lnSpc>
                <a:spcPct val="93000"/>
              </a:lnSpc>
              <a:spcBef>
                <a:spcPts val="1275"/>
              </a:spcBef>
              <a:buClr>
                <a:srgbClr val="000000"/>
              </a:buClr>
              <a:buSzPct val="43000"/>
              <a:buFont typeface="Arial" charset="0"/>
              <a:buNone/>
            </a:pPr>
            <a:r>
              <a:rPr lang="en-US" altLang="ko-KR" sz="4400" b="0" dirty="0">
                <a:ea typeface="ヒラギノ角ゴ Pro W3" pitchFamily="-112" charset="-128"/>
                <a:sym typeface="Arial" charset="0"/>
              </a:rPr>
              <a:t>				= </a:t>
            </a:r>
            <a:r>
              <a:rPr lang="en-US" altLang="ko-KR" sz="4400" b="0" dirty="0">
                <a:solidFill>
                  <a:srgbClr val="FF0000"/>
                </a:solidFill>
                <a:ea typeface="ヒラギノ角ゴ Pro W3" pitchFamily="-112" charset="-128"/>
                <a:sym typeface="Arial" charset="0"/>
              </a:rPr>
              <a:t>“Butterfly” Model</a:t>
            </a:r>
          </a:p>
        </p:txBody>
      </p:sp>
    </p:spTree>
    <p:extLst>
      <p:ext uri="{BB962C8B-B14F-4D97-AF65-F5344CB8AC3E}">
        <p14:creationId xmlns:p14="http://schemas.microsoft.com/office/powerpoint/2010/main" val="182735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7782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</a:t>
            </a:r>
            <a:r>
              <a:rPr lang="en-US" altLang="ko-KR" smtClean="0">
                <a:solidFill>
                  <a:srgbClr val="008000"/>
                </a:solidFill>
              </a:rPr>
              <a:t>node </a:t>
            </a:r>
            <a:r>
              <a:rPr lang="en-US" altLang="ko-KR" smtClean="0"/>
              <a:t>joins a network, with own parameter.</a:t>
            </a:r>
          </a:p>
        </p:txBody>
      </p:sp>
      <p:grpSp>
        <p:nvGrpSpPr>
          <p:cNvPr id="77830" name="Group 19"/>
          <p:cNvGrpSpPr>
            <a:grpSpLocks/>
          </p:cNvGrpSpPr>
          <p:nvPr/>
        </p:nvGrpSpPr>
        <p:grpSpPr bwMode="auto">
          <a:xfrm>
            <a:off x="2042244" y="2357264"/>
            <a:ext cx="2446338" cy="2730500"/>
            <a:chOff x="5567363" y="3829050"/>
            <a:chExt cx="2446337" cy="2730500"/>
          </a:xfrm>
        </p:grpSpPr>
        <p:sp>
          <p:nvSpPr>
            <p:cNvPr id="77835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77836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77837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77838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77839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840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841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842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77843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844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845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77846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77847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7831" name="Oval 7"/>
          <p:cNvSpPr>
            <a:spLocks/>
          </p:cNvSpPr>
          <p:nvPr/>
        </p:nvSpPr>
        <p:spPr bwMode="auto">
          <a:xfrm>
            <a:off x="4785444" y="2966864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77832" name="Cloud Callout 20"/>
          <p:cNvSpPr>
            <a:spLocks noChangeArrowheads="1"/>
          </p:cNvSpPr>
          <p:nvPr/>
        </p:nvSpPr>
        <p:spPr bwMode="auto">
          <a:xfrm>
            <a:off x="5090244" y="2204864"/>
            <a:ext cx="1295400" cy="914400"/>
          </a:xfrm>
          <a:prstGeom prst="cloudCallout">
            <a:avLst>
              <a:gd name="adj1" fmla="val -34241"/>
              <a:gd name="adj2" fmla="val 57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ko-KR" altLang="ko-KR"/>
          </a:p>
        </p:txBody>
      </p:sp>
      <p:sp>
        <p:nvSpPr>
          <p:cNvPr id="77833" name="TextBox 21"/>
          <p:cNvSpPr txBox="1">
            <a:spLocks noChangeArrowheads="1"/>
          </p:cNvSpPr>
          <p:nvPr/>
        </p:nvSpPr>
        <p:spPr bwMode="auto">
          <a:xfrm>
            <a:off x="5318844" y="2281064"/>
            <a:ext cx="795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step</a:t>
            </a:r>
          </a:p>
        </p:txBody>
      </p:sp>
      <p:sp>
        <p:nvSpPr>
          <p:cNvPr id="77834" name="TextBox 22"/>
          <p:cNvSpPr txBox="1">
            <a:spLocks noChangeArrowheads="1"/>
          </p:cNvSpPr>
          <p:nvPr/>
        </p:nvSpPr>
        <p:spPr bwMode="auto">
          <a:xfrm>
            <a:off x="6080844" y="2966864"/>
            <a:ext cx="158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“Curiosity”</a:t>
            </a:r>
          </a:p>
        </p:txBody>
      </p:sp>
    </p:spTree>
    <p:extLst>
      <p:ext uri="{BB962C8B-B14F-4D97-AF65-F5344CB8AC3E}">
        <p14:creationId xmlns:p14="http://schemas.microsoft.com/office/powerpoint/2010/main" val="571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7885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</a:t>
            </a:r>
            <a:r>
              <a:rPr lang="en-US" altLang="ko-KR" smtClean="0">
                <a:solidFill>
                  <a:srgbClr val="008000"/>
                </a:solidFill>
              </a:rPr>
              <a:t>node </a:t>
            </a:r>
            <a:r>
              <a:rPr lang="en-US" altLang="ko-KR" smtClean="0"/>
              <a:t>joins a network, with own parameter.</a:t>
            </a:r>
          </a:p>
          <a:p>
            <a:pPr eaLnBrk="1" hangingPunct="1"/>
            <a:r>
              <a:rPr lang="en-US" altLang="ko-KR" smtClean="0"/>
              <a:t>With (global) p</a:t>
            </a:r>
            <a:r>
              <a:rPr lang="en-US" altLang="ko-KR" baseline="-25000" smtClean="0"/>
              <a:t>host</a:t>
            </a:r>
            <a:r>
              <a:rPr lang="en-US" altLang="ko-KR" smtClean="0"/>
              <a:t>, chooses a random </a:t>
            </a:r>
            <a:r>
              <a:rPr lang="en-US" altLang="ko-KR" smtClean="0">
                <a:solidFill>
                  <a:srgbClr val="660066"/>
                </a:solidFill>
              </a:rPr>
              <a:t>host </a:t>
            </a:r>
            <a:endParaRPr lang="en-US" altLang="ko-KR" baseline="-25000" smtClean="0">
              <a:solidFill>
                <a:srgbClr val="660066"/>
              </a:solidFill>
            </a:endParaRPr>
          </a:p>
          <a:p>
            <a:pPr eaLnBrk="1" hangingPunct="1"/>
            <a:endParaRPr lang="en-US" altLang="ko-KR" smtClean="0"/>
          </a:p>
        </p:txBody>
      </p:sp>
      <p:grpSp>
        <p:nvGrpSpPr>
          <p:cNvPr id="78854" name="Group 19"/>
          <p:cNvGrpSpPr>
            <a:grpSpLocks/>
          </p:cNvGrpSpPr>
          <p:nvPr/>
        </p:nvGrpSpPr>
        <p:grpSpPr bwMode="auto">
          <a:xfrm>
            <a:off x="1828800" y="2708920"/>
            <a:ext cx="2446338" cy="2730500"/>
            <a:chOff x="5567363" y="3829050"/>
            <a:chExt cx="2446337" cy="2730500"/>
          </a:xfrm>
        </p:grpSpPr>
        <p:sp>
          <p:nvSpPr>
            <p:cNvPr id="78858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78859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78860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78861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78862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863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864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865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78866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867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868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78869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78870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8855" name="Oval 7"/>
          <p:cNvSpPr>
            <a:spLocks/>
          </p:cNvSpPr>
          <p:nvPr/>
        </p:nvSpPr>
        <p:spPr bwMode="auto">
          <a:xfrm>
            <a:off x="4572000" y="3318520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78856" name="Rectangle 22"/>
          <p:cNvSpPr>
            <a:spLocks noChangeArrowheads="1"/>
          </p:cNvSpPr>
          <p:nvPr/>
        </p:nvSpPr>
        <p:spPr bwMode="auto">
          <a:xfrm>
            <a:off x="4267200" y="2785120"/>
            <a:ext cx="80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host</a:t>
            </a:r>
          </a:p>
        </p:txBody>
      </p:sp>
      <p:sp>
        <p:nvSpPr>
          <p:cNvPr id="78857" name="TextBox 21"/>
          <p:cNvSpPr txBox="1">
            <a:spLocks noChangeArrowheads="1"/>
          </p:cNvSpPr>
          <p:nvPr/>
        </p:nvSpPr>
        <p:spPr bwMode="auto">
          <a:xfrm>
            <a:off x="5334000" y="301372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“Cross-disciplinarity”</a:t>
            </a:r>
          </a:p>
        </p:txBody>
      </p:sp>
    </p:spTree>
    <p:extLst>
      <p:ext uri="{BB962C8B-B14F-4D97-AF65-F5344CB8AC3E}">
        <p14:creationId xmlns:p14="http://schemas.microsoft.com/office/powerpoint/2010/main" val="40797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809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</a:t>
            </a:r>
            <a:r>
              <a:rPr lang="en-US" altLang="ko-KR" smtClean="0">
                <a:solidFill>
                  <a:srgbClr val="008000"/>
                </a:solidFill>
              </a:rPr>
              <a:t>node </a:t>
            </a:r>
            <a:r>
              <a:rPr lang="en-US" altLang="ko-KR" smtClean="0"/>
              <a:t>joins a network, with own parameters.</a:t>
            </a:r>
          </a:p>
          <a:p>
            <a:pPr eaLnBrk="1" hangingPunct="1"/>
            <a:r>
              <a:rPr lang="en-US" altLang="ko-KR" smtClean="0"/>
              <a:t>With (global) p</a:t>
            </a:r>
            <a:r>
              <a:rPr lang="en-US" altLang="ko-KR" baseline="-25000" smtClean="0"/>
              <a:t>host</a:t>
            </a:r>
            <a:r>
              <a:rPr lang="en-US" altLang="ko-KR" smtClean="0"/>
              <a:t>, chooses a random </a:t>
            </a:r>
            <a:r>
              <a:rPr lang="en-US" altLang="ko-KR" smtClean="0">
                <a:solidFill>
                  <a:srgbClr val="660066"/>
                </a:solidFill>
              </a:rPr>
              <a:t>host </a:t>
            </a:r>
          </a:p>
          <a:p>
            <a:pPr lvl="1" eaLnBrk="1" hangingPunct="1"/>
            <a:r>
              <a:rPr lang="en-US" altLang="ko-KR" smtClean="0"/>
              <a:t>With (global) p</a:t>
            </a:r>
            <a:r>
              <a:rPr lang="en-US" altLang="ko-KR" baseline="-25000" smtClean="0"/>
              <a:t>link</a:t>
            </a:r>
            <a:r>
              <a:rPr lang="en-US" altLang="ko-KR" smtClean="0"/>
              <a:t>, creates link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80902" name="Group 19"/>
          <p:cNvGrpSpPr>
            <a:grpSpLocks/>
          </p:cNvGrpSpPr>
          <p:nvPr/>
        </p:nvGrpSpPr>
        <p:grpSpPr bwMode="auto">
          <a:xfrm>
            <a:off x="2020465" y="2761456"/>
            <a:ext cx="2446338" cy="2730500"/>
            <a:chOff x="5567363" y="3829050"/>
            <a:chExt cx="2446337" cy="2730500"/>
          </a:xfrm>
        </p:grpSpPr>
        <p:sp>
          <p:nvSpPr>
            <p:cNvPr id="80907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80908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80909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80910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80911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12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13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14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80915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16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917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80918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80919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0903" name="Oval 7"/>
          <p:cNvSpPr>
            <a:spLocks/>
          </p:cNvSpPr>
          <p:nvPr/>
        </p:nvSpPr>
        <p:spPr bwMode="auto">
          <a:xfrm>
            <a:off x="4763665" y="3371056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80904" name="Rectangle 22"/>
          <p:cNvSpPr>
            <a:spLocks noChangeArrowheads="1"/>
          </p:cNvSpPr>
          <p:nvPr/>
        </p:nvSpPr>
        <p:spPr bwMode="auto">
          <a:xfrm>
            <a:off x="4458865" y="2837656"/>
            <a:ext cx="72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link</a:t>
            </a:r>
          </a:p>
        </p:txBody>
      </p:sp>
      <p:sp>
        <p:nvSpPr>
          <p:cNvPr id="80905" name="Line 12"/>
          <p:cNvSpPr>
            <a:spLocks noChangeShapeType="1"/>
          </p:cNvSpPr>
          <p:nvPr/>
        </p:nvSpPr>
        <p:spPr bwMode="auto">
          <a:xfrm>
            <a:off x="4458865" y="3371056"/>
            <a:ext cx="304800" cy="762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06" name="TextBox 23"/>
          <p:cNvSpPr txBox="1">
            <a:spLocks noChangeArrowheads="1"/>
          </p:cNvSpPr>
          <p:nvPr/>
        </p:nvSpPr>
        <p:spPr bwMode="auto">
          <a:xfrm>
            <a:off x="5373265" y="3142456"/>
            <a:ext cx="2151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“</a:t>
            </a:r>
            <a:r>
              <a:rPr lang="en-US" altLang="ko-KR" b="0"/>
              <a:t>Friendliness</a:t>
            </a:r>
            <a:r>
              <a:rPr lang="en-US" altLang="ko-KR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4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“Disconnected” components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graphs a </a:t>
            </a:r>
            <a:r>
              <a:rPr lang="en-US" altLang="ko-KR" dirty="0">
                <a:solidFill>
                  <a:schemeClr val="accent2"/>
                </a:solidFill>
              </a:rPr>
              <a:t>largest connected component</a:t>
            </a:r>
            <a:r>
              <a:rPr lang="en-US" altLang="ko-KR" dirty="0"/>
              <a:t> emerges.</a:t>
            </a:r>
          </a:p>
          <a:p>
            <a:r>
              <a:rPr lang="en-US" altLang="ko-KR" dirty="0"/>
              <a:t>What about the </a:t>
            </a:r>
            <a:r>
              <a:rPr lang="en-US" altLang="ko-KR" dirty="0">
                <a:solidFill>
                  <a:schemeClr val="accent2"/>
                </a:solidFill>
              </a:rPr>
              <a:t>smaller-size components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How do they emerge, and join with the large one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06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8192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</a:t>
            </a:r>
            <a:r>
              <a:rPr lang="en-US" altLang="ko-KR" smtClean="0">
                <a:solidFill>
                  <a:srgbClr val="008000"/>
                </a:solidFill>
              </a:rPr>
              <a:t>node </a:t>
            </a:r>
            <a:r>
              <a:rPr lang="en-US" altLang="ko-KR" smtClean="0"/>
              <a:t>joins a network, with own parameters.</a:t>
            </a:r>
          </a:p>
          <a:p>
            <a:pPr eaLnBrk="1" hangingPunct="1"/>
            <a:r>
              <a:rPr lang="en-US" altLang="ko-KR" smtClean="0"/>
              <a:t>With (global) p</a:t>
            </a:r>
            <a:r>
              <a:rPr lang="en-US" altLang="ko-KR" baseline="-25000" smtClean="0"/>
              <a:t>host</a:t>
            </a:r>
            <a:r>
              <a:rPr lang="en-US" altLang="ko-KR" smtClean="0"/>
              <a:t>, chooses a random </a:t>
            </a:r>
            <a:r>
              <a:rPr lang="en-US" altLang="ko-KR" smtClean="0">
                <a:solidFill>
                  <a:srgbClr val="000000"/>
                </a:solidFill>
              </a:rPr>
              <a:t>host </a:t>
            </a:r>
          </a:p>
          <a:p>
            <a:pPr lvl="1" eaLnBrk="1" hangingPunct="1"/>
            <a:r>
              <a:rPr lang="en-US" altLang="ko-KR" smtClean="0"/>
              <a:t>With (global) p</a:t>
            </a:r>
            <a:r>
              <a:rPr lang="en-US" altLang="ko-KR" baseline="-25000" smtClean="0"/>
              <a:t>link</a:t>
            </a:r>
            <a:r>
              <a:rPr lang="en-US" altLang="ko-KR" smtClean="0"/>
              <a:t>, creates link</a:t>
            </a:r>
          </a:p>
          <a:p>
            <a:pPr lvl="1" eaLnBrk="1" hangingPunct="1"/>
            <a:r>
              <a:rPr lang="en-US" altLang="ko-KR" smtClean="0"/>
              <a:t>With p</a:t>
            </a:r>
            <a:r>
              <a:rPr lang="en-US" altLang="ko-KR" baseline="-25000" smtClean="0"/>
              <a:t>step</a:t>
            </a:r>
            <a:r>
              <a:rPr lang="en-US" altLang="ko-KR" smtClean="0"/>
              <a:t> travels to random </a:t>
            </a:r>
            <a:r>
              <a:rPr lang="en-US" altLang="ko-KR" smtClean="0">
                <a:solidFill>
                  <a:srgbClr val="660066"/>
                </a:solidFill>
              </a:rPr>
              <a:t>neighbor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81926" name="Group 19"/>
          <p:cNvGrpSpPr>
            <a:grpSpLocks/>
          </p:cNvGrpSpPr>
          <p:nvPr/>
        </p:nvGrpSpPr>
        <p:grpSpPr bwMode="auto">
          <a:xfrm>
            <a:off x="1828800" y="2996952"/>
            <a:ext cx="2446338" cy="2730500"/>
            <a:chOff x="5567363" y="3829050"/>
            <a:chExt cx="2446337" cy="2730500"/>
          </a:xfrm>
        </p:grpSpPr>
        <p:sp>
          <p:nvSpPr>
            <p:cNvPr id="81930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81931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81932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81933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81934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35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36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37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81938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39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940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81941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81942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1927" name="Oval 7"/>
          <p:cNvSpPr>
            <a:spLocks/>
          </p:cNvSpPr>
          <p:nvPr/>
        </p:nvSpPr>
        <p:spPr bwMode="auto">
          <a:xfrm>
            <a:off x="4572000" y="3606552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81928" name="Rectangle 22"/>
          <p:cNvSpPr>
            <a:spLocks noChangeArrowheads="1"/>
          </p:cNvSpPr>
          <p:nvPr/>
        </p:nvSpPr>
        <p:spPr bwMode="auto">
          <a:xfrm>
            <a:off x="3962400" y="4063752"/>
            <a:ext cx="795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step</a:t>
            </a:r>
          </a:p>
        </p:txBody>
      </p:sp>
      <p:sp>
        <p:nvSpPr>
          <p:cNvPr id="81929" name="Line 12"/>
          <p:cNvSpPr>
            <a:spLocks noChangeShapeType="1"/>
          </p:cNvSpPr>
          <p:nvPr/>
        </p:nvSpPr>
        <p:spPr bwMode="auto">
          <a:xfrm>
            <a:off x="4267200" y="3530352"/>
            <a:ext cx="3048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8294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</a:t>
            </a:r>
            <a:r>
              <a:rPr lang="en-US" altLang="ko-KR" smtClean="0">
                <a:solidFill>
                  <a:srgbClr val="008000"/>
                </a:solidFill>
              </a:rPr>
              <a:t>node </a:t>
            </a:r>
            <a:r>
              <a:rPr lang="en-US" altLang="ko-KR" smtClean="0"/>
              <a:t>joins a network, with own parameters.</a:t>
            </a:r>
          </a:p>
          <a:p>
            <a:pPr eaLnBrk="1" hangingPunct="1"/>
            <a:r>
              <a:rPr lang="en-US" altLang="ko-KR" smtClean="0"/>
              <a:t>With (global) p</a:t>
            </a:r>
            <a:r>
              <a:rPr lang="en-US" altLang="ko-KR" baseline="-25000" smtClean="0"/>
              <a:t>host</a:t>
            </a:r>
            <a:r>
              <a:rPr lang="en-US" altLang="ko-KR" smtClean="0"/>
              <a:t>, chooses a random </a:t>
            </a:r>
            <a:r>
              <a:rPr lang="en-US" altLang="ko-KR" smtClean="0">
                <a:solidFill>
                  <a:srgbClr val="000000"/>
                </a:solidFill>
              </a:rPr>
              <a:t>host </a:t>
            </a:r>
          </a:p>
          <a:p>
            <a:pPr lvl="1" eaLnBrk="1" hangingPunct="1"/>
            <a:r>
              <a:rPr lang="en-US" altLang="ko-KR" smtClean="0"/>
              <a:t>With (global) p</a:t>
            </a:r>
            <a:r>
              <a:rPr lang="en-US" altLang="ko-KR" baseline="-25000" smtClean="0"/>
              <a:t>link</a:t>
            </a:r>
            <a:r>
              <a:rPr lang="en-US" altLang="ko-KR" smtClean="0"/>
              <a:t>, creates link</a:t>
            </a:r>
          </a:p>
          <a:p>
            <a:pPr lvl="1" eaLnBrk="1" hangingPunct="1"/>
            <a:r>
              <a:rPr lang="en-US" altLang="ko-KR" smtClean="0"/>
              <a:t>With p</a:t>
            </a:r>
            <a:r>
              <a:rPr lang="en-US" altLang="ko-KR" baseline="-25000" smtClean="0"/>
              <a:t>step</a:t>
            </a:r>
            <a:r>
              <a:rPr lang="en-US" altLang="ko-KR" smtClean="0"/>
              <a:t> travels to random </a:t>
            </a:r>
            <a:r>
              <a:rPr lang="en-US" altLang="ko-KR" smtClean="0">
                <a:solidFill>
                  <a:srgbClr val="660066"/>
                </a:solidFill>
              </a:rPr>
              <a:t>neighbor</a:t>
            </a:r>
            <a:r>
              <a:rPr lang="en-US" altLang="ko-KR" smtClean="0"/>
              <a:t>. Repeat.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82950" name="Group 19"/>
          <p:cNvGrpSpPr>
            <a:grpSpLocks/>
          </p:cNvGrpSpPr>
          <p:nvPr/>
        </p:nvGrpSpPr>
        <p:grpSpPr bwMode="auto">
          <a:xfrm>
            <a:off x="1828800" y="3068960"/>
            <a:ext cx="2446338" cy="2730500"/>
            <a:chOff x="5567363" y="3829050"/>
            <a:chExt cx="2446337" cy="2730500"/>
          </a:xfrm>
        </p:grpSpPr>
        <p:sp>
          <p:nvSpPr>
            <p:cNvPr id="82955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82956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82957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82958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82959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0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1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2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82963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4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965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82966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2951" name="Oval 7"/>
          <p:cNvSpPr>
            <a:spLocks/>
          </p:cNvSpPr>
          <p:nvPr/>
        </p:nvSpPr>
        <p:spPr bwMode="auto">
          <a:xfrm>
            <a:off x="4572000" y="3678560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82952" name="Line 12"/>
          <p:cNvSpPr>
            <a:spLocks noChangeShapeType="1"/>
          </p:cNvSpPr>
          <p:nvPr/>
        </p:nvSpPr>
        <p:spPr bwMode="auto">
          <a:xfrm>
            <a:off x="4267200" y="3602360"/>
            <a:ext cx="3048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53" name="Rectangle 23"/>
          <p:cNvSpPr>
            <a:spLocks noChangeArrowheads="1"/>
          </p:cNvSpPr>
          <p:nvPr/>
        </p:nvSpPr>
        <p:spPr bwMode="auto">
          <a:xfrm>
            <a:off x="3962400" y="4135760"/>
            <a:ext cx="72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link</a:t>
            </a:r>
          </a:p>
        </p:txBody>
      </p:sp>
      <p:sp>
        <p:nvSpPr>
          <p:cNvPr id="82954" name="Line 13"/>
          <p:cNvSpPr>
            <a:spLocks noChangeShapeType="1"/>
          </p:cNvSpPr>
          <p:nvPr/>
        </p:nvSpPr>
        <p:spPr bwMode="auto">
          <a:xfrm flipV="1">
            <a:off x="3352800" y="3983360"/>
            <a:ext cx="1295400" cy="1066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</a:t>
            </a:r>
            <a:r>
              <a:rPr lang="en-US" altLang="ko-KR" smtClean="0">
                <a:solidFill>
                  <a:srgbClr val="008000"/>
                </a:solidFill>
              </a:rPr>
              <a:t>node </a:t>
            </a:r>
            <a:r>
              <a:rPr lang="en-US" altLang="ko-KR" smtClean="0"/>
              <a:t>joins a network, with own parameters.</a:t>
            </a:r>
          </a:p>
          <a:p>
            <a:pPr eaLnBrk="1" hangingPunct="1"/>
            <a:r>
              <a:rPr lang="en-US" altLang="ko-KR" smtClean="0"/>
              <a:t>With (global) p</a:t>
            </a:r>
            <a:r>
              <a:rPr lang="en-US" altLang="ko-KR" baseline="-25000" smtClean="0"/>
              <a:t>host</a:t>
            </a:r>
            <a:r>
              <a:rPr lang="en-US" altLang="ko-KR" smtClean="0"/>
              <a:t>, chooses a random </a:t>
            </a:r>
            <a:r>
              <a:rPr lang="en-US" altLang="ko-KR" smtClean="0">
                <a:solidFill>
                  <a:srgbClr val="000000"/>
                </a:solidFill>
              </a:rPr>
              <a:t>host </a:t>
            </a:r>
          </a:p>
          <a:p>
            <a:pPr lvl="1" eaLnBrk="1" hangingPunct="1"/>
            <a:r>
              <a:rPr lang="en-US" altLang="ko-KR" smtClean="0"/>
              <a:t>With (global) p</a:t>
            </a:r>
            <a:r>
              <a:rPr lang="en-US" altLang="ko-KR" baseline="-25000" smtClean="0"/>
              <a:t>link</a:t>
            </a:r>
            <a:r>
              <a:rPr lang="en-US" altLang="ko-KR" smtClean="0"/>
              <a:t>, creates link</a:t>
            </a:r>
          </a:p>
          <a:p>
            <a:pPr lvl="1" eaLnBrk="1" hangingPunct="1"/>
            <a:r>
              <a:rPr lang="en-US" altLang="ko-KR" smtClean="0"/>
              <a:t>With p</a:t>
            </a:r>
            <a:r>
              <a:rPr lang="en-US" altLang="ko-KR" baseline="-25000" smtClean="0"/>
              <a:t>step</a:t>
            </a:r>
            <a:r>
              <a:rPr lang="en-US" altLang="ko-KR" smtClean="0"/>
              <a:t> travels to random </a:t>
            </a:r>
            <a:r>
              <a:rPr lang="en-US" altLang="ko-KR" smtClean="0">
                <a:solidFill>
                  <a:srgbClr val="660066"/>
                </a:solidFill>
              </a:rPr>
              <a:t>neighbor</a:t>
            </a:r>
            <a:r>
              <a:rPr lang="en-US" altLang="ko-KR" smtClean="0"/>
              <a:t>. Repeat.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83974" name="Group 19"/>
          <p:cNvGrpSpPr>
            <a:grpSpLocks/>
          </p:cNvGrpSpPr>
          <p:nvPr/>
        </p:nvGrpSpPr>
        <p:grpSpPr bwMode="auto">
          <a:xfrm>
            <a:off x="1828800" y="3121496"/>
            <a:ext cx="2446338" cy="2730500"/>
            <a:chOff x="5567363" y="3829050"/>
            <a:chExt cx="2446337" cy="2730500"/>
          </a:xfrm>
        </p:grpSpPr>
        <p:sp>
          <p:nvSpPr>
            <p:cNvPr id="83978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83979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83980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83981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83982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3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4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5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83986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7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988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83989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83990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3975" name="Oval 7"/>
          <p:cNvSpPr>
            <a:spLocks/>
          </p:cNvSpPr>
          <p:nvPr/>
        </p:nvSpPr>
        <p:spPr bwMode="auto">
          <a:xfrm>
            <a:off x="4572000" y="3731096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83976" name="Line 12"/>
          <p:cNvSpPr>
            <a:spLocks noChangeShapeType="1"/>
          </p:cNvSpPr>
          <p:nvPr/>
        </p:nvSpPr>
        <p:spPr bwMode="auto">
          <a:xfrm>
            <a:off x="4267200" y="3654896"/>
            <a:ext cx="3048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7" name="Rectangle 23"/>
          <p:cNvSpPr>
            <a:spLocks noChangeArrowheads="1"/>
          </p:cNvSpPr>
          <p:nvPr/>
        </p:nvSpPr>
        <p:spPr bwMode="auto">
          <a:xfrm>
            <a:off x="3962400" y="4188296"/>
            <a:ext cx="795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425549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849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Once there are no more “steps”, repeat “host” procedure:</a:t>
            </a:r>
          </a:p>
          <a:p>
            <a:pPr lvl="1" eaLnBrk="1" hangingPunct="1"/>
            <a:r>
              <a:rPr lang="en-US" altLang="ko-KR" smtClean="0"/>
              <a:t>With p</a:t>
            </a:r>
            <a:r>
              <a:rPr lang="en-US" altLang="ko-KR" baseline="-25000" smtClean="0"/>
              <a:t>host</a:t>
            </a:r>
            <a:r>
              <a:rPr lang="en-US" altLang="ko-KR" smtClean="0"/>
              <a:t>, choose new host, possibly link, etc.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84998" name="Group 19"/>
          <p:cNvGrpSpPr>
            <a:grpSpLocks/>
          </p:cNvGrpSpPr>
          <p:nvPr/>
        </p:nvGrpSpPr>
        <p:grpSpPr bwMode="auto">
          <a:xfrm>
            <a:off x="1828800" y="2420888"/>
            <a:ext cx="2446338" cy="2730500"/>
            <a:chOff x="5567363" y="3829050"/>
            <a:chExt cx="2446337" cy="2730500"/>
          </a:xfrm>
        </p:grpSpPr>
        <p:sp>
          <p:nvSpPr>
            <p:cNvPr id="85002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85003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85004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85005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85006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07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08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09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85010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1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012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85013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85014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4999" name="Oval 7"/>
          <p:cNvSpPr>
            <a:spLocks/>
          </p:cNvSpPr>
          <p:nvPr/>
        </p:nvSpPr>
        <p:spPr bwMode="auto">
          <a:xfrm>
            <a:off x="4572000" y="3030488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85000" name="Line 12"/>
          <p:cNvSpPr>
            <a:spLocks noChangeShapeType="1"/>
          </p:cNvSpPr>
          <p:nvPr/>
        </p:nvSpPr>
        <p:spPr bwMode="auto">
          <a:xfrm>
            <a:off x="4267200" y="2954288"/>
            <a:ext cx="3048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01" name="Rectangle 25"/>
          <p:cNvSpPr>
            <a:spLocks noChangeArrowheads="1"/>
          </p:cNvSpPr>
          <p:nvPr/>
        </p:nvSpPr>
        <p:spPr bwMode="auto">
          <a:xfrm>
            <a:off x="3962400" y="3487688"/>
            <a:ext cx="80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66302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8602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Once there are no more “steps”, repeat “host” procedure:</a:t>
            </a:r>
          </a:p>
          <a:p>
            <a:pPr lvl="1" eaLnBrk="1" hangingPunct="1"/>
            <a:r>
              <a:rPr lang="en-US" altLang="ko-KR" dirty="0" smtClean="0"/>
              <a:t>With 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host</a:t>
            </a:r>
            <a:r>
              <a:rPr lang="en-US" altLang="ko-KR" dirty="0" smtClean="0"/>
              <a:t>, choose new </a:t>
            </a:r>
            <a:r>
              <a:rPr lang="en-US" altLang="ko-KR" dirty="0" smtClean="0">
                <a:solidFill>
                  <a:srgbClr val="660066"/>
                </a:solidFill>
              </a:rPr>
              <a:t>host</a:t>
            </a:r>
            <a:r>
              <a:rPr lang="en-US" altLang="ko-KR" dirty="0" smtClean="0"/>
              <a:t>, possibly link, etc.</a:t>
            </a:r>
          </a:p>
          <a:p>
            <a:pPr eaLnBrk="1" hangingPunct="1"/>
            <a:endParaRPr lang="en-US" altLang="ko-KR" dirty="0" smtClean="0"/>
          </a:p>
        </p:txBody>
      </p:sp>
      <p:grpSp>
        <p:nvGrpSpPr>
          <p:cNvPr id="86022" name="Group 19"/>
          <p:cNvGrpSpPr>
            <a:grpSpLocks/>
          </p:cNvGrpSpPr>
          <p:nvPr/>
        </p:nvGrpSpPr>
        <p:grpSpPr bwMode="auto">
          <a:xfrm>
            <a:off x="1828800" y="2492896"/>
            <a:ext cx="2446338" cy="2730500"/>
            <a:chOff x="5567363" y="3829050"/>
            <a:chExt cx="2446337" cy="2730500"/>
          </a:xfrm>
        </p:grpSpPr>
        <p:sp>
          <p:nvSpPr>
            <p:cNvPr id="86026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86027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86028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86029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86030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1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2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3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86034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5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36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86037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86038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6023" name="Oval 7"/>
          <p:cNvSpPr>
            <a:spLocks/>
          </p:cNvSpPr>
          <p:nvPr/>
        </p:nvSpPr>
        <p:spPr bwMode="auto">
          <a:xfrm>
            <a:off x="4572000" y="3102496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86024" name="Line 12"/>
          <p:cNvSpPr>
            <a:spLocks noChangeShapeType="1"/>
          </p:cNvSpPr>
          <p:nvPr/>
        </p:nvSpPr>
        <p:spPr bwMode="auto">
          <a:xfrm>
            <a:off x="4267200" y="3026296"/>
            <a:ext cx="3048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25" name="Rectangle 25"/>
          <p:cNvSpPr>
            <a:spLocks noChangeArrowheads="1"/>
          </p:cNvSpPr>
          <p:nvPr/>
        </p:nvSpPr>
        <p:spPr bwMode="auto">
          <a:xfrm>
            <a:off x="3962400" y="3559696"/>
            <a:ext cx="80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24980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8704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Once there are no more “steps”, repeat “host” procedure:</a:t>
            </a:r>
          </a:p>
          <a:p>
            <a:pPr lvl="1" eaLnBrk="1" hangingPunct="1"/>
            <a:r>
              <a:rPr lang="en-US" altLang="ko-KR" smtClean="0"/>
              <a:t>With p</a:t>
            </a:r>
            <a:r>
              <a:rPr lang="en-US" altLang="ko-KR" baseline="-25000" smtClean="0"/>
              <a:t>host</a:t>
            </a:r>
            <a:r>
              <a:rPr lang="en-US" altLang="ko-KR" smtClean="0"/>
              <a:t>, choose new </a:t>
            </a:r>
            <a:r>
              <a:rPr lang="en-US" altLang="ko-KR" smtClean="0">
                <a:solidFill>
                  <a:srgbClr val="660066"/>
                </a:solidFill>
              </a:rPr>
              <a:t>host</a:t>
            </a:r>
            <a:r>
              <a:rPr lang="en-US" altLang="ko-KR" smtClean="0"/>
              <a:t>, possibly link, etc.</a:t>
            </a:r>
          </a:p>
          <a:p>
            <a:pPr lvl="1" eaLnBrk="1" hangingPunct="1"/>
            <a:r>
              <a:rPr lang="en-US" altLang="ko-KR" smtClean="0"/>
              <a:t>Until no more steps, and no more hosts.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87046" name="Group 19"/>
          <p:cNvGrpSpPr>
            <a:grpSpLocks/>
          </p:cNvGrpSpPr>
          <p:nvPr/>
        </p:nvGrpSpPr>
        <p:grpSpPr bwMode="auto">
          <a:xfrm>
            <a:off x="1828800" y="2780928"/>
            <a:ext cx="2446338" cy="2730500"/>
            <a:chOff x="5567363" y="3829050"/>
            <a:chExt cx="2446337" cy="2730500"/>
          </a:xfrm>
        </p:grpSpPr>
        <p:sp>
          <p:nvSpPr>
            <p:cNvPr id="87051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87052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87053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87054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87055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56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57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58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87059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60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061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87062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87063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7047" name="Oval 7"/>
          <p:cNvSpPr>
            <a:spLocks/>
          </p:cNvSpPr>
          <p:nvPr/>
        </p:nvSpPr>
        <p:spPr bwMode="auto">
          <a:xfrm>
            <a:off x="4572000" y="3390528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87048" name="Line 12"/>
          <p:cNvSpPr>
            <a:spLocks noChangeShapeType="1"/>
          </p:cNvSpPr>
          <p:nvPr/>
        </p:nvSpPr>
        <p:spPr bwMode="auto">
          <a:xfrm>
            <a:off x="4267200" y="3314328"/>
            <a:ext cx="3048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49" name="Rectangle 25"/>
          <p:cNvSpPr>
            <a:spLocks noChangeArrowheads="1"/>
          </p:cNvSpPr>
          <p:nvPr/>
        </p:nvSpPr>
        <p:spPr bwMode="auto">
          <a:xfrm>
            <a:off x="3962400" y="4000128"/>
            <a:ext cx="72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link</a:t>
            </a:r>
          </a:p>
        </p:txBody>
      </p:sp>
      <p:sp>
        <p:nvSpPr>
          <p:cNvPr id="87050" name="Line 13"/>
          <p:cNvSpPr>
            <a:spLocks noChangeShapeType="1"/>
          </p:cNvSpPr>
          <p:nvPr/>
        </p:nvSpPr>
        <p:spPr bwMode="auto">
          <a:xfrm flipV="1">
            <a:off x="3733800" y="3771528"/>
            <a:ext cx="895350" cy="1447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Butterfly model in action</a:t>
            </a:r>
          </a:p>
        </p:txBody>
      </p:sp>
      <p:sp>
        <p:nvSpPr>
          <p:cNvPr id="8806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Once there are no more “steps”, repeat “host” procedure:</a:t>
            </a:r>
          </a:p>
          <a:p>
            <a:pPr lvl="1" eaLnBrk="1" hangingPunct="1"/>
            <a:r>
              <a:rPr lang="en-US" altLang="ko-KR" smtClean="0"/>
              <a:t>With p</a:t>
            </a:r>
            <a:r>
              <a:rPr lang="en-US" altLang="ko-KR" baseline="-25000" smtClean="0"/>
              <a:t>host</a:t>
            </a:r>
            <a:r>
              <a:rPr lang="en-US" altLang="ko-KR" smtClean="0"/>
              <a:t>, choose new </a:t>
            </a:r>
            <a:r>
              <a:rPr lang="en-US" altLang="ko-KR" smtClean="0">
                <a:solidFill>
                  <a:srgbClr val="660066"/>
                </a:solidFill>
              </a:rPr>
              <a:t>host</a:t>
            </a:r>
            <a:r>
              <a:rPr lang="en-US" altLang="ko-KR" smtClean="0"/>
              <a:t>, possibly link, etc.</a:t>
            </a:r>
          </a:p>
          <a:p>
            <a:pPr lvl="1" eaLnBrk="1" hangingPunct="1"/>
            <a:r>
              <a:rPr lang="en-US" altLang="ko-KR" smtClean="0"/>
              <a:t>Until no more steps, and no more hosts.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88070" name="Group 19"/>
          <p:cNvGrpSpPr>
            <a:grpSpLocks/>
          </p:cNvGrpSpPr>
          <p:nvPr/>
        </p:nvGrpSpPr>
        <p:grpSpPr bwMode="auto">
          <a:xfrm>
            <a:off x="1828800" y="2708920"/>
            <a:ext cx="2446338" cy="2730500"/>
            <a:chOff x="5567363" y="3829050"/>
            <a:chExt cx="2446337" cy="2730500"/>
          </a:xfrm>
        </p:grpSpPr>
        <p:sp>
          <p:nvSpPr>
            <p:cNvPr id="88075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88076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88077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88078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88079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0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1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2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88083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4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5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88086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88087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8071" name="Oval 7"/>
          <p:cNvSpPr>
            <a:spLocks/>
          </p:cNvSpPr>
          <p:nvPr/>
        </p:nvSpPr>
        <p:spPr bwMode="auto">
          <a:xfrm>
            <a:off x="4572000" y="3318520"/>
            <a:ext cx="393700" cy="38735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36866" bIns="0" anchor="ctr"/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1400" b="0">
                <a:cs typeface="Arial" charset="0"/>
                <a:sym typeface="Arial" charset="0"/>
              </a:rPr>
              <a:t>n</a:t>
            </a:r>
            <a:r>
              <a:rPr lang="en-US" altLang="ko-KR" sz="1400" b="0" baseline="-6000">
                <a:cs typeface="Arial" charset="0"/>
                <a:sym typeface="Arial" charset="0"/>
              </a:rPr>
              <a:t>8</a:t>
            </a:r>
          </a:p>
        </p:txBody>
      </p:sp>
      <p:sp>
        <p:nvSpPr>
          <p:cNvPr id="88072" name="Line 12"/>
          <p:cNvSpPr>
            <a:spLocks noChangeShapeType="1"/>
          </p:cNvSpPr>
          <p:nvPr/>
        </p:nvSpPr>
        <p:spPr bwMode="auto">
          <a:xfrm>
            <a:off x="4267200" y="3242320"/>
            <a:ext cx="3048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73" name="Rectangle 25"/>
          <p:cNvSpPr>
            <a:spLocks noChangeArrowheads="1"/>
          </p:cNvSpPr>
          <p:nvPr/>
        </p:nvSpPr>
        <p:spPr bwMode="auto">
          <a:xfrm>
            <a:off x="3276600" y="4232920"/>
            <a:ext cx="795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/>
              <a:t>p</a:t>
            </a:r>
            <a:r>
              <a:rPr lang="en-US" altLang="ko-KR" baseline="-25000"/>
              <a:t>step</a:t>
            </a:r>
          </a:p>
        </p:txBody>
      </p:sp>
      <p:sp>
        <p:nvSpPr>
          <p:cNvPr id="88074" name="Line 13"/>
          <p:cNvSpPr>
            <a:spLocks noChangeShapeType="1"/>
          </p:cNvSpPr>
          <p:nvPr/>
        </p:nvSpPr>
        <p:spPr bwMode="auto">
          <a:xfrm flipV="1">
            <a:off x="3733800" y="3699520"/>
            <a:ext cx="895350" cy="1447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a) Emergent, intuitive behavior</a:t>
            </a:r>
          </a:p>
        </p:txBody>
      </p:sp>
      <p:sp>
        <p:nvSpPr>
          <p:cNvPr id="8909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ko-KR" smtClean="0"/>
              <a:t>Novelties of model:</a:t>
            </a:r>
          </a:p>
          <a:p>
            <a:pPr eaLnBrk="1" hangingPunct="1"/>
            <a:r>
              <a:rPr lang="en-US" altLang="ko-KR" smtClean="0"/>
              <a:t>Nodes link with probability </a:t>
            </a:r>
          </a:p>
          <a:p>
            <a:pPr lvl="1" eaLnBrk="1" hangingPunct="1"/>
            <a:r>
              <a:rPr lang="en-US" altLang="ko-KR" smtClean="0"/>
              <a:t>May choose host, but not link (</a:t>
            </a:r>
            <a:r>
              <a:rPr lang="en-US" altLang="ko-KR" smtClean="0">
                <a:solidFill>
                  <a:schemeClr val="accent2"/>
                </a:solidFill>
              </a:rPr>
              <a:t>start new component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en-US" altLang="ko-KR" smtClean="0"/>
              <a:t>Incoming nodes are “social butterflies”</a:t>
            </a:r>
          </a:p>
          <a:p>
            <a:pPr lvl="1" eaLnBrk="1" hangingPunct="1"/>
            <a:r>
              <a:rPr lang="en-US" altLang="ko-KR" smtClean="0"/>
              <a:t>May have several hosts (</a:t>
            </a:r>
            <a:r>
              <a:rPr lang="en-US" altLang="ko-KR" smtClean="0">
                <a:solidFill>
                  <a:srgbClr val="333399"/>
                </a:solidFill>
              </a:rPr>
              <a:t>merges components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en-US" altLang="ko-KR" smtClean="0"/>
              <a:t>Some nodes are friendlier than others</a:t>
            </a:r>
          </a:p>
          <a:p>
            <a:pPr lvl="1" eaLnBrk="1" hangingPunct="1"/>
            <a:r>
              <a:rPr lang="en-US" altLang="ko-KR" smtClean="0"/>
              <a:t>p</a:t>
            </a:r>
            <a:r>
              <a:rPr lang="en-US" altLang="ko-KR" baseline="-25000" smtClean="0"/>
              <a:t>step</a:t>
            </a:r>
            <a:r>
              <a:rPr lang="en-US" altLang="ko-KR" smtClean="0"/>
              <a:t> different for each node</a:t>
            </a:r>
          </a:p>
          <a:p>
            <a:pPr lvl="1" eaLnBrk="1" hangingPunct="1"/>
            <a:r>
              <a:rPr lang="en-US" altLang="ko-KR" smtClean="0"/>
              <a:t>This creates </a:t>
            </a:r>
            <a:r>
              <a:rPr lang="en-US" altLang="ko-KR" smtClean="0">
                <a:solidFill>
                  <a:srgbClr val="333399"/>
                </a:solidFill>
              </a:rPr>
              <a:t>power-law degree distribution </a:t>
            </a:r>
            <a:r>
              <a:rPr lang="en-US" altLang="ko-KR" smtClean="0">
                <a:solidFill>
                  <a:srgbClr val="000000"/>
                </a:solidFill>
              </a:rPr>
              <a:t>(theorem)</a:t>
            </a:r>
          </a:p>
        </p:txBody>
      </p:sp>
      <p:pic>
        <p:nvPicPr>
          <p:cNvPr id="89094" name="Picture 1029" descr="image-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990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88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Validation </a:t>
            </a:r>
            <a:r>
              <a:rPr lang="en-US" altLang="ko-KR" smtClean="0"/>
              <a:t>of </a:t>
            </a:r>
            <a:r>
              <a:rPr lang="en-US" altLang="ko-KR" i="1" smtClean="0"/>
              <a:t>Butterfly</a:t>
            </a:r>
            <a:endParaRPr lang="en-US" altLang="ko-KR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Chose following parameters:</a:t>
            </a:r>
          </a:p>
          <a:p>
            <a:pPr lvl="1"/>
            <a:r>
              <a:rPr lang="en-US" altLang="ko-KR" smtClean="0"/>
              <a:t>p</a:t>
            </a:r>
            <a:r>
              <a:rPr lang="en-US" altLang="ko-KR" baseline="-25000" smtClean="0"/>
              <a:t>host</a:t>
            </a:r>
            <a:r>
              <a:rPr lang="en-US" altLang="ko-KR" smtClean="0"/>
              <a:t>= 0.3</a:t>
            </a:r>
          </a:p>
          <a:p>
            <a:pPr lvl="1"/>
            <a:r>
              <a:rPr lang="en-US" altLang="ko-KR" smtClean="0"/>
              <a:t>p</a:t>
            </a:r>
            <a:r>
              <a:rPr lang="en-US" altLang="ko-KR" baseline="-25000" smtClean="0"/>
              <a:t>link</a:t>
            </a:r>
            <a:r>
              <a:rPr lang="en-US" altLang="ko-KR" smtClean="0"/>
              <a:t> = 0.5</a:t>
            </a:r>
          </a:p>
          <a:p>
            <a:pPr lvl="1"/>
            <a:r>
              <a:rPr lang="en-US" altLang="ko-KR" smtClean="0"/>
              <a:t>p</a:t>
            </a:r>
            <a:r>
              <a:rPr lang="en-US" altLang="ko-KR" baseline="-25000" smtClean="0"/>
              <a:t>step</a:t>
            </a:r>
            <a:r>
              <a:rPr lang="en-US" altLang="ko-KR" smtClean="0"/>
              <a:t> ~ U(0,1)</a:t>
            </a:r>
          </a:p>
          <a:p>
            <a:r>
              <a:rPr lang="en-US" altLang="ko-KR" smtClean="0"/>
              <a:t>Ran 10 simulations</a:t>
            </a:r>
          </a:p>
          <a:p>
            <a:r>
              <a:rPr lang="en-US" altLang="ko-KR" smtClean="0"/>
              <a:t>100,000 nodes per simulation</a:t>
            </a:r>
          </a:p>
        </p:txBody>
      </p:sp>
    </p:spTree>
    <p:extLst>
      <p:ext uri="{BB962C8B-B14F-4D97-AF65-F5344CB8AC3E}">
        <p14:creationId xmlns:p14="http://schemas.microsoft.com/office/powerpoint/2010/main" val="22398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b) Shrinking diameter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Shrinking diameter</a:t>
            </a:r>
          </a:p>
          <a:p>
            <a:pPr lvl="1"/>
            <a:r>
              <a:rPr lang="en-US" altLang="ko-KR" smtClean="0"/>
              <a:t>In model, gelling usually occurred around N=20,000</a:t>
            </a:r>
          </a:p>
        </p:txBody>
      </p:sp>
      <p:pic>
        <p:nvPicPr>
          <p:cNvPr id="91142" name="Picture 5" descr="modeldi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3657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TextBox 9"/>
          <p:cNvSpPr txBox="1">
            <a:spLocks noChangeArrowheads="1"/>
          </p:cNvSpPr>
          <p:nvPr/>
        </p:nvSpPr>
        <p:spPr bwMode="auto">
          <a:xfrm>
            <a:off x="3962400" y="5791200"/>
            <a:ext cx="13573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Nodes</a:t>
            </a:r>
          </a:p>
        </p:txBody>
      </p:sp>
      <p:sp>
        <p:nvSpPr>
          <p:cNvPr id="91144" name="TextBox 9"/>
          <p:cNvSpPr txBox="1">
            <a:spLocks noChangeArrowheads="1"/>
          </p:cNvSpPr>
          <p:nvPr/>
        </p:nvSpPr>
        <p:spPr bwMode="auto">
          <a:xfrm>
            <a:off x="1828800" y="3810000"/>
            <a:ext cx="12700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/>
            <a:r>
              <a:rPr lang="en-US" altLang="ko-KR" b="0"/>
              <a:t>Diam-</a:t>
            </a:r>
          </a:p>
          <a:p>
            <a:pPr algn="r"/>
            <a:r>
              <a:rPr lang="en-US" altLang="ko-KR" b="0"/>
              <a:t>eter</a:t>
            </a:r>
          </a:p>
        </p:txBody>
      </p:sp>
      <p:cxnSp>
        <p:nvCxnSpPr>
          <p:cNvPr id="91145" name="Straight Arrow Connector 8"/>
          <p:cNvCxnSpPr>
            <a:cxnSpLocks noChangeShapeType="1"/>
          </p:cNvCxnSpPr>
          <p:nvPr/>
        </p:nvCxnSpPr>
        <p:spPr bwMode="auto">
          <a:xfrm rot="5400000">
            <a:off x="3543300" y="3924300"/>
            <a:ext cx="534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46" name="TextBox 9"/>
          <p:cNvSpPr txBox="1">
            <a:spLocks noChangeArrowheads="1"/>
          </p:cNvSpPr>
          <p:nvPr/>
        </p:nvSpPr>
        <p:spPr bwMode="auto">
          <a:xfrm>
            <a:off x="3581400" y="3276600"/>
            <a:ext cx="119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sz="1800" b="0"/>
              <a:t>N=20,000</a:t>
            </a:r>
          </a:p>
        </p:txBody>
      </p:sp>
    </p:spTree>
    <p:extLst>
      <p:ext uri="{BB962C8B-B14F-4D97-AF65-F5344CB8AC3E}">
        <p14:creationId xmlns:p14="http://schemas.microsoft.com/office/powerpoint/2010/main" val="15989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Weighted edges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Graphs have </a:t>
            </a:r>
            <a:r>
              <a:rPr lang="en-US" altLang="ko-KR" dirty="0">
                <a:solidFill>
                  <a:schemeClr val="accent2"/>
                </a:solidFill>
              </a:rPr>
              <a:t>heavy-tailed degree distribution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What can we also say about these edges?</a:t>
            </a:r>
          </a:p>
          <a:p>
            <a:r>
              <a:rPr lang="en-US" altLang="ko-KR" dirty="0"/>
              <a:t>How are they </a:t>
            </a:r>
            <a:r>
              <a:rPr lang="en-US" altLang="ko-KR" dirty="0">
                <a:solidFill>
                  <a:schemeClr val="accent2"/>
                </a:solidFill>
              </a:rPr>
              <a:t>repeated</a:t>
            </a:r>
            <a:r>
              <a:rPr lang="en-US" altLang="ko-KR" dirty="0"/>
              <a:t>, or otherwise </a:t>
            </a:r>
            <a:r>
              <a:rPr lang="en-US" altLang="ko-KR" dirty="0">
                <a:solidFill>
                  <a:schemeClr val="accent2"/>
                </a:solidFill>
              </a:rPr>
              <a:t>weighted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pic>
        <p:nvPicPr>
          <p:cNvPr id="4" name="Picture 6" descr="weighted_ed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24944"/>
            <a:ext cx="3036888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Constant / oscillating NLCC’s</a:t>
            </a:r>
          </a:p>
        </p:txBody>
      </p:sp>
      <p:pic>
        <p:nvPicPr>
          <p:cNvPr id="92163" name="Picture 10" descr="modelnl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/>
          <a:stretch>
            <a:fillRect/>
          </a:stretch>
        </p:blipFill>
        <p:spPr bwMode="auto">
          <a:xfrm>
            <a:off x="2590800" y="2519363"/>
            <a:ext cx="3886200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Box 9"/>
          <p:cNvSpPr txBox="1">
            <a:spLocks noChangeArrowheads="1"/>
          </p:cNvSpPr>
          <p:nvPr/>
        </p:nvSpPr>
        <p:spPr bwMode="auto">
          <a:xfrm>
            <a:off x="3810000" y="5486400"/>
            <a:ext cx="13557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Nodes</a:t>
            </a:r>
          </a:p>
        </p:txBody>
      </p:sp>
      <p:sp>
        <p:nvSpPr>
          <p:cNvPr id="92165" name="TextBox 9"/>
          <p:cNvSpPr txBox="1">
            <a:spLocks noChangeArrowheads="1"/>
          </p:cNvSpPr>
          <p:nvPr/>
        </p:nvSpPr>
        <p:spPr bwMode="auto">
          <a:xfrm>
            <a:off x="1447800" y="3429000"/>
            <a:ext cx="1290638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/>
            <a:r>
              <a:rPr lang="en-US" altLang="ko-KR" b="0"/>
              <a:t>NLCC</a:t>
            </a:r>
          </a:p>
          <a:p>
            <a:pPr algn="ctr"/>
            <a:r>
              <a:rPr lang="en-US" altLang="ko-KR" b="0"/>
              <a:t>size</a:t>
            </a:r>
          </a:p>
        </p:txBody>
      </p:sp>
      <p:sp>
        <p:nvSpPr>
          <p:cNvPr id="92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c) Oscillating NLCC’s</a:t>
            </a:r>
            <a:endParaRPr lang="en-US" altLang="ko-KR" smtClean="0"/>
          </a:p>
        </p:txBody>
      </p:sp>
      <p:cxnSp>
        <p:nvCxnSpPr>
          <p:cNvPr id="92169" name="Straight Arrow Connector 8"/>
          <p:cNvCxnSpPr>
            <a:cxnSpLocks noChangeShapeType="1"/>
          </p:cNvCxnSpPr>
          <p:nvPr/>
        </p:nvCxnSpPr>
        <p:spPr bwMode="auto">
          <a:xfrm rot="5400000">
            <a:off x="3314700" y="2857500"/>
            <a:ext cx="534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70" name="TextBox 9"/>
          <p:cNvSpPr txBox="1">
            <a:spLocks noChangeArrowheads="1"/>
          </p:cNvSpPr>
          <p:nvPr/>
        </p:nvSpPr>
        <p:spPr bwMode="auto">
          <a:xfrm>
            <a:off x="3352800" y="2286000"/>
            <a:ext cx="119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sz="1800" b="0"/>
              <a:t>N=20,000</a:t>
            </a:r>
          </a:p>
        </p:txBody>
      </p:sp>
    </p:spTree>
    <p:extLst>
      <p:ext uri="{BB962C8B-B14F-4D97-AF65-F5344CB8AC3E}">
        <p14:creationId xmlns:p14="http://schemas.microsoft.com/office/powerpoint/2010/main" val="34344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d) Densification power law</a:t>
            </a:r>
            <a:endParaRPr lang="en-US" altLang="ko-KR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Densification:</a:t>
            </a:r>
          </a:p>
          <a:p>
            <a:pPr lvl="1"/>
            <a:r>
              <a:rPr lang="en-US" altLang="ko-KR" smtClean="0"/>
              <a:t>Our datasets had </a:t>
            </a:r>
            <a:r>
              <a:rPr lang="en-US" altLang="ko-KR" i="1" smtClean="0"/>
              <a:t>a</a:t>
            </a:r>
            <a:r>
              <a:rPr lang="en-US" altLang="ko-KR" smtClean="0"/>
              <a:t>=(1.03, 1.7)</a:t>
            </a:r>
          </a:p>
          <a:p>
            <a:pPr lvl="1"/>
            <a:r>
              <a:rPr lang="en-US" altLang="ko-KR" smtClean="0"/>
              <a:t>In [Leskovec+05-KDD], </a:t>
            </a:r>
            <a:r>
              <a:rPr lang="en-US" altLang="ko-KR" i="1" smtClean="0"/>
              <a:t>a</a:t>
            </a:r>
            <a:r>
              <a:rPr lang="en-US" altLang="ko-KR" smtClean="0"/>
              <a:t>= (1.1, 1.7)</a:t>
            </a:r>
          </a:p>
          <a:p>
            <a:pPr lvl="1"/>
            <a:r>
              <a:rPr lang="en-US" altLang="ko-KR" smtClean="0"/>
              <a:t>Simulation produced </a:t>
            </a:r>
            <a:r>
              <a:rPr lang="en-US" altLang="ko-KR" i="1" smtClean="0"/>
              <a:t>a</a:t>
            </a:r>
            <a:r>
              <a:rPr lang="en-US" altLang="ko-KR" smtClean="0"/>
              <a:t> = (1.1,1.2) </a:t>
            </a:r>
          </a:p>
        </p:txBody>
      </p:sp>
      <p:sp>
        <p:nvSpPr>
          <p:cNvPr id="93190" name="TextBox 9"/>
          <p:cNvSpPr txBox="1">
            <a:spLocks noChangeArrowheads="1"/>
          </p:cNvSpPr>
          <p:nvPr/>
        </p:nvSpPr>
        <p:spPr bwMode="auto">
          <a:xfrm>
            <a:off x="4419600" y="6172200"/>
            <a:ext cx="1074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Nodes </a:t>
            </a:r>
          </a:p>
        </p:txBody>
      </p:sp>
      <p:sp>
        <p:nvSpPr>
          <p:cNvPr id="93191" name="TextBox 9"/>
          <p:cNvSpPr txBox="1">
            <a:spLocks noChangeArrowheads="1"/>
          </p:cNvSpPr>
          <p:nvPr/>
        </p:nvSpPr>
        <p:spPr bwMode="auto">
          <a:xfrm>
            <a:off x="2209800" y="4419600"/>
            <a:ext cx="10668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r"/>
            <a:r>
              <a:rPr lang="en-US" altLang="ko-KR" b="0"/>
              <a:t>Edges</a:t>
            </a:r>
          </a:p>
        </p:txBody>
      </p:sp>
      <p:pic>
        <p:nvPicPr>
          <p:cNvPr id="93192" name="Picture 8" descr="image-69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80" y="980728"/>
            <a:ext cx="26797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3" name="Picture 9" descr="model-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/>
          <a:stretch>
            <a:fillRect/>
          </a:stretch>
        </p:blipFill>
        <p:spPr bwMode="auto">
          <a:xfrm>
            <a:off x="2667000" y="3733800"/>
            <a:ext cx="38354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194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4953794" y="4496594"/>
            <a:ext cx="45561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95" name="TextBox 13"/>
          <p:cNvSpPr txBox="1">
            <a:spLocks noChangeArrowheads="1"/>
          </p:cNvSpPr>
          <p:nvPr/>
        </p:nvSpPr>
        <p:spPr bwMode="auto">
          <a:xfrm>
            <a:off x="4572000" y="4724400"/>
            <a:ext cx="119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sz="1800" b="0"/>
              <a:t>N=20,000</a:t>
            </a:r>
          </a:p>
        </p:txBody>
      </p:sp>
    </p:spTree>
    <p:extLst>
      <p:ext uri="{BB962C8B-B14F-4D97-AF65-F5344CB8AC3E}">
        <p14:creationId xmlns:p14="http://schemas.microsoft.com/office/powerpoint/2010/main" val="15907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e) Power-law degree distribution</a:t>
            </a:r>
            <a:endParaRPr lang="en-US" altLang="ko-KR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Power-law degree distribution</a:t>
            </a:r>
          </a:p>
          <a:p>
            <a:pPr lvl="1"/>
            <a:r>
              <a:rPr lang="en-US" altLang="ko-KR" smtClean="0"/>
              <a:t>Exponents approx -2</a:t>
            </a:r>
          </a:p>
        </p:txBody>
      </p:sp>
      <p:pic>
        <p:nvPicPr>
          <p:cNvPr id="94214" name="Picture 5" descr="modeldegre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2258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5" name="TextBox 9"/>
          <p:cNvSpPr txBox="1">
            <a:spLocks noChangeArrowheads="1"/>
          </p:cNvSpPr>
          <p:nvPr/>
        </p:nvSpPr>
        <p:spPr bwMode="auto">
          <a:xfrm>
            <a:off x="4038600" y="5786438"/>
            <a:ext cx="11938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Degree</a:t>
            </a:r>
          </a:p>
        </p:txBody>
      </p:sp>
      <p:sp>
        <p:nvSpPr>
          <p:cNvPr id="94216" name="TextBox 9"/>
          <p:cNvSpPr txBox="1">
            <a:spLocks noChangeArrowheads="1"/>
          </p:cNvSpPr>
          <p:nvPr/>
        </p:nvSpPr>
        <p:spPr bwMode="auto">
          <a:xfrm>
            <a:off x="1981200" y="4267200"/>
            <a:ext cx="10064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 b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89879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Summary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Studied </a:t>
            </a:r>
            <a:r>
              <a:rPr lang="en-US" altLang="ko-KR" b="1" smtClean="0"/>
              <a:t>several </a:t>
            </a:r>
            <a:r>
              <a:rPr lang="en-US" altLang="ko-KR" smtClean="0">
                <a:solidFill>
                  <a:srgbClr val="333399"/>
                </a:solidFill>
              </a:rPr>
              <a:t>diverse </a:t>
            </a:r>
            <a:r>
              <a:rPr lang="en-US" altLang="ko-KR" smtClean="0"/>
              <a:t>public graphs</a:t>
            </a:r>
          </a:p>
          <a:p>
            <a:pPr lvl="1" eaLnBrk="1" hangingPunct="1"/>
            <a:r>
              <a:rPr lang="en-US" altLang="ko-KR" smtClean="0"/>
              <a:t>Measured at many timestamps</a:t>
            </a:r>
          </a:p>
          <a:p>
            <a:pPr lvl="1" eaLnBrk="1" hangingPunct="1"/>
            <a:r>
              <a:rPr lang="en-US" altLang="ko-KR" smtClean="0"/>
              <a:t>Unipartite and bipartite</a:t>
            </a:r>
          </a:p>
          <a:p>
            <a:pPr lvl="1" eaLnBrk="1" hangingPunct="1"/>
            <a:r>
              <a:rPr lang="en-US" altLang="ko-KR" smtClean="0"/>
              <a:t>Blogs, citations, real-world, network traffic</a:t>
            </a:r>
          </a:p>
          <a:p>
            <a:pPr lvl="1" eaLnBrk="1" hangingPunct="1"/>
            <a:r>
              <a:rPr lang="en-US" altLang="ko-KR" smtClean="0"/>
              <a:t>Largest was </a:t>
            </a:r>
            <a:r>
              <a:rPr lang="en-US" altLang="ko-KR" smtClean="0">
                <a:solidFill>
                  <a:srgbClr val="333399"/>
                </a:solidFill>
              </a:rPr>
              <a:t>6 million nodes, 10 million edges</a:t>
            </a:r>
          </a:p>
        </p:txBody>
      </p:sp>
    </p:spTree>
    <p:extLst>
      <p:ext uri="{BB962C8B-B14F-4D97-AF65-F5344CB8AC3E}">
        <p14:creationId xmlns:p14="http://schemas.microsoft.com/office/powerpoint/2010/main" val="37557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Summary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Observations on </a:t>
            </a:r>
            <a:r>
              <a:rPr lang="en-US" altLang="ko-KR" b="1" smtClean="0"/>
              <a:t>unweighted </a:t>
            </a:r>
            <a:r>
              <a:rPr lang="en-US" altLang="ko-KR" smtClean="0"/>
              <a:t>graphs:</a:t>
            </a:r>
          </a:p>
          <a:p>
            <a:pPr lvl="1" eaLnBrk="1" hangingPunct="1">
              <a:buFont typeface="Arial" charset="0"/>
              <a:buNone/>
            </a:pPr>
            <a:r>
              <a:rPr lang="en-US" altLang="ko-KR" smtClean="0"/>
              <a:t>A1: </a:t>
            </a:r>
            <a:r>
              <a:rPr lang="en-US" altLang="ko-KR" smtClean="0">
                <a:solidFill>
                  <a:srgbClr val="333399"/>
                </a:solidFill>
              </a:rPr>
              <a:t>The GCC emerges at the “gelling point”</a:t>
            </a:r>
            <a:endParaRPr lang="en-US" altLang="ko-KR" smtClean="0"/>
          </a:p>
          <a:p>
            <a:pPr lvl="1" eaLnBrk="1" hangingPunct="1">
              <a:buFont typeface="Arial" charset="0"/>
              <a:buNone/>
            </a:pPr>
            <a:r>
              <a:rPr lang="en-US" altLang="ko-KR" smtClean="0"/>
              <a:t>A2: </a:t>
            </a:r>
            <a:r>
              <a:rPr lang="en-US" altLang="ko-KR" smtClean="0">
                <a:solidFill>
                  <a:srgbClr val="333399"/>
                </a:solidFill>
              </a:rPr>
              <a:t>NLCC’s</a:t>
            </a:r>
            <a:r>
              <a:rPr lang="en-US" altLang="ko-KR" smtClean="0"/>
              <a:t> are of constant / oscillating size</a:t>
            </a:r>
            <a:endParaRPr lang="en-US" altLang="ko-KR" smtClean="0">
              <a:solidFill>
                <a:srgbClr val="333399"/>
              </a:solidFill>
            </a:endParaRPr>
          </a:p>
          <a:p>
            <a:pPr eaLnBrk="1" hangingPunct="1"/>
            <a:r>
              <a:rPr lang="en-US" altLang="ko-KR" smtClean="0"/>
              <a:t>Observations on </a:t>
            </a:r>
            <a:r>
              <a:rPr lang="en-US" altLang="ko-KR" b="1" smtClean="0"/>
              <a:t>weighted </a:t>
            </a:r>
            <a:r>
              <a:rPr lang="en-US" altLang="ko-KR" smtClean="0"/>
              <a:t>graphs:</a:t>
            </a:r>
          </a:p>
          <a:p>
            <a:pPr lvl="1" eaLnBrk="1" hangingPunct="1">
              <a:buFont typeface="Arial" charset="0"/>
              <a:buNone/>
            </a:pPr>
            <a:r>
              <a:rPr lang="en-US" altLang="ko-KR" smtClean="0"/>
              <a:t>A3: </a:t>
            </a:r>
            <a:r>
              <a:rPr lang="en-US" altLang="ko-KR" smtClean="0">
                <a:solidFill>
                  <a:srgbClr val="333399"/>
                </a:solidFill>
              </a:rPr>
              <a:t>Total weight </a:t>
            </a:r>
            <a:r>
              <a:rPr lang="en-US" altLang="ko-KR" smtClean="0"/>
              <a:t>increases super-linearly with edges</a:t>
            </a:r>
            <a:endParaRPr lang="en-US" altLang="ko-KR" smtClean="0">
              <a:solidFill>
                <a:srgbClr val="333399"/>
              </a:solidFill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mtClean="0"/>
              <a:t>A4: </a:t>
            </a:r>
            <a:r>
              <a:rPr lang="en-US" altLang="ko-KR" smtClean="0">
                <a:solidFill>
                  <a:srgbClr val="333399"/>
                </a:solidFill>
              </a:rPr>
              <a:t>Node’s weights </a:t>
            </a:r>
            <a:r>
              <a:rPr lang="en-US" altLang="ko-KR" smtClean="0"/>
              <a:t>increase super-linearly with degree, power law exponent </a:t>
            </a:r>
            <a:r>
              <a:rPr lang="en-US" altLang="ko-KR" i="1" smtClean="0"/>
              <a:t>iw</a:t>
            </a:r>
            <a:endParaRPr lang="en-US" altLang="ko-KR" i="1" smtClean="0">
              <a:solidFill>
                <a:srgbClr val="000000"/>
              </a:solidFill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mtClean="0">
                <a:solidFill>
                  <a:srgbClr val="000000"/>
                </a:solidFill>
              </a:rPr>
              <a:t>A5: </a:t>
            </a:r>
            <a:r>
              <a:rPr lang="en-US" altLang="ko-KR" i="1" smtClean="0">
                <a:solidFill>
                  <a:srgbClr val="000000"/>
                </a:solidFill>
              </a:rPr>
              <a:t>iw </a:t>
            </a:r>
            <a:r>
              <a:rPr lang="en-US" altLang="ko-KR" smtClean="0">
                <a:solidFill>
                  <a:srgbClr val="000000"/>
                </a:solidFill>
              </a:rPr>
              <a:t>remains </a:t>
            </a:r>
            <a:r>
              <a:rPr lang="en-US" altLang="ko-KR" smtClean="0">
                <a:solidFill>
                  <a:schemeClr val="accent2"/>
                </a:solidFill>
              </a:rPr>
              <a:t>constant </a:t>
            </a:r>
            <a:r>
              <a:rPr lang="en-US" altLang="ko-KR" smtClean="0">
                <a:solidFill>
                  <a:srgbClr val="000000"/>
                </a:solidFill>
              </a:rPr>
              <a:t>over time</a:t>
            </a:r>
          </a:p>
          <a:p>
            <a:pPr eaLnBrk="1" hangingPunct="1"/>
            <a:r>
              <a:rPr lang="en-US" altLang="ko-KR" smtClean="0"/>
              <a:t>A6: Intuitive, emergent generative  “</a:t>
            </a:r>
            <a:r>
              <a:rPr lang="en-US" altLang="ko-KR" smtClean="0">
                <a:solidFill>
                  <a:srgbClr val="333399"/>
                </a:solidFill>
              </a:rPr>
              <a:t>butterfly” model</a:t>
            </a:r>
            <a:r>
              <a:rPr lang="en-US" altLang="ko-KR" smtClean="0"/>
              <a:t>, that matches properties</a:t>
            </a:r>
          </a:p>
        </p:txBody>
      </p:sp>
    </p:spTree>
    <p:extLst>
      <p:ext uri="{BB962C8B-B14F-4D97-AF65-F5344CB8AC3E}">
        <p14:creationId xmlns:p14="http://schemas.microsoft.com/office/powerpoint/2010/main" val="23844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Observe “</a:t>
            </a:r>
            <a:r>
              <a:rPr lang="en-US" altLang="ko-KR" dirty="0">
                <a:solidFill>
                  <a:schemeClr val="accent2"/>
                </a:solidFill>
              </a:rPr>
              <a:t>Next-largest </a:t>
            </a:r>
            <a:r>
              <a:rPr lang="en-US" altLang="ko-KR">
                <a:solidFill>
                  <a:schemeClr val="accent2"/>
                </a:solidFill>
              </a:rPr>
              <a:t>connected </a:t>
            </a:r>
            <a:r>
              <a:rPr lang="en-US" altLang="ko-KR" smtClean="0">
                <a:solidFill>
                  <a:schemeClr val="accent2"/>
                </a:solidFill>
              </a:rPr>
              <a:t>components(NLCCs)</a:t>
            </a:r>
            <a:r>
              <a:rPr lang="en-US" altLang="ko-KR" smtClean="0"/>
              <a:t>”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Q1.  How does the GCC emerge?</a:t>
            </a:r>
          </a:p>
          <a:p>
            <a:pPr lvl="1">
              <a:buNone/>
            </a:pPr>
            <a:r>
              <a:rPr lang="en-US" altLang="ko-KR" dirty="0"/>
              <a:t>Q2.  How do NLCC’s emerge and join with the GCC?</a:t>
            </a:r>
          </a:p>
          <a:p>
            <a:r>
              <a:rPr lang="en-US" altLang="ko-KR" dirty="0"/>
              <a:t>Find properties that govern </a:t>
            </a:r>
            <a:r>
              <a:rPr lang="en-US" altLang="ko-KR" dirty="0">
                <a:solidFill>
                  <a:schemeClr val="accent2"/>
                </a:solidFill>
              </a:rPr>
              <a:t>edge weights</a:t>
            </a:r>
          </a:p>
          <a:p>
            <a:pPr lvl="1">
              <a:buNone/>
            </a:pPr>
            <a:r>
              <a:rPr lang="en-US" altLang="ko-KR" dirty="0"/>
              <a:t>Q3:  How does the total weight of the graph relate to the number of edges?</a:t>
            </a:r>
          </a:p>
          <a:p>
            <a:pPr lvl="1">
              <a:buNone/>
            </a:pPr>
            <a:r>
              <a:rPr lang="en-US" altLang="ko-KR" dirty="0"/>
              <a:t>Q4: How do the weights of nodes relate to degree?</a:t>
            </a:r>
          </a:p>
          <a:p>
            <a:pPr lvl="1">
              <a:buNone/>
            </a:pPr>
            <a:r>
              <a:rPr lang="en-US" altLang="ko-KR" dirty="0"/>
              <a:t>Q5: Does this relation change with the graph? </a:t>
            </a:r>
          </a:p>
          <a:p>
            <a:r>
              <a:rPr lang="en-US" altLang="ko-KR" dirty="0"/>
              <a:t>Q6: Can we produce an </a:t>
            </a:r>
            <a:r>
              <a:rPr lang="en-US" altLang="ko-KR" dirty="0">
                <a:solidFill>
                  <a:schemeClr val="accent2"/>
                </a:solidFill>
              </a:rPr>
              <a:t>emergent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generative </a:t>
            </a:r>
            <a:r>
              <a:rPr lang="en-US" altLang="ko-KR" dirty="0"/>
              <a:t>model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8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Properties of networks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52736"/>
            <a:ext cx="8228013" cy="5253038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accent2"/>
                </a:solidFill>
              </a:rPr>
              <a:t>Small diameter </a:t>
            </a:r>
            <a:r>
              <a:rPr lang="en-US" altLang="ko-KR" dirty="0" smtClean="0"/>
              <a:t>(“small world” phenomenon)</a:t>
            </a:r>
          </a:p>
          <a:p>
            <a:pPr lvl="1" eaLnBrk="1" hangingPunct="1"/>
            <a:r>
              <a:rPr lang="en-US" altLang="ko-KR" dirty="0" smtClean="0"/>
              <a:t>[Milgram 67] [</a:t>
            </a:r>
            <a:r>
              <a:rPr lang="en-US" altLang="ko-KR" dirty="0" err="1" smtClean="0"/>
              <a:t>Leskovec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Horovitz</a:t>
            </a:r>
            <a:r>
              <a:rPr lang="en-US" altLang="ko-KR" dirty="0" smtClean="0"/>
              <a:t> 07]</a:t>
            </a:r>
          </a:p>
          <a:p>
            <a:pPr eaLnBrk="1" hangingPunct="1"/>
            <a:r>
              <a:rPr lang="en-US" altLang="ko-KR" dirty="0" smtClean="0"/>
              <a:t>Heavy-tailed </a:t>
            </a:r>
            <a:r>
              <a:rPr lang="en-US" altLang="ko-KR" dirty="0" smtClean="0">
                <a:solidFill>
                  <a:srgbClr val="333399"/>
                </a:solidFill>
              </a:rPr>
              <a:t>degree distribution</a:t>
            </a:r>
          </a:p>
          <a:p>
            <a:pPr lvl="1" eaLnBrk="1" hangingPunct="1"/>
            <a:r>
              <a:rPr lang="en-US" altLang="ko-KR" dirty="0" smtClean="0"/>
              <a:t>[</a:t>
            </a:r>
            <a:r>
              <a:rPr lang="en-US" altLang="ko-KR" dirty="0" err="1" smtClean="0"/>
              <a:t>Barabasi</a:t>
            </a:r>
            <a:r>
              <a:rPr lang="en-US" altLang="ko-KR" dirty="0" smtClean="0"/>
              <a:t>, Albert 99] [</a:t>
            </a:r>
            <a:r>
              <a:rPr lang="en-US" altLang="ko-KR" dirty="0" err="1" smtClean="0"/>
              <a:t>Faloutsos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Faloutsos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Faloutsos</a:t>
            </a:r>
            <a:r>
              <a:rPr lang="en-US" altLang="ko-KR" dirty="0" smtClean="0"/>
              <a:t> 99]</a:t>
            </a:r>
          </a:p>
          <a:p>
            <a:pPr eaLnBrk="1" hangingPunct="1"/>
            <a:r>
              <a:rPr lang="en-US" altLang="ko-KR" dirty="0" smtClean="0">
                <a:solidFill>
                  <a:srgbClr val="333399"/>
                </a:solidFill>
              </a:rPr>
              <a:t>Densification</a:t>
            </a:r>
          </a:p>
          <a:p>
            <a:pPr lvl="1" eaLnBrk="1" hangingPunct="1"/>
            <a:r>
              <a:rPr lang="en-US" altLang="ko-KR" dirty="0" smtClean="0"/>
              <a:t>[</a:t>
            </a:r>
            <a:r>
              <a:rPr lang="en-US" altLang="ko-KR" dirty="0" err="1" smtClean="0"/>
              <a:t>Leskovec</a:t>
            </a:r>
            <a:r>
              <a:rPr lang="en-US" altLang="ko-KR" dirty="0" smtClean="0"/>
              <a:t>, Kleinberg, </a:t>
            </a:r>
            <a:r>
              <a:rPr lang="en-US" altLang="ko-KR" dirty="0" err="1" smtClean="0"/>
              <a:t>Faloutsos</a:t>
            </a:r>
            <a:r>
              <a:rPr lang="en-US" altLang="ko-KR" dirty="0" smtClean="0"/>
              <a:t> 05]</a:t>
            </a:r>
          </a:p>
          <a:p>
            <a:pPr eaLnBrk="1" hangingPunct="1"/>
            <a:r>
              <a:rPr lang="en-US" altLang="ko-KR" dirty="0" smtClean="0"/>
              <a:t>“</a:t>
            </a:r>
            <a:r>
              <a:rPr lang="en-US" altLang="ko-KR" dirty="0" smtClean="0">
                <a:solidFill>
                  <a:srgbClr val="333399"/>
                </a:solidFill>
              </a:rPr>
              <a:t>Middle region</a:t>
            </a:r>
            <a:r>
              <a:rPr lang="en-US" altLang="ko-KR" dirty="0" smtClean="0"/>
              <a:t>” components as well as GCC and singletons</a:t>
            </a:r>
          </a:p>
          <a:p>
            <a:pPr lvl="1" eaLnBrk="1" hangingPunct="1"/>
            <a:r>
              <a:rPr lang="en-US" altLang="ko-KR" dirty="0" smtClean="0"/>
              <a:t>[Kumar, Novak, Tomkins 06]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4454525" y="2063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ko-KR" altLang="ko-KR" b="0"/>
          </a:p>
        </p:txBody>
      </p:sp>
    </p:spTree>
    <p:extLst>
      <p:ext uri="{BB962C8B-B14F-4D97-AF65-F5344CB8AC3E}">
        <p14:creationId xmlns:p14="http://schemas.microsoft.com/office/powerpoint/2010/main" val="23196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Generative Models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accent2"/>
                </a:solidFill>
              </a:rPr>
              <a:t>Erdos-Renyi</a:t>
            </a:r>
            <a:r>
              <a:rPr lang="en-US" altLang="ko-KR" smtClean="0"/>
              <a:t> model [Erdos, Renyi 60]</a:t>
            </a:r>
          </a:p>
          <a:p>
            <a:pPr eaLnBrk="1" hangingPunct="1"/>
            <a:r>
              <a:rPr lang="en-US" altLang="ko-KR" smtClean="0">
                <a:solidFill>
                  <a:srgbClr val="333399"/>
                </a:solidFill>
              </a:rPr>
              <a:t>Preferential Attachment</a:t>
            </a:r>
            <a:r>
              <a:rPr lang="en-US" altLang="ko-KR" smtClean="0"/>
              <a:t> [Barabasi, Albert 99]</a:t>
            </a:r>
          </a:p>
          <a:p>
            <a:pPr eaLnBrk="1" hangingPunct="1"/>
            <a:r>
              <a:rPr lang="en-US" altLang="ko-KR" smtClean="0">
                <a:solidFill>
                  <a:srgbClr val="333399"/>
                </a:solidFill>
              </a:rPr>
              <a:t>Forest Fire </a:t>
            </a:r>
            <a:r>
              <a:rPr lang="en-US" altLang="ko-KR" smtClean="0"/>
              <a:t>model [Leskovec, Kleinberg, Faloutsos 05]</a:t>
            </a:r>
          </a:p>
          <a:p>
            <a:pPr eaLnBrk="1" hangingPunct="1"/>
            <a:r>
              <a:rPr lang="en-US" altLang="ko-KR" smtClean="0">
                <a:solidFill>
                  <a:srgbClr val="333399"/>
                </a:solidFill>
              </a:rPr>
              <a:t>Kronecker </a:t>
            </a:r>
            <a:r>
              <a:rPr lang="en-US" altLang="ko-KR" smtClean="0"/>
              <a:t>multiplication [Leskovec, Chakrabarti, Kleinberg, Faloutsos 07]</a:t>
            </a:r>
          </a:p>
          <a:p>
            <a:pPr eaLnBrk="1" hangingPunct="1"/>
            <a:r>
              <a:rPr lang="en-US" altLang="ko-KR" smtClean="0">
                <a:solidFill>
                  <a:schemeClr val="accent2"/>
                </a:solidFill>
              </a:rPr>
              <a:t>Edge Copying </a:t>
            </a:r>
            <a:r>
              <a:rPr lang="en-US" altLang="ko-KR" smtClean="0"/>
              <a:t>model [Kumar, Raghavan, Rajagopalan, Sivakumar, Tomkins, Upfal 00]</a:t>
            </a:r>
          </a:p>
          <a:p>
            <a:pPr eaLnBrk="1" hangingPunct="1"/>
            <a:r>
              <a:rPr lang="en-US" altLang="ko-KR" smtClean="0"/>
              <a:t>“</a:t>
            </a:r>
            <a:r>
              <a:rPr lang="en-US" altLang="ko-KR" smtClean="0">
                <a:solidFill>
                  <a:srgbClr val="333399"/>
                </a:solidFill>
              </a:rPr>
              <a:t>Winners don’t take all</a:t>
            </a:r>
            <a:r>
              <a:rPr lang="en-US" altLang="ko-KR" smtClean="0"/>
              <a:t>” [Pennock, Flake, Lawrence, Glover, Giles 02]</a:t>
            </a:r>
          </a:p>
        </p:txBody>
      </p:sp>
    </p:spTree>
    <p:extLst>
      <p:ext uri="{BB962C8B-B14F-4D97-AF65-F5344CB8AC3E}">
        <p14:creationId xmlns:p14="http://schemas.microsoft.com/office/powerpoint/2010/main" val="19220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Diameter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1800" indent="-323850"/>
            <a:r>
              <a:rPr lang="en-US" altLang="ko-KR" dirty="0"/>
              <a:t>Diameter of a graph is the “longest shortest path</a:t>
            </a:r>
            <a:r>
              <a:rPr lang="en-US" altLang="ko-KR" dirty="0" smtClean="0"/>
              <a:t>”</a:t>
            </a:r>
          </a:p>
          <a:p>
            <a:pPr marL="431800" indent="-323850"/>
            <a:endParaRPr lang="en-US" altLang="ko-KR" dirty="0"/>
          </a:p>
          <a:p>
            <a:pPr marL="431800" indent="-323850"/>
            <a:endParaRPr lang="en-US" altLang="ko-KR" dirty="0" smtClean="0"/>
          </a:p>
          <a:p>
            <a:pPr marL="431800" indent="-323850"/>
            <a:endParaRPr lang="en-US" altLang="ko-KR" dirty="0"/>
          </a:p>
          <a:p>
            <a:pPr marL="431800" indent="-323850"/>
            <a:endParaRPr lang="en-US" altLang="ko-KR" dirty="0" smtClean="0"/>
          </a:p>
          <a:p>
            <a:pPr marL="431800" indent="-323850"/>
            <a:endParaRPr lang="en-US" altLang="ko-KR" dirty="0"/>
          </a:p>
          <a:p>
            <a:pPr marL="431800" indent="-323850"/>
            <a:endParaRPr lang="en-US" altLang="ko-KR" dirty="0" smtClean="0"/>
          </a:p>
          <a:p>
            <a:pPr marL="431800" indent="-323850"/>
            <a:endParaRPr lang="en-US" altLang="ko-KR" dirty="0"/>
          </a:p>
          <a:p>
            <a:pPr marL="431800" indent="-323850"/>
            <a:endParaRPr lang="en-US" altLang="ko-KR" dirty="0" smtClean="0"/>
          </a:p>
          <a:p>
            <a:pPr marL="431800" indent="-323850"/>
            <a:endParaRPr lang="en-US" altLang="ko-KR" dirty="0"/>
          </a:p>
          <a:p>
            <a:pPr marL="431800" indent="-323850"/>
            <a:endParaRPr lang="en-US" altLang="ko-KR" dirty="0" smtClean="0"/>
          </a:p>
          <a:p>
            <a:pPr marL="431800" indent="-323850"/>
            <a:endParaRPr lang="en-US" altLang="ko-KR" dirty="0"/>
          </a:p>
          <a:p>
            <a:pPr marL="431800" indent="-323850"/>
            <a:r>
              <a:rPr lang="en-US" altLang="ko-KR" dirty="0">
                <a:solidFill>
                  <a:srgbClr val="0000FF"/>
                </a:solidFill>
              </a:rPr>
              <a:t>Effective diameter</a:t>
            </a:r>
            <a:r>
              <a:rPr lang="en-US" altLang="ko-KR" dirty="0"/>
              <a:t> is the distance at which 90% of nodes can be reached.</a:t>
            </a:r>
          </a:p>
          <a:p>
            <a:pPr marL="431800" indent="-323850"/>
            <a:endParaRPr lang="en-US" altLang="ko-KR" dirty="0"/>
          </a:p>
        </p:txBody>
      </p:sp>
      <p:sp>
        <p:nvSpPr>
          <p:cNvPr id="20" name="Rectangle 16"/>
          <p:cNvSpPr>
            <a:spLocks/>
          </p:cNvSpPr>
          <p:nvPr/>
        </p:nvSpPr>
        <p:spPr bwMode="auto">
          <a:xfrm>
            <a:off x="5508104" y="3193737"/>
            <a:ext cx="1457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866" bIns="0">
            <a:spAutoFit/>
          </a:bodyPr>
          <a:lstStyle>
            <a:lvl1pPr marL="36513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defTabSz="642938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ko-KR" sz="2200" b="0">
                <a:solidFill>
                  <a:srgbClr val="FF0000"/>
                </a:solidFill>
                <a:cs typeface="Arial" charset="0"/>
                <a:sym typeface="Arial" charset="0"/>
              </a:rPr>
              <a:t>diameter=3</a:t>
            </a:r>
            <a:endParaRPr lang="en-US" altLang="ko-KR" sz="1700" b="0">
              <a:solidFill>
                <a:srgbClr val="FF0000"/>
              </a:solidFill>
              <a:cs typeface="Arial" charset="0"/>
              <a:sym typeface="Arial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774429" y="2280924"/>
            <a:ext cx="1938337" cy="2749550"/>
            <a:chOff x="1446213" y="3962400"/>
            <a:chExt cx="1938337" cy="2749550"/>
          </a:xfrm>
        </p:grpSpPr>
        <p:sp>
          <p:nvSpPr>
            <p:cNvPr id="22" name="Oval 5"/>
            <p:cNvSpPr>
              <a:spLocks/>
            </p:cNvSpPr>
            <p:nvPr/>
          </p:nvSpPr>
          <p:spPr bwMode="auto">
            <a:xfrm>
              <a:off x="1446213" y="4251325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23" name="Oval 6"/>
            <p:cNvSpPr>
              <a:spLocks/>
            </p:cNvSpPr>
            <p:nvPr/>
          </p:nvSpPr>
          <p:spPr bwMode="auto">
            <a:xfrm>
              <a:off x="1446213" y="4840288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24" name="Oval 7"/>
            <p:cNvSpPr>
              <a:spLocks/>
            </p:cNvSpPr>
            <p:nvPr/>
          </p:nvSpPr>
          <p:spPr bwMode="auto">
            <a:xfrm>
              <a:off x="1446213" y="5432425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25" name="Oval 8"/>
            <p:cNvSpPr>
              <a:spLocks/>
            </p:cNvSpPr>
            <p:nvPr/>
          </p:nvSpPr>
          <p:spPr bwMode="auto">
            <a:xfrm>
              <a:off x="1446213" y="6024563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26" name="Oval 9"/>
            <p:cNvSpPr>
              <a:spLocks/>
            </p:cNvSpPr>
            <p:nvPr/>
          </p:nvSpPr>
          <p:spPr bwMode="auto">
            <a:xfrm>
              <a:off x="2286000" y="3962400"/>
              <a:ext cx="395287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27" name="Oval 10"/>
            <p:cNvSpPr>
              <a:spLocks/>
            </p:cNvSpPr>
            <p:nvPr/>
          </p:nvSpPr>
          <p:spPr bwMode="auto">
            <a:xfrm>
              <a:off x="2989263" y="5148263"/>
              <a:ext cx="395287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25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28" name="Oval 11"/>
            <p:cNvSpPr>
              <a:spLocks/>
            </p:cNvSpPr>
            <p:nvPr/>
          </p:nvSpPr>
          <p:spPr bwMode="auto">
            <a:xfrm>
              <a:off x="1981200" y="6324600"/>
              <a:ext cx="395287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V="1">
              <a:off x="1822450" y="4114800"/>
              <a:ext cx="463550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1822450" y="5037138"/>
              <a:ext cx="311150" cy="1287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1828800" y="4476750"/>
              <a:ext cx="1163638" cy="781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rot="10800000" flipH="1" flipV="1">
              <a:off x="1822450" y="6203949"/>
              <a:ext cx="158750" cy="273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1822450" y="4191000"/>
              <a:ext cx="539750" cy="846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1814513" y="5357813"/>
              <a:ext cx="1177925" cy="8032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600200" y="5181600"/>
              <a:ext cx="76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Unipartite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5486400" cy="5253038"/>
          </a:xfrm>
        </p:spPr>
        <p:txBody>
          <a:bodyPr/>
          <a:lstStyle/>
          <a:p>
            <a:pPr eaLnBrk="1" hangingPunct="1">
              <a:buClr>
                <a:schemeClr val="bg2"/>
              </a:buClr>
            </a:pPr>
            <a:r>
              <a:rPr lang="en-US" altLang="ko-KR" sz="2400" b="1" smtClean="0"/>
              <a:t>Postnet</a:t>
            </a:r>
            <a:r>
              <a:rPr lang="en-US" altLang="ko-KR" sz="2400" smtClean="0"/>
              <a:t>: Posts in blogs, hyperlinks between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>
                <a:solidFill>
                  <a:srgbClr val="008000"/>
                </a:solidFill>
              </a:rPr>
              <a:t>Blognet</a:t>
            </a:r>
            <a:r>
              <a:rPr lang="en-US" altLang="ko-KR" sz="2400" smtClean="0">
                <a:solidFill>
                  <a:srgbClr val="008000"/>
                </a:solidFill>
              </a:rPr>
              <a:t>: </a:t>
            </a:r>
            <a:r>
              <a:rPr lang="en-US" altLang="ko-KR" sz="2400" smtClean="0"/>
              <a:t>Aggregated Postnet, </a:t>
            </a:r>
            <a:r>
              <a:rPr lang="en-US" altLang="ko-KR" sz="2400" smtClean="0">
                <a:solidFill>
                  <a:srgbClr val="008000"/>
                </a:solidFill>
              </a:rPr>
              <a:t>repeated edges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/>
              <a:t>Patent: </a:t>
            </a:r>
            <a:r>
              <a:rPr lang="en-US" altLang="ko-KR" sz="2400" smtClean="0"/>
              <a:t>Patent citations</a:t>
            </a:r>
            <a:endParaRPr lang="en-US" altLang="ko-KR" sz="2400" b="1" smtClean="0"/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/>
              <a:t>NIPS</a:t>
            </a:r>
            <a:r>
              <a:rPr lang="en-US" altLang="ko-KR" sz="2400" smtClean="0"/>
              <a:t>: Academic citations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/>
              <a:t>Arxiv</a:t>
            </a:r>
            <a:r>
              <a:rPr lang="en-US" altLang="ko-KR" sz="2400" smtClean="0"/>
              <a:t>: Academic citations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b="1" smtClean="0">
                <a:solidFill>
                  <a:srgbClr val="008000"/>
                </a:solidFill>
              </a:rPr>
              <a:t>NetTraffic</a:t>
            </a:r>
            <a:r>
              <a:rPr lang="en-US" altLang="ko-KR" sz="2400" smtClean="0">
                <a:solidFill>
                  <a:srgbClr val="008000"/>
                </a:solidFill>
              </a:rPr>
              <a:t>: </a:t>
            </a:r>
            <a:r>
              <a:rPr lang="en-US" altLang="ko-KR" sz="2400" smtClean="0"/>
              <a:t>Packets, </a:t>
            </a:r>
            <a:r>
              <a:rPr lang="en-US" altLang="ko-KR" sz="2400" smtClean="0">
                <a:solidFill>
                  <a:srgbClr val="008000"/>
                </a:solidFill>
              </a:rPr>
              <a:t>repeated edges</a:t>
            </a:r>
          </a:p>
          <a:p>
            <a:pPr eaLnBrk="1" hangingPunct="1">
              <a:buClr>
                <a:schemeClr val="bg2"/>
              </a:buClr>
            </a:pPr>
            <a:r>
              <a:rPr lang="en-US" altLang="ko-KR" sz="2400" smtClean="0">
                <a:solidFill>
                  <a:srgbClr val="008000"/>
                </a:solidFill>
              </a:rPr>
              <a:t>Autonomous Systems (</a:t>
            </a:r>
            <a:r>
              <a:rPr lang="en-US" altLang="ko-KR" sz="2400" b="1" smtClean="0">
                <a:solidFill>
                  <a:srgbClr val="008000"/>
                </a:solidFill>
              </a:rPr>
              <a:t>AS</a:t>
            </a:r>
            <a:r>
              <a:rPr lang="en-US" altLang="ko-KR" sz="2400" smtClean="0">
                <a:solidFill>
                  <a:srgbClr val="008000"/>
                </a:solidFill>
              </a:rPr>
              <a:t>): </a:t>
            </a:r>
            <a:r>
              <a:rPr lang="en-US" altLang="ko-KR" sz="2400" smtClean="0"/>
              <a:t>Packets, </a:t>
            </a:r>
            <a:r>
              <a:rPr lang="en-US" altLang="ko-KR" sz="2400" smtClean="0">
                <a:solidFill>
                  <a:srgbClr val="008000"/>
                </a:solidFill>
              </a:rPr>
              <a:t>repeated edges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52230" name="Group 19"/>
          <p:cNvGrpSpPr>
            <a:grpSpLocks/>
          </p:cNvGrpSpPr>
          <p:nvPr/>
        </p:nvGrpSpPr>
        <p:grpSpPr bwMode="auto">
          <a:xfrm>
            <a:off x="6248400" y="3429000"/>
            <a:ext cx="2446338" cy="2730500"/>
            <a:chOff x="5567363" y="3829050"/>
            <a:chExt cx="2446337" cy="2730500"/>
          </a:xfrm>
        </p:grpSpPr>
        <p:sp>
          <p:nvSpPr>
            <p:cNvPr id="52234" name="Oval 5"/>
            <p:cNvSpPr>
              <a:spLocks/>
            </p:cNvSpPr>
            <p:nvPr/>
          </p:nvSpPr>
          <p:spPr bwMode="auto">
            <a:xfrm>
              <a:off x="6100763" y="38290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1</a:t>
              </a:r>
            </a:p>
          </p:txBody>
        </p:sp>
        <p:sp>
          <p:nvSpPr>
            <p:cNvPr id="52235" name="Oval 6"/>
            <p:cNvSpPr>
              <a:spLocks/>
            </p:cNvSpPr>
            <p:nvPr/>
          </p:nvSpPr>
          <p:spPr bwMode="auto">
            <a:xfrm>
              <a:off x="6096000" y="4419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52236" name="Oval 7"/>
            <p:cNvSpPr>
              <a:spLocks/>
            </p:cNvSpPr>
            <p:nvPr/>
          </p:nvSpPr>
          <p:spPr bwMode="auto">
            <a:xfrm>
              <a:off x="7620000" y="4114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52237" name="Oval 8"/>
            <p:cNvSpPr>
              <a:spLocks/>
            </p:cNvSpPr>
            <p:nvPr/>
          </p:nvSpPr>
          <p:spPr bwMode="auto">
            <a:xfrm>
              <a:off x="6400800" y="51816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52238" name="Line 12"/>
            <p:cNvSpPr>
              <a:spLocks noChangeShapeType="1"/>
            </p:cNvSpPr>
            <p:nvPr/>
          </p:nvSpPr>
          <p:spPr bwMode="auto">
            <a:xfrm>
              <a:off x="6477000" y="4038600"/>
              <a:ext cx="1125538" cy="2143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9" name="Line 13"/>
            <p:cNvSpPr>
              <a:spLocks noChangeShapeType="1"/>
            </p:cNvSpPr>
            <p:nvPr/>
          </p:nvSpPr>
          <p:spPr bwMode="auto">
            <a:xfrm>
              <a:off x="6477000" y="4648200"/>
              <a:ext cx="152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0" name="Line 13"/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1123950" cy="26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1" name="Oval 8"/>
            <p:cNvSpPr>
              <a:spLocks/>
            </p:cNvSpPr>
            <p:nvPr/>
          </p:nvSpPr>
          <p:spPr bwMode="auto">
            <a:xfrm>
              <a:off x="6705600" y="56388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5</a:t>
              </a:r>
            </a:p>
          </p:txBody>
        </p:sp>
        <p:sp>
          <p:nvSpPr>
            <p:cNvPr id="52242" name="Line 13"/>
            <p:cNvSpPr>
              <a:spLocks noChangeShapeType="1"/>
            </p:cNvSpPr>
            <p:nvPr/>
          </p:nvSpPr>
          <p:spPr bwMode="auto">
            <a:xfrm flipV="1">
              <a:off x="6858000" y="4343400"/>
              <a:ext cx="74295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3" name="Line 13"/>
            <p:cNvSpPr>
              <a:spLocks noChangeShapeType="1"/>
            </p:cNvSpPr>
            <p:nvPr/>
          </p:nvSpPr>
          <p:spPr bwMode="auto">
            <a:xfrm flipV="1">
              <a:off x="6705600" y="4343400"/>
              <a:ext cx="914400" cy="877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4" name="Oval 5"/>
            <p:cNvSpPr>
              <a:spLocks/>
            </p:cNvSpPr>
            <p:nvPr/>
          </p:nvSpPr>
          <p:spPr bwMode="auto">
            <a:xfrm>
              <a:off x="5567363" y="5886450"/>
              <a:ext cx="393700" cy="385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6</a:t>
              </a:r>
            </a:p>
          </p:txBody>
        </p:sp>
        <p:sp>
          <p:nvSpPr>
            <p:cNvPr id="52245" name="Oval 7"/>
            <p:cNvSpPr>
              <a:spLocks/>
            </p:cNvSpPr>
            <p:nvPr/>
          </p:nvSpPr>
          <p:spPr bwMode="auto">
            <a:xfrm>
              <a:off x="7086600" y="6172200"/>
              <a:ext cx="393700" cy="38735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36866" bIns="0" anchor="ctr"/>
            <a:lstStyle>
              <a:lvl1pPr marL="36513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defTabSz="642938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en-US" altLang="ko-KR" sz="1400" b="0">
                  <a:cs typeface="Arial" charset="0"/>
                  <a:sym typeface="Arial" charset="0"/>
                </a:rPr>
                <a:t>n</a:t>
              </a:r>
              <a:r>
                <a:rPr lang="en-US" altLang="ko-KR" sz="1400" b="0" baseline="-6000">
                  <a:cs typeface="Arial" charset="0"/>
                  <a:sym typeface="Arial" charset="0"/>
                </a:rPr>
                <a:t>7</a:t>
              </a:r>
            </a:p>
          </p:txBody>
        </p:sp>
        <p:sp>
          <p:nvSpPr>
            <p:cNvPr id="52246" name="Line 12"/>
            <p:cNvSpPr>
              <a:spLocks noChangeShapeType="1"/>
            </p:cNvSpPr>
            <p:nvPr/>
          </p:nvSpPr>
          <p:spPr bwMode="auto">
            <a:xfrm>
              <a:off x="5943600" y="6096000"/>
              <a:ext cx="1125538" cy="214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7" name="Line 12"/>
            <p:cNvSpPr>
              <a:spLocks noChangeShapeType="1"/>
            </p:cNvSpPr>
            <p:nvPr/>
          </p:nvSpPr>
          <p:spPr bwMode="auto">
            <a:xfrm flipV="1">
              <a:off x="5943600" y="5486401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231" name="Line 12"/>
          <p:cNvSpPr>
            <a:spLocks noChangeShapeType="1"/>
          </p:cNvSpPr>
          <p:nvPr/>
        </p:nvSpPr>
        <p:spPr bwMode="auto">
          <a:xfrm>
            <a:off x="7086600" y="3505200"/>
            <a:ext cx="12954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32" name="Line 12"/>
          <p:cNvSpPr>
            <a:spLocks noChangeShapeType="1"/>
          </p:cNvSpPr>
          <p:nvPr/>
        </p:nvSpPr>
        <p:spPr bwMode="auto">
          <a:xfrm>
            <a:off x="7086600" y="3733800"/>
            <a:ext cx="1125538" cy="21431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33" name="TextBox 26"/>
          <p:cNvSpPr txBox="1">
            <a:spLocks noChangeArrowheads="1"/>
          </p:cNvSpPr>
          <p:nvPr/>
        </p:nvSpPr>
        <p:spPr bwMode="auto">
          <a:xfrm>
            <a:off x="7696200" y="32004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altLang="ko-KR">
                <a:solidFill>
                  <a:srgbClr val="008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9985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18325</TotalTime>
  <Words>1796</Words>
  <Application>Microsoft Office PowerPoint</Application>
  <PresentationFormat>화면 슬라이드 쇼(4:3)</PresentationFormat>
  <Paragraphs>462</Paragraphs>
  <Slides>44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SNU IDB Lab.</vt:lpstr>
      <vt:lpstr>Weighted Graphs and Disconnected Components Patterns and a Generator</vt:lpstr>
      <vt:lpstr>Outline</vt:lpstr>
      <vt:lpstr>“Disconnected” components</vt:lpstr>
      <vt:lpstr>Weighted edges</vt:lpstr>
      <vt:lpstr>Goals</vt:lpstr>
      <vt:lpstr>Properties of networks</vt:lpstr>
      <vt:lpstr>Generative Models</vt:lpstr>
      <vt:lpstr>Diameter</vt:lpstr>
      <vt:lpstr>Unipartite Networks</vt:lpstr>
      <vt:lpstr>Unipartite Networks</vt:lpstr>
      <vt:lpstr>Unipartite Networks</vt:lpstr>
      <vt:lpstr>Bipartite Networks</vt:lpstr>
      <vt:lpstr>Bipartite Networks</vt:lpstr>
      <vt:lpstr>Bipartite Networks</vt:lpstr>
      <vt:lpstr>Observation 1: Gelling Point</vt:lpstr>
      <vt:lpstr>Observation 1: Gelling Point</vt:lpstr>
      <vt:lpstr>Observation 2: NLCC behavior</vt:lpstr>
      <vt:lpstr>Observation 2: NLCC behavior</vt:lpstr>
      <vt:lpstr>Observation 3</vt:lpstr>
      <vt:lpstr>Observation 3: Fortification Effect</vt:lpstr>
      <vt:lpstr>Observation 3: Fortification Effect</vt:lpstr>
      <vt:lpstr>Observation 4 and 5</vt:lpstr>
      <vt:lpstr>Observation 4: Snapshot Power Law</vt:lpstr>
      <vt:lpstr>Observation 5:Snapshot Power Law</vt:lpstr>
      <vt:lpstr>Goals of model</vt:lpstr>
      <vt:lpstr>Goals of model</vt:lpstr>
      <vt:lpstr>Butterfly model in action</vt:lpstr>
      <vt:lpstr>Butterfly model in action</vt:lpstr>
      <vt:lpstr>Butterfly model in action</vt:lpstr>
      <vt:lpstr>Butterfly model in action</vt:lpstr>
      <vt:lpstr>Butterfly model in action</vt:lpstr>
      <vt:lpstr>Butterfly model in action</vt:lpstr>
      <vt:lpstr>Butterfly model in action</vt:lpstr>
      <vt:lpstr>Butterfly model in action</vt:lpstr>
      <vt:lpstr>Butterfly model in action</vt:lpstr>
      <vt:lpstr>Butterfly model in action</vt:lpstr>
      <vt:lpstr>a) Emergent, intuitive behavior</vt:lpstr>
      <vt:lpstr>Validation of Butterfly</vt:lpstr>
      <vt:lpstr>b) Shrinking diameter</vt:lpstr>
      <vt:lpstr>c) Oscillating NLCC’s</vt:lpstr>
      <vt:lpstr>d) Densification power law</vt:lpstr>
      <vt:lpstr>e) Power-law degree distribution</vt:lpstr>
      <vt:lpstr>Summary</vt:lpstr>
      <vt:lpstr>Summary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698</cp:revision>
  <cp:lastPrinted>2014-08-01T00:08:57Z</cp:lastPrinted>
  <dcterms:created xsi:type="dcterms:W3CDTF">2006-10-05T04:04:58Z</dcterms:created>
  <dcterms:modified xsi:type="dcterms:W3CDTF">2014-08-01T05:16:44Z</dcterms:modified>
</cp:coreProperties>
</file>