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7" r:id="rId3"/>
    <p:sldId id="278" r:id="rId4"/>
    <p:sldId id="318" r:id="rId5"/>
    <p:sldId id="323" r:id="rId6"/>
    <p:sldId id="322" r:id="rId7"/>
    <p:sldId id="324" r:id="rId8"/>
    <p:sldId id="319" r:id="rId9"/>
    <p:sldId id="320" r:id="rId10"/>
    <p:sldId id="321" r:id="rId1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8" autoAdjust="0"/>
    <p:restoredTop sz="80175" autoAdjust="0"/>
  </p:normalViewPr>
  <p:slideViewPr>
    <p:cSldViewPr snapToGrid="0">
      <p:cViewPr varScale="1">
        <p:scale>
          <a:sx n="92" d="100"/>
          <a:sy n="92" d="100"/>
        </p:scale>
        <p:origin x="20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382" y="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DA2D-C4B2-46FF-B592-A429A2B346F5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FF2F-E43D-40F1-8FBC-FBEEDA4F07F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1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4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9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9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0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4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6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2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7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876145" cy="5052255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다섯째 수준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8545" y="639783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The Architecture of </a:t>
            </a:r>
            <a:r>
              <a:rPr lang="en-US" altLang="ko-KR" err="1"/>
              <a:t>SciDB</a:t>
            </a:r>
            <a:endParaRPr lang="ko-KR" altLang="en-US" sz="24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서울대학교 인터넷데이터베이스 연구실</a:t>
            </a:r>
          </a:p>
          <a:p>
            <a:pPr algn="r"/>
            <a:endParaRPr lang="en-US" altLang="ko-KR"/>
          </a:p>
          <a:p>
            <a:pPr algn="r"/>
            <a:r>
              <a:rPr lang="en-US" altLang="ko-KR"/>
              <a:t>2018. 7. 23.</a:t>
            </a:r>
          </a:p>
          <a:p>
            <a:pPr algn="r"/>
            <a:r>
              <a:rPr lang="ko-KR" altLang="en-US"/>
              <a:t>최병민</a:t>
            </a:r>
          </a:p>
        </p:txBody>
      </p:sp>
    </p:spTree>
    <p:extLst>
      <p:ext uri="{BB962C8B-B14F-4D97-AF65-F5344CB8AC3E}">
        <p14:creationId xmlns:p14="http://schemas.microsoft.com/office/powerpoint/2010/main" val="415075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9200" y="1090800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/>
              <a:t>Uncertainity</a:t>
            </a:r>
          </a:p>
          <a:p>
            <a:pPr lvl="1"/>
            <a:r>
              <a:rPr lang="ko-KR" altLang="en-US"/>
              <a:t>대부분의 과학 데이터는 불확실함</a:t>
            </a:r>
            <a:endParaRPr lang="en-US" altLang="ko-KR"/>
          </a:p>
          <a:p>
            <a:pPr lvl="1"/>
            <a:r>
              <a:rPr lang="ko-KR" altLang="en-US"/>
              <a:t>데이터 타입에 대해 불확실한 버전과 정밀한 버전을 지원함</a:t>
            </a:r>
            <a:endParaRPr lang="en-US" altLang="ko-KR"/>
          </a:p>
          <a:p>
            <a:pPr lvl="1"/>
            <a:r>
              <a:rPr lang="ko-KR" altLang="en-US"/>
              <a:t>계산 시 내부적으로 오류를 고려하여 수행됨</a:t>
            </a:r>
            <a:endParaRPr lang="en-US" altLang="ko-KR"/>
          </a:p>
          <a:p>
            <a:r>
              <a:rPr lang="en-US" altLang="ko-KR"/>
              <a:t>Provenance</a:t>
            </a:r>
          </a:p>
          <a:p>
            <a:pPr lvl="1"/>
            <a:r>
              <a:rPr lang="ko-KR" altLang="en-US"/>
              <a:t>데이터가 어떻게 도출되었는지 기록</a:t>
            </a:r>
            <a:endParaRPr lang="en-US" altLang="ko-KR"/>
          </a:p>
          <a:p>
            <a:pPr lvl="1"/>
            <a:r>
              <a:rPr lang="ko-KR" altLang="en-US"/>
              <a:t>데이터의 계산 과정을 추적할 수 있음</a:t>
            </a:r>
            <a:endParaRPr lang="en-US" altLang="ko-KR"/>
          </a:p>
          <a:p>
            <a:r>
              <a:rPr lang="en-US" altLang="ko-KR"/>
              <a:t>In-situ Data</a:t>
            </a:r>
          </a:p>
          <a:p>
            <a:pPr lvl="1"/>
            <a:r>
              <a:rPr lang="ko-KR" altLang="en-US"/>
              <a:t>데이터를 메모리에 로딩을 하지 않고 바로 처리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Storage of Arrays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5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9200" y="1090800"/>
            <a:ext cx="8302213" cy="52280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err="1"/>
              <a:t>SciDB</a:t>
            </a:r>
            <a:r>
              <a:rPr lang="en-US" altLang="ko-KR"/>
              <a:t> </a:t>
            </a:r>
            <a:r>
              <a:rPr lang="ko-KR" altLang="en-US"/>
              <a:t>개요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Data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Query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Extensibility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Storage of Arrays</a:t>
            </a:r>
          </a:p>
          <a:p>
            <a:pPr marL="457200" indent="-457200">
              <a:buFont typeface="+mj-lt"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9200" y="1090800"/>
            <a:ext cx="8302213" cy="5228062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과학</a:t>
            </a:r>
            <a:r>
              <a:rPr lang="ko-KR" altLang="en-US"/>
              <a:t> 분야에 특화된 </a:t>
            </a:r>
            <a:r>
              <a:rPr lang="en-US" altLang="ko-KR"/>
              <a:t>DBMS</a:t>
            </a:r>
          </a:p>
          <a:p>
            <a:r>
              <a:rPr lang="ko-KR" altLang="en-US"/>
              <a:t>오픈 소스</a:t>
            </a:r>
            <a:endParaRPr lang="en-US" altLang="ko-KR"/>
          </a:p>
          <a:p>
            <a:r>
              <a:rPr lang="en-US" altLang="ko-KR"/>
              <a:t>PostgreSQL </a:t>
            </a:r>
            <a:r>
              <a:rPr lang="ko-KR" altLang="en-US"/>
              <a:t>기반</a:t>
            </a:r>
            <a:endParaRPr lang="en-US" altLang="ko-KR"/>
          </a:p>
          <a:p>
            <a:r>
              <a:rPr lang="en-US" altLang="ko-KR"/>
              <a:t>C++</a:t>
            </a:r>
            <a:r>
              <a:rPr lang="ko-KR" altLang="en-US"/>
              <a:t>로 작성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SciDB</a:t>
            </a:r>
            <a:r>
              <a:rPr lang="en-US" altLang="ko-KR"/>
              <a:t> </a:t>
            </a:r>
            <a:r>
              <a:rPr lang="ko-KR" altLang="en-US"/>
              <a:t>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7C4D8-04E9-42B5-BD68-EDC4AA8E8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43" y="2637991"/>
            <a:ext cx="49625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2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9200" y="1090800"/>
            <a:ext cx="8302213" cy="5228062"/>
          </a:xfrm>
        </p:spPr>
        <p:txBody>
          <a:bodyPr>
            <a:normAutofit/>
          </a:bodyPr>
          <a:lstStyle/>
          <a:p>
            <a:r>
              <a:rPr lang="ko-KR" altLang="en-US"/>
              <a:t>데이터를 </a:t>
            </a:r>
            <a:r>
              <a:rPr lang="ko-KR" altLang="en-US">
                <a:solidFill>
                  <a:srgbClr val="FF0000"/>
                </a:solidFill>
              </a:rPr>
              <a:t>배열</a:t>
            </a:r>
            <a:r>
              <a:rPr lang="ko-KR" altLang="en-US"/>
              <a:t> 형태로 저장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임의 차원</a:t>
            </a:r>
            <a:r>
              <a:rPr lang="ko-KR" altLang="en-US"/>
              <a:t>의 배열을 허용</a:t>
            </a:r>
            <a:endParaRPr lang="en-US" altLang="ko-KR"/>
          </a:p>
          <a:p>
            <a:r>
              <a:rPr lang="ko-KR" altLang="en-US"/>
              <a:t>배열의 </a:t>
            </a:r>
            <a:r>
              <a:rPr lang="en-US" altLang="ko-KR"/>
              <a:t>cell</a:t>
            </a:r>
            <a:r>
              <a:rPr lang="ko-KR" altLang="en-US"/>
              <a:t>은 임의 개수의 </a:t>
            </a:r>
            <a:r>
              <a:rPr lang="en-US" altLang="ko-KR"/>
              <a:t>attribute</a:t>
            </a:r>
            <a:r>
              <a:rPr lang="ko-KR" altLang="en-US"/>
              <a:t>를 저장할 수 있음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Model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B5BD1-290F-41CB-84B7-F74B653D2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87" y="3023755"/>
            <a:ext cx="457263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9200" y="1090800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/>
              <a:t>AFL(Array</a:t>
            </a:r>
            <a:r>
              <a:rPr lang="ko-KR" altLang="en-US"/>
              <a:t> </a:t>
            </a:r>
            <a:r>
              <a:rPr lang="en-US" altLang="ko-KR"/>
              <a:t> Functional Language)</a:t>
            </a:r>
          </a:p>
          <a:p>
            <a:pPr lvl="1"/>
            <a:r>
              <a:rPr lang="ko-KR" altLang="en-US"/>
              <a:t>여러 연산들을 </a:t>
            </a:r>
            <a:r>
              <a:rPr lang="ko-KR" altLang="en-US">
                <a:solidFill>
                  <a:srgbClr val="FF0000"/>
                </a:solidFill>
              </a:rPr>
              <a:t>함수</a:t>
            </a:r>
            <a:r>
              <a:rPr lang="ko-KR" altLang="en-US"/>
              <a:t> 형태로 표현한 언어</a:t>
            </a:r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AQL(Array Query Language)</a:t>
            </a:r>
          </a:p>
          <a:p>
            <a:pPr lvl="1"/>
            <a:r>
              <a:rPr lang="ko-KR" altLang="en-US"/>
              <a:t>관계형 </a:t>
            </a:r>
            <a:r>
              <a:rPr lang="en-US" altLang="ko-KR"/>
              <a:t>DB</a:t>
            </a:r>
            <a:r>
              <a:rPr lang="ko-KR" altLang="en-US"/>
              <a:t>의 </a:t>
            </a:r>
            <a:r>
              <a:rPr lang="en-US" altLang="ko-KR">
                <a:solidFill>
                  <a:srgbClr val="FF0000"/>
                </a:solidFill>
              </a:rPr>
              <a:t>SQL</a:t>
            </a:r>
            <a:r>
              <a:rPr lang="ko-KR" altLang="en-US"/>
              <a:t>과 유사한 형태의 언어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AQL</a:t>
            </a:r>
            <a:r>
              <a:rPr lang="ko-KR" altLang="en-US"/>
              <a:t>은 </a:t>
            </a:r>
            <a:r>
              <a:rPr lang="en-US" altLang="ko-KR"/>
              <a:t>AFL</a:t>
            </a:r>
            <a:r>
              <a:rPr lang="ko-KR" altLang="en-US"/>
              <a:t>로 컴파일됨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Query Language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8D39E-EFD5-46B6-8FAC-D316FAEE4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55" y="2052620"/>
            <a:ext cx="5029902" cy="238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B2AEF6-A66C-45C6-86C1-D3F721C6A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39" y="3429000"/>
            <a:ext cx="489653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8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9200" y="1090800"/>
            <a:ext cx="8302213" cy="5228062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 정의 데이터 </a:t>
            </a:r>
            <a:r>
              <a:rPr lang="ko-KR" altLang="en-US" dirty="0" smtClean="0"/>
              <a:t>타입</a:t>
            </a:r>
            <a:endParaRPr lang="en-US" altLang="ko-KR" dirty="0"/>
          </a:p>
          <a:p>
            <a:pPr lvl="1"/>
            <a:r>
              <a:rPr lang="ko-KR" altLang="en-US" dirty="0" smtClean="0"/>
              <a:t>기본 데이터 타입을 확장</a:t>
            </a:r>
            <a:endParaRPr lang="en-US" altLang="ko-KR" dirty="0"/>
          </a:p>
          <a:p>
            <a:r>
              <a:rPr lang="ko-KR" altLang="en-US" dirty="0"/>
              <a:t>사용자 정의 함수</a:t>
            </a:r>
            <a:endParaRPr lang="en-US" altLang="ko-KR" dirty="0"/>
          </a:p>
          <a:p>
            <a:pPr lvl="1"/>
            <a:r>
              <a:rPr lang="ko-KR" altLang="en-US" dirty="0"/>
              <a:t>새로운 데이터 타입에 대한 연산을 정의</a:t>
            </a:r>
            <a:endParaRPr lang="en-US" altLang="ko-KR" dirty="0"/>
          </a:p>
          <a:p>
            <a:r>
              <a:rPr lang="ko-KR" altLang="en-US" dirty="0"/>
              <a:t>사용자 정의 집계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데이터 타입이나 </a:t>
            </a:r>
            <a:r>
              <a:rPr lang="en-US" altLang="ko-KR" dirty="0" smtClean="0"/>
              <a:t>UDF</a:t>
            </a:r>
            <a:r>
              <a:rPr lang="ko-KR" altLang="en-US" dirty="0" smtClean="0"/>
              <a:t>에 대해 집계 연산 정의</a:t>
            </a:r>
            <a:endParaRPr lang="en-US" altLang="ko-KR" dirty="0"/>
          </a:p>
          <a:p>
            <a:r>
              <a:rPr lang="ko-KR" altLang="en-US" dirty="0"/>
              <a:t>사용자 정의 배열 연산자</a:t>
            </a:r>
            <a:endParaRPr lang="en-US" altLang="ko-KR" dirty="0"/>
          </a:p>
          <a:p>
            <a:pPr lvl="1"/>
            <a:r>
              <a:rPr lang="ko-KR" altLang="en-US" dirty="0"/>
              <a:t>배열을 인자로 받아 새로운 배열을 반환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Extensibility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9200" y="1090800"/>
            <a:ext cx="8302213" cy="5228062"/>
          </a:xfrm>
        </p:spPr>
        <p:txBody>
          <a:bodyPr>
            <a:normAutofit/>
          </a:bodyPr>
          <a:lstStyle/>
          <a:p>
            <a:r>
              <a:rPr lang="ko-KR" altLang="en-US"/>
              <a:t>원칙 </a:t>
            </a:r>
            <a:r>
              <a:rPr lang="en-US" altLang="ko-KR"/>
              <a:t>1: </a:t>
            </a:r>
            <a:r>
              <a:rPr lang="ko-KR" altLang="en-US"/>
              <a:t>데이터의 이동을 최소화하여 모든 연산에 대한 </a:t>
            </a:r>
            <a:r>
              <a:rPr lang="ko-KR" altLang="en-US">
                <a:solidFill>
                  <a:srgbClr val="FF0000"/>
                </a:solidFill>
              </a:rPr>
              <a:t>병렬화</a:t>
            </a:r>
            <a:r>
              <a:rPr lang="ko-KR" altLang="en-US"/>
              <a:t>를 목표로 함</a:t>
            </a:r>
            <a:endParaRPr lang="en-US" altLang="ko-KR"/>
          </a:p>
          <a:p>
            <a:r>
              <a:rPr lang="ko-KR" altLang="en-US"/>
              <a:t>원칙 </a:t>
            </a:r>
            <a:r>
              <a:rPr lang="en-US" altLang="ko-KR"/>
              <a:t>2: incremental optimizer</a:t>
            </a:r>
            <a:r>
              <a:rPr lang="ko-KR" altLang="en-US"/>
              <a:t>가 더 정확한 크기 정보를 가짐</a:t>
            </a:r>
            <a:endParaRPr lang="en-US" altLang="ko-KR"/>
          </a:p>
          <a:p>
            <a:r>
              <a:rPr lang="ko-KR" altLang="en-US"/>
              <a:t>원칙 </a:t>
            </a:r>
            <a:r>
              <a:rPr lang="en-US" altLang="ko-KR"/>
              <a:t>3: </a:t>
            </a:r>
            <a:r>
              <a:rPr lang="ko-KR" altLang="en-US"/>
              <a:t>비용 기반의 </a:t>
            </a:r>
            <a:r>
              <a:rPr lang="en-US" altLang="ko-KR"/>
              <a:t>optimizer</a:t>
            </a:r>
            <a:r>
              <a:rPr lang="ko-KR" altLang="en-US"/>
              <a:t> 사용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Query Processing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0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9200" y="1090800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/>
              <a:t>Chunking</a:t>
            </a:r>
          </a:p>
          <a:p>
            <a:pPr lvl="1"/>
            <a:r>
              <a:rPr lang="ko-KR" altLang="en-US"/>
              <a:t>데이터는 </a:t>
            </a:r>
            <a:r>
              <a:rPr lang="en-US" altLang="ko-KR">
                <a:solidFill>
                  <a:srgbClr val="FF0000"/>
                </a:solidFill>
              </a:rPr>
              <a:t>chunk</a:t>
            </a:r>
            <a:r>
              <a:rPr lang="en-US" altLang="ko-KR"/>
              <a:t> </a:t>
            </a:r>
            <a:r>
              <a:rPr lang="ko-KR" altLang="en-US"/>
              <a:t>단위로 저장됨</a:t>
            </a:r>
            <a:endParaRPr lang="en-US" altLang="ko-KR"/>
          </a:p>
          <a:p>
            <a:pPr lvl="1"/>
            <a:r>
              <a:rPr lang="ko-KR" altLang="en-US"/>
              <a:t>인접한 셀에 대한 연산을 위해 </a:t>
            </a:r>
            <a:r>
              <a:rPr lang="en-US" altLang="ko-KR"/>
              <a:t>chunk</a:t>
            </a:r>
            <a:r>
              <a:rPr lang="ko-KR" altLang="en-US"/>
              <a:t>는 </a:t>
            </a:r>
            <a:r>
              <a:rPr lang="en-US" altLang="ko-KR">
                <a:solidFill>
                  <a:srgbClr val="FF0000"/>
                </a:solidFill>
              </a:rPr>
              <a:t>overlap</a:t>
            </a:r>
            <a:r>
              <a:rPr lang="en-US" altLang="ko-KR"/>
              <a:t> </a:t>
            </a:r>
            <a:r>
              <a:rPr lang="ko-KR" altLang="en-US"/>
              <a:t>가능함</a:t>
            </a:r>
            <a:endParaRPr lang="en-US" altLang="ko-KR"/>
          </a:p>
          <a:p>
            <a:pPr lvl="1"/>
            <a:r>
              <a:rPr lang="en-US" altLang="ko-KR"/>
              <a:t>chunk</a:t>
            </a:r>
            <a:r>
              <a:rPr lang="ko-KR" altLang="en-US"/>
              <a:t>는 논리적으로 고정 크기이지만</a:t>
            </a:r>
            <a:r>
              <a:rPr lang="en-US" altLang="ko-KR"/>
              <a:t>, </a:t>
            </a:r>
            <a:r>
              <a:rPr lang="ko-KR" altLang="en-US"/>
              <a:t>물리적으로는 압축 때문에 가변 크기임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Storage of Arrays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18A5E-2B52-41AC-90FE-DC23158EC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34" y="2884975"/>
            <a:ext cx="442974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9200" y="1090800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/>
              <a:t>Version Control</a:t>
            </a:r>
          </a:p>
          <a:p>
            <a:pPr lvl="1"/>
            <a:r>
              <a:rPr lang="ko-KR" altLang="en-US"/>
              <a:t>데이터를 덮어쓰는 대신 버전을 부여하여 관리</a:t>
            </a:r>
            <a:endParaRPr lang="en-US" altLang="ko-KR"/>
          </a:p>
          <a:p>
            <a:pPr lvl="1"/>
            <a:r>
              <a:rPr lang="ko-KR" altLang="en-US"/>
              <a:t>이전 버전과의 차이만 저장</a:t>
            </a:r>
            <a:endParaRPr lang="en-US" altLang="ko-KR"/>
          </a:p>
          <a:p>
            <a:pPr lvl="1"/>
            <a:r>
              <a:rPr lang="ko-KR" altLang="en-US"/>
              <a:t>특정 시점의 버전에 이름을 붙일 수 있음</a:t>
            </a:r>
            <a:endParaRPr lang="en-US" altLang="ko-KR"/>
          </a:p>
          <a:p>
            <a:r>
              <a:rPr lang="en-US" altLang="ko-KR"/>
              <a:t>Skew Management</a:t>
            </a:r>
          </a:p>
          <a:p>
            <a:pPr lvl="1"/>
            <a:r>
              <a:rPr lang="ko-KR" altLang="en-US"/>
              <a:t>과학 데이터는 특정 영역에 편중되는 경우가 많음</a:t>
            </a:r>
            <a:endParaRPr lang="en-US" altLang="ko-KR"/>
          </a:p>
          <a:p>
            <a:pPr lvl="1"/>
            <a:r>
              <a:rPr lang="en-US" altLang="ko-KR"/>
              <a:t>Chunk</a:t>
            </a:r>
            <a:r>
              <a:rPr lang="ko-KR" altLang="en-US"/>
              <a:t>의 크기에 따라 쪼개거나 다른 </a:t>
            </a:r>
            <a:r>
              <a:rPr lang="en-US" altLang="ko-KR"/>
              <a:t>chunk</a:t>
            </a:r>
            <a:r>
              <a:rPr lang="ko-KR" altLang="en-US"/>
              <a:t>와 함께 저장</a:t>
            </a:r>
          </a:p>
          <a:p>
            <a:r>
              <a:rPr lang="en-US" altLang="ko-KR"/>
              <a:t>Compression</a:t>
            </a:r>
          </a:p>
          <a:p>
            <a:pPr lvl="1"/>
            <a:r>
              <a:rPr lang="ko-KR" altLang="en-US"/>
              <a:t>희소한 배열은 </a:t>
            </a:r>
            <a:r>
              <a:rPr lang="en-US" altLang="ko-KR"/>
              <a:t>null</a:t>
            </a:r>
            <a:r>
              <a:rPr lang="ko-KR" altLang="en-US"/>
              <a:t>이 아닌 값들만 리스트로 저장할 수 있음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Storage of Arrays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4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15241</TotalTime>
  <Words>295</Words>
  <Application>Microsoft Office PowerPoint</Application>
  <PresentationFormat>화면 슬라이드 쇼(4:3)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Times New Roman</vt:lpstr>
      <vt:lpstr>Wingdings</vt:lpstr>
      <vt:lpstr>Office 테마</vt:lpstr>
      <vt:lpstr>The Architecture of SciDB</vt:lpstr>
      <vt:lpstr>목차</vt:lpstr>
      <vt:lpstr>SciDB 개요</vt:lpstr>
      <vt:lpstr>Data Model</vt:lpstr>
      <vt:lpstr>Query Language</vt:lpstr>
      <vt:lpstr>Extensibility</vt:lpstr>
      <vt:lpstr>Query Processing</vt:lpstr>
      <vt:lpstr>Storage of Arrays</vt:lpstr>
      <vt:lpstr>Storage of Arrays</vt:lpstr>
      <vt:lpstr>Storage of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L8</cp:lastModifiedBy>
  <cp:revision>238</cp:revision>
  <cp:lastPrinted>2018-02-26T08:14:14Z</cp:lastPrinted>
  <dcterms:created xsi:type="dcterms:W3CDTF">2015-03-16T04:19:06Z</dcterms:created>
  <dcterms:modified xsi:type="dcterms:W3CDTF">2018-07-23T02:00:38Z</dcterms:modified>
</cp:coreProperties>
</file>