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8" r:id="rId26"/>
    <p:sldId id="283" r:id="rId27"/>
    <p:sldId id="284" r:id="rId28"/>
    <p:sldId id="299" r:id="rId29"/>
    <p:sldId id="288" r:id="rId30"/>
    <p:sldId id="285" r:id="rId31"/>
    <p:sldId id="286" r:id="rId32"/>
    <p:sldId id="301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77321" autoAdjust="0"/>
  </p:normalViewPr>
  <p:slideViewPr>
    <p:cSldViewPr>
      <p:cViewPr varScale="1">
        <p:scale>
          <a:sx n="87" d="100"/>
          <a:sy n="87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Rendezvous : </a:t>
            </a:r>
            <a:r>
              <a:rPr lang="ko-KR" altLang="en-US" dirty="0" smtClean="0"/>
              <a:t>랑데부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1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Irrelevant : </a:t>
            </a:r>
            <a:r>
              <a:rPr lang="ko-KR" altLang="en-US" dirty="0" smtClean="0"/>
              <a:t>무관한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9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/41&gt;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Scalable Distributed Reasoning </a:t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88032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Jacopo </a:t>
            </a:r>
            <a:r>
              <a:rPr lang="en-US" altLang="ko-KR" dirty="0" err="1" smtClean="0"/>
              <a:t>Urbani</a:t>
            </a:r>
            <a:r>
              <a:rPr lang="en-US" altLang="ko-KR" dirty="0" smtClean="0"/>
              <a:t>, Spyros </a:t>
            </a:r>
            <a:r>
              <a:rPr lang="en-US" altLang="ko-KR" dirty="0" err="1" smtClean="0"/>
              <a:t>Kotoulas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Eyal</a:t>
            </a:r>
            <a:r>
              <a:rPr lang="en-US" altLang="ko-KR" dirty="0" smtClean="0"/>
              <a:t> Oren, and Frank van </a:t>
            </a:r>
            <a:r>
              <a:rPr lang="en-US" altLang="ko-KR" dirty="0" err="1" smtClean="0"/>
              <a:t>Harmelen</a:t>
            </a:r>
            <a:endParaRPr lang="en-US" altLang="ko-KR" dirty="0" smtClean="0"/>
          </a:p>
          <a:p>
            <a:r>
              <a:rPr lang="en-US" altLang="ko-KR" dirty="0" smtClean="0"/>
              <a:t>Department of Computer Science,</a:t>
            </a:r>
          </a:p>
          <a:p>
            <a:r>
              <a:rPr lang="en-US" altLang="ko-KR" dirty="0" err="1" smtClean="0"/>
              <a:t>Vrije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Universiteit</a:t>
            </a:r>
            <a:r>
              <a:rPr lang="en-US" altLang="ko-KR" dirty="0" smtClean="0"/>
              <a:t> Amsterdam,</a:t>
            </a:r>
          </a:p>
          <a:p>
            <a:r>
              <a:rPr lang="en-US" altLang="ko-KR" dirty="0" smtClean="0"/>
              <a:t>The Netherlands	</a:t>
            </a:r>
            <a:r>
              <a:rPr lang="en-US" altLang="ko-KR" dirty="0"/>
              <a:t>	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       </a:t>
            </a:r>
            <a:r>
              <a:rPr lang="en-US" altLang="ko-KR" dirty="0" smtClean="0"/>
              <a:t>22 </a:t>
            </a:r>
            <a:r>
              <a:rPr lang="en-US" altLang="ko-KR" dirty="0" smtClean="0"/>
              <a:t>November 2012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	SNU IDB Lab.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	</a:t>
            </a:r>
            <a:r>
              <a:rPr lang="en-US" altLang="ko-KR" dirty="0" err="1" smtClean="0"/>
              <a:t>Hye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ung</a:t>
            </a:r>
            <a:r>
              <a:rPr lang="en-US" altLang="ko-KR" dirty="0" smtClean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6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</a:t>
            </a:r>
            <a:r>
              <a:rPr lang="en-US" altLang="ko-KR" dirty="0" err="1"/>
              <a:t>MapReduce</a:t>
            </a:r>
            <a:r>
              <a:rPr lang="en-US" altLang="ko-KR" dirty="0"/>
              <a:t> Framework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Counting term occurrences in RDF </a:t>
            </a:r>
            <a:r>
              <a:rPr lang="en-US" altLang="ko-KR" dirty="0" err="1"/>
              <a:t>Ntriples</a:t>
            </a:r>
            <a:r>
              <a:rPr lang="en-US" altLang="ko-KR" dirty="0"/>
              <a:t> </a:t>
            </a:r>
            <a:r>
              <a:rPr lang="en-US" altLang="ko-KR" dirty="0" smtClean="0"/>
              <a:t>files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Map</a:t>
            </a:r>
          </a:p>
          <a:p>
            <a:pPr lvl="2"/>
            <a:r>
              <a:rPr lang="en-US" altLang="ko-KR" dirty="0" smtClean="0"/>
              <a:t>Input(key : line number, value : triple(s, p, o ))</a:t>
            </a:r>
          </a:p>
          <a:p>
            <a:pPr lvl="2"/>
            <a:r>
              <a:rPr lang="en-US" altLang="ko-KR" dirty="0" smtClean="0"/>
              <a:t>Output(key : triple term, value : blank)</a:t>
            </a:r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Input(key : triple term, value : irrelevant values)</a:t>
            </a:r>
          </a:p>
          <a:p>
            <a:pPr lvl="2"/>
            <a:r>
              <a:rPr lang="en-US" altLang="ko-KR" dirty="0" smtClean="0"/>
              <a:t>Output(key : triple term, value : count)</a:t>
            </a:r>
          </a:p>
          <a:p>
            <a:pPr lvl="2"/>
            <a:r>
              <a:rPr lang="en-US" altLang="ko-KR" dirty="0" smtClean="0"/>
              <a:t>Skewed partitioning may slow down system’s speed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76" y="1484784"/>
            <a:ext cx="4471240" cy="236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3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Is the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Framework?</a:t>
            </a:r>
          </a:p>
          <a:p>
            <a:r>
              <a:rPr lang="en-US" altLang="ko-KR" dirty="0" smtClean="0"/>
              <a:t>Naive </a:t>
            </a:r>
            <a:r>
              <a:rPr lang="en-US" altLang="ko-KR" dirty="0"/>
              <a:t>RDFS Reasoning with </a:t>
            </a:r>
            <a:r>
              <a:rPr lang="en-US" altLang="ko-KR" dirty="0" err="1"/>
              <a:t>MapReduce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Efficient 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8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Naive RDFS Reasoning with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RDFS rules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576388"/>
            <a:ext cx="76295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57238" y="2204864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57238" y="2852936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7238" y="3068960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57238" y="3573016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57238" y="4005064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57238" y="4437112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57238" y="4941168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7238" y="5157192"/>
            <a:ext cx="77031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Naive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closure of an RDF input graph</a:t>
            </a:r>
          </a:p>
          <a:p>
            <a:pPr lvl="1"/>
            <a:r>
              <a:rPr lang="en-US" altLang="ko-KR" dirty="0" smtClean="0"/>
              <a:t>RDFS semantics</a:t>
            </a:r>
          </a:p>
          <a:p>
            <a:pPr lvl="1"/>
            <a:r>
              <a:rPr lang="en-US" altLang="ko-KR" dirty="0" smtClean="0"/>
              <a:t>Applying RDFS rules iteratively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Applying the RDFS</a:t>
            </a:r>
          </a:p>
          <a:p>
            <a:pPr lvl="1"/>
            <a:r>
              <a:rPr lang="en-US" altLang="ko-KR" dirty="0" smtClean="0"/>
              <a:t>Performing a join over some terms</a:t>
            </a:r>
          </a:p>
          <a:p>
            <a:pPr lvl="1"/>
            <a:r>
              <a:rPr lang="en-US" altLang="ko-KR" dirty="0" smtClean="0"/>
              <a:t>Ignore rules 1, 4a, 4b, 6, 8, 10, 12, 13(for brevity)</a:t>
            </a:r>
          </a:p>
          <a:p>
            <a:pPr lvl="1"/>
            <a:r>
              <a:rPr lang="en-US" altLang="ko-KR" dirty="0" smtClean="0"/>
              <a:t>Rules with two antecedents are more challenging(-&gt; join required)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2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Naive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rule 9 from Table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Map</a:t>
            </a:r>
          </a:p>
          <a:p>
            <a:pPr lvl="2"/>
            <a:r>
              <a:rPr lang="en-US" altLang="ko-KR" dirty="0" smtClean="0"/>
              <a:t>Input(key : line number, value : triple)</a:t>
            </a:r>
          </a:p>
          <a:p>
            <a:pPr lvl="2"/>
            <a:r>
              <a:rPr lang="en-US" altLang="ko-KR" dirty="0" smtClean="0"/>
              <a:t>Output</a:t>
            </a:r>
          </a:p>
          <a:p>
            <a:pPr lvl="3"/>
            <a:r>
              <a:rPr lang="en-US" altLang="ko-KR" dirty="0"/>
              <a:t>k</a:t>
            </a:r>
            <a:r>
              <a:rPr lang="en-US" altLang="ko-KR" dirty="0" smtClean="0"/>
              <a:t>ey : triple(object), value : triple // group (s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x) on x</a:t>
            </a:r>
          </a:p>
          <a:p>
            <a:pPr lvl="3"/>
            <a:r>
              <a:rPr lang="en-US" altLang="ko-KR" dirty="0"/>
              <a:t>k</a:t>
            </a:r>
            <a:r>
              <a:rPr lang="en-US" altLang="ko-KR" dirty="0" smtClean="0"/>
              <a:t>ey : triple(subject), value : triple // group (x </a:t>
            </a:r>
            <a:r>
              <a:rPr lang="en-US" altLang="ko-KR" dirty="0" err="1" smtClean="0"/>
              <a:t>rdfs:subClassOf</a:t>
            </a:r>
            <a:r>
              <a:rPr lang="en-US" altLang="ko-KR" dirty="0"/>
              <a:t> </a:t>
            </a:r>
            <a:r>
              <a:rPr lang="en-US" altLang="ko-KR" dirty="0" smtClean="0"/>
              <a:t>y) on y</a:t>
            </a:r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Input(key : triple term(e.g. x), values : triples(e.g. s type x, x </a:t>
            </a:r>
            <a:r>
              <a:rPr lang="en-US" altLang="ko-KR" dirty="0" err="1" smtClean="0"/>
              <a:t>subClassOf</a:t>
            </a:r>
            <a:r>
              <a:rPr lang="en-US" altLang="ko-KR" dirty="0" smtClean="0"/>
              <a:t> y))</a:t>
            </a:r>
          </a:p>
          <a:p>
            <a:pPr lvl="2"/>
            <a:r>
              <a:rPr lang="en-US" altLang="ko-KR" dirty="0" smtClean="0"/>
              <a:t>Output(key : null, value : triple(s, “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”, y))</a:t>
            </a:r>
          </a:p>
          <a:p>
            <a:pPr lvl="2"/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11424"/>
            <a:ext cx="6877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Naive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Iteration process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56792"/>
            <a:ext cx="5200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335699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840" y="335699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rdfs:subClassOf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335699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940" y="408545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32204" y="408545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rdf:type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80476" y="408545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5517232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31840" y="5517232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rdf:type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0112" y="5517232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19672" y="4221088"/>
            <a:ext cx="35200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48225" y="3501008"/>
            <a:ext cx="35200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888800" y="4869160"/>
            <a:ext cx="6574313" cy="4320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Find possible all s and y</a:t>
            </a:r>
            <a:endParaRPr lang="ko-KR" altLang="en-US" dirty="0"/>
          </a:p>
        </p:txBody>
      </p:sp>
      <p:sp>
        <p:nvSpPr>
          <p:cNvPr id="17" name="U자형 화살표 16"/>
          <p:cNvSpPr/>
          <p:nvPr/>
        </p:nvSpPr>
        <p:spPr>
          <a:xfrm rot="5400000">
            <a:off x="7119666" y="3268390"/>
            <a:ext cx="2127053" cy="144016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  <p:bldP spid="16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Naive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Complete RDFS Reasoning : The Need for </a:t>
            </a:r>
            <a:r>
              <a:rPr lang="en-US" altLang="ko-KR" dirty="0" err="1" smtClean="0"/>
              <a:t>Fixpoint</a:t>
            </a:r>
            <a:r>
              <a:rPr lang="en-US" altLang="ko-KR" dirty="0" smtClean="0"/>
              <a:t> Iteration</a:t>
            </a:r>
          </a:p>
          <a:p>
            <a:pPr lvl="1"/>
            <a:r>
              <a:rPr lang="en-US" altLang="ko-KR" dirty="0" smtClean="0"/>
              <a:t>Need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map/reduce Iteration steps for </a:t>
            </a:r>
            <a:r>
              <a:rPr lang="en-US" altLang="ko-KR" i="1" dirty="0" smtClean="0"/>
              <a:t>all</a:t>
            </a:r>
            <a:r>
              <a:rPr lang="en-US" altLang="ko-KR" dirty="0" smtClean="0"/>
              <a:t> corresponding conclusions</a:t>
            </a:r>
          </a:p>
          <a:p>
            <a:pPr lvl="1"/>
            <a:r>
              <a:rPr lang="en-US" altLang="ko-KR" dirty="0" smtClean="0"/>
              <a:t>Many rules are interrelated</a:t>
            </a:r>
          </a:p>
          <a:p>
            <a:pPr lvl="1"/>
            <a:r>
              <a:rPr lang="en-US" altLang="ko-KR" dirty="0" smtClean="0"/>
              <a:t>Need to re-apply rules and chain map/reduce functions</a:t>
            </a:r>
          </a:p>
          <a:p>
            <a:pPr lvl="1"/>
            <a:r>
              <a:rPr lang="en-US" altLang="ko-KR" dirty="0" smtClean="0"/>
              <a:t>Some </a:t>
            </a:r>
            <a:r>
              <a:rPr lang="en-US" altLang="ko-KR" dirty="0" err="1" smtClean="0"/>
              <a:t>fixpoint</a:t>
            </a:r>
            <a:r>
              <a:rPr lang="en-US" altLang="ko-KR" dirty="0" smtClean="0"/>
              <a:t> will be needed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8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Is the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Framework?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Naive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Efficient RDFS Reasoning with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Naive RDFS Reasoning is inefficient</a:t>
            </a:r>
          </a:p>
          <a:p>
            <a:pPr lvl="1"/>
            <a:r>
              <a:rPr lang="en-US" altLang="ko-KR" dirty="0" smtClean="0"/>
              <a:t>Produces duplicate triples</a:t>
            </a:r>
          </a:p>
          <a:p>
            <a:pPr lvl="1"/>
            <a:r>
              <a:rPr lang="en-US" altLang="ko-KR" dirty="0" smtClean="0"/>
              <a:t>Requires </a:t>
            </a:r>
            <a:r>
              <a:rPr lang="en-US" altLang="ko-KR" dirty="0" err="1" smtClean="0"/>
              <a:t>fixpoint</a:t>
            </a:r>
            <a:r>
              <a:rPr lang="en-US" altLang="ko-KR" dirty="0" smtClean="0"/>
              <a:t> iteration</a:t>
            </a:r>
          </a:p>
          <a:p>
            <a:pPr lvl="1"/>
            <a:r>
              <a:rPr lang="en-US" altLang="ko-KR" dirty="0" smtClean="0"/>
              <a:t>Falcon dataset test result -&gt; unique : duplicate = 1 : 50</a:t>
            </a:r>
          </a:p>
          <a:p>
            <a:pPr lvl="1"/>
            <a:r>
              <a:rPr lang="en-US" altLang="ko-KR" dirty="0" smtClean="0"/>
              <a:t>Need more efficient approach</a:t>
            </a:r>
          </a:p>
          <a:p>
            <a:r>
              <a:rPr lang="en-US" altLang="ko-KR" dirty="0" smtClean="0"/>
              <a:t>3 </a:t>
            </a:r>
            <a:r>
              <a:rPr lang="en-US" altLang="ko-KR" dirty="0" err="1" smtClean="0"/>
              <a:t>optimisations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decrease the number of jobs and time for closure computation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Loading Schema Triples in Memory</a:t>
            </a:r>
          </a:p>
          <a:p>
            <a:pPr lvl="1"/>
            <a:r>
              <a:rPr lang="en-US" altLang="ko-KR" dirty="0" smtClean="0"/>
              <a:t>Schema triples &lt;&lt; instance triples</a:t>
            </a:r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.g. </a:t>
            </a:r>
            <a:r>
              <a:rPr lang="en-US" altLang="ko-KR" dirty="0" err="1" smtClean="0"/>
              <a:t>rdfs:subClassOf</a:t>
            </a:r>
            <a:r>
              <a:rPr lang="en-US" altLang="ko-KR" dirty="0" smtClean="0"/>
              <a:t> triples &lt;&lt;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triples</a:t>
            </a:r>
          </a:p>
        </p:txBody>
      </p:sp>
      <p:sp>
        <p:nvSpPr>
          <p:cNvPr id="5" name="줄무늬가 있는 오른쪽 화살표 4"/>
          <p:cNvSpPr/>
          <p:nvPr/>
        </p:nvSpPr>
        <p:spPr>
          <a:xfrm>
            <a:off x="755576" y="2348880"/>
            <a:ext cx="4608512" cy="10081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triples(stream)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3501008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Schema triples(in-memory)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427984" y="2420888"/>
            <a:ext cx="1080120" cy="172819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508104" y="2780928"/>
            <a:ext cx="864096" cy="28803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6216" y="259757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Join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What Is the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Framework?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Naive RDFS Reasoning with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Efficient RDFS Reasoning with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Grouping to Avoid Duplicates</a:t>
            </a:r>
          </a:p>
          <a:p>
            <a:pPr lvl="1"/>
            <a:r>
              <a:rPr lang="en-US" altLang="ko-KR" dirty="0" smtClean="0"/>
              <a:t>e.g. rule 2: p </a:t>
            </a:r>
            <a:r>
              <a:rPr lang="en-US" altLang="ko-KR" dirty="0" err="1" smtClean="0"/>
              <a:t>rdfs:domain</a:t>
            </a:r>
            <a:r>
              <a:rPr lang="en-US" altLang="ko-KR" dirty="0" smtClean="0"/>
              <a:t> x &amp; s p o =&gt; s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x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198884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</a:p>
          <a:p>
            <a:pPr algn="ctr"/>
            <a:r>
              <a:rPr lang="en-US" altLang="ko-KR" dirty="0" smtClean="0"/>
              <a:t>(Join)</a:t>
            </a:r>
          </a:p>
          <a:p>
            <a:pPr algn="ctr"/>
            <a:r>
              <a:rPr lang="en-US" altLang="ko-KR" dirty="0" smtClean="0"/>
              <a:t>s p a</a:t>
            </a:r>
          </a:p>
          <a:p>
            <a:pPr algn="ctr"/>
            <a:r>
              <a:rPr lang="en-US" altLang="ko-KR" dirty="0" smtClean="0"/>
              <a:t>s p b</a:t>
            </a:r>
          </a:p>
          <a:p>
            <a:pPr algn="ctr"/>
            <a:r>
              <a:rPr lang="en-US" altLang="ko-KR" dirty="0" smtClean="0"/>
              <a:t>s p c</a:t>
            </a:r>
          </a:p>
          <a:p>
            <a:pPr algn="ctr"/>
            <a:r>
              <a:rPr lang="en-US" altLang="ko-KR" dirty="0"/>
              <a:t>&amp;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 </a:t>
            </a:r>
            <a:r>
              <a:rPr lang="en-US" altLang="ko-KR" dirty="0" err="1" smtClean="0"/>
              <a:t>rdfs:domain</a:t>
            </a:r>
            <a:r>
              <a:rPr lang="en-US" altLang="ko-KR" dirty="0" smtClean="0"/>
              <a:t> x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807033" y="1844824"/>
            <a:ext cx="3240360" cy="1872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(s,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, x)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s, </a:t>
            </a:r>
            <a:r>
              <a:rPr lang="en-US" altLang="ko-KR" dirty="0" err="1"/>
              <a:t>rdf:type</a:t>
            </a:r>
            <a:r>
              <a:rPr lang="en-US" altLang="ko-KR" dirty="0"/>
              <a:t>, x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s, </a:t>
            </a:r>
            <a:r>
              <a:rPr lang="en-US" altLang="ko-KR" dirty="0" err="1"/>
              <a:t>rdf:type</a:t>
            </a:r>
            <a:r>
              <a:rPr lang="en-US" altLang="ko-KR" dirty="0"/>
              <a:t>, 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84168" y="198884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450912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</a:p>
          <a:p>
            <a:pPr algn="ctr"/>
            <a:r>
              <a:rPr lang="en-US" altLang="ko-KR" dirty="0" smtClean="0"/>
              <a:t>s p a</a:t>
            </a:r>
          </a:p>
          <a:p>
            <a:pPr algn="ctr"/>
            <a:r>
              <a:rPr lang="en-US" altLang="ko-KR" dirty="0" smtClean="0"/>
              <a:t>s p b</a:t>
            </a:r>
          </a:p>
          <a:p>
            <a:pPr algn="ctr"/>
            <a:r>
              <a:rPr lang="en-US" altLang="ko-KR" dirty="0" smtClean="0"/>
              <a:t>s p c</a:t>
            </a:r>
          </a:p>
          <a:p>
            <a:pPr algn="ctr"/>
            <a:r>
              <a:rPr lang="en-US" altLang="ko-KR" dirty="0"/>
              <a:t>&amp;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 </a:t>
            </a:r>
            <a:r>
              <a:rPr lang="en-US" altLang="ko-KR" dirty="0" err="1" smtClean="0"/>
              <a:t>rdfs:domain</a:t>
            </a:r>
            <a:r>
              <a:rPr lang="en-US" altLang="ko-KR" dirty="0" smtClean="0"/>
              <a:t> x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807033" y="4365104"/>
            <a:ext cx="3240360" cy="1872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(s, p)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s</a:t>
            </a:r>
            <a:r>
              <a:rPr lang="en-US" altLang="ko-KR" dirty="0" smtClean="0"/>
              <a:t>, p)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s, </a:t>
            </a:r>
            <a:r>
              <a:rPr lang="en-US" altLang="ko-KR" dirty="0" smtClean="0"/>
              <a:t>p)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07033" y="5818567"/>
            <a:ext cx="3240360" cy="5423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 </a:t>
            </a:r>
            <a:r>
              <a:rPr lang="en-US" altLang="ko-KR" dirty="0" err="1" smtClean="0"/>
              <a:t>rdfs:domain</a:t>
            </a:r>
            <a:r>
              <a:rPr lang="en-US" altLang="ko-KR" dirty="0" smtClean="0"/>
              <a:t> 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84168" y="450912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</a:p>
          <a:p>
            <a:pPr algn="ctr"/>
            <a:r>
              <a:rPr lang="en-US" altLang="ko-KR" dirty="0" smtClean="0"/>
              <a:t>(Join)</a:t>
            </a:r>
          </a:p>
          <a:p>
            <a:pPr algn="ctr"/>
            <a:r>
              <a:rPr lang="en-US" altLang="ko-KR" dirty="0" smtClean="0"/>
              <a:t>Join once with unique tuple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3275856" y="3933056"/>
            <a:ext cx="2160240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195736" y="1844824"/>
            <a:ext cx="4320480" cy="237626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Ordering the Application of the RDFS Rules</a:t>
            </a:r>
          </a:p>
          <a:p>
            <a:pPr lvl="1"/>
            <a:r>
              <a:rPr lang="en-US" altLang="ko-KR" dirty="0" smtClean="0"/>
              <a:t>Some rules may triggered by which other rule</a:t>
            </a:r>
          </a:p>
          <a:p>
            <a:pPr lvl="1"/>
            <a:r>
              <a:rPr lang="en-US" altLang="ko-KR" dirty="0" smtClean="0"/>
              <a:t>So, </a:t>
            </a:r>
            <a:r>
              <a:rPr lang="en-US" altLang="ko-KR" dirty="0" err="1" smtClean="0"/>
              <a:t>categorise</a:t>
            </a:r>
            <a:r>
              <a:rPr lang="en-US" altLang="ko-KR" dirty="0" smtClean="0"/>
              <a:t> the rules based on their output and antecedents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4958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63691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 12 and Rule 13 output X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rdfs:member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rdfs:Literal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b</a:t>
            </a:r>
            <a:r>
              <a:rPr lang="en-US" altLang="ko-KR" dirty="0" smtClean="0"/>
              <a:t>oth aren’t sub-classes or </a:t>
            </a:r>
            <a:r>
              <a:rPr lang="en-US" altLang="ko-KR" dirty="0" err="1" smtClean="0"/>
              <a:t>subproperties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83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Complete Picture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7" y="1581282"/>
            <a:ext cx="8352087" cy="393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Dictionary Encoding in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reduce the physical size of the input data</a:t>
            </a:r>
          </a:p>
          <a:p>
            <a:pPr lvl="1"/>
            <a:r>
              <a:rPr lang="en-US" altLang="ko-KR" dirty="0" smtClean="0"/>
              <a:t>Each triple term is rewritten into a unique identifier</a:t>
            </a:r>
          </a:p>
          <a:p>
            <a:pPr lvl="1"/>
            <a:r>
              <a:rPr lang="en-US" altLang="ko-KR" dirty="0" smtClean="0"/>
              <a:t>Rewriting each term into 8-byte identifier</a:t>
            </a:r>
          </a:p>
          <a:p>
            <a:pPr lvl="1"/>
            <a:r>
              <a:rPr lang="en-US" altLang="ko-KR" dirty="0" smtClean="0"/>
              <a:t>Encoding 865M triples takes about 1 hour on 32 nodes</a:t>
            </a:r>
          </a:p>
          <a:p>
            <a:pPr lvl="1"/>
            <a:r>
              <a:rPr lang="en-US" altLang="ko-KR" dirty="0" smtClean="0"/>
              <a:t>Schema triples are extracted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Job: Apply Rules on Sub-Properties</a:t>
            </a:r>
          </a:p>
          <a:p>
            <a:pPr lvl="1"/>
            <a:r>
              <a:rPr lang="en-US" altLang="ko-KR" dirty="0" smtClean="0"/>
              <a:t>Applies rules 5 &amp; 7</a:t>
            </a:r>
          </a:p>
          <a:p>
            <a:pPr lvl="1"/>
            <a:r>
              <a:rPr lang="en-US" altLang="ko-KR" dirty="0" smtClean="0"/>
              <a:t>5</a:t>
            </a:r>
            <a:r>
              <a:rPr lang="en-US" altLang="ko-KR" dirty="0"/>
              <a:t>: p </a:t>
            </a:r>
            <a:r>
              <a:rPr lang="en-US" altLang="ko-KR" dirty="0" err="1"/>
              <a:t>rdfs:subPropertyOf</a:t>
            </a:r>
            <a:r>
              <a:rPr lang="en-US" altLang="ko-KR" dirty="0"/>
              <a:t> q &amp; q </a:t>
            </a:r>
            <a:r>
              <a:rPr lang="en-US" altLang="ko-KR" dirty="0" err="1"/>
              <a:t>rdfs:subPropertyOf</a:t>
            </a:r>
            <a:r>
              <a:rPr lang="en-US" altLang="ko-KR" dirty="0"/>
              <a:t> r ⇒ p </a:t>
            </a:r>
            <a:r>
              <a:rPr lang="en-US" altLang="ko-KR" dirty="0" err="1"/>
              <a:t>rdfs:subPropertyOf</a:t>
            </a:r>
            <a:r>
              <a:rPr lang="en-US" altLang="ko-KR" dirty="0"/>
              <a:t> r</a:t>
            </a:r>
          </a:p>
          <a:p>
            <a:pPr lvl="1"/>
            <a:r>
              <a:rPr lang="pt-BR" altLang="ko-KR" dirty="0" smtClean="0"/>
              <a:t>7</a:t>
            </a:r>
            <a:r>
              <a:rPr lang="pt-BR" altLang="ko-KR" dirty="0"/>
              <a:t>: s p o &amp; p rdfs:subPropertyOf q ⇒ s q </a:t>
            </a:r>
            <a:r>
              <a:rPr lang="pt-BR" altLang="ko-KR" dirty="0" smtClean="0"/>
              <a:t>o</a:t>
            </a:r>
          </a:p>
          <a:p>
            <a:pPr lvl="1"/>
            <a:r>
              <a:rPr lang="pt-BR" altLang="ko-KR" dirty="0" smtClean="0"/>
              <a:t>Map</a:t>
            </a:r>
          </a:p>
          <a:p>
            <a:pPr lvl="2"/>
            <a:r>
              <a:rPr lang="pt-BR" altLang="ko-KR" dirty="0" smtClean="0"/>
              <a:t>input(key : null, value : triple)</a:t>
            </a:r>
          </a:p>
          <a:p>
            <a:pPr lvl="2"/>
            <a:r>
              <a:rPr lang="pt-BR" altLang="ko-KR" dirty="0" smtClean="0"/>
              <a:t>Output</a:t>
            </a:r>
          </a:p>
          <a:p>
            <a:pPr lvl="3"/>
            <a:r>
              <a:rPr lang="pt-BR" altLang="ko-KR" dirty="0" smtClean="0"/>
              <a:t>Key : “1” + s + “-” + o, value : o // for rule 7</a:t>
            </a:r>
          </a:p>
          <a:p>
            <a:pPr lvl="3"/>
            <a:r>
              <a:rPr lang="pt-BR" altLang="ko-KR" dirty="0" smtClean="0"/>
              <a:t>Key : “2” + s, value : o // for rule 5</a:t>
            </a:r>
          </a:p>
          <a:p>
            <a:pPr lvl="1"/>
            <a:r>
              <a:rPr lang="pt-BR" altLang="ko-KR" dirty="0" smtClean="0"/>
              <a:t>Reduce</a:t>
            </a:r>
          </a:p>
          <a:p>
            <a:pPr lvl="2"/>
            <a:r>
              <a:rPr lang="pt-BR" altLang="ko-KR" dirty="0" smtClean="0"/>
              <a:t>Input(key : flag + some triples terms, values : triples to be matched with the schema)</a:t>
            </a:r>
          </a:p>
          <a:p>
            <a:pPr lvl="2"/>
            <a:r>
              <a:rPr lang="pt-BR" altLang="ko-KR" dirty="0" smtClean="0"/>
              <a:t>Output</a:t>
            </a:r>
          </a:p>
          <a:p>
            <a:pPr lvl="3"/>
            <a:r>
              <a:rPr lang="pt-BR" altLang="ko-KR" dirty="0" smtClean="0"/>
              <a:t>Key : null, value : triple(s, superproperty, o) // doing rule 7</a:t>
            </a:r>
          </a:p>
          <a:p>
            <a:pPr lvl="3"/>
            <a:r>
              <a:rPr lang="pt-BR" altLang="ko-KR" dirty="0" smtClean="0"/>
              <a:t>Key : null, value : triple(s, “rdfs:subPropertyOf”, superproperty) // doing rule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9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Job: </a:t>
            </a:r>
            <a:r>
              <a:rPr lang="en-US" altLang="ko-KR" dirty="0"/>
              <a:t>Apply Rules on Sub-Properties</a:t>
            </a:r>
          </a:p>
        </p:txBody>
      </p:sp>
      <p:sp>
        <p:nvSpPr>
          <p:cNvPr id="5" name="순서도: 문서 4"/>
          <p:cNvSpPr/>
          <p:nvPr/>
        </p:nvSpPr>
        <p:spPr>
          <a:xfrm>
            <a:off x="251520" y="2204864"/>
            <a:ext cx="208823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 </a:t>
            </a:r>
            <a:r>
              <a:rPr lang="en-US" altLang="ko-KR" sz="1400" dirty="0" err="1"/>
              <a:t>rdfs:subPropertyOf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q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/>
              <a:t>q </a:t>
            </a:r>
            <a:r>
              <a:rPr lang="en-US" altLang="ko-KR" sz="1400" dirty="0" err="1"/>
              <a:t>rdfs:subPropertyOf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pt-BR" altLang="ko-KR" sz="1400" dirty="0"/>
              <a:t>s p </a:t>
            </a:r>
            <a:r>
              <a:rPr lang="pt-BR" altLang="ko-KR" sz="1400" dirty="0" smtClean="0"/>
              <a:t>o</a:t>
            </a:r>
          </a:p>
          <a:p>
            <a:pPr algn="ctr"/>
            <a:endParaRPr lang="pt-BR" altLang="ko-KR" sz="1400" dirty="0" smtClean="0"/>
          </a:p>
          <a:p>
            <a:pPr algn="ctr"/>
            <a:r>
              <a:rPr lang="pt-BR" altLang="ko-KR" sz="1400" dirty="0" smtClean="0"/>
              <a:t>p </a:t>
            </a:r>
            <a:r>
              <a:rPr lang="pt-BR" altLang="ko-KR" sz="1400" dirty="0"/>
              <a:t>rdfs:subPropertyOf q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67744" y="2636912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19772" y="2492896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67744" y="3077344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9772" y="2933328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67744" y="3501008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19772" y="335699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67744" y="3933056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9772" y="378904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</p:cNvCxnSpPr>
          <p:nvPr/>
        </p:nvCxnSpPr>
        <p:spPr>
          <a:xfrm>
            <a:off x="3203848" y="2636912"/>
            <a:ext cx="21602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1859" y="241159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&lt;2p, “q”&gt;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203846" y="3501008"/>
            <a:ext cx="21602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1857" y="32756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&lt;1s-o, “p”&gt;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6804248" y="2164214"/>
            <a:ext cx="208823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 </a:t>
            </a:r>
            <a:r>
              <a:rPr lang="en-US" altLang="ko-KR" sz="1400" dirty="0" err="1"/>
              <a:t>rdfs:subPropertyOf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pt-BR" altLang="ko-KR" sz="1400" dirty="0"/>
              <a:t>s </a:t>
            </a:r>
            <a:r>
              <a:rPr lang="pt-BR" altLang="ko-KR" sz="1400" dirty="0" smtClean="0"/>
              <a:t>q 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488" y="17823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6006" y="176189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0" name="순서도: 대체 처리 29"/>
          <p:cNvSpPr/>
          <p:nvPr/>
        </p:nvSpPr>
        <p:spPr>
          <a:xfrm>
            <a:off x="5436096" y="2645295"/>
            <a:ext cx="1152128" cy="2880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4410860" y="2621090"/>
            <a:ext cx="1025236" cy="1682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대체 처리 32"/>
          <p:cNvSpPr/>
          <p:nvPr/>
        </p:nvSpPr>
        <p:spPr>
          <a:xfrm>
            <a:off x="5436096" y="3501008"/>
            <a:ext cx="1152128" cy="2880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>
            <a:off x="4605323" y="3442184"/>
            <a:ext cx="830773" cy="2028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</p:cNvCxnSpPr>
          <p:nvPr/>
        </p:nvCxnSpPr>
        <p:spPr>
          <a:xfrm>
            <a:off x="6588224" y="2789312"/>
            <a:ext cx="288032" cy="1830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</p:cNvCxnSpPr>
          <p:nvPr/>
        </p:nvCxnSpPr>
        <p:spPr>
          <a:xfrm flipV="1">
            <a:off x="6588224" y="3460358"/>
            <a:ext cx="1008112" cy="1846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6" y="980728"/>
            <a:ext cx="6961909" cy="560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7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Second Job: Apply Rules on Domain and Range</a:t>
            </a:r>
          </a:p>
          <a:p>
            <a:pPr lvl="1"/>
            <a:r>
              <a:rPr lang="en-US" altLang="ko-KR" dirty="0" smtClean="0"/>
              <a:t>Apply rules 2 &amp; 3</a:t>
            </a:r>
          </a:p>
          <a:p>
            <a:pPr lvl="1"/>
            <a:r>
              <a:rPr lang="en-US" altLang="ko-KR" dirty="0"/>
              <a:t>2: p </a:t>
            </a:r>
            <a:r>
              <a:rPr lang="en-US" altLang="ko-KR" dirty="0" err="1"/>
              <a:t>rdfs:domain</a:t>
            </a:r>
            <a:r>
              <a:rPr lang="en-US" altLang="ko-KR" dirty="0"/>
              <a:t> x &amp; s p o ⇒ s </a:t>
            </a:r>
            <a:r>
              <a:rPr lang="en-US" altLang="ko-KR" dirty="0" err="1"/>
              <a:t>rdf:type</a:t>
            </a:r>
            <a:r>
              <a:rPr lang="en-US" altLang="ko-KR" dirty="0"/>
              <a:t> x</a:t>
            </a:r>
          </a:p>
          <a:p>
            <a:pPr lvl="1"/>
            <a:r>
              <a:rPr lang="en-US" altLang="ko-KR" dirty="0"/>
              <a:t>3: p </a:t>
            </a:r>
            <a:r>
              <a:rPr lang="en-US" altLang="ko-KR" dirty="0" err="1"/>
              <a:t>rdfs:range</a:t>
            </a:r>
            <a:r>
              <a:rPr lang="en-US" altLang="ko-KR" dirty="0"/>
              <a:t> x &amp; s p o ⇒ o </a:t>
            </a:r>
            <a:r>
              <a:rPr lang="en-US" altLang="ko-KR" dirty="0" err="1"/>
              <a:t>rdf:type</a:t>
            </a:r>
            <a:r>
              <a:rPr lang="en-US" altLang="ko-KR" dirty="0"/>
              <a:t> 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Map</a:t>
            </a:r>
          </a:p>
          <a:p>
            <a:pPr lvl="2"/>
            <a:r>
              <a:rPr lang="en-US" altLang="ko-KR" dirty="0" smtClean="0"/>
              <a:t>Input(key : null, value : triple)</a:t>
            </a:r>
          </a:p>
          <a:p>
            <a:pPr lvl="2"/>
            <a:r>
              <a:rPr lang="en-US" altLang="ko-KR" dirty="0" smtClean="0"/>
              <a:t>Output</a:t>
            </a:r>
          </a:p>
          <a:p>
            <a:pPr lvl="3"/>
            <a:r>
              <a:rPr lang="en-US" altLang="ko-KR" dirty="0" smtClean="0"/>
              <a:t>key : s, value : p + “d” // for rule 2</a:t>
            </a:r>
          </a:p>
          <a:p>
            <a:pPr lvl="3"/>
            <a:r>
              <a:rPr lang="en-US" altLang="ko-KR" dirty="0" smtClean="0"/>
              <a:t>Key : o, value : p + “r” // for rule 3</a:t>
            </a:r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Input(key : s, values : predicates to be matched with the schema)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7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 Job: Apply Rules on Domain and Range</a:t>
            </a:r>
          </a:p>
        </p:txBody>
      </p:sp>
      <p:sp>
        <p:nvSpPr>
          <p:cNvPr id="5" name="순서도: 문서 4"/>
          <p:cNvSpPr/>
          <p:nvPr/>
        </p:nvSpPr>
        <p:spPr>
          <a:xfrm>
            <a:off x="251520" y="2204864"/>
            <a:ext cx="208823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 p o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 </a:t>
            </a:r>
            <a:r>
              <a:rPr lang="en-US" altLang="ko-KR" sz="1400" dirty="0" err="1" smtClean="0"/>
              <a:t>rdfs:domain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pt-BR" altLang="ko-KR" sz="1400" dirty="0"/>
              <a:t>s</a:t>
            </a:r>
            <a:r>
              <a:rPr lang="pt-BR" altLang="ko-KR" sz="1400" dirty="0" smtClean="0"/>
              <a:t>’ p’ o’</a:t>
            </a:r>
          </a:p>
          <a:p>
            <a:pPr algn="ctr"/>
            <a:endParaRPr lang="pt-BR" altLang="ko-KR" sz="1400" dirty="0" smtClean="0"/>
          </a:p>
          <a:p>
            <a:pPr algn="ctr"/>
            <a:r>
              <a:rPr lang="pt-BR" altLang="ko-KR" sz="1400" dirty="0" smtClean="0"/>
              <a:t>p’ rdfs:range x’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67744" y="2636912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19772" y="2492896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67744" y="3077344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9772" y="2933328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67744" y="3501008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19772" y="335699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67744" y="3933056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9772" y="378904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</p:cNvCxnSpPr>
          <p:nvPr/>
        </p:nvCxnSpPr>
        <p:spPr>
          <a:xfrm>
            <a:off x="3203848" y="2636912"/>
            <a:ext cx="21602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1859" y="241159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&lt;s, “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203846" y="3501008"/>
            <a:ext cx="21602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1857" y="3275692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&lt;o’, “</a:t>
            </a:r>
            <a:r>
              <a:rPr lang="en-US" altLang="ko-KR" dirty="0" err="1" smtClean="0"/>
              <a:t>p’r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6804248" y="2164214"/>
            <a:ext cx="208823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 </a:t>
            </a:r>
            <a:r>
              <a:rPr lang="en-US" altLang="ko-KR" sz="1400" dirty="0" err="1" smtClean="0"/>
              <a:t>rdf:type</a:t>
            </a:r>
            <a:r>
              <a:rPr lang="en-US" altLang="ko-KR" sz="1400" dirty="0" smtClean="0"/>
              <a:t> x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pt-BR" altLang="ko-KR" sz="1400" dirty="0" smtClean="0"/>
              <a:t>o’ rdf:type x’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488" y="17823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6006" y="176189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0" name="순서도: 대체 처리 29"/>
          <p:cNvSpPr/>
          <p:nvPr/>
        </p:nvSpPr>
        <p:spPr>
          <a:xfrm>
            <a:off x="5436096" y="2645295"/>
            <a:ext cx="1152128" cy="2880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4410860" y="2621090"/>
            <a:ext cx="1025236" cy="1682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대체 처리 32"/>
          <p:cNvSpPr/>
          <p:nvPr/>
        </p:nvSpPr>
        <p:spPr>
          <a:xfrm>
            <a:off x="5436096" y="3501008"/>
            <a:ext cx="1152128" cy="2880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>
            <a:off x="4605323" y="3442184"/>
            <a:ext cx="830773" cy="2028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</p:cNvCxnSpPr>
          <p:nvPr/>
        </p:nvCxnSpPr>
        <p:spPr>
          <a:xfrm>
            <a:off x="6588224" y="2789312"/>
            <a:ext cx="727782" cy="1830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</p:cNvCxnSpPr>
          <p:nvPr/>
        </p:nvCxnSpPr>
        <p:spPr>
          <a:xfrm flipV="1">
            <a:off x="6588224" y="3460358"/>
            <a:ext cx="727782" cy="1846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8" y="1124744"/>
            <a:ext cx="8444865" cy="503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problem of </a:t>
            </a:r>
            <a:r>
              <a:rPr lang="en-US" altLang="ko-KR" i="1" dirty="0" smtClean="0">
                <a:solidFill>
                  <a:srgbClr val="C00000"/>
                </a:solidFill>
              </a:rPr>
              <a:t>scalable distributed reasoning</a:t>
            </a:r>
          </a:p>
          <a:p>
            <a:pPr marL="3200400" lvl="7" indent="0">
              <a:buNone/>
            </a:pPr>
            <a:endParaRPr lang="en-US" altLang="ko-KR" i="1" dirty="0">
              <a:solidFill>
                <a:srgbClr val="C00000"/>
              </a:solidFill>
            </a:endParaRPr>
          </a:p>
          <a:p>
            <a:endParaRPr lang="en-US" altLang="ko-KR" i="1" dirty="0" smtClean="0">
              <a:solidFill>
                <a:srgbClr val="C00000"/>
              </a:solidFill>
            </a:endParaRPr>
          </a:p>
          <a:p>
            <a:endParaRPr lang="en-US" altLang="ko-KR" i="1" dirty="0">
              <a:solidFill>
                <a:srgbClr val="C00000"/>
              </a:solidFill>
            </a:endParaRPr>
          </a:p>
          <a:p>
            <a:endParaRPr lang="en-US" altLang="ko-KR" i="1" dirty="0" smtClean="0">
              <a:solidFill>
                <a:srgbClr val="C00000"/>
              </a:solidFill>
            </a:endParaRPr>
          </a:p>
          <a:p>
            <a:endParaRPr lang="en-US" altLang="ko-KR" i="1" dirty="0">
              <a:solidFill>
                <a:srgbClr val="C00000"/>
              </a:solidFill>
            </a:endParaRPr>
          </a:p>
          <a:p>
            <a:endParaRPr lang="en-US" altLang="ko-KR" i="1" dirty="0" smtClean="0">
              <a:solidFill>
                <a:srgbClr val="C00000"/>
              </a:solidFill>
            </a:endParaRPr>
          </a:p>
          <a:p>
            <a:endParaRPr lang="en-US" altLang="ko-KR" i="1" dirty="0">
              <a:solidFill>
                <a:srgbClr val="C00000"/>
              </a:solidFill>
            </a:endParaRPr>
          </a:p>
          <a:p>
            <a:endParaRPr lang="en-US" altLang="ko-KR" i="1" dirty="0" smtClean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309634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Centralised</a:t>
            </a:r>
            <a:r>
              <a:rPr lang="en-US" altLang="ko-KR" dirty="0" smtClean="0"/>
              <a:t> approach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 rot="18402416">
            <a:off x="3891191" y="2684615"/>
            <a:ext cx="709192" cy="22501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80112" y="393305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8576" y="393305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20272" y="393305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80112" y="53012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8576" y="53012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20272" y="53012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233501" y="4365104"/>
            <a:ext cx="2777099" cy="100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Parallel 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1628800"/>
            <a:ext cx="27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Depends on H/W power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226758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Only 1-Dimension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0876" y="4077072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compute nodes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6" y="451841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2-Dimensions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5656" y="4950460"/>
                <a:ext cx="27862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But, there are no good techniques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which scale to orders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 smtClean="0"/>
                  <a:t> triples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950460"/>
                <a:ext cx="278626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751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9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Third Job: Delete Duplicate Triples</a:t>
            </a:r>
          </a:p>
          <a:p>
            <a:pPr lvl="1"/>
            <a:r>
              <a:rPr lang="en-US" altLang="ko-KR" dirty="0" smtClean="0"/>
              <a:t>Eliminates duplicates between the previous two jobs and the input data</a:t>
            </a:r>
          </a:p>
          <a:p>
            <a:r>
              <a:rPr lang="en-US" altLang="ko-KR" dirty="0" smtClean="0"/>
              <a:t>Fourth Job: Apply Rules on Sub-Classes</a:t>
            </a:r>
          </a:p>
          <a:p>
            <a:pPr lvl="1"/>
            <a:r>
              <a:rPr lang="en-US" altLang="ko-KR" dirty="0" smtClean="0"/>
              <a:t>Applies rules 9, 11, 12, and 13</a:t>
            </a:r>
          </a:p>
          <a:p>
            <a:pPr lvl="1"/>
            <a:r>
              <a:rPr lang="en-US" altLang="ko-KR" dirty="0"/>
              <a:t>9: s </a:t>
            </a:r>
            <a:r>
              <a:rPr lang="en-US" altLang="ko-KR" dirty="0" err="1"/>
              <a:t>rdf:type</a:t>
            </a:r>
            <a:r>
              <a:rPr lang="en-US" altLang="ko-KR" dirty="0"/>
              <a:t> x &amp; x </a:t>
            </a:r>
            <a:r>
              <a:rPr lang="en-US" altLang="ko-KR" dirty="0" err="1"/>
              <a:t>rdfs:subClassOf</a:t>
            </a:r>
            <a:r>
              <a:rPr lang="en-US" altLang="ko-KR" dirty="0"/>
              <a:t> y ⇒ s </a:t>
            </a:r>
            <a:r>
              <a:rPr lang="en-US" altLang="ko-KR" dirty="0" err="1"/>
              <a:t>rdf:type</a:t>
            </a:r>
            <a:r>
              <a:rPr lang="en-US" altLang="ko-KR" dirty="0"/>
              <a:t> y</a:t>
            </a:r>
          </a:p>
          <a:p>
            <a:pPr lvl="1"/>
            <a:r>
              <a:rPr lang="en-US" altLang="ko-KR" dirty="0" smtClean="0"/>
              <a:t>11</a:t>
            </a:r>
            <a:r>
              <a:rPr lang="en-US" altLang="ko-KR" dirty="0"/>
              <a:t>: x </a:t>
            </a:r>
            <a:r>
              <a:rPr lang="en-US" altLang="ko-KR" dirty="0" err="1"/>
              <a:t>rdfs:subClassOf</a:t>
            </a:r>
            <a:r>
              <a:rPr lang="en-US" altLang="ko-KR" dirty="0"/>
              <a:t> y &amp; y </a:t>
            </a:r>
            <a:r>
              <a:rPr lang="en-US" altLang="ko-KR" dirty="0" err="1"/>
              <a:t>rdfs:subClassof</a:t>
            </a:r>
            <a:r>
              <a:rPr lang="en-US" altLang="ko-KR" dirty="0"/>
              <a:t> z ⇒ x </a:t>
            </a:r>
            <a:r>
              <a:rPr lang="en-US" altLang="ko-KR" dirty="0" err="1"/>
              <a:t>rdfs:subClassOf</a:t>
            </a:r>
            <a:r>
              <a:rPr lang="en-US" altLang="ko-KR" dirty="0"/>
              <a:t> z</a:t>
            </a:r>
          </a:p>
          <a:p>
            <a:pPr lvl="1"/>
            <a:r>
              <a:rPr lang="en-US" altLang="ko-KR" dirty="0"/>
              <a:t>12: p </a:t>
            </a:r>
            <a:r>
              <a:rPr lang="en-US" altLang="ko-KR" dirty="0" err="1"/>
              <a:t>rdf:type</a:t>
            </a:r>
            <a:r>
              <a:rPr lang="en-US" altLang="ko-KR" dirty="0"/>
              <a:t> </a:t>
            </a:r>
            <a:r>
              <a:rPr lang="en-US" altLang="ko-KR" dirty="0" err="1"/>
              <a:t>rdfs:ContainerMembershipProperty</a:t>
            </a:r>
            <a:r>
              <a:rPr lang="en-US" altLang="ko-KR" dirty="0"/>
              <a:t> ⇒ p </a:t>
            </a:r>
            <a:r>
              <a:rPr lang="en-US" altLang="ko-KR" dirty="0" err="1"/>
              <a:t>rdfs:subPropertyOf</a:t>
            </a:r>
            <a:r>
              <a:rPr lang="en-US" altLang="ko-KR" dirty="0"/>
              <a:t> </a:t>
            </a:r>
            <a:r>
              <a:rPr lang="en-US" altLang="ko-KR" dirty="0" err="1"/>
              <a:t>rdfs:member</a:t>
            </a:r>
            <a:endParaRPr lang="en-US" altLang="ko-KR" dirty="0"/>
          </a:p>
          <a:p>
            <a:pPr lvl="1"/>
            <a:r>
              <a:rPr lang="en-US" altLang="ko-KR" dirty="0"/>
              <a:t>13: o </a:t>
            </a:r>
            <a:r>
              <a:rPr lang="en-US" altLang="ko-KR" dirty="0" err="1"/>
              <a:t>rdf:type</a:t>
            </a:r>
            <a:r>
              <a:rPr lang="en-US" altLang="ko-KR" dirty="0"/>
              <a:t> </a:t>
            </a:r>
            <a:r>
              <a:rPr lang="en-US" altLang="ko-KR" dirty="0" err="1"/>
              <a:t>rdfs:Datatype</a:t>
            </a:r>
            <a:r>
              <a:rPr lang="en-US" altLang="ko-KR" dirty="0"/>
              <a:t> ⇒ o </a:t>
            </a:r>
            <a:r>
              <a:rPr lang="en-US" altLang="ko-KR" dirty="0" err="1"/>
              <a:t>rdfs:subClassOf</a:t>
            </a:r>
            <a:r>
              <a:rPr lang="en-US" altLang="ko-KR" dirty="0"/>
              <a:t> </a:t>
            </a:r>
            <a:r>
              <a:rPr lang="en-US" altLang="ko-KR" dirty="0" err="1" smtClean="0"/>
              <a:t>rdfs:Literal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1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Fourth Job: </a:t>
            </a:r>
            <a:r>
              <a:rPr lang="en-US" altLang="ko-KR" dirty="0"/>
              <a:t>Apply Rules on </a:t>
            </a:r>
            <a:r>
              <a:rPr lang="en-US" altLang="ko-KR" dirty="0" smtClean="0"/>
              <a:t>Sub-Classes</a:t>
            </a:r>
          </a:p>
          <a:p>
            <a:pPr lvl="1"/>
            <a:r>
              <a:rPr lang="en-US" altLang="ko-KR" dirty="0" smtClean="0"/>
              <a:t>Map</a:t>
            </a:r>
            <a:endParaRPr lang="en-US" altLang="ko-KR" dirty="0"/>
          </a:p>
          <a:p>
            <a:pPr lvl="2"/>
            <a:r>
              <a:rPr lang="en-US" altLang="ko-KR" dirty="0"/>
              <a:t>Input(key : source of triple, value : triple)</a:t>
            </a:r>
          </a:p>
          <a:p>
            <a:pPr lvl="2"/>
            <a:r>
              <a:rPr lang="en-US" altLang="ko-KR" dirty="0"/>
              <a:t>Output</a:t>
            </a:r>
          </a:p>
          <a:p>
            <a:pPr lvl="3"/>
            <a:r>
              <a:rPr lang="en-US" altLang="ko-KR" dirty="0"/>
              <a:t>Key : “0” + p, value : o // if predicate = “</a:t>
            </a:r>
            <a:r>
              <a:rPr lang="en-US" altLang="ko-KR" dirty="0" err="1"/>
              <a:t>rdf:type</a:t>
            </a:r>
            <a:r>
              <a:rPr lang="en-US" altLang="ko-KR" dirty="0"/>
              <a:t>”</a:t>
            </a:r>
          </a:p>
          <a:p>
            <a:pPr lvl="3"/>
            <a:r>
              <a:rPr lang="en-US" altLang="ko-KR" dirty="0"/>
              <a:t>Key : “1” + p, value : o // if predicate = “</a:t>
            </a:r>
            <a:r>
              <a:rPr lang="en-US" altLang="ko-KR" dirty="0" err="1"/>
              <a:t>rdfs:subClassOf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Input(key : flag + s, values : list of classes)</a:t>
            </a:r>
          </a:p>
          <a:p>
            <a:pPr lvl="3"/>
            <a:r>
              <a:rPr lang="en-US" altLang="ko-KR" dirty="0" smtClean="0"/>
              <a:t>Filter duplicate values</a:t>
            </a:r>
          </a:p>
          <a:p>
            <a:pPr lvl="2"/>
            <a:r>
              <a:rPr lang="en-US" altLang="ko-KR" dirty="0" smtClean="0"/>
              <a:t>Recursively add </a:t>
            </a:r>
            <a:r>
              <a:rPr lang="en-US" altLang="ko-KR" dirty="0" err="1" smtClean="0"/>
              <a:t>superclasses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Output</a:t>
            </a:r>
          </a:p>
          <a:p>
            <a:pPr lvl="3"/>
            <a:r>
              <a:rPr lang="en-US" altLang="ko-KR" dirty="0" smtClean="0"/>
              <a:t>Key : null, value : s, “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”, class // </a:t>
            </a:r>
            <a:r>
              <a:rPr lang="en-US" altLang="ko-KR" dirty="0" err="1" smtClean="0"/>
              <a:t>rdf:type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Key : null, value : s, “</a:t>
            </a:r>
            <a:r>
              <a:rPr lang="en-US" altLang="ko-KR" dirty="0" err="1" smtClean="0"/>
              <a:t>rdfs:subClassOf</a:t>
            </a:r>
            <a:r>
              <a:rPr lang="en-US" altLang="ko-KR" dirty="0" smtClean="0"/>
              <a:t>”, class // </a:t>
            </a:r>
            <a:r>
              <a:rPr lang="en-US" altLang="ko-KR" dirty="0" err="1" smtClean="0"/>
              <a:t>rdfs:subClassOf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9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Fourth Job: Apply Rules on Sub-Classes</a:t>
            </a:r>
          </a:p>
        </p:txBody>
      </p:sp>
      <p:sp>
        <p:nvSpPr>
          <p:cNvPr id="5" name="순서도: 문서 4"/>
          <p:cNvSpPr/>
          <p:nvPr/>
        </p:nvSpPr>
        <p:spPr>
          <a:xfrm>
            <a:off x="251520" y="2204864"/>
            <a:ext cx="208823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 </a:t>
            </a:r>
            <a:r>
              <a:rPr lang="en-US" altLang="ko-KR" sz="1400" dirty="0" err="1"/>
              <a:t>rdf:subClassOf</a:t>
            </a:r>
            <a:r>
              <a:rPr lang="en-US" altLang="ko-KR" sz="1400" dirty="0"/>
              <a:t> y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y </a:t>
            </a:r>
            <a:r>
              <a:rPr lang="en-US" altLang="ko-KR" sz="1400" dirty="0" err="1"/>
              <a:t>rdf:subClassOf</a:t>
            </a:r>
            <a:r>
              <a:rPr lang="en-US" altLang="ko-KR" sz="1400" dirty="0"/>
              <a:t> z</a:t>
            </a:r>
          </a:p>
          <a:p>
            <a:pPr algn="ctr"/>
            <a:endParaRPr lang="en-US" altLang="ko-KR" sz="1400" dirty="0"/>
          </a:p>
          <a:p>
            <a:pPr algn="ctr"/>
            <a:r>
              <a:rPr lang="pt-BR" altLang="ko-KR" sz="1400" dirty="0"/>
              <a:t>s rdf:type x’</a:t>
            </a:r>
          </a:p>
          <a:p>
            <a:pPr algn="ctr"/>
            <a:endParaRPr lang="pt-BR" altLang="ko-KR" sz="1400" dirty="0"/>
          </a:p>
          <a:p>
            <a:pPr algn="ctr"/>
            <a:r>
              <a:rPr lang="pt-BR" altLang="ko-KR" sz="1400" dirty="0"/>
              <a:t>x’ rdfs:subClassOf y’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67744" y="2636912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19772" y="2492896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67744" y="3077344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9772" y="2933328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67744" y="3501008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19772" y="335699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67744" y="3933056"/>
            <a:ext cx="2520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9772" y="378904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</p:cNvCxnSpPr>
          <p:nvPr/>
        </p:nvCxnSpPr>
        <p:spPr>
          <a:xfrm>
            <a:off x="3203848" y="2636912"/>
            <a:ext cx="21602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1859" y="241159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&lt;1s, “y”&gt;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203846" y="3501008"/>
            <a:ext cx="21602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1857" y="327569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&lt;0s, “x’”&gt;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6804248" y="2164214"/>
            <a:ext cx="2088232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 </a:t>
            </a:r>
            <a:r>
              <a:rPr lang="en-US" altLang="ko-KR" sz="1400" dirty="0" err="1" smtClean="0"/>
              <a:t>rdfs:subClassOf</a:t>
            </a:r>
            <a:r>
              <a:rPr lang="en-US" altLang="ko-KR" sz="1400" dirty="0" smtClean="0"/>
              <a:t> z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pt-BR" altLang="ko-KR" sz="1400" dirty="0" smtClean="0"/>
              <a:t>s rdf:type 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488" y="17823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6006" y="176189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0" name="순서도: 대체 처리 29"/>
          <p:cNvSpPr/>
          <p:nvPr/>
        </p:nvSpPr>
        <p:spPr>
          <a:xfrm>
            <a:off x="5436096" y="2645295"/>
            <a:ext cx="1152128" cy="2880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4410860" y="2621090"/>
            <a:ext cx="1025236" cy="1682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대체 처리 32"/>
          <p:cNvSpPr/>
          <p:nvPr/>
        </p:nvSpPr>
        <p:spPr>
          <a:xfrm>
            <a:off x="5436096" y="3501008"/>
            <a:ext cx="1152128" cy="2880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>
            <a:off x="4605323" y="3442184"/>
            <a:ext cx="830773" cy="2028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</p:cNvCxnSpPr>
          <p:nvPr/>
        </p:nvCxnSpPr>
        <p:spPr>
          <a:xfrm>
            <a:off x="6588224" y="2789312"/>
            <a:ext cx="432048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</p:cNvCxnSpPr>
          <p:nvPr/>
        </p:nvCxnSpPr>
        <p:spPr>
          <a:xfrm flipV="1">
            <a:off x="6588224" y="3460358"/>
            <a:ext cx="727782" cy="1846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RDFS Reasoning with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7951"/>
            <a:ext cx="7650056" cy="546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4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Is the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Framework?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Naive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Efficient 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/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framework</a:t>
            </a:r>
          </a:p>
          <a:p>
            <a:pPr lvl="1"/>
            <a:r>
              <a:rPr lang="en-US" altLang="ko-KR" dirty="0" smtClean="0"/>
              <a:t>An open-source Java implementation of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and monitor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applications</a:t>
            </a:r>
          </a:p>
          <a:p>
            <a:pPr lvl="1"/>
            <a:r>
              <a:rPr lang="en-US" altLang="ko-KR" dirty="0" smtClean="0"/>
              <a:t>Distributed file system</a:t>
            </a:r>
          </a:p>
          <a:p>
            <a:pPr lvl="1"/>
            <a:r>
              <a:rPr lang="en-US" altLang="ko-KR" dirty="0" smtClean="0"/>
              <a:t>Job scheduling</a:t>
            </a:r>
          </a:p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DAS-3 distributed </a:t>
            </a:r>
            <a:r>
              <a:rPr lang="en-US" altLang="ko-KR" dirty="0" err="1" smtClean="0"/>
              <a:t>supercompeter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64 nodes with 4 cores and 4GB of main memory</a:t>
            </a:r>
          </a:p>
          <a:p>
            <a:pPr lvl="1"/>
            <a:r>
              <a:rPr lang="en-US" altLang="ko-KR" dirty="0" smtClean="0"/>
              <a:t>Gigabit Ethernet as interconnect</a:t>
            </a:r>
          </a:p>
          <a:p>
            <a:pPr lvl="1"/>
            <a:r>
              <a:rPr lang="en-US" altLang="ko-KR" dirty="0" smtClean="0"/>
              <a:t>Data : Billion Triple Challenge 2008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 for RDFS Reasoning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Total throughput 8.77 million/sec. for the output and 252.000 triples/sec. for the input</a:t>
            </a:r>
          </a:p>
          <a:p>
            <a:pPr lvl="1"/>
            <a:r>
              <a:rPr lang="en-US" altLang="ko-KR" dirty="0" smtClean="0"/>
              <a:t>w/ dictionary encoding(1 hour), 4.27 million/sec. and 123.000 triples/sec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556792"/>
            <a:ext cx="5559425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Results for RDFS </a:t>
            </a:r>
            <a:r>
              <a:rPr lang="en-US" altLang="ko-KR" dirty="0" smtClean="0"/>
              <a:t>Reasoning(continue)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28800"/>
            <a:ext cx="71532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0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Results for RDFS Reasoning(continue)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89" y="1549365"/>
            <a:ext cx="4400222" cy="48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 for OWL Reasoning</a:t>
            </a:r>
          </a:p>
          <a:p>
            <a:pPr lvl="1"/>
            <a:r>
              <a:rPr lang="en-US" altLang="ko-KR" dirty="0" smtClean="0"/>
              <a:t>OWL Horst Rules(more complex)</a:t>
            </a:r>
          </a:p>
          <a:p>
            <a:pPr lvl="1"/>
            <a:r>
              <a:rPr lang="en-US" altLang="ko-KR" dirty="0" smtClean="0"/>
              <a:t>LUBM benchmark dataset(7M triples)</a:t>
            </a:r>
          </a:p>
          <a:p>
            <a:pPr lvl="2"/>
            <a:r>
              <a:rPr lang="en-US" altLang="ko-KR" dirty="0" smtClean="0"/>
              <a:t>32 nodes, 3 hours =&gt; 13M triples</a:t>
            </a:r>
          </a:p>
          <a:p>
            <a:pPr lvl="2"/>
            <a:r>
              <a:rPr lang="en-US" altLang="ko-KR" dirty="0" smtClean="0"/>
              <a:t>In comparison, RDFS closure 8.6M in 10 min</a:t>
            </a:r>
          </a:p>
          <a:p>
            <a:pPr lvl="1"/>
            <a:r>
              <a:rPr lang="en-US" altLang="ko-KR" dirty="0" smtClean="0"/>
              <a:t>Falcon dataset(35M triples)</a:t>
            </a:r>
          </a:p>
          <a:p>
            <a:pPr lvl="2"/>
            <a:r>
              <a:rPr lang="en-US" altLang="ko-KR" dirty="0" smtClean="0"/>
              <a:t>130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jobs, 12 hours, 3.8B triples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Technique for </a:t>
            </a:r>
            <a:r>
              <a:rPr lang="en-US" altLang="ko-KR" dirty="0" err="1" smtClean="0"/>
              <a:t>materialising</a:t>
            </a:r>
            <a:r>
              <a:rPr lang="en-US" altLang="ko-KR" dirty="0" smtClean="0"/>
              <a:t> the closure of an RDF graph</a:t>
            </a:r>
          </a:p>
          <a:p>
            <a:pPr lvl="1"/>
            <a:r>
              <a:rPr lang="en-US" altLang="ko-KR" dirty="0" smtClean="0"/>
              <a:t>Distributed manner</a:t>
            </a:r>
          </a:p>
          <a:p>
            <a:pPr lvl="1"/>
            <a:r>
              <a:rPr lang="en-US" altLang="ko-KR" dirty="0" smtClean="0"/>
              <a:t>Based on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RDFS semantics</a:t>
            </a:r>
          </a:p>
          <a:p>
            <a:pPr lvl="1"/>
            <a:r>
              <a:rPr lang="en-US" altLang="ko-KR" dirty="0" smtClean="0"/>
              <a:t>OWL Horst semantics (future work)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framework for efficient large-scale Semantic Web reasoning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Is the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Framework?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Naive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Efficient 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Programming model for data processing on large clusters</a:t>
            </a:r>
          </a:p>
          <a:p>
            <a:pPr lvl="1"/>
            <a:r>
              <a:rPr lang="en-US" altLang="ko-KR" dirty="0" smtClean="0"/>
              <a:t>Used in different contexts to process large collections of data</a:t>
            </a:r>
          </a:p>
          <a:p>
            <a:r>
              <a:rPr lang="en-US" altLang="ko-KR" dirty="0" smtClean="0"/>
              <a:t>Semantic Web reasoning</a:t>
            </a:r>
          </a:p>
          <a:p>
            <a:pPr lvl="1"/>
            <a:r>
              <a:rPr lang="en-US" altLang="ko-KR" dirty="0" smtClean="0"/>
              <a:t>Exploit the advantages of </a:t>
            </a:r>
            <a:r>
              <a:rPr lang="en-US" altLang="ko-KR" dirty="0" err="1" smtClean="0"/>
              <a:t>MapReduce</a:t>
            </a:r>
            <a:endParaRPr lang="en-US" altLang="ko-KR" dirty="0"/>
          </a:p>
          <a:p>
            <a:pPr lvl="1"/>
            <a:r>
              <a:rPr lang="en-US" altLang="ko-KR" dirty="0" smtClean="0"/>
              <a:t>Outperforms any other published approach</a:t>
            </a:r>
          </a:p>
          <a:p>
            <a:r>
              <a:rPr lang="en-US" altLang="ko-KR" dirty="0" smtClean="0"/>
              <a:t>Remaining challenge</a:t>
            </a:r>
          </a:p>
          <a:p>
            <a:pPr lvl="1"/>
            <a:r>
              <a:rPr lang="en-US" altLang="ko-KR" dirty="0" smtClean="0"/>
              <a:t>Apply same techniques to OWL-Horst reasoning</a:t>
            </a:r>
          </a:p>
        </p:txBody>
      </p:sp>
    </p:spTree>
    <p:extLst>
      <p:ext uri="{BB962C8B-B14F-4D97-AF65-F5344CB8AC3E}">
        <p14:creationId xmlns:p14="http://schemas.microsoft.com/office/powerpoint/2010/main" val="35027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Is the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Framework?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Naive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Efficient 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closure of an RDF graph using two passes on a single machine(Hogan </a:t>
            </a:r>
            <a:r>
              <a:rPr lang="en-US" altLang="ko-KR" i="1" dirty="0" smtClean="0"/>
              <a:t>et al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smtClean="0"/>
              <a:t>OWL Horst semantics</a:t>
            </a:r>
          </a:p>
          <a:p>
            <a:pPr lvl="1"/>
            <a:r>
              <a:rPr lang="en-US" altLang="ko-KR" dirty="0" smtClean="0"/>
              <a:t>To allow efficient </a:t>
            </a:r>
            <a:r>
              <a:rPr lang="en-US" altLang="ko-KR" dirty="0" err="1" smtClean="0"/>
              <a:t>materialisation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prevent “ontology hijacking”</a:t>
            </a:r>
            <a:endParaRPr lang="en-US" altLang="ko-KR" dirty="0"/>
          </a:p>
          <a:p>
            <a:r>
              <a:rPr lang="en-US" altLang="ko-KR" dirty="0" smtClean="0"/>
              <a:t>Using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to answer SPARQL queries over large RDF graphs(Mika and </a:t>
            </a:r>
            <a:r>
              <a:rPr lang="en-US" altLang="ko-KR" dirty="0" err="1" smtClean="0"/>
              <a:t>Tummarello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Graph-partitioning techniques improve reasoning over first-order logic knowledge bases.(</a:t>
            </a:r>
            <a:r>
              <a:rPr lang="en-US" altLang="ko-KR" dirty="0" err="1" smtClean="0"/>
              <a:t>MacCartney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et al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Technique for parallel OWL </a:t>
            </a:r>
            <a:r>
              <a:rPr lang="en-US" altLang="ko-KR" dirty="0" err="1" smtClean="0"/>
              <a:t>inferencing</a:t>
            </a:r>
            <a:r>
              <a:rPr lang="en-US" altLang="ko-KR" dirty="0" smtClean="0"/>
              <a:t> through data partitioning (Soma and </a:t>
            </a:r>
            <a:r>
              <a:rPr lang="en-US" altLang="ko-KR" dirty="0" err="1" smtClean="0"/>
              <a:t>Prasanna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 small datasets (1M triples)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4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Technique based on data-partitioning in a self-</a:t>
            </a:r>
            <a:r>
              <a:rPr lang="en-US" altLang="ko-KR" dirty="0" err="1" smtClean="0"/>
              <a:t>organising</a:t>
            </a:r>
            <a:r>
              <a:rPr lang="en-US" altLang="ko-KR" dirty="0" smtClean="0"/>
              <a:t> P2P network(previous work)</a:t>
            </a:r>
          </a:p>
          <a:p>
            <a:pPr lvl="1"/>
            <a:r>
              <a:rPr lang="en-US" altLang="ko-KR" dirty="0" smtClean="0"/>
              <a:t>Load-balanced auto-partitioning</a:t>
            </a:r>
          </a:p>
          <a:p>
            <a:pPr lvl="1"/>
            <a:r>
              <a:rPr lang="en-US" altLang="ko-KR" dirty="0" smtClean="0"/>
              <a:t>Conventional </a:t>
            </a:r>
            <a:r>
              <a:rPr lang="en-US" altLang="ko-KR" dirty="0" err="1" smtClean="0"/>
              <a:t>reasoners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Locally executed</a:t>
            </a:r>
          </a:p>
          <a:p>
            <a:pPr lvl="2"/>
            <a:r>
              <a:rPr lang="en-US" altLang="ko-KR" dirty="0" smtClean="0"/>
              <a:t>Data exchanged between the nodes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Several techniques based on deterministic rendezvous peers on top of distributed </a:t>
            </a:r>
            <a:r>
              <a:rPr lang="en-US" altLang="ko-KR" dirty="0" err="1" smtClean="0"/>
              <a:t>hashtables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/>
              <a:t>What Is the </a:t>
            </a:r>
            <a:r>
              <a:rPr lang="en-US" altLang="ko-KR" dirty="0" err="1"/>
              <a:t>MapReduce</a:t>
            </a:r>
            <a:r>
              <a:rPr lang="en-US" altLang="ko-KR" dirty="0"/>
              <a:t> Framework?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Naive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Efficient RDFS Reasoning with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Framework</a:t>
            </a:r>
          </a:p>
          <a:p>
            <a:pPr lvl="2"/>
            <a:r>
              <a:rPr lang="en-US" altLang="ko-KR" dirty="0" smtClean="0"/>
              <a:t>parallel and distributed processing of batch jobs</a:t>
            </a:r>
          </a:p>
          <a:p>
            <a:pPr lvl="2"/>
            <a:r>
              <a:rPr lang="en-US" altLang="ko-KR" dirty="0" smtClean="0"/>
              <a:t>On a large number of computer nodes</a:t>
            </a:r>
          </a:p>
          <a:p>
            <a:pPr lvl="1"/>
            <a:r>
              <a:rPr lang="en-US" altLang="ko-KR" dirty="0" smtClean="0"/>
              <a:t>Job</a:t>
            </a:r>
          </a:p>
          <a:p>
            <a:pPr lvl="2"/>
            <a:r>
              <a:rPr lang="en-US" altLang="ko-KR" dirty="0" smtClean="0"/>
              <a:t>Map</a:t>
            </a:r>
          </a:p>
          <a:p>
            <a:pPr lvl="2"/>
            <a:r>
              <a:rPr lang="en-US" altLang="ko-KR" dirty="0" smtClean="0"/>
              <a:t>Reduce</a:t>
            </a:r>
          </a:p>
          <a:p>
            <a:pPr lvl="2"/>
            <a:r>
              <a:rPr lang="en-US" altLang="ko-KR" dirty="0" smtClean="0"/>
              <a:t>Key/value pair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6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1763</Words>
  <Application>Microsoft Office PowerPoint</Application>
  <PresentationFormat>화면 슬라이드 쇼(4:3)</PresentationFormat>
  <Paragraphs>415</Paragraphs>
  <Slides>41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SNU IDB Lab.</vt:lpstr>
      <vt:lpstr>Scalable Distributed Reasoning  Using MapReduce</vt:lpstr>
      <vt:lpstr>Outline</vt:lpstr>
      <vt:lpstr>Introduction</vt:lpstr>
      <vt:lpstr>Introduction</vt:lpstr>
      <vt:lpstr>Outline</vt:lpstr>
      <vt:lpstr>Related Work</vt:lpstr>
      <vt:lpstr>Related Work</vt:lpstr>
      <vt:lpstr>Outline</vt:lpstr>
      <vt:lpstr>What Is the MapReduce Framework?</vt:lpstr>
      <vt:lpstr>What Is the MapReduce Framework?</vt:lpstr>
      <vt:lpstr>Outline</vt:lpstr>
      <vt:lpstr>Naive RDFS Reasoning with MapReduce</vt:lpstr>
      <vt:lpstr>Naive RDFS Reasoning with MapReduce</vt:lpstr>
      <vt:lpstr>Naive RDFS Reasoning with MapReduce</vt:lpstr>
      <vt:lpstr>Naive RDFS Reasoning with MapReduce</vt:lpstr>
      <vt:lpstr>Naive RDFS Reasoning with MapReduce</vt:lpstr>
      <vt:lpstr>Outline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Efficient RDFS Reasoning with MapReduce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120</cp:revision>
  <cp:lastPrinted>2012-10-31T07:54:07Z</cp:lastPrinted>
  <dcterms:created xsi:type="dcterms:W3CDTF">2006-10-05T04:04:58Z</dcterms:created>
  <dcterms:modified xsi:type="dcterms:W3CDTF">2012-11-29T06:17:00Z</dcterms:modified>
</cp:coreProperties>
</file>