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257" r:id="rId4"/>
    <p:sldId id="272" r:id="rId5"/>
    <p:sldId id="258" r:id="rId6"/>
    <p:sldId id="260" r:id="rId7"/>
    <p:sldId id="259" r:id="rId8"/>
    <p:sldId id="288" r:id="rId9"/>
    <p:sldId id="289" r:id="rId10"/>
    <p:sldId id="290" r:id="rId11"/>
    <p:sldId id="293" r:id="rId12"/>
    <p:sldId id="294" r:id="rId13"/>
    <p:sldId id="281" r:id="rId14"/>
    <p:sldId id="273" r:id="rId15"/>
    <p:sldId id="276" r:id="rId16"/>
    <p:sldId id="264" r:id="rId17"/>
    <p:sldId id="275" r:id="rId18"/>
    <p:sldId id="279" r:id="rId19"/>
    <p:sldId id="277" r:id="rId20"/>
    <p:sldId id="266" r:id="rId21"/>
    <p:sldId id="278" r:id="rId22"/>
    <p:sldId id="267" r:id="rId23"/>
    <p:sldId id="295" r:id="rId24"/>
    <p:sldId id="282" r:id="rId25"/>
    <p:sldId id="268" r:id="rId26"/>
    <p:sldId id="269" r:id="rId27"/>
    <p:sldId id="297" r:id="rId28"/>
    <p:sldId id="296" r:id="rId29"/>
    <p:sldId id="298" r:id="rId30"/>
    <p:sldId id="274" r:id="rId31"/>
    <p:sldId id="280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2" autoAdjust="0"/>
    <p:restoredTop sz="86232" autoAdjust="0"/>
  </p:normalViewPr>
  <p:slideViewPr>
    <p:cSldViewPr>
      <p:cViewPr varScale="1">
        <p:scale>
          <a:sx n="100" d="100"/>
          <a:sy n="100" d="100"/>
        </p:scale>
        <p:origin x="18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pPr/>
              <a:t>2015-02-10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Multimedia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데이터가 폭발적으로 증가하고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err="1" smtClean="0"/>
              <a:t>유튜브를</a:t>
            </a:r>
            <a:r>
              <a:rPr lang="ko-KR" altLang="en-US" dirty="0" smtClean="0"/>
              <a:t> 예로 들면 매분 </a:t>
            </a:r>
            <a:r>
              <a:rPr lang="en-US" altLang="ko-KR" dirty="0" smtClean="0"/>
              <a:t>35 </a:t>
            </a:r>
            <a:r>
              <a:rPr lang="ko-KR" altLang="en-US" dirty="0" smtClean="0"/>
              <a:t>시간 길이의 비디오들이 </a:t>
            </a:r>
            <a:r>
              <a:rPr lang="ko-KR" altLang="en-US" dirty="0" err="1" smtClean="0"/>
              <a:t>언로드되고</a:t>
            </a:r>
            <a:r>
              <a:rPr lang="ko-KR" altLang="en-US" dirty="0" smtClean="0"/>
              <a:t> 있고</a:t>
            </a:r>
            <a:endParaRPr lang="en-US" altLang="ko-KR" dirty="0" smtClean="0"/>
          </a:p>
          <a:p>
            <a:r>
              <a:rPr lang="en-US" altLang="ko-KR" dirty="0" smtClean="0"/>
              <a:t>2010</a:t>
            </a:r>
            <a:r>
              <a:rPr lang="ko-KR" altLang="en-US" dirty="0" smtClean="0"/>
              <a:t>년에만 </a:t>
            </a:r>
            <a:r>
              <a:rPr lang="en-US" altLang="ko-KR" dirty="0" smtClean="0"/>
              <a:t>7000</a:t>
            </a:r>
            <a:r>
              <a:rPr lang="ko-KR" altLang="en-US" dirty="0" smtClean="0"/>
              <a:t>천억 개 이상의 동영상들이 시청되었고</a:t>
            </a:r>
            <a:endParaRPr lang="en-US" altLang="ko-KR" dirty="0" smtClean="0"/>
          </a:p>
          <a:p>
            <a:r>
              <a:rPr lang="ko-KR" altLang="en-US" dirty="0" smtClean="0"/>
              <a:t>이 외에도 </a:t>
            </a:r>
            <a:r>
              <a:rPr lang="en-US" altLang="ko-KR" dirty="0" smtClean="0"/>
              <a:t>metadata</a:t>
            </a:r>
            <a:r>
              <a:rPr lang="ko-KR" altLang="en-US" dirty="0" smtClean="0"/>
              <a:t>가 없는 엄청난 양의 영상들이 생성되고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이런 </a:t>
            </a:r>
            <a:r>
              <a:rPr lang="en-US" altLang="ko-KR" dirty="0" smtClean="0"/>
              <a:t>multimedia </a:t>
            </a:r>
            <a:r>
              <a:rPr lang="ko-KR" altLang="en-US" dirty="0" smtClean="0"/>
              <a:t>데이터들은 감시나 스포츠 경기에서나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산업에서 유용하게 사용될 수 있으므로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관련 있는 </a:t>
            </a:r>
            <a:r>
              <a:rPr lang="en-US" altLang="ko-KR" dirty="0" smtClean="0"/>
              <a:t>multimedia </a:t>
            </a:r>
            <a:r>
              <a:rPr lang="ko-KR" altLang="en-US" dirty="0" smtClean="0"/>
              <a:t>데이터를 </a:t>
            </a:r>
            <a:r>
              <a:rPr lang="ko-KR" altLang="en-US" dirty="0" err="1" smtClean="0"/>
              <a:t>서칭하는</a:t>
            </a:r>
            <a:r>
              <a:rPr lang="ko-KR" altLang="en-US" dirty="0" smtClean="0"/>
              <a:t> 것이 중요하다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8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 intelligence </a:t>
            </a:r>
            <a:r>
              <a:rPr lang="en-US" altLang="ko-KR" dirty="0" err="1" smtClean="0"/>
              <a:t>activi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88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태그 셋은 사용자가 제공한 태그 셋이고 이렇게 표현한다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Sr</a:t>
            </a:r>
            <a:r>
              <a:rPr lang="ko-KR" altLang="en-US" dirty="0" smtClean="0"/>
              <a:t>은 태그나 멀티미디어 데이터간의 연관성이다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Correlation 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연관성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28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tag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따로 </a:t>
            </a:r>
            <a:r>
              <a:rPr lang="en-US" altLang="ko-KR" baseline="0" dirty="0" smtClean="0"/>
              <a:t>weight</a:t>
            </a:r>
            <a:r>
              <a:rPr lang="ko-KR" altLang="en-US" baseline="0" dirty="0" smtClean="0"/>
              <a:t>를 주거나 하지 않는다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Apple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iphone</a:t>
            </a:r>
            <a:r>
              <a:rPr lang="ko-KR" altLang="en-US" baseline="0" dirty="0" smtClean="0"/>
              <a:t>은 비슷한 </a:t>
            </a:r>
            <a:r>
              <a:rPr lang="en-US" altLang="ko-KR" baseline="0" dirty="0" smtClean="0"/>
              <a:t>semantic</a:t>
            </a:r>
            <a:r>
              <a:rPr lang="ko-KR" altLang="en-US" baseline="0" dirty="0" smtClean="0"/>
              <a:t>을 가지는 태그인데 중복되어 사용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5. </a:t>
            </a:r>
            <a:r>
              <a:rPr lang="en-US" altLang="ko-KR" baseline="0" dirty="0" err="1" smtClean="0"/>
              <a:t>Ipod</a:t>
            </a:r>
            <a:r>
              <a:rPr lang="ko-KR" altLang="en-US" baseline="0" dirty="0" smtClean="0"/>
              <a:t>에 </a:t>
            </a:r>
            <a:r>
              <a:rPr lang="en-US" altLang="ko-KR" baseline="0" dirty="0" err="1" smtClean="0"/>
              <a:t>iphone</a:t>
            </a:r>
            <a:r>
              <a:rPr lang="ko-KR" altLang="en-US" baseline="0" dirty="0" smtClean="0"/>
              <a:t>이라고 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12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1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Semantic link </a:t>
            </a:r>
            <a:r>
              <a:rPr lang="ko-KR" altLang="en-US" dirty="0" smtClean="0"/>
              <a:t>생성하는데</a:t>
            </a:r>
            <a:endParaRPr lang="en-US" altLang="ko-KR" dirty="0" smtClean="0"/>
          </a:p>
          <a:p>
            <a:r>
              <a:rPr lang="ko-KR" altLang="en-US" dirty="0" smtClean="0"/>
              <a:t>이런 과정이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62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explicit </a:t>
            </a:r>
            <a:r>
              <a:rPr lang="en-US" altLang="ko-KR" dirty="0" err="1" smtClean="0"/>
              <a:t>meanin</a:t>
            </a:r>
            <a:r>
              <a:rPr lang="ko-KR" altLang="en-US" dirty="0" smtClean="0"/>
              <a:t>을 가지는 개념으로 </a:t>
            </a:r>
            <a:r>
              <a:rPr lang="en-US" altLang="ko-KR" dirty="0" smtClean="0"/>
              <a:t>relatedness</a:t>
            </a:r>
            <a:r>
              <a:rPr lang="ko-KR" altLang="en-US" dirty="0" smtClean="0"/>
              <a:t>를 계산하기 위해</a:t>
            </a:r>
            <a:endParaRPr lang="en-US" altLang="ko-KR" dirty="0" smtClean="0"/>
          </a:p>
          <a:p>
            <a:r>
              <a:rPr lang="en-US" altLang="ko-KR" dirty="0" smtClean="0"/>
              <a:t>Co-occurrence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기반 식을 사용하여 측정한다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Company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group</a:t>
            </a:r>
            <a:r>
              <a:rPr lang="ko-KR" altLang="en-US" baseline="0" dirty="0" smtClean="0"/>
              <a:t>의 의미로 사용됨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Query p, q </a:t>
            </a:r>
            <a:r>
              <a:rPr lang="ko-KR" altLang="en-US" dirty="0" smtClean="0"/>
              <a:t>뿐만 아니라 </a:t>
            </a:r>
            <a:r>
              <a:rPr lang="en-US" altLang="ko-KR" dirty="0" smtClean="0"/>
              <a:t>p and q</a:t>
            </a:r>
            <a:r>
              <a:rPr lang="ko-KR" altLang="en-US" dirty="0" smtClean="0"/>
              <a:t>의 결과도 필요로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뿐만 아니라 </a:t>
            </a:r>
            <a:r>
              <a:rPr lang="en-US" altLang="ko-KR" dirty="0" smtClean="0"/>
              <a:t>search</a:t>
            </a:r>
            <a:r>
              <a:rPr lang="en-US" altLang="ko-KR" baseline="0" dirty="0" smtClean="0"/>
              <a:t> engine</a:t>
            </a:r>
            <a:r>
              <a:rPr lang="ko-KR" altLang="en-US" baseline="0" dirty="0" smtClean="0"/>
              <a:t>에서 검색된 </a:t>
            </a:r>
            <a:r>
              <a:rPr lang="en-US" altLang="ko-KR" baseline="0" dirty="0" smtClean="0"/>
              <a:t>page count</a:t>
            </a:r>
            <a:r>
              <a:rPr lang="ko-KR" altLang="en-US" baseline="0" dirty="0" smtClean="0"/>
              <a:t>도 필요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Api</a:t>
            </a:r>
            <a:r>
              <a:rPr lang="ko-KR" altLang="en-US" baseline="0" dirty="0" smtClean="0"/>
              <a:t>에 의해 </a:t>
            </a:r>
            <a:r>
              <a:rPr lang="en-US" altLang="ko-KR" baseline="0" dirty="0" smtClean="0"/>
              <a:t>page count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index</a:t>
            </a:r>
            <a:r>
              <a:rPr lang="ko-KR" altLang="en-US" baseline="0" dirty="0" smtClean="0"/>
              <a:t>가 제공되어 </a:t>
            </a:r>
            <a:r>
              <a:rPr lang="en-US" altLang="ko-KR" baseline="0" dirty="0" smtClean="0"/>
              <a:t>complexity</a:t>
            </a:r>
            <a:r>
              <a:rPr lang="ko-KR" altLang="en-US" baseline="0" dirty="0" smtClean="0"/>
              <a:t>가 낮아지고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91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Tag relatedness </a:t>
            </a:r>
            <a:r>
              <a:rPr lang="ko-KR" altLang="en-US" dirty="0" smtClean="0"/>
              <a:t>를 계산하고 나서</a:t>
            </a:r>
            <a:endParaRPr lang="en-US" altLang="ko-KR" dirty="0" smtClean="0"/>
          </a:p>
          <a:p>
            <a:r>
              <a:rPr lang="en-US" altLang="ko-KR" dirty="0" smtClean="0"/>
              <a:t>Semantic relatedness</a:t>
            </a:r>
            <a:r>
              <a:rPr lang="ko-KR" altLang="en-US" dirty="0" smtClean="0"/>
              <a:t>를 합쳐줘야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95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R-G rating </a:t>
            </a:r>
            <a:r>
              <a:rPr lang="en-US" altLang="ko-KR" dirty="0" err="1" smtClean="0"/>
              <a:t>rating</a:t>
            </a:r>
            <a:r>
              <a:rPr lang="en-US" altLang="ko-KR" baseline="0" dirty="0" smtClean="0"/>
              <a:t> by group of 51 human subject</a:t>
            </a:r>
          </a:p>
          <a:p>
            <a:r>
              <a:rPr lang="en-US" altLang="ko-KR" baseline="0" dirty="0" smtClean="0"/>
              <a:t>1965</a:t>
            </a:r>
            <a:r>
              <a:rPr lang="ko-KR" altLang="en-US" baseline="0" dirty="0" smtClean="0"/>
              <a:t>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8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Entropy </a:t>
            </a:r>
            <a:r>
              <a:rPr lang="en-US" altLang="ko-KR" baseline="0" dirty="0" smtClean="0"/>
              <a:t>p = </a:t>
            </a:r>
            <a:r>
              <a:rPr lang="en-US" altLang="ko-KR" dirty="0" smtClean="0"/>
              <a:t>cluster</a:t>
            </a:r>
            <a:r>
              <a:rPr lang="en-US" altLang="ko-KR" baseline="0" dirty="0" smtClean="0"/>
              <a:t> j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class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속할 확률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Entropy</a:t>
            </a:r>
            <a:r>
              <a:rPr lang="ko-KR" altLang="en-US" dirty="0" smtClean="0"/>
              <a:t>는 작을 수록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F-measure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clustering technique</a:t>
            </a:r>
            <a:r>
              <a:rPr lang="ko-KR" altLang="en-US" dirty="0" smtClean="0"/>
              <a:t>에 의해 생성된 그룹들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Purity : cosine</a:t>
            </a:r>
            <a:r>
              <a:rPr lang="en-US" altLang="ko-KR" baseline="0" dirty="0" smtClean="0"/>
              <a:t>(d’, d) -&gt; </a:t>
            </a:r>
            <a:r>
              <a:rPr lang="ko-KR" altLang="en-US" baseline="0" dirty="0" smtClean="0"/>
              <a:t>하나의 </a:t>
            </a:r>
            <a:r>
              <a:rPr lang="en-US" altLang="ko-KR" baseline="0" dirty="0" smtClean="0"/>
              <a:t>document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centroid</a:t>
            </a:r>
            <a:r>
              <a:rPr lang="ko-KR" altLang="en-US" baseline="0" dirty="0" smtClean="0"/>
              <a:t>에 포함된 모든 </a:t>
            </a:r>
            <a:r>
              <a:rPr lang="en-US" altLang="ko-KR" baseline="0" dirty="0" smtClean="0"/>
              <a:t>document</a:t>
            </a:r>
            <a:r>
              <a:rPr lang="ko-KR" altLang="en-US" baseline="0" dirty="0" smtClean="0"/>
              <a:t>사이의 평균 </a:t>
            </a:r>
            <a:r>
              <a:rPr lang="en-US" altLang="ko-KR" baseline="0" dirty="0" smtClean="0"/>
              <a:t>similarity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87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검색 결과 상위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까지 이미지까지의 정확도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6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수동으로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하는 건 고비용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낭비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최선은 시각적 형태에 따른 자동으로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어렵다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유튜브나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Flickr</a:t>
            </a:r>
            <a:r>
              <a:rPr lang="ko-KR" altLang="en-US" baseline="0" dirty="0" smtClean="0"/>
              <a:t>와 같은 </a:t>
            </a:r>
            <a:r>
              <a:rPr lang="ko-KR" altLang="en-US" baseline="0" dirty="0" err="1" smtClean="0"/>
              <a:t>소셜</a:t>
            </a:r>
            <a:r>
              <a:rPr lang="ko-KR" altLang="en-US" baseline="0" dirty="0" smtClean="0"/>
              <a:t> 미디어 사이트에서는 </a:t>
            </a:r>
            <a:r>
              <a:rPr lang="ko-KR" altLang="en-US" baseline="0" dirty="0" err="1" smtClean="0"/>
              <a:t>소셜</a:t>
            </a:r>
            <a:r>
              <a:rPr lang="ko-KR" altLang="en-US" baseline="0" dirty="0" smtClean="0"/>
              <a:t> 태그를 사용한다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0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태그는 사용자들에 의해 메타 데이터를 생성하는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사용자들 스스로 데이터에 키워드를 </a:t>
            </a:r>
            <a:r>
              <a:rPr lang="ko-KR" altLang="en-US" dirty="0" err="1" smtClean="0"/>
              <a:t>붙여넣게</a:t>
            </a:r>
            <a:r>
              <a:rPr lang="ko-KR" altLang="en-US" dirty="0" smtClean="0"/>
              <a:t> 하는 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태그의 특징은 아래와 같은데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Ontology</a:t>
            </a:r>
            <a:r>
              <a:rPr lang="en-US" altLang="ko-KR" baseline="0" dirty="0" smtClean="0"/>
              <a:t> free</a:t>
            </a:r>
            <a:r>
              <a:rPr lang="ko-KR" altLang="en-US" baseline="0" dirty="0" smtClean="0"/>
              <a:t>는 사전에 어떤 </a:t>
            </a:r>
            <a:r>
              <a:rPr lang="en-US" altLang="ko-KR" baseline="0" dirty="0" smtClean="0"/>
              <a:t>ontology</a:t>
            </a:r>
            <a:r>
              <a:rPr lang="ko-KR" altLang="en-US" baseline="0" dirty="0" smtClean="0"/>
              <a:t>나 분류 체계가 없어 사용자들이 보다 편리하게 </a:t>
            </a:r>
            <a:r>
              <a:rPr lang="ko-KR" altLang="en-US" baseline="0" dirty="0" err="1" smtClean="0"/>
              <a:t>태깅을</a:t>
            </a:r>
            <a:r>
              <a:rPr lang="ko-KR" altLang="en-US" baseline="0" dirty="0" smtClean="0"/>
              <a:t> 할 수 있다는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태그는 사용자들의 인지 능력에 따라 결정이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연관 없이 태그를 하거나 다의어나 </a:t>
            </a:r>
            <a:r>
              <a:rPr lang="en-US" altLang="ko-KR" baseline="0" dirty="0" err="1" smtClean="0"/>
              <a:t>ambiguit</a:t>
            </a:r>
            <a:r>
              <a:rPr lang="ko-KR" altLang="en-US" baseline="0" dirty="0" smtClean="0"/>
              <a:t>에 의해 의한 </a:t>
            </a:r>
            <a:r>
              <a:rPr lang="en-US" altLang="ko-KR" baseline="0" dirty="0" smtClean="0"/>
              <a:t>semantic loss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5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 논문에서는 </a:t>
            </a:r>
            <a:r>
              <a:rPr lang="en-US" altLang="ko-KR" dirty="0" smtClean="0"/>
              <a:t>Semantic Link Network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을 사용하여 멀티미디어 데이터의 태그를 구조화하는 방법을 제시한다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멀티미디어 데이터에 대한 </a:t>
            </a:r>
            <a:r>
              <a:rPr lang="en-US" altLang="ko-KR" dirty="0" err="1" smtClean="0"/>
              <a:t>a.r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모델을 제시한다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이미지 간의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semantic relatedness</a:t>
            </a:r>
            <a:r>
              <a:rPr lang="ko-KR" altLang="en-US" baseline="0" dirty="0" smtClean="0"/>
              <a:t>를 잘 측정할 수 있고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Relatedness measure</a:t>
            </a:r>
            <a:r>
              <a:rPr lang="ko-KR" altLang="en-US" baseline="0" dirty="0" smtClean="0"/>
              <a:t>의 레벨을 멀티미디어의 단계까지 확장시킨다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Sln</a:t>
            </a:r>
            <a:r>
              <a:rPr lang="ko-KR" altLang="en-US" dirty="0" smtClean="0"/>
              <a:t>은 다양한 웹 데이터들을 </a:t>
            </a:r>
            <a:r>
              <a:rPr lang="en-US" altLang="ko-KR" dirty="0" smtClean="0"/>
              <a:t>organize</a:t>
            </a:r>
            <a:r>
              <a:rPr lang="ko-KR" altLang="en-US" dirty="0" smtClean="0"/>
              <a:t>하기 위한 </a:t>
            </a:r>
            <a:r>
              <a:rPr lang="en-US" altLang="ko-KR" dirty="0" smtClean="0"/>
              <a:t>semantic data model</a:t>
            </a:r>
            <a:r>
              <a:rPr lang="ko-KR" altLang="en-US" dirty="0" smtClean="0"/>
              <a:t>인데</a:t>
            </a:r>
            <a:endParaRPr lang="en-US" altLang="ko-KR" dirty="0" smtClean="0"/>
          </a:p>
          <a:p>
            <a:r>
              <a:rPr lang="ko-KR" altLang="en-US" dirty="0" smtClean="0"/>
              <a:t>방향성</a:t>
            </a:r>
            <a:r>
              <a:rPr lang="ko-KR" altLang="en-US" baseline="0" dirty="0" smtClean="0"/>
              <a:t> 있는 </a:t>
            </a:r>
            <a:r>
              <a:rPr lang="en-US" altLang="ko-KR" baseline="0" dirty="0" smtClean="0"/>
              <a:t>network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link</a:t>
            </a:r>
            <a:r>
              <a:rPr lang="ko-KR" altLang="en-US" baseline="0" dirty="0" smtClean="0"/>
              <a:t>로 구성된다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모델을 기반으로 하여 멀티미디어 데이터 정리하는 방법을 제안한다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6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이미지를 넣고 태그를 뽑아내고 </a:t>
            </a:r>
            <a:endParaRPr lang="en-US" altLang="ko-KR" dirty="0" smtClean="0"/>
          </a:p>
          <a:p>
            <a:r>
              <a:rPr lang="en-US" altLang="ko-KR" dirty="0" smtClean="0"/>
              <a:t>Relatedness</a:t>
            </a:r>
            <a:r>
              <a:rPr lang="ko-KR" altLang="en-US" dirty="0" smtClean="0"/>
              <a:t>를 계산하여 결과를 산출하는</a:t>
            </a:r>
            <a:r>
              <a:rPr lang="ko-KR" altLang="en-US" baseline="0" dirty="0" smtClean="0"/>
              <a:t> 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43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E-</a:t>
            </a:r>
            <a:r>
              <a:rPr lang="en-US" altLang="ko-KR" dirty="0" err="1" smtClean="0"/>
              <a:t>fcm</a:t>
            </a:r>
            <a:r>
              <a:rPr lang="ko-KR" altLang="en-US" dirty="0" smtClean="0"/>
              <a:t>을 사용하여 데이터를 표현한다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Element </a:t>
            </a:r>
            <a:r>
              <a:rPr lang="en-US" altLang="ko-KR" dirty="0" err="1" smtClean="0"/>
              <a:t>concep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theme</a:t>
            </a:r>
            <a:r>
              <a:rPr lang="en-US" altLang="ko-KR" baseline="0" dirty="0" smtClean="0"/>
              <a:t> concept</a:t>
            </a:r>
            <a:r>
              <a:rPr lang="ko-KR" altLang="en-US" baseline="0" dirty="0" smtClean="0"/>
              <a:t>으로 구성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기계가 잘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2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그 데이터를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형식으로 저장한다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8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Association rule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e-</a:t>
            </a:r>
            <a:r>
              <a:rPr lang="en-US" altLang="ko-KR" dirty="0" err="1" smtClean="0"/>
              <a:t>fcm</a:t>
            </a:r>
            <a:r>
              <a:rPr lang="ko-KR" altLang="en-US" dirty="0" smtClean="0"/>
              <a:t>에 의해 </a:t>
            </a:r>
            <a:r>
              <a:rPr lang="en-US" altLang="ko-KR" dirty="0" err="1" smtClean="0"/>
              <a:t>sln</a:t>
            </a:r>
            <a:r>
              <a:rPr lang="ko-KR" altLang="en-US" dirty="0" smtClean="0"/>
              <a:t>이 자동으로 생성된다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3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pPr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Semantic Link Network based Model</a:t>
            </a:r>
            <a:br>
              <a:rPr lang="en-US" altLang="ko-KR" dirty="0" smtClean="0"/>
            </a:br>
            <a:r>
              <a:rPr lang="en-US" altLang="ko-KR" dirty="0" smtClean="0"/>
              <a:t>for Organizing Multimedia Big Data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Liu </a:t>
            </a:r>
            <a:r>
              <a:rPr lang="en-US" altLang="ko-KR" dirty="0" err="1" smtClean="0"/>
              <a:t>Yunhuai</a:t>
            </a:r>
            <a:r>
              <a:rPr lang="en-US" altLang="ko-KR" dirty="0" smtClean="0"/>
              <a:t>, et al.</a:t>
            </a:r>
          </a:p>
          <a:p>
            <a:r>
              <a:rPr lang="en-US" altLang="ko-KR" dirty="0" smtClean="0"/>
              <a:t>IEEE Transactions on Emerging Topics in Computing, 2014</a:t>
            </a:r>
          </a:p>
          <a:p>
            <a:pPr algn="r"/>
            <a:r>
              <a:rPr lang="en-US" altLang="ko-KR" dirty="0" smtClean="0"/>
              <a:t>2015.02.09</a:t>
            </a:r>
          </a:p>
          <a:p>
            <a:pPr algn="r"/>
            <a:r>
              <a:rPr lang="en-US" altLang="ko-KR" dirty="0" smtClean="0"/>
              <a:t>SNU IDB Lab</a:t>
            </a:r>
          </a:p>
          <a:p>
            <a:pPr algn="r"/>
            <a:r>
              <a:rPr lang="en-US" altLang="ko-KR" dirty="0" smtClean="0"/>
              <a:t>Yu-Bin Lim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518" y="1570598"/>
            <a:ext cx="5389200" cy="478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Mechanism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Resources representation</a:t>
            </a:r>
          </a:p>
          <a:p>
            <a:pPr lvl="1"/>
            <a:r>
              <a:rPr lang="en-US" altLang="ko-KR" dirty="0" smtClean="0"/>
              <a:t>E-FCM</a:t>
            </a:r>
          </a:p>
          <a:p>
            <a:r>
              <a:rPr lang="en-US" altLang="ko-KR" b="1" dirty="0" smtClean="0"/>
              <a:t>Resources storage</a:t>
            </a:r>
          </a:p>
          <a:p>
            <a:pPr lvl="1"/>
            <a:r>
              <a:rPr lang="en-US" altLang="ko-KR" b="1" dirty="0" smtClean="0"/>
              <a:t>Database / XML</a:t>
            </a:r>
          </a:p>
          <a:p>
            <a:r>
              <a:rPr lang="en-US" altLang="ko-KR" dirty="0" smtClean="0"/>
              <a:t>SLN generation</a:t>
            </a:r>
          </a:p>
          <a:p>
            <a:r>
              <a:rPr lang="en-US" altLang="ko-KR" dirty="0" smtClean="0"/>
              <a:t>Application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22063" y="2571744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semantic link</a:t>
            </a: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network building</a:t>
            </a:r>
            <a:endParaRPr lang="ko-KR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4811" y="321468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semantic linking</a:t>
            </a: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4810" y="4143380"/>
            <a:ext cx="13573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semantic relations</a:t>
            </a: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mining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4810" y="478632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resource representation</a:t>
            </a:r>
          </a:p>
        </p:txBody>
      </p:sp>
      <p:sp>
        <p:nvSpPr>
          <p:cNvPr id="12" name="자유형 11"/>
          <p:cNvSpPr/>
          <p:nvPr/>
        </p:nvSpPr>
        <p:spPr>
          <a:xfrm>
            <a:off x="5940152" y="1556792"/>
            <a:ext cx="3024336" cy="4032448"/>
          </a:xfrm>
          <a:custGeom>
            <a:avLst/>
            <a:gdLst>
              <a:gd name="connsiteX0" fmla="*/ 0 w 3024336"/>
              <a:gd name="connsiteY0" fmla="*/ 0 h 864096"/>
              <a:gd name="connsiteX1" fmla="*/ 3024336 w 3024336"/>
              <a:gd name="connsiteY1" fmla="*/ 0 h 864096"/>
              <a:gd name="connsiteX2" fmla="*/ 3024336 w 3024336"/>
              <a:gd name="connsiteY2" fmla="*/ 864096 h 864096"/>
              <a:gd name="connsiteX3" fmla="*/ 0 w 3024336"/>
              <a:gd name="connsiteY3" fmla="*/ 864096 h 864096"/>
              <a:gd name="connsiteX4" fmla="*/ 0 w 3024336"/>
              <a:gd name="connsiteY4" fmla="*/ 0 h 864096"/>
              <a:gd name="connsiteX0" fmla="*/ 0 w 3024336"/>
              <a:gd name="connsiteY0" fmla="*/ 3168352 h 4032448"/>
              <a:gd name="connsiteX1" fmla="*/ 3024336 w 3024336"/>
              <a:gd name="connsiteY1" fmla="*/ 0 h 4032448"/>
              <a:gd name="connsiteX2" fmla="*/ 3024336 w 3024336"/>
              <a:gd name="connsiteY2" fmla="*/ 4032448 h 4032448"/>
              <a:gd name="connsiteX3" fmla="*/ 0 w 3024336"/>
              <a:gd name="connsiteY3" fmla="*/ 4032448 h 4032448"/>
              <a:gd name="connsiteX4" fmla="*/ 0 w 3024336"/>
              <a:gd name="connsiteY4" fmla="*/ 3168352 h 4032448"/>
              <a:gd name="connsiteX0" fmla="*/ 0 w 3024336"/>
              <a:gd name="connsiteY0" fmla="*/ 3168352 h 4032448"/>
              <a:gd name="connsiteX1" fmla="*/ 2232248 w 3024336"/>
              <a:gd name="connsiteY1" fmla="*/ 0 h 4032448"/>
              <a:gd name="connsiteX2" fmla="*/ 3024336 w 3024336"/>
              <a:gd name="connsiteY2" fmla="*/ 0 h 4032448"/>
              <a:gd name="connsiteX3" fmla="*/ 3024336 w 3024336"/>
              <a:gd name="connsiteY3" fmla="*/ 4032448 h 4032448"/>
              <a:gd name="connsiteX4" fmla="*/ 0 w 3024336"/>
              <a:gd name="connsiteY4" fmla="*/ 4032448 h 4032448"/>
              <a:gd name="connsiteX5" fmla="*/ 0 w 3024336"/>
              <a:gd name="connsiteY5" fmla="*/ 3168352 h 4032448"/>
              <a:gd name="connsiteX0" fmla="*/ 0 w 3024336"/>
              <a:gd name="connsiteY0" fmla="*/ 3168352 h 4032448"/>
              <a:gd name="connsiteX1" fmla="*/ 2232248 w 3024336"/>
              <a:gd name="connsiteY1" fmla="*/ 3168352 h 4032448"/>
              <a:gd name="connsiteX2" fmla="*/ 2232248 w 3024336"/>
              <a:gd name="connsiteY2" fmla="*/ 0 h 4032448"/>
              <a:gd name="connsiteX3" fmla="*/ 3024336 w 3024336"/>
              <a:gd name="connsiteY3" fmla="*/ 0 h 4032448"/>
              <a:gd name="connsiteX4" fmla="*/ 3024336 w 3024336"/>
              <a:gd name="connsiteY4" fmla="*/ 4032448 h 4032448"/>
              <a:gd name="connsiteX5" fmla="*/ 0 w 3024336"/>
              <a:gd name="connsiteY5" fmla="*/ 4032448 h 4032448"/>
              <a:gd name="connsiteX6" fmla="*/ 0 w 3024336"/>
              <a:gd name="connsiteY6" fmla="*/ 3168352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4336" h="4032448">
                <a:moveTo>
                  <a:pt x="0" y="3168352"/>
                </a:moveTo>
                <a:lnTo>
                  <a:pt x="2232248" y="3168352"/>
                </a:lnTo>
                <a:lnTo>
                  <a:pt x="2232248" y="0"/>
                </a:lnTo>
                <a:lnTo>
                  <a:pt x="3024336" y="0"/>
                </a:lnTo>
                <a:lnTo>
                  <a:pt x="3024336" y="4032448"/>
                </a:lnTo>
                <a:lnTo>
                  <a:pt x="0" y="4032448"/>
                </a:lnTo>
                <a:lnTo>
                  <a:pt x="0" y="316835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518" y="1570598"/>
            <a:ext cx="5389200" cy="478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Mechanism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Resources representation</a:t>
            </a:r>
          </a:p>
          <a:p>
            <a:pPr lvl="1"/>
            <a:r>
              <a:rPr lang="en-US" altLang="ko-KR" dirty="0" smtClean="0"/>
              <a:t>E-FCM</a:t>
            </a:r>
          </a:p>
          <a:p>
            <a:r>
              <a:rPr lang="en-US" altLang="ko-KR" dirty="0" smtClean="0"/>
              <a:t>Resources storage</a:t>
            </a:r>
          </a:p>
          <a:p>
            <a:pPr lvl="1"/>
            <a:r>
              <a:rPr lang="en-US" altLang="ko-KR" dirty="0" smtClean="0"/>
              <a:t>Database / XML</a:t>
            </a:r>
          </a:p>
          <a:p>
            <a:r>
              <a:rPr lang="en-US" altLang="ko-KR" b="1" dirty="0" smtClean="0"/>
              <a:t>SLN generation</a:t>
            </a:r>
          </a:p>
          <a:p>
            <a:r>
              <a:rPr lang="en-US" altLang="ko-KR" dirty="0" smtClean="0"/>
              <a:t>Application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22063" y="2571744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semantic link</a:t>
            </a: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network building</a:t>
            </a:r>
            <a:endParaRPr lang="ko-KR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4811" y="321468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semantic linking</a:t>
            </a: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4810" y="4143380"/>
            <a:ext cx="13573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semantic relations</a:t>
            </a: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mining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4810" y="478632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resource representation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96136" y="1628800"/>
            <a:ext cx="3168352" cy="4032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518" y="1570598"/>
            <a:ext cx="5389200" cy="478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Mechanism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Resources representation</a:t>
            </a:r>
          </a:p>
          <a:p>
            <a:pPr lvl="1"/>
            <a:r>
              <a:rPr lang="en-US" altLang="ko-KR" dirty="0" smtClean="0"/>
              <a:t>E-FCM</a:t>
            </a:r>
          </a:p>
          <a:p>
            <a:r>
              <a:rPr lang="en-US" altLang="ko-KR" dirty="0" smtClean="0"/>
              <a:t>Resources storage</a:t>
            </a:r>
          </a:p>
          <a:p>
            <a:pPr lvl="1"/>
            <a:r>
              <a:rPr lang="en-US" altLang="ko-KR" dirty="0" smtClean="0"/>
              <a:t>Database / XML</a:t>
            </a:r>
          </a:p>
          <a:p>
            <a:r>
              <a:rPr lang="en-US" altLang="ko-KR" dirty="0" smtClean="0"/>
              <a:t>SLN generation</a:t>
            </a:r>
          </a:p>
          <a:p>
            <a:r>
              <a:rPr lang="en-US" altLang="ko-KR" b="1" dirty="0" smtClean="0"/>
              <a:t>Application</a:t>
            </a:r>
          </a:p>
          <a:p>
            <a:pPr lvl="1"/>
            <a:r>
              <a:rPr lang="en-US" altLang="ko-KR" dirty="0" smtClean="0"/>
              <a:t>Web intelligence activity</a:t>
            </a:r>
          </a:p>
          <a:p>
            <a:pPr lvl="1"/>
            <a:r>
              <a:rPr lang="en-US" altLang="ko-KR" dirty="0" smtClean="0"/>
              <a:t>Web knowledge discovery</a:t>
            </a:r>
          </a:p>
          <a:p>
            <a:pPr lvl="1"/>
            <a:r>
              <a:rPr lang="en-US" altLang="ko-KR" dirty="0"/>
              <a:t>e.g. </a:t>
            </a:r>
            <a:r>
              <a:rPr lang="en-US" altLang="ko-KR" dirty="0" smtClean="0"/>
              <a:t>recommendation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22063" y="2571744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semantic link</a:t>
            </a: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network building</a:t>
            </a:r>
            <a:endParaRPr lang="ko-KR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4811" y="321468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semantic linking</a:t>
            </a: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4810" y="4143380"/>
            <a:ext cx="13573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semantic relations</a:t>
            </a: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mining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4810" y="478632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resource representation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23928" y="1412776"/>
            <a:ext cx="3888432" cy="2448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Definition 1</a:t>
            </a:r>
          </a:p>
          <a:p>
            <a:pPr lvl="1"/>
            <a:r>
              <a:rPr lang="en-US" altLang="ko-KR" dirty="0" smtClean="0"/>
              <a:t>Social tag set is set of tags provided by users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Definition 2 </a:t>
            </a:r>
          </a:p>
          <a:p>
            <a:pPr lvl="1"/>
            <a:r>
              <a:rPr lang="en-US" altLang="ko-KR" dirty="0" smtClean="0"/>
              <a:t>Semantic relatedness between tags is correlation of tags </a:t>
            </a:r>
          </a:p>
          <a:p>
            <a:pPr lvl="1"/>
            <a:r>
              <a:rPr lang="en-US" altLang="ko-KR" i="1" dirty="0" err="1" smtClean="0">
                <a:latin typeface="Cambria" pitchFamily="18" charset="0"/>
              </a:rPr>
              <a:t>sr</a:t>
            </a:r>
            <a:r>
              <a:rPr lang="en-US" altLang="ko-KR" i="1" dirty="0" smtClean="0">
                <a:latin typeface="Cambria" pitchFamily="18" charset="0"/>
              </a:rPr>
              <a:t>(t</a:t>
            </a:r>
            <a:r>
              <a:rPr lang="en-US" altLang="ko-KR" i="1" baseline="-25000" dirty="0" smtClean="0">
                <a:latin typeface="Cambria" pitchFamily="18" charset="0"/>
              </a:rPr>
              <a:t>1</a:t>
            </a:r>
            <a:r>
              <a:rPr lang="en-US" altLang="ko-KR" i="1" dirty="0" smtClean="0">
                <a:latin typeface="Cambria" pitchFamily="18" charset="0"/>
              </a:rPr>
              <a:t>, t</a:t>
            </a:r>
            <a:r>
              <a:rPr lang="en-US" altLang="ko-KR" i="1" baseline="-25000" dirty="0" smtClean="0">
                <a:latin typeface="Cambria" pitchFamily="18" charset="0"/>
              </a:rPr>
              <a:t>2</a:t>
            </a:r>
            <a:r>
              <a:rPr lang="en-US" altLang="ko-KR" i="1" dirty="0" smtClean="0">
                <a:latin typeface="Cambria" pitchFamily="18" charset="0"/>
              </a:rPr>
              <a:t>)</a:t>
            </a:r>
          </a:p>
          <a:p>
            <a:pPr lvl="1">
              <a:buNone/>
            </a:pPr>
            <a:endParaRPr lang="ko-KR" altLang="en-US" dirty="0" smtClean="0"/>
          </a:p>
          <a:p>
            <a:r>
              <a:rPr lang="en-US" altLang="ko-KR" dirty="0" smtClean="0"/>
              <a:t>Definition 3</a:t>
            </a:r>
          </a:p>
          <a:p>
            <a:pPr lvl="1"/>
            <a:r>
              <a:rPr lang="en-US" altLang="ko-KR" dirty="0" smtClean="0"/>
              <a:t>Semantic relatedness between multimedia resources</a:t>
            </a:r>
          </a:p>
          <a:p>
            <a:pPr lvl="1">
              <a:buNone/>
            </a:pPr>
            <a:r>
              <a:rPr lang="en-US" altLang="ko-KR" dirty="0" smtClean="0"/>
              <a:t>	is correlation of multimedia resources. </a:t>
            </a:r>
          </a:p>
          <a:p>
            <a:pPr lvl="1"/>
            <a:r>
              <a:rPr lang="en-US" altLang="ko-KR" i="1" dirty="0" err="1" smtClean="0">
                <a:latin typeface="Cambria" pitchFamily="18" charset="0"/>
              </a:rPr>
              <a:t>sr</a:t>
            </a:r>
            <a:r>
              <a:rPr lang="en-US" altLang="ko-KR" i="1" dirty="0" smtClean="0">
                <a:latin typeface="Cambria" pitchFamily="18" charset="0"/>
              </a:rPr>
              <a:t>(f</a:t>
            </a:r>
            <a:r>
              <a:rPr lang="en-US" altLang="ko-KR" i="1" baseline="-25000" dirty="0" smtClean="0">
                <a:latin typeface="Cambria" pitchFamily="18" charset="0"/>
              </a:rPr>
              <a:t>1</a:t>
            </a:r>
            <a:r>
              <a:rPr lang="en-US" altLang="ko-KR" i="1" dirty="0" smtClean="0">
                <a:latin typeface="Cambria" pitchFamily="18" charset="0"/>
              </a:rPr>
              <a:t>, f</a:t>
            </a:r>
            <a:r>
              <a:rPr lang="en-US" altLang="ko-KR" i="1" baseline="-25000" dirty="0" smtClean="0">
                <a:latin typeface="Cambria" pitchFamily="18" charset="0"/>
              </a:rPr>
              <a:t>2</a:t>
            </a:r>
            <a:r>
              <a:rPr lang="en-US" altLang="ko-KR" i="1" dirty="0" smtClean="0">
                <a:latin typeface="Cambria" pitchFamily="18" charset="0"/>
              </a:rPr>
              <a:t>)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916832"/>
            <a:ext cx="21526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Heuristics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Each tag of a multimedia resource appears only once</a:t>
            </a:r>
          </a:p>
          <a:p>
            <a:pPr lvl="1"/>
            <a:r>
              <a:rPr lang="en-US" altLang="ko-KR" dirty="0" smtClean="0"/>
              <a:t>e.g. </a:t>
            </a:r>
            <a:r>
              <a:rPr lang="en-US" altLang="ko-KR" dirty="0" smtClean="0"/>
              <a:t>‘apple </a:t>
            </a:r>
            <a:r>
              <a:rPr lang="en-US" altLang="ko-KR" dirty="0" err="1" smtClean="0"/>
              <a:t>apple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apple</a:t>
            </a:r>
            <a:r>
              <a:rPr lang="en-US" altLang="ko-KR" dirty="0" smtClean="0"/>
              <a:t>’ X</a:t>
            </a:r>
          </a:p>
          <a:p>
            <a:pPr marL="914400" lvl="2" indent="0">
              <a:buNone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Order of tags reflects correlation against multimedia resource</a:t>
            </a:r>
          </a:p>
          <a:p>
            <a:pPr lvl="2"/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Number of tags is irrelevant to correctness</a:t>
            </a:r>
          </a:p>
          <a:p>
            <a:pPr lvl="1"/>
            <a:r>
              <a:rPr lang="en-US" altLang="ko-KR" dirty="0"/>
              <a:t>e.g. </a:t>
            </a:r>
            <a:r>
              <a:rPr lang="en-US" altLang="ko-KR" dirty="0" smtClean="0"/>
              <a:t>‘apple </a:t>
            </a:r>
            <a:r>
              <a:rPr lang="en-US" altLang="ko-KR" dirty="0" err="1" smtClean="0"/>
              <a:t>iPhone</a:t>
            </a:r>
            <a:r>
              <a:rPr lang="en-US" altLang="ko-KR" dirty="0" smtClean="0"/>
              <a:t>’ &amp; ‘iPhone4 mobile phone’</a:t>
            </a:r>
          </a:p>
          <a:p>
            <a:pPr lvl="2"/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Some redundant tags</a:t>
            </a:r>
          </a:p>
          <a:p>
            <a:pPr lvl="1"/>
            <a:r>
              <a:rPr lang="en-US" altLang="ko-KR" dirty="0"/>
              <a:t>e.g. </a:t>
            </a:r>
            <a:r>
              <a:rPr lang="en-US" altLang="ko-KR" dirty="0" smtClean="0"/>
              <a:t>‘apple </a:t>
            </a:r>
            <a:r>
              <a:rPr lang="en-US" altLang="ko-KR" dirty="0" err="1" smtClean="0"/>
              <a:t>iPhone</a:t>
            </a:r>
            <a:r>
              <a:rPr lang="en-US" altLang="ko-KR" dirty="0" smtClean="0"/>
              <a:t>’</a:t>
            </a:r>
          </a:p>
          <a:p>
            <a:pPr lvl="2"/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Some noisy annotation</a:t>
            </a:r>
          </a:p>
          <a:p>
            <a:pPr lvl="1"/>
            <a:r>
              <a:rPr lang="en-US" altLang="ko-KR" dirty="0" smtClean="0"/>
              <a:t>Wrong annotation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 &amp; Parameter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3463" y="1190203"/>
            <a:ext cx="7077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Generating Semantic Link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Tag relatedness computation</a:t>
            </a:r>
          </a:p>
          <a:p>
            <a:r>
              <a:rPr lang="en-US" altLang="ko-KR" dirty="0" smtClean="0"/>
              <a:t>Semantic relatedness integration</a:t>
            </a:r>
          </a:p>
          <a:p>
            <a:r>
              <a:rPr lang="en-US" altLang="ko-KR" dirty="0" smtClean="0"/>
              <a:t>Tag order revision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Tag relatedness computation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Tag is a concept with explicit meaning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Based on co-occurrence measures</a:t>
            </a:r>
          </a:p>
          <a:p>
            <a:pPr lvl="1"/>
            <a:r>
              <a:rPr lang="en-US" altLang="ko-KR" dirty="0" smtClean="0"/>
              <a:t>‘Know a word by the company it keeps’</a:t>
            </a:r>
          </a:p>
          <a:p>
            <a:pPr lvl="1"/>
            <a:r>
              <a:rPr lang="en-US" altLang="ko-KR" dirty="0" err="1" smtClean="0"/>
              <a:t>Jaccard</a:t>
            </a:r>
            <a:r>
              <a:rPr lang="en-US" altLang="ko-KR" dirty="0" smtClean="0"/>
              <a:t>, Overlap, Dice, PMI</a:t>
            </a:r>
          </a:p>
          <a:p>
            <a:pPr lvl="1"/>
            <a:r>
              <a:rPr lang="en-US" altLang="ko-KR" dirty="0" smtClean="0"/>
              <a:t>Result of query ‘p AND q’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Page counts of tag from search engine</a:t>
            </a:r>
          </a:p>
          <a:p>
            <a:pPr lvl="1"/>
            <a:r>
              <a:rPr lang="en-US" altLang="ko-KR" dirty="0" smtClean="0"/>
              <a:t>Number of web page containing query q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Appropriate computation complexity</a:t>
            </a:r>
          </a:p>
          <a:p>
            <a:r>
              <a:rPr lang="en-US" altLang="ko-KR" dirty="0" smtClean="0"/>
              <a:t>Explicit semantics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Co-occurrence measures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>
                <a:latin typeface="Cambria" pitchFamily="18" charset="0"/>
              </a:rPr>
              <a:t>Jaccard</a:t>
            </a:r>
            <a:r>
              <a:rPr lang="en-US" altLang="ko-KR" dirty="0" smtClean="0">
                <a:latin typeface="Cambria" pitchFamily="18" charset="0"/>
              </a:rPr>
              <a:t>(p, q)   </a:t>
            </a:r>
            <a:r>
              <a:rPr lang="en-US" altLang="ko-KR" b="1" dirty="0" smtClean="0">
                <a:latin typeface="Cambria" pitchFamily="18" charset="0"/>
              </a:rPr>
              <a:t>=  </a:t>
            </a:r>
          </a:p>
          <a:p>
            <a:endParaRPr lang="en-US" altLang="ko-KR" b="1" dirty="0" smtClean="0">
              <a:latin typeface="Cambria" pitchFamily="18" charset="0"/>
            </a:endParaRPr>
          </a:p>
          <a:p>
            <a:r>
              <a:rPr lang="en-US" altLang="ko-KR" dirty="0" smtClean="0">
                <a:latin typeface="Cambria" pitchFamily="18" charset="0"/>
              </a:rPr>
              <a:t>Overlap(p, q)   </a:t>
            </a:r>
            <a:r>
              <a:rPr lang="en-US" altLang="ko-KR" b="1" dirty="0" smtClean="0">
                <a:latin typeface="Cambria" pitchFamily="18" charset="0"/>
              </a:rPr>
              <a:t>=</a:t>
            </a:r>
            <a:r>
              <a:rPr lang="en-US" altLang="ko-KR" dirty="0" smtClean="0">
                <a:latin typeface="Cambria" pitchFamily="18" charset="0"/>
              </a:rPr>
              <a:t> </a:t>
            </a:r>
          </a:p>
          <a:p>
            <a:endParaRPr lang="en-US" altLang="ko-KR" dirty="0" smtClean="0">
              <a:latin typeface="Cambria" pitchFamily="18" charset="0"/>
            </a:endParaRPr>
          </a:p>
          <a:p>
            <a:r>
              <a:rPr lang="en-US" altLang="ko-KR" dirty="0" smtClean="0">
                <a:latin typeface="Cambria" pitchFamily="18" charset="0"/>
              </a:rPr>
              <a:t>Dice(p, q)   </a:t>
            </a:r>
            <a:r>
              <a:rPr lang="en-US" altLang="ko-KR" b="1" dirty="0" smtClean="0">
                <a:latin typeface="Cambria" pitchFamily="18" charset="0"/>
              </a:rPr>
              <a:t>=</a:t>
            </a:r>
            <a:r>
              <a:rPr lang="en-US" altLang="ko-KR" dirty="0" smtClean="0">
                <a:latin typeface="Cambria" pitchFamily="18" charset="0"/>
              </a:rPr>
              <a:t> </a:t>
            </a:r>
          </a:p>
          <a:p>
            <a:endParaRPr lang="en-US" altLang="ko-KR" dirty="0" smtClean="0">
              <a:latin typeface="Cambria" pitchFamily="18" charset="0"/>
            </a:endParaRPr>
          </a:p>
          <a:p>
            <a:endParaRPr lang="en-US" altLang="ko-KR" dirty="0" smtClean="0">
              <a:latin typeface="Cambria" pitchFamily="18" charset="0"/>
            </a:endParaRPr>
          </a:p>
          <a:p>
            <a:r>
              <a:rPr lang="en-US" altLang="ko-KR" dirty="0" smtClean="0">
                <a:latin typeface="Cambria" pitchFamily="18" charset="0"/>
              </a:rPr>
              <a:t>PMI(p, q)   </a:t>
            </a:r>
            <a:r>
              <a:rPr lang="en-US" altLang="ko-KR" b="1" dirty="0" smtClean="0">
                <a:latin typeface="Cambria" pitchFamily="18" charset="0"/>
              </a:rPr>
              <a:t>=  </a:t>
            </a:r>
          </a:p>
          <a:p>
            <a:endParaRPr lang="en-US" altLang="ko-KR" b="1" dirty="0" smtClean="0">
              <a:latin typeface="Cambria" pitchFamily="18" charset="0"/>
            </a:endParaRPr>
          </a:p>
          <a:p>
            <a:pPr>
              <a:buNone/>
            </a:pPr>
            <a:r>
              <a:rPr lang="en-US" altLang="ko-KR" sz="1400" b="1" dirty="0" smtClean="0">
                <a:latin typeface="Cambria" pitchFamily="18" charset="0"/>
              </a:rPr>
              <a:t>	 * N = </a:t>
            </a:r>
            <a:r>
              <a:rPr lang="en-US" altLang="ko-KR" sz="1400" dirty="0" smtClean="0">
                <a:latin typeface="Cambria" pitchFamily="18" charset="0"/>
              </a:rPr>
              <a:t>number of Web pages</a:t>
            </a:r>
            <a:r>
              <a:rPr lang="en-US" altLang="ko-KR" sz="1400" b="1" dirty="0" smtClean="0">
                <a:latin typeface="Cambria" pitchFamily="18" charset="0"/>
              </a:rPr>
              <a:t> </a:t>
            </a:r>
            <a:r>
              <a:rPr lang="en-US" altLang="ko-KR" sz="1400" dirty="0" smtClean="0">
                <a:latin typeface="Cambria" pitchFamily="18" charset="0"/>
              </a:rPr>
              <a:t>in search engine, </a:t>
            </a:r>
            <a:r>
              <a:rPr lang="en-US" altLang="ko-KR" sz="1400" dirty="0" smtClean="0"/>
              <a:t>10</a:t>
            </a:r>
            <a:r>
              <a:rPr lang="en-US" altLang="ko-KR" sz="1400" baseline="30000" dirty="0" smtClean="0"/>
              <a:t>11</a:t>
            </a:r>
            <a:r>
              <a:rPr lang="en-US" altLang="ko-KR" sz="1400" dirty="0" smtClean="0">
                <a:latin typeface="Cambria" pitchFamily="18" charset="0"/>
              </a:rPr>
              <a:t> (Google)</a:t>
            </a:r>
            <a:endParaRPr lang="ko-KR" altLang="en-US" sz="1400" dirty="0">
              <a:latin typeface="Cambria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5487" y="1412776"/>
            <a:ext cx="2714625" cy="638175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3212976"/>
            <a:ext cx="1409700" cy="62865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4841" y="2358777"/>
            <a:ext cx="1781175" cy="638175"/>
          </a:xfrm>
          <a:prstGeom prst="rect">
            <a:avLst/>
          </a:prstGeom>
          <a:noFill/>
        </p:spPr>
      </p:pic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4365104"/>
            <a:ext cx="1952625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Computation steps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Extracting tags from two multimedia </a:t>
            </a:r>
            <a:r>
              <a:rPr lang="en-US" altLang="ko-KR" i="1" dirty="0" smtClean="0">
                <a:latin typeface="Cambria" pitchFamily="18" charset="0"/>
              </a:rPr>
              <a:t>f</a:t>
            </a:r>
            <a:r>
              <a:rPr lang="en-US" altLang="ko-KR" i="1" baseline="-25000" dirty="0" smtClean="0">
                <a:latin typeface="Cambria" pitchFamily="18" charset="0"/>
              </a:rPr>
              <a:t>1</a:t>
            </a:r>
            <a:r>
              <a:rPr lang="en-US" altLang="ko-KR" i="1" dirty="0" smtClean="0">
                <a:latin typeface="Cambria" pitchFamily="18" charset="0"/>
              </a:rPr>
              <a:t>, f</a:t>
            </a:r>
            <a:r>
              <a:rPr lang="en-US" altLang="ko-KR" i="1" baseline="-25000" dirty="0" smtClean="0">
                <a:latin typeface="Cambria" pitchFamily="18" charset="0"/>
              </a:rPr>
              <a:t>2</a:t>
            </a:r>
            <a:endParaRPr lang="en-US" altLang="ko-KR" i="1" dirty="0" smtClean="0">
              <a:latin typeface="Cambria" pitchFamily="18" charset="0"/>
            </a:endParaRPr>
          </a:p>
          <a:p>
            <a:pPr lvl="1"/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Issue tags from (1) as query to web search engine</a:t>
            </a:r>
          </a:p>
          <a:p>
            <a:pPr lvl="1"/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Computing semantic relatedness between </a:t>
            </a:r>
            <a:r>
              <a:rPr lang="en-US" altLang="ko-KR" b="1" dirty="0" smtClean="0"/>
              <a:t>each tag pair</a:t>
            </a:r>
            <a:r>
              <a:rPr lang="en-US" altLang="ko-KR" dirty="0" smtClean="0"/>
              <a:t> </a:t>
            </a:r>
          </a:p>
          <a:p>
            <a:pPr marL="457200" indent="-457200">
              <a:buNone/>
            </a:pPr>
            <a:r>
              <a:rPr lang="en-US" altLang="ko-KR" dirty="0" smtClean="0"/>
              <a:t>	using co-occurrence measure equations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Results denoted as &lt;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) 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Semantic Link Network</a:t>
            </a:r>
          </a:p>
          <a:p>
            <a:r>
              <a:rPr lang="en-US" altLang="ko-KR" dirty="0" smtClean="0"/>
              <a:t>Proposed model</a:t>
            </a:r>
          </a:p>
          <a:p>
            <a:r>
              <a:rPr lang="en-US" altLang="ko-KR" dirty="0" smtClean="0"/>
              <a:t>Generating Semantic Link</a:t>
            </a:r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Semantic Relatedness Integration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Tag pair relatedness of multimedia resources </a:t>
            </a:r>
            <a:r>
              <a:rPr lang="en-US" altLang="ko-KR" i="1" dirty="0" smtClean="0">
                <a:latin typeface="Cambria" pitchFamily="18" charset="0"/>
              </a:rPr>
              <a:t>f</a:t>
            </a:r>
            <a:r>
              <a:rPr lang="en-US" altLang="ko-KR" i="1" baseline="-25000" dirty="0" smtClean="0">
                <a:latin typeface="Cambria" pitchFamily="18" charset="0"/>
              </a:rPr>
              <a:t>1</a:t>
            </a:r>
            <a:r>
              <a:rPr lang="en-US" altLang="ko-KR" dirty="0" smtClean="0"/>
              <a:t>,</a:t>
            </a:r>
            <a:r>
              <a:rPr lang="en-US" altLang="ko-KR" i="1" dirty="0" smtClean="0">
                <a:latin typeface="Cambria" pitchFamily="18" charset="0"/>
              </a:rPr>
              <a:t>f</a:t>
            </a:r>
            <a:r>
              <a:rPr lang="en-US" altLang="ko-KR" i="1" baseline="-25000" dirty="0" smtClean="0">
                <a:latin typeface="Cambria" pitchFamily="18" charset="0"/>
              </a:rPr>
              <a:t>2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	as bipartite graph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Edge weighting function</a:t>
            </a:r>
          </a:p>
          <a:p>
            <a:pPr algn="ctr">
              <a:buNone/>
            </a:pPr>
            <a:r>
              <a:rPr lang="en-US" altLang="ko-KR" i="1" dirty="0" smtClean="0">
                <a:latin typeface="Cambria" pitchFamily="18" charset="0"/>
              </a:rPr>
              <a:t>f : (f</a:t>
            </a:r>
            <a:r>
              <a:rPr lang="en-US" altLang="ko-KR" i="1" baseline="-25000" dirty="0" smtClean="0">
                <a:latin typeface="Cambria" pitchFamily="18" charset="0"/>
              </a:rPr>
              <a:t>1</a:t>
            </a:r>
            <a:r>
              <a:rPr lang="en-US" altLang="ko-KR" i="1" dirty="0" smtClean="0">
                <a:latin typeface="Cambria" pitchFamily="18" charset="0"/>
              </a:rPr>
              <a:t>, f</a:t>
            </a:r>
            <a:r>
              <a:rPr lang="en-US" altLang="ko-KR" i="1" baseline="-25000" dirty="0" smtClean="0">
                <a:latin typeface="Cambria" pitchFamily="18" charset="0"/>
              </a:rPr>
              <a:t>2</a:t>
            </a:r>
            <a:r>
              <a:rPr lang="en-US" altLang="ko-KR" i="1" dirty="0" smtClean="0">
                <a:latin typeface="Cambria" pitchFamily="18" charset="0"/>
              </a:rPr>
              <a:t>) → </a:t>
            </a:r>
            <a:r>
              <a:rPr lang="en-US" altLang="ko-KR" dirty="0" smtClean="0">
                <a:latin typeface="Cambria" pitchFamily="18" charset="0"/>
              </a:rPr>
              <a:t>[</a:t>
            </a:r>
            <a:r>
              <a:rPr lang="en-US" altLang="ko-KR" i="1" dirty="0" smtClean="0">
                <a:latin typeface="Cambria" pitchFamily="18" charset="0"/>
              </a:rPr>
              <a:t>0..1</a:t>
            </a:r>
            <a:r>
              <a:rPr lang="en-US" altLang="ko-KR" dirty="0" smtClean="0">
                <a:latin typeface="Cambria" pitchFamily="18" charset="0"/>
              </a:rPr>
              <a:t>]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Max relatedness function</a:t>
            </a:r>
          </a:p>
          <a:p>
            <a:endParaRPr lang="en-US" altLang="ko-KR" dirty="0" smtClean="0"/>
          </a:p>
          <a:p>
            <a:pPr algn="ctr">
              <a:buNone/>
            </a:pPr>
            <a:r>
              <a:rPr lang="en-US" altLang="ko-KR" dirty="0" smtClean="0"/>
              <a:t>	</a:t>
            </a:r>
            <a:endParaRPr lang="en-US" altLang="ko-KR" i="1" dirty="0" smtClean="0">
              <a:latin typeface="Cambria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8282" y="4258022"/>
            <a:ext cx="41719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Semantic Relatedness Integration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1227162"/>
            <a:ext cx="48958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Tag Order Revision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Order of tag is important (heuristic 2)</a:t>
            </a:r>
          </a:p>
          <a:p>
            <a:r>
              <a:rPr lang="en-US" altLang="ko-KR" dirty="0" smtClean="0"/>
              <a:t>Schema 1</a:t>
            </a:r>
          </a:p>
          <a:p>
            <a:pPr lvl="1"/>
            <a:r>
              <a:rPr lang="en-US" altLang="ko-KR" dirty="0" smtClean="0"/>
              <a:t>Add decline factor to </a:t>
            </a:r>
            <a:r>
              <a:rPr lang="en-US" altLang="ko-KR" i="1" dirty="0" err="1" smtClean="0"/>
              <a:t>maxRel</a:t>
            </a:r>
            <a:r>
              <a:rPr lang="en-US" altLang="ko-KR" dirty="0" smtClean="0"/>
              <a:t> function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Adding decline factors Steps</a:t>
            </a:r>
          </a:p>
          <a:p>
            <a:pPr marL="914400" lvl="1" indent="-457200">
              <a:buAutoNum type="arabicParenBoth"/>
            </a:pPr>
            <a:r>
              <a:rPr lang="en-US" altLang="ko-KR" i="1" dirty="0" err="1" smtClean="0">
                <a:latin typeface="Cambria" pitchFamily="18" charset="0"/>
              </a:rPr>
              <a:t>maxRel</a:t>
            </a:r>
            <a:r>
              <a:rPr lang="en-US" altLang="ko-KR" i="1" dirty="0" smtClean="0">
                <a:latin typeface="Cambria" pitchFamily="18" charset="0"/>
              </a:rPr>
              <a:t>(</a:t>
            </a:r>
            <a:r>
              <a:rPr lang="en-US" altLang="ko-KR" i="1" dirty="0" err="1" smtClean="0">
                <a:latin typeface="Cambria" pitchFamily="18" charset="0"/>
              </a:rPr>
              <a:t>t</a:t>
            </a:r>
            <a:r>
              <a:rPr lang="en-US" altLang="ko-KR" i="1" baseline="-25000" dirty="0" err="1" smtClean="0">
                <a:latin typeface="Cambria" pitchFamily="18" charset="0"/>
              </a:rPr>
              <a:t>i</a:t>
            </a:r>
            <a:r>
              <a:rPr lang="en-US" altLang="ko-KR" i="1" dirty="0" err="1" smtClean="0">
                <a:latin typeface="Cambria" pitchFamily="18" charset="0"/>
              </a:rPr>
              <a:t>,t</a:t>
            </a:r>
            <a:r>
              <a:rPr lang="en-US" altLang="ko-KR" i="1" baseline="-25000" dirty="0" err="1" smtClean="0">
                <a:latin typeface="Cambria" pitchFamily="18" charset="0"/>
              </a:rPr>
              <a:t>j</a:t>
            </a:r>
            <a:r>
              <a:rPr lang="en-US" altLang="ko-KR" i="1" dirty="0" smtClean="0">
                <a:latin typeface="Cambria" pitchFamily="18" charset="0"/>
              </a:rPr>
              <a:t>)   </a:t>
            </a:r>
            <a:r>
              <a:rPr lang="en-US" altLang="ko-KR" b="1" i="1" dirty="0" smtClean="0">
                <a:latin typeface="Cambria" pitchFamily="18" charset="0"/>
              </a:rPr>
              <a:t>=</a:t>
            </a:r>
            <a:r>
              <a:rPr lang="en-US" altLang="ko-KR" i="1" dirty="0" smtClean="0">
                <a:latin typeface="Cambria" pitchFamily="18" charset="0"/>
              </a:rPr>
              <a:t>          </a:t>
            </a:r>
            <a:r>
              <a:rPr lang="en-US" altLang="ko-KR" i="1" dirty="0" err="1" smtClean="0">
                <a:latin typeface="Cambria" pitchFamily="18" charset="0"/>
              </a:rPr>
              <a:t>sr</a:t>
            </a:r>
            <a:r>
              <a:rPr lang="en-US" altLang="ko-KR" i="1" dirty="0" smtClean="0">
                <a:latin typeface="Cambria" pitchFamily="18" charset="0"/>
              </a:rPr>
              <a:t>(</a:t>
            </a:r>
            <a:r>
              <a:rPr lang="en-US" altLang="ko-KR" i="1" dirty="0" err="1" smtClean="0">
                <a:latin typeface="Cambria" pitchFamily="18" charset="0"/>
              </a:rPr>
              <a:t>t</a:t>
            </a:r>
            <a:r>
              <a:rPr lang="en-US" altLang="ko-KR" i="1" baseline="-25000" dirty="0" err="1" smtClean="0">
                <a:latin typeface="Cambria" pitchFamily="18" charset="0"/>
              </a:rPr>
              <a:t>i</a:t>
            </a:r>
            <a:r>
              <a:rPr lang="en-US" altLang="ko-KR" i="1" dirty="0" err="1" smtClean="0">
                <a:latin typeface="Cambria" pitchFamily="18" charset="0"/>
              </a:rPr>
              <a:t>,t</a:t>
            </a:r>
            <a:r>
              <a:rPr lang="en-US" altLang="ko-KR" i="1" baseline="-25000" dirty="0" err="1" smtClean="0">
                <a:latin typeface="Cambria" pitchFamily="18" charset="0"/>
              </a:rPr>
              <a:t>j</a:t>
            </a:r>
            <a:r>
              <a:rPr lang="en-US" altLang="ko-KR" i="1" dirty="0" smtClean="0">
                <a:latin typeface="Cambria" pitchFamily="18" charset="0"/>
              </a:rPr>
              <a:t>)</a:t>
            </a:r>
          </a:p>
          <a:p>
            <a:pPr marL="914400" lvl="1" indent="-457200">
              <a:buAutoNum type="arabicParenBoth"/>
            </a:pPr>
            <a:r>
              <a:rPr lang="en-US" altLang="ko-KR" i="1" dirty="0" smtClean="0">
                <a:latin typeface="Cambria" pitchFamily="18" charset="0"/>
              </a:rPr>
              <a:t>Computing position information</a:t>
            </a:r>
          </a:p>
          <a:p>
            <a:pPr marL="1314450" lvl="2" indent="-457200">
              <a:buNone/>
            </a:pPr>
            <a:endParaRPr lang="en-US" altLang="ko-KR" sz="1050" i="1" dirty="0" smtClean="0">
              <a:latin typeface="Cambria" pitchFamily="18" charset="0"/>
            </a:endParaRPr>
          </a:p>
          <a:p>
            <a:pPr marL="1314450" lvl="2" indent="-457200">
              <a:buNone/>
            </a:pPr>
            <a:r>
              <a:rPr lang="en-US" altLang="ko-KR" i="1" dirty="0" smtClean="0">
                <a:latin typeface="Cambria" pitchFamily="18" charset="0"/>
              </a:rPr>
              <a:t>	Pos(</a:t>
            </a:r>
            <a:r>
              <a:rPr lang="en-US" altLang="ko-KR" i="1" dirty="0" err="1" smtClean="0"/>
              <a:t>t</a:t>
            </a:r>
            <a:r>
              <a:rPr lang="en-US" altLang="ko-KR" i="1" baseline="-25000" dirty="0" err="1" smtClean="0"/>
              <a:t>i</a:t>
            </a:r>
            <a:r>
              <a:rPr lang="en-US" altLang="ko-KR" i="1" dirty="0" smtClean="0">
                <a:latin typeface="Cambria" pitchFamily="18" charset="0"/>
              </a:rPr>
              <a:t>)   </a:t>
            </a:r>
            <a:r>
              <a:rPr lang="en-US" altLang="ko-KR" sz="2000" b="1" i="1" dirty="0" smtClean="0">
                <a:latin typeface="Cambria" pitchFamily="18" charset="0"/>
              </a:rPr>
              <a:t>=</a:t>
            </a:r>
            <a:r>
              <a:rPr lang="en-US" altLang="ko-KR" i="1" dirty="0" smtClean="0">
                <a:latin typeface="Cambria" pitchFamily="18" charset="0"/>
              </a:rPr>
              <a:t>   </a:t>
            </a:r>
          </a:p>
          <a:p>
            <a:pPr marL="1314450" lvl="2" indent="-457200">
              <a:buNone/>
            </a:pPr>
            <a:endParaRPr lang="en-US" altLang="ko-KR" dirty="0" smtClean="0">
              <a:latin typeface="Cambria" pitchFamily="18" charset="0"/>
            </a:endParaRPr>
          </a:p>
          <a:p>
            <a:pPr marL="914400" lvl="1" indent="-457200">
              <a:buAutoNum type="arabicParenBoth"/>
            </a:pPr>
            <a:r>
              <a:rPr lang="en-US" altLang="ko-KR" i="1" dirty="0" err="1" smtClean="0">
                <a:latin typeface="Cambria" pitchFamily="18" charset="0"/>
              </a:rPr>
              <a:t>sr</a:t>
            </a:r>
            <a:r>
              <a:rPr lang="en-US" altLang="ko-KR" i="1" dirty="0" smtClean="0">
                <a:latin typeface="Cambria" pitchFamily="18" charset="0"/>
              </a:rPr>
              <a:t>(</a:t>
            </a:r>
            <a:r>
              <a:rPr lang="en-US" altLang="ko-KR" i="1" dirty="0" err="1" smtClean="0"/>
              <a:t>f</a:t>
            </a:r>
            <a:r>
              <a:rPr lang="en-US" altLang="ko-KR" i="1" baseline="-25000" dirty="0" err="1" smtClean="0"/>
              <a:t>i</a:t>
            </a:r>
            <a:r>
              <a:rPr lang="en-US" altLang="ko-KR" i="1" dirty="0" err="1" smtClean="0"/>
              <a:t>,f</a:t>
            </a:r>
            <a:r>
              <a:rPr lang="en-US" altLang="ko-KR" i="1" baseline="-25000" dirty="0" err="1" smtClean="0"/>
              <a:t>j</a:t>
            </a:r>
            <a:r>
              <a:rPr lang="en-US" altLang="ko-KR" i="1" dirty="0" smtClean="0">
                <a:latin typeface="Cambria" pitchFamily="18" charset="0"/>
              </a:rPr>
              <a:t>)   </a:t>
            </a:r>
            <a:r>
              <a:rPr lang="en-US" altLang="ko-KR" b="1" i="1" dirty="0" smtClean="0">
                <a:latin typeface="Cambria" pitchFamily="18" charset="0"/>
              </a:rPr>
              <a:t>=</a:t>
            </a:r>
            <a:r>
              <a:rPr lang="en-US" altLang="ko-KR" i="1" dirty="0" smtClean="0">
                <a:latin typeface="Cambria" pitchFamily="18" charset="0"/>
              </a:rPr>
              <a:t>         Pos(</a:t>
            </a:r>
            <a:r>
              <a:rPr lang="en-US" altLang="ko-KR" i="1" dirty="0" err="1" smtClean="0"/>
              <a:t>t</a:t>
            </a:r>
            <a:r>
              <a:rPr lang="en-US" altLang="ko-KR" i="1" baseline="-25000" dirty="0" err="1" smtClean="0"/>
              <a:t>i</a:t>
            </a:r>
            <a:r>
              <a:rPr lang="en-US" altLang="ko-KR" i="1" dirty="0" smtClean="0">
                <a:latin typeface="Cambria" pitchFamily="18" charset="0"/>
              </a:rPr>
              <a:t>) * </a:t>
            </a:r>
            <a:r>
              <a:rPr lang="en-US" altLang="ko-KR" i="1" dirty="0" err="1" smtClean="0">
                <a:latin typeface="Cambria" pitchFamily="18" charset="0"/>
              </a:rPr>
              <a:t>sr</a:t>
            </a:r>
            <a:r>
              <a:rPr lang="en-US" altLang="ko-KR" i="1" dirty="0" smtClean="0">
                <a:latin typeface="Cambria" pitchFamily="18" charset="0"/>
              </a:rPr>
              <a:t>(</a:t>
            </a:r>
            <a:r>
              <a:rPr lang="en-US" altLang="ko-KR" i="1" dirty="0" err="1" smtClean="0"/>
              <a:t>t</a:t>
            </a:r>
            <a:r>
              <a:rPr lang="en-US" altLang="ko-KR" i="1" baseline="-25000" dirty="0" err="1" smtClean="0"/>
              <a:t>i</a:t>
            </a:r>
            <a:r>
              <a:rPr lang="en-US" altLang="ko-KR" i="1" dirty="0" err="1" smtClean="0"/>
              <a:t>,t</a:t>
            </a:r>
            <a:r>
              <a:rPr lang="en-US" altLang="ko-KR" i="1" baseline="-25000" dirty="0" err="1" smtClean="0"/>
              <a:t>j</a:t>
            </a:r>
            <a:r>
              <a:rPr lang="en-US" altLang="ko-KR" i="1" dirty="0" smtClean="0">
                <a:latin typeface="Cambria" pitchFamily="18" charset="0"/>
              </a:rPr>
              <a:t>) * Pos(</a:t>
            </a:r>
            <a:r>
              <a:rPr lang="en-US" altLang="ko-KR" i="1" dirty="0" err="1" smtClean="0"/>
              <a:t>t</a:t>
            </a:r>
            <a:r>
              <a:rPr lang="en-US" altLang="ko-KR" i="1" baseline="-25000" dirty="0" err="1" smtClean="0"/>
              <a:t>j</a:t>
            </a:r>
            <a:r>
              <a:rPr lang="en-US" altLang="ko-KR" i="1" dirty="0" smtClean="0">
                <a:latin typeface="Cambria" pitchFamily="18" charset="0"/>
              </a:rPr>
              <a:t>)</a:t>
            </a:r>
          </a:p>
          <a:p>
            <a:pPr marL="914400" lvl="1" indent="-457200">
              <a:buAutoNum type="arabicParenBoth"/>
            </a:pPr>
            <a:endParaRPr lang="en-US" altLang="ko-KR" i="1" dirty="0" smtClean="0">
              <a:latin typeface="Cambria" pitchFamily="18" charset="0"/>
            </a:endParaRPr>
          </a:p>
          <a:p>
            <a:pPr marL="914400" lvl="1" indent="-457200">
              <a:buAutoNum type="arabicParenBoth"/>
            </a:pPr>
            <a:r>
              <a:rPr lang="en-US" altLang="ko-KR" i="1" dirty="0" err="1" smtClean="0">
                <a:latin typeface="Cambria" pitchFamily="18" charset="0"/>
              </a:rPr>
              <a:t>sr</a:t>
            </a:r>
            <a:r>
              <a:rPr lang="en-US" altLang="ko-KR" i="1" dirty="0" smtClean="0">
                <a:latin typeface="Cambria" pitchFamily="18" charset="0"/>
              </a:rPr>
              <a:t>(</a:t>
            </a:r>
            <a:r>
              <a:rPr lang="en-US" altLang="ko-KR" i="1" dirty="0" err="1" smtClean="0"/>
              <a:t>f</a:t>
            </a:r>
            <a:r>
              <a:rPr lang="en-US" altLang="ko-KR" i="1" baseline="-25000" dirty="0" err="1" smtClean="0"/>
              <a:t>i</a:t>
            </a:r>
            <a:r>
              <a:rPr lang="en-US" altLang="ko-KR" i="1" dirty="0" err="1" smtClean="0"/>
              <a:t>,f</a:t>
            </a:r>
            <a:r>
              <a:rPr lang="en-US" altLang="ko-KR" i="1" baseline="-25000" dirty="0" err="1" smtClean="0"/>
              <a:t>j</a:t>
            </a:r>
            <a:r>
              <a:rPr lang="en-US" altLang="ko-KR" i="1" dirty="0" smtClean="0">
                <a:latin typeface="Cambria" pitchFamily="18" charset="0"/>
              </a:rPr>
              <a:t>)  </a:t>
            </a:r>
            <a:r>
              <a:rPr lang="en-US" altLang="ko-KR" b="1" i="1" dirty="0" smtClean="0">
                <a:latin typeface="Cambria" pitchFamily="18" charset="0"/>
              </a:rPr>
              <a:t>=</a:t>
            </a:r>
            <a:r>
              <a:rPr lang="en-US" altLang="ko-KR" i="1" dirty="0" smtClean="0">
                <a:latin typeface="Cambria" pitchFamily="18" charset="0"/>
              </a:rPr>
              <a:t>  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4288" y="3049141"/>
            <a:ext cx="609600" cy="523875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3933428"/>
            <a:ext cx="1533525" cy="647700"/>
          </a:xfrm>
          <a:prstGeom prst="rect">
            <a:avLst/>
          </a:prstGeom>
          <a:noFill/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6216" y="4653136"/>
            <a:ext cx="609600" cy="523875"/>
          </a:xfrm>
          <a:prstGeom prst="rect">
            <a:avLst/>
          </a:prstGeom>
          <a:noFill/>
        </p:spPr>
      </p:pic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5373216"/>
            <a:ext cx="3552825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 Order Revision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8"/>
            <a:r>
              <a:rPr lang="en-US" altLang="ko-KR" dirty="0" smtClean="0">
                <a:latin typeface="Cambria" pitchFamily="18" charset="0"/>
              </a:rPr>
              <a:t>                       </a:t>
            </a:r>
            <a:r>
              <a:rPr lang="en-US" altLang="ko-KR" i="1" dirty="0" err="1" smtClean="0">
                <a:latin typeface="Cambria" pitchFamily="18" charset="0"/>
              </a:rPr>
              <a:t>maxRel</a:t>
            </a:r>
            <a:r>
              <a:rPr lang="en-US" altLang="ko-KR" i="1" dirty="0" smtClean="0">
                <a:latin typeface="Cambria" pitchFamily="18" charset="0"/>
              </a:rPr>
              <a:t>(f</a:t>
            </a:r>
            <a:r>
              <a:rPr lang="en-US" altLang="ko-KR" i="1" baseline="-25000" dirty="0" smtClean="0">
                <a:latin typeface="Cambria" pitchFamily="18" charset="0"/>
              </a:rPr>
              <a:t>1</a:t>
            </a:r>
            <a:r>
              <a:rPr lang="en-US" altLang="ko-KR" i="1" dirty="0" smtClean="0">
                <a:latin typeface="Cambria" pitchFamily="18" charset="0"/>
              </a:rPr>
              <a:t>, f</a:t>
            </a:r>
            <a:r>
              <a:rPr lang="en-US" altLang="ko-KR" i="1" baseline="-25000" dirty="0" smtClean="0">
                <a:latin typeface="Cambria" pitchFamily="18" charset="0"/>
              </a:rPr>
              <a:t>2</a:t>
            </a:r>
            <a:r>
              <a:rPr lang="en-US" altLang="ko-KR" i="1" dirty="0" smtClean="0">
                <a:latin typeface="Cambria" pitchFamily="18" charset="0"/>
              </a:rPr>
              <a:t>)</a:t>
            </a:r>
            <a:r>
              <a:rPr lang="en-US" altLang="ko-KR" dirty="0" smtClean="0">
                <a:latin typeface="Cambria" pitchFamily="18" charset="0"/>
              </a:rPr>
              <a:t> =</a:t>
            </a:r>
          </a:p>
          <a:p>
            <a:pPr lvl="8"/>
            <a:r>
              <a:rPr lang="en-US" altLang="ko-KR" dirty="0" smtClean="0"/>
              <a:t>               </a:t>
            </a:r>
            <a:r>
              <a:rPr lang="en-US" altLang="ko-KR" dirty="0" smtClean="0">
                <a:latin typeface="Cambria" panose="02040503050406030204" pitchFamily="18" charset="0"/>
              </a:rPr>
              <a:t>[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latin typeface="Cambria" pitchFamily="18" charset="0"/>
              </a:rPr>
              <a:t>sr</a:t>
            </a:r>
            <a:r>
              <a:rPr lang="en-US" altLang="ko-KR" dirty="0" smtClean="0">
                <a:latin typeface="Cambria" pitchFamily="18" charset="0"/>
              </a:rPr>
              <a:t>(t</a:t>
            </a:r>
            <a:r>
              <a:rPr lang="en-US" altLang="ko-KR" baseline="-25000" dirty="0" smtClean="0">
                <a:latin typeface="Cambria" pitchFamily="18" charset="0"/>
              </a:rPr>
              <a:t>1</a:t>
            </a:r>
            <a:r>
              <a:rPr lang="en-US" altLang="ko-KR" dirty="0" smtClean="0">
                <a:latin typeface="Cambria" pitchFamily="18" charset="0"/>
              </a:rPr>
              <a:t>, q</a:t>
            </a:r>
            <a:r>
              <a:rPr lang="en-US" altLang="ko-KR" baseline="-25000" dirty="0" smtClean="0">
                <a:latin typeface="Cambria" pitchFamily="18" charset="0"/>
              </a:rPr>
              <a:t>1</a:t>
            </a:r>
            <a:r>
              <a:rPr lang="en-US" altLang="ko-KR" dirty="0" smtClean="0">
                <a:latin typeface="Cambria" pitchFamily="18" charset="0"/>
              </a:rPr>
              <a:t>) = 1 * 1.0 * 1 </a:t>
            </a:r>
            <a:r>
              <a:rPr lang="en-US" altLang="ko-KR" dirty="0">
                <a:latin typeface="Cambria" pitchFamily="18" charset="0"/>
              </a:rPr>
              <a:t>)</a:t>
            </a:r>
            <a:r>
              <a:rPr lang="en-US" altLang="ko-KR" dirty="0" smtClean="0">
                <a:latin typeface="Cambria" pitchFamily="18" charset="0"/>
              </a:rPr>
              <a:t> + </a:t>
            </a:r>
          </a:p>
          <a:p>
            <a:pPr lvl="8"/>
            <a:r>
              <a:rPr lang="en-US" altLang="ko-KR" dirty="0" smtClean="0">
                <a:latin typeface="Cambria" pitchFamily="18" charset="0"/>
              </a:rPr>
              <a:t>                        ( </a:t>
            </a:r>
            <a:r>
              <a:rPr lang="en-US" altLang="ko-KR" dirty="0" err="1" smtClean="0">
                <a:latin typeface="Cambria" pitchFamily="18" charset="0"/>
              </a:rPr>
              <a:t>sr</a:t>
            </a:r>
            <a:r>
              <a:rPr lang="en-US" altLang="ko-KR" dirty="0" smtClean="0">
                <a:latin typeface="Cambria" pitchFamily="18" charset="0"/>
              </a:rPr>
              <a:t>(t</a:t>
            </a:r>
            <a:r>
              <a:rPr lang="en-US" altLang="ko-KR" baseline="-25000" dirty="0" smtClean="0">
                <a:latin typeface="Cambria" pitchFamily="18" charset="0"/>
              </a:rPr>
              <a:t>2</a:t>
            </a:r>
            <a:r>
              <a:rPr lang="en-US" altLang="ko-KR" dirty="0" smtClean="0">
                <a:latin typeface="Cambria" pitchFamily="18" charset="0"/>
              </a:rPr>
              <a:t>, q</a:t>
            </a:r>
            <a:r>
              <a:rPr lang="en-US" altLang="ko-KR" baseline="-25000" dirty="0" smtClean="0">
                <a:latin typeface="Cambria" pitchFamily="18" charset="0"/>
              </a:rPr>
              <a:t>2</a:t>
            </a:r>
            <a:r>
              <a:rPr lang="en-US" altLang="ko-KR" dirty="0" smtClean="0">
                <a:latin typeface="Cambria" pitchFamily="18" charset="0"/>
              </a:rPr>
              <a:t>) = 2/3 * 0.8 * 3/4 ) +</a:t>
            </a:r>
          </a:p>
          <a:p>
            <a:pPr lvl="8"/>
            <a:r>
              <a:rPr lang="en-US" altLang="ko-KR" dirty="0" smtClean="0">
                <a:latin typeface="Cambria" pitchFamily="18" charset="0"/>
              </a:rPr>
              <a:t>                        </a:t>
            </a:r>
            <a:r>
              <a:rPr lang="en-US" altLang="ko-KR" dirty="0">
                <a:latin typeface="Cambria" pitchFamily="18" charset="0"/>
              </a:rPr>
              <a:t>(</a:t>
            </a:r>
            <a:r>
              <a:rPr lang="en-US" altLang="ko-KR" dirty="0" smtClean="0">
                <a:latin typeface="Cambria" pitchFamily="18" charset="0"/>
              </a:rPr>
              <a:t> </a:t>
            </a:r>
            <a:r>
              <a:rPr lang="en-US" altLang="ko-KR" dirty="0" err="1" smtClean="0">
                <a:latin typeface="Cambria" pitchFamily="18" charset="0"/>
              </a:rPr>
              <a:t>sr</a:t>
            </a:r>
            <a:r>
              <a:rPr lang="en-US" altLang="ko-KR" dirty="0" smtClean="0">
                <a:latin typeface="Cambria" pitchFamily="18" charset="0"/>
              </a:rPr>
              <a:t>(t</a:t>
            </a:r>
            <a:r>
              <a:rPr lang="en-US" altLang="ko-KR" baseline="-25000" dirty="0" smtClean="0">
                <a:latin typeface="Cambria" pitchFamily="18" charset="0"/>
              </a:rPr>
              <a:t>3</a:t>
            </a:r>
            <a:r>
              <a:rPr lang="en-US" altLang="ko-KR" dirty="0" smtClean="0">
                <a:latin typeface="Cambria" pitchFamily="18" charset="0"/>
              </a:rPr>
              <a:t>, q</a:t>
            </a:r>
            <a:r>
              <a:rPr lang="en-US" altLang="ko-KR" baseline="-25000" dirty="0" smtClean="0">
                <a:latin typeface="Cambria" pitchFamily="18" charset="0"/>
              </a:rPr>
              <a:t>4</a:t>
            </a:r>
            <a:r>
              <a:rPr lang="en-US" altLang="ko-KR" dirty="0" smtClean="0">
                <a:latin typeface="Cambria" pitchFamily="18" charset="0"/>
              </a:rPr>
              <a:t>) = 1/3 * 0.7 * 1/4 </a:t>
            </a:r>
            <a:r>
              <a:rPr lang="en-US" altLang="ko-KR" dirty="0">
                <a:latin typeface="Cambria" pitchFamily="18" charset="0"/>
              </a:rPr>
              <a:t>)</a:t>
            </a:r>
            <a:r>
              <a:rPr lang="en-US" altLang="ko-KR" dirty="0" smtClean="0">
                <a:latin typeface="Cambria" pitchFamily="18" charset="0"/>
              </a:rPr>
              <a:t> ]  </a:t>
            </a:r>
          </a:p>
          <a:p>
            <a:pPr lvl="8"/>
            <a:r>
              <a:rPr lang="en-US" altLang="ko-KR" dirty="0">
                <a:latin typeface="Cambria" pitchFamily="18" charset="0"/>
              </a:rPr>
              <a:t> </a:t>
            </a:r>
            <a:r>
              <a:rPr lang="en-US" altLang="ko-KR" dirty="0" smtClean="0">
                <a:latin typeface="Cambria" pitchFamily="18" charset="0"/>
              </a:rPr>
              <a:t>                       / ( 1*1 + 2/3*3/4 + 1/3*1/4 )</a:t>
            </a:r>
          </a:p>
          <a:p>
            <a:pPr lvl="8"/>
            <a:r>
              <a:rPr lang="en-US" altLang="ko-KR" dirty="0" smtClean="0">
                <a:latin typeface="Cambria" pitchFamily="18" charset="0"/>
              </a:rPr>
              <a:t>                        = 0.92</a:t>
            </a:r>
          </a:p>
          <a:p>
            <a:pPr lvl="8"/>
            <a:r>
              <a:rPr lang="en-US" altLang="ko-KR" i="1" dirty="0" smtClean="0">
                <a:latin typeface="Cambria" pitchFamily="18" charset="0"/>
              </a:rPr>
              <a:t>              =</a:t>
            </a:r>
            <a:endParaRPr lang="ko-KR" altLang="en-US" i="1" dirty="0">
              <a:latin typeface="Cambria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222" y="1227162"/>
            <a:ext cx="48958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 Order Revision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Schema 2</a:t>
            </a:r>
          </a:p>
          <a:p>
            <a:pPr lvl="1"/>
            <a:r>
              <a:rPr lang="en-US" altLang="ko-KR" dirty="0" smtClean="0"/>
              <a:t>Prune identical tag pairs in </a:t>
            </a:r>
            <a:r>
              <a:rPr lang="en-US" altLang="ko-KR" i="1" dirty="0" err="1" smtClean="0"/>
              <a:t>maxRel</a:t>
            </a:r>
            <a:r>
              <a:rPr lang="en-US" altLang="ko-KR" dirty="0" smtClean="0"/>
              <a:t>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88840"/>
            <a:ext cx="52482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sets</a:t>
            </a:r>
          </a:p>
          <a:p>
            <a:pPr lvl="1"/>
            <a:r>
              <a:rPr lang="en-US" altLang="ko-KR" dirty="0" smtClean="0"/>
              <a:t>100 thousand images with tags from 100 groups</a:t>
            </a:r>
          </a:p>
          <a:p>
            <a:pPr lvl="1"/>
            <a:r>
              <a:rPr lang="en-US" altLang="ko-KR" dirty="0" smtClean="0"/>
              <a:t>Group 1 – car, phone, flower, dog, boat</a:t>
            </a:r>
          </a:p>
          <a:p>
            <a:pPr lvl="1"/>
            <a:r>
              <a:rPr lang="en-US" altLang="ko-KR" dirty="0" smtClean="0"/>
              <a:t>Group 2 – Louis Vuitton, Dior, Gucci, Cartier, Chanel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Relatedness function</a:t>
            </a:r>
          </a:p>
          <a:p>
            <a:pPr lvl="1"/>
            <a:r>
              <a:rPr lang="en-US" altLang="ko-KR" dirty="0"/>
              <a:t>Using Rubenstein-</a:t>
            </a:r>
            <a:r>
              <a:rPr lang="en-US" altLang="ko-KR" dirty="0" err="1"/>
              <a:t>Goodenough</a:t>
            </a:r>
            <a:r>
              <a:rPr lang="en-US" altLang="ko-KR" dirty="0"/>
              <a:t> rating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28 word-pairs rating by a group of 51 human subjects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185344"/>
            <a:ext cx="3849130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Clustering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Evaluate correctness of using tag order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K-means clustering model</a:t>
            </a:r>
          </a:p>
          <a:p>
            <a:pPr marL="914400" lvl="1" indent="-457200">
              <a:buAutoNum type="arabicPeriod"/>
            </a:pPr>
            <a:r>
              <a:rPr lang="en-US" altLang="ko-KR" dirty="0" smtClean="0"/>
              <a:t>Select K points as initial centroids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Assign all points to closest </a:t>
            </a:r>
            <a:r>
              <a:rPr lang="en-US" altLang="ko-KR" dirty="0" smtClean="0"/>
              <a:t>centroid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ko-KR" dirty="0" err="1"/>
              <a:t>Recompute</a:t>
            </a:r>
            <a:r>
              <a:rPr lang="en-US" altLang="ko-KR" dirty="0"/>
              <a:t> centroid of each cluster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Repeat step 2,3 until centroids don’t </a:t>
            </a:r>
            <a:r>
              <a:rPr lang="en-US" altLang="ko-KR" dirty="0" smtClean="0"/>
              <a:t>change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Clustering Evaluation measures</a:t>
            </a:r>
            <a:endParaRPr lang="en-US" altLang="ko-KR" dirty="0"/>
          </a:p>
          <a:p>
            <a:pPr lvl="1"/>
            <a:r>
              <a:rPr lang="en-US" altLang="ko-KR" dirty="0" smtClean="0"/>
              <a:t>External quality</a:t>
            </a:r>
          </a:p>
          <a:p>
            <a:pPr lvl="2"/>
            <a:r>
              <a:rPr lang="en-US" altLang="ko-KR" dirty="0"/>
              <a:t>Entropy</a:t>
            </a:r>
          </a:p>
          <a:p>
            <a:pPr lvl="2"/>
            <a:r>
              <a:rPr lang="en-US" altLang="ko-KR" dirty="0"/>
              <a:t>F-measure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Internal quality</a:t>
            </a:r>
          </a:p>
          <a:p>
            <a:pPr lvl="2"/>
            <a:r>
              <a:rPr lang="en-US" altLang="ko-KR" dirty="0" smtClean="0"/>
              <a:t>Purity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Clustering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Entropy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    </a:t>
            </a:r>
            <a:r>
              <a:rPr lang="en-US" altLang="ko-KR" b="1" dirty="0" smtClean="0"/>
              <a:t>→</a:t>
            </a:r>
          </a:p>
          <a:p>
            <a:pPr marL="457200" lvl="1" indent="0">
              <a:buNone/>
            </a:pPr>
            <a:endParaRPr lang="en-US" altLang="ko-KR" sz="700" i="1" dirty="0" smtClean="0">
              <a:latin typeface="Cambria" panose="02040503050406030204" pitchFamily="18" charset="0"/>
            </a:endParaRPr>
          </a:p>
          <a:p>
            <a:pPr marL="0" lvl="1" indent="0">
              <a:buNone/>
            </a:pPr>
            <a:r>
              <a:rPr lang="en-US" altLang="ko-KR" sz="1400" i="1" dirty="0">
                <a:latin typeface="Cambria" panose="02040503050406030204" pitchFamily="18" charset="0"/>
              </a:rPr>
              <a:t> </a:t>
            </a:r>
            <a:r>
              <a:rPr lang="en-US" altLang="ko-KR" sz="1400" i="1" dirty="0" smtClean="0">
                <a:latin typeface="Cambria" panose="02040503050406030204" pitchFamily="18" charset="0"/>
              </a:rPr>
              <a:t>         </a:t>
            </a:r>
            <a:r>
              <a:rPr lang="en-US" altLang="ko-KR" sz="1400" i="1" dirty="0" err="1" smtClean="0">
                <a:latin typeface="Cambria" panose="02040503050406030204" pitchFamily="18" charset="0"/>
              </a:rPr>
              <a:t>p</a:t>
            </a:r>
            <a:r>
              <a:rPr lang="en-US" altLang="ko-KR" sz="1400" i="1" baseline="-25000" dirty="0" err="1" smtClean="0">
                <a:latin typeface="Cambria" panose="02040503050406030204" pitchFamily="18" charset="0"/>
              </a:rPr>
              <a:t>ij</a:t>
            </a:r>
            <a:r>
              <a:rPr lang="en-US" altLang="ko-KR" sz="1400" baseline="-25000" dirty="0" smtClean="0"/>
              <a:t> </a:t>
            </a:r>
            <a:r>
              <a:rPr lang="en-US" altLang="ko-KR" sz="1400" dirty="0"/>
              <a:t>= probability that a </a:t>
            </a:r>
            <a:r>
              <a:rPr lang="en-US" altLang="ko-KR" sz="1400" dirty="0" smtClean="0"/>
              <a:t>data member </a:t>
            </a:r>
            <a:r>
              <a:rPr lang="en-US" altLang="ko-KR" sz="1400" dirty="0"/>
              <a:t>of cluster </a:t>
            </a:r>
            <a:r>
              <a:rPr lang="en-US" altLang="ko-KR" sz="1400" i="1" dirty="0">
                <a:latin typeface="Cambria" panose="02040503050406030204" pitchFamily="18" charset="0"/>
              </a:rPr>
              <a:t>j</a:t>
            </a:r>
            <a:r>
              <a:rPr lang="en-US" altLang="ko-KR" sz="1400" dirty="0"/>
              <a:t> belongs to class </a:t>
            </a:r>
            <a:r>
              <a:rPr lang="en-US" altLang="ko-KR" sz="1400" i="1" dirty="0" err="1">
                <a:latin typeface="Cambria" panose="02040503050406030204" pitchFamily="18" charset="0"/>
              </a:rPr>
              <a:t>i</a:t>
            </a:r>
            <a:endParaRPr lang="en-US" altLang="ko-KR" sz="1400" i="1" dirty="0">
              <a:latin typeface="Cambria" panose="02040503050406030204" pitchFamily="18" charset="0"/>
            </a:endParaRPr>
          </a:p>
          <a:p>
            <a:r>
              <a:rPr lang="en-US" altLang="ko-KR" dirty="0" smtClean="0"/>
              <a:t>F-measure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i="1" dirty="0" err="1" smtClean="0">
                <a:latin typeface="Cambria" panose="02040503050406030204" pitchFamily="18" charset="0"/>
              </a:rPr>
              <a:t>n</a:t>
            </a:r>
            <a:r>
              <a:rPr lang="en-US" altLang="ko-KR" sz="1400" i="1" baseline="-25000" dirty="0" err="1" smtClean="0">
                <a:latin typeface="Cambria" panose="02040503050406030204" pitchFamily="18" charset="0"/>
              </a:rPr>
              <a:t>ij</a:t>
            </a:r>
            <a:r>
              <a:rPr lang="en-US" altLang="ko-KR" sz="1400" dirty="0" smtClean="0"/>
              <a:t> = number of members of class </a:t>
            </a:r>
            <a:r>
              <a:rPr lang="en-US" altLang="ko-KR" sz="1400" i="1" dirty="0" err="1" smtClean="0">
                <a:latin typeface="Cambria" panose="02040503050406030204" pitchFamily="18" charset="0"/>
              </a:rPr>
              <a:t>i</a:t>
            </a:r>
            <a:r>
              <a:rPr lang="en-US" altLang="ko-KR" sz="1400" dirty="0" smtClean="0"/>
              <a:t> in cluster </a:t>
            </a:r>
            <a:r>
              <a:rPr lang="en-US" altLang="ko-KR" sz="1400" i="1" dirty="0" smtClean="0">
                <a:latin typeface="Cambria" panose="02040503050406030204" pitchFamily="18" charset="0"/>
              </a:rPr>
              <a:t>j</a:t>
            </a:r>
          </a:p>
          <a:p>
            <a:pPr marL="457200" lvl="1" indent="0">
              <a:buNone/>
            </a:pPr>
            <a:r>
              <a:rPr lang="en-US" altLang="ko-KR" sz="1400" i="1" dirty="0" err="1"/>
              <a:t>n</a:t>
            </a:r>
            <a:r>
              <a:rPr lang="en-US" altLang="ko-KR" sz="1400" i="1" baseline="-25000" dirty="0" err="1"/>
              <a:t>i</a:t>
            </a:r>
            <a:r>
              <a:rPr lang="en-US" altLang="ko-KR" sz="1400" dirty="0" smtClean="0"/>
              <a:t> = number of members of class </a:t>
            </a:r>
            <a:r>
              <a:rPr lang="en-US" altLang="ko-KR" sz="1400" i="1" dirty="0" err="1" smtClean="0">
                <a:latin typeface="Cambria" panose="02040503050406030204" pitchFamily="18" charset="0"/>
              </a:rPr>
              <a:t>i</a:t>
            </a:r>
            <a:endParaRPr lang="en-US" altLang="ko-KR" sz="1400" i="1" baseline="-25000" dirty="0" smtClean="0"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US" altLang="ko-KR" sz="1400" i="1" dirty="0" err="1" smtClean="0"/>
              <a:t>n</a:t>
            </a:r>
            <a:r>
              <a:rPr lang="en-US" altLang="ko-KR" sz="1400" i="1" baseline="-25000" dirty="0" err="1" smtClean="0"/>
              <a:t>j</a:t>
            </a:r>
            <a:r>
              <a:rPr lang="en-US" altLang="ko-KR" sz="1400" dirty="0" smtClean="0"/>
              <a:t> = number of members of cluster </a:t>
            </a:r>
            <a:r>
              <a:rPr lang="en-US" altLang="ko-KR" sz="1400" i="1" dirty="0" smtClean="0">
                <a:latin typeface="Cambria" panose="02040503050406030204" pitchFamily="18" charset="0"/>
              </a:rPr>
              <a:t>j</a:t>
            </a:r>
            <a:endParaRPr lang="en-US" altLang="ko-KR" sz="1400" dirty="0" smtClean="0"/>
          </a:p>
          <a:p>
            <a:pPr lvl="1"/>
            <a:endParaRPr lang="en-US" altLang="ko-KR" sz="300" dirty="0" smtClean="0"/>
          </a:p>
          <a:p>
            <a:pPr lvl="1"/>
            <a:endParaRPr lang="en-US" altLang="ko-KR" sz="800" dirty="0"/>
          </a:p>
          <a:p>
            <a:pPr marL="457200" lvl="1" indent="0">
              <a:buNone/>
            </a:pPr>
            <a:r>
              <a:rPr lang="en-US" altLang="ko-KR" sz="1400" dirty="0" smtClean="0"/>
              <a:t>				             </a:t>
            </a:r>
            <a:r>
              <a:rPr lang="en-US" altLang="ko-KR" sz="2400" b="1" dirty="0" smtClean="0"/>
              <a:t>↓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r>
              <a:rPr lang="en-US" altLang="ko-KR" dirty="0" smtClean="0"/>
              <a:t>Purity</a:t>
            </a:r>
          </a:p>
          <a:p>
            <a:pPr lvl="1"/>
            <a:r>
              <a:rPr lang="en-US" altLang="ko-KR" sz="1400" dirty="0" smtClean="0"/>
              <a:t>Cohesiveness of clusters</a:t>
            </a:r>
          </a:p>
          <a:p>
            <a:pPr marL="457200" lvl="1" indent="0">
              <a:buNone/>
            </a:pP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921" y="1556792"/>
            <a:ext cx="1397015" cy="45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484784"/>
            <a:ext cx="1086923" cy="5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056" y="2744984"/>
            <a:ext cx="1540000" cy="54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232" y="4077072"/>
            <a:ext cx="4290000" cy="27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904" y="4653136"/>
            <a:ext cx="1591791" cy="45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3928" y="5769320"/>
            <a:ext cx="126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Group </a:t>
            </a:r>
            <a:r>
              <a:rPr lang="en-US" altLang="ko-KR" sz="1600" dirty="0"/>
              <a:t>1			                             </a:t>
            </a:r>
            <a:r>
              <a:rPr lang="en-US" altLang="ko-KR" sz="1600" dirty="0">
                <a:solidFill>
                  <a:srgbClr val="C00000"/>
                </a:solidFill>
              </a:rPr>
              <a:t>─</a:t>
            </a:r>
            <a:r>
              <a:rPr lang="en-US" altLang="ko-KR" sz="1600" dirty="0"/>
              <a:t>   </a:t>
            </a:r>
            <a:r>
              <a:rPr lang="en-US" altLang="ko-KR" sz="1600" dirty="0">
                <a:latin typeface="Calibri"/>
                <a:cs typeface="Calibri"/>
              </a:rPr>
              <a:t>Group 2</a:t>
            </a:r>
          </a:p>
          <a:p>
            <a:pPr lvl="1"/>
            <a:endParaRPr lang="en-US" altLang="ko-KR" dirty="0">
              <a:latin typeface="Calibri"/>
              <a:cs typeface="Calibri"/>
            </a:endParaRPr>
          </a:p>
          <a:p>
            <a:pPr lvl="1"/>
            <a:endParaRPr lang="en-US" altLang="ko-KR" dirty="0">
              <a:latin typeface="Calibri"/>
              <a:cs typeface="Calibri"/>
            </a:endParaRPr>
          </a:p>
          <a:p>
            <a:pPr lvl="1"/>
            <a:endParaRPr lang="en-US" altLang="ko-KR" dirty="0">
              <a:latin typeface="Calibri"/>
              <a:cs typeface="Calibri"/>
            </a:endParaRPr>
          </a:p>
          <a:p>
            <a:pPr lvl="1"/>
            <a:endParaRPr lang="en-US" altLang="ko-KR" dirty="0">
              <a:latin typeface="Calibri"/>
              <a:cs typeface="Calibri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417" y="2296269"/>
            <a:ext cx="42195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2348880"/>
            <a:ext cx="40671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428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Searching Evaluation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3088" y="2132856"/>
            <a:ext cx="5457825" cy="3162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19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Staggering growth of wild multimedia resources</a:t>
            </a:r>
          </a:p>
          <a:p>
            <a:pPr lvl="1"/>
            <a:r>
              <a:rPr lang="en-US" altLang="ko-KR" dirty="0" smtClean="0"/>
              <a:t>YouTube</a:t>
            </a:r>
          </a:p>
          <a:p>
            <a:pPr lvl="2"/>
            <a:r>
              <a:rPr lang="en-US" altLang="ko-KR" dirty="0" smtClean="0"/>
              <a:t>35 hours of unloaded videos per minute</a:t>
            </a:r>
          </a:p>
          <a:p>
            <a:pPr lvl="2"/>
            <a:r>
              <a:rPr lang="en-US" altLang="ko-KR" dirty="0" smtClean="0"/>
              <a:t>700 billion videos watched in 2010</a:t>
            </a:r>
          </a:p>
          <a:p>
            <a:pPr lvl="1"/>
            <a:r>
              <a:rPr lang="en-US" altLang="ko-KR" dirty="0" smtClean="0"/>
              <a:t>Vast amount of videos with no metadata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Application of multimedia resources</a:t>
            </a:r>
          </a:p>
          <a:p>
            <a:pPr lvl="1"/>
            <a:r>
              <a:rPr lang="en-US" altLang="ko-KR" dirty="0" smtClean="0"/>
              <a:t>Criminal investigation, surveillance system</a:t>
            </a:r>
          </a:p>
          <a:p>
            <a:pPr lvl="1"/>
            <a:r>
              <a:rPr lang="en-US" altLang="ko-KR" dirty="0" smtClean="0"/>
              <a:t>Browsing &amp; indexing system</a:t>
            </a:r>
          </a:p>
          <a:p>
            <a:pPr lvl="1"/>
            <a:r>
              <a:rPr lang="en-US" altLang="ko-KR" dirty="0" smtClean="0"/>
              <a:t>Sport detection system</a:t>
            </a:r>
          </a:p>
          <a:p>
            <a:pPr lvl="1"/>
            <a:r>
              <a:rPr lang="en-US" altLang="ko-KR" dirty="0" smtClean="0"/>
              <a:t>Internet of Things (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Searching related multimedia resources is important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Searching 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 of Group2 from proposed model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113" y="1844824"/>
            <a:ext cx="65817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Searching 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 of Group2 from </a:t>
            </a:r>
            <a:r>
              <a:rPr lang="en-US" altLang="ko-KR" dirty="0" err="1" smtClean="0"/>
              <a:t>Flickr</a:t>
            </a:r>
            <a:endParaRPr lang="ko-KR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8" y="1844824"/>
            <a:ext cx="67532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Image clustering</a:t>
            </a:r>
          </a:p>
          <a:p>
            <a:pPr lvl="1"/>
            <a:r>
              <a:rPr lang="en-US" altLang="ko-KR" dirty="0" smtClean="0"/>
              <a:t>Better performance than cosine clustering</a:t>
            </a:r>
          </a:p>
          <a:p>
            <a:pPr lvl="1"/>
            <a:r>
              <a:rPr lang="en-US" altLang="ko-KR" dirty="0" smtClean="0"/>
              <a:t>Effectiveness of using tag order</a:t>
            </a:r>
          </a:p>
          <a:p>
            <a:pPr lvl="1"/>
            <a:r>
              <a:rPr lang="en-US" altLang="ko-KR" dirty="0" smtClean="0"/>
              <a:t>Robust in different data sets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Image searching</a:t>
            </a:r>
          </a:p>
          <a:p>
            <a:pPr lvl="1"/>
            <a:r>
              <a:rPr lang="en-US" altLang="ko-KR" dirty="0" smtClean="0"/>
              <a:t>Effective on image searching task</a:t>
            </a:r>
          </a:p>
          <a:p>
            <a:pPr lvl="1"/>
            <a:r>
              <a:rPr lang="en-US" altLang="ko-KR" dirty="0" smtClean="0"/>
              <a:t>Better performance than </a:t>
            </a:r>
            <a:r>
              <a:rPr lang="en-US" altLang="ko-KR" dirty="0" err="1" smtClean="0"/>
              <a:t>Flickr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Able to handle relatedness searching problem</a:t>
            </a:r>
          </a:p>
          <a:p>
            <a:pPr lvl="1"/>
            <a:r>
              <a:rPr lang="en-US" altLang="ko-KR" dirty="0" smtClean="0"/>
              <a:t>Able to faceted exploration of image search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Need for intelligent organizing method</a:t>
            </a:r>
          </a:p>
          <a:p>
            <a:pPr lvl="1"/>
            <a:r>
              <a:rPr lang="en-US" altLang="ko-KR" dirty="0" smtClean="0"/>
              <a:t>Time-consuming, expensive manual organizing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Automatic organization based on visual appearance</a:t>
            </a:r>
          </a:p>
          <a:p>
            <a:pPr lvl="1"/>
            <a:r>
              <a:rPr lang="en-US" altLang="ko-KR" dirty="0" smtClean="0"/>
              <a:t>Yet challenging problem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Social tags on social media website</a:t>
            </a:r>
          </a:p>
          <a:p>
            <a:pPr lvl="1"/>
            <a:r>
              <a:rPr lang="en-US" altLang="ko-KR" dirty="0" err="1" smtClean="0"/>
              <a:t>Flickr</a:t>
            </a:r>
            <a:r>
              <a:rPr lang="en-US" altLang="ko-KR" dirty="0" smtClean="0"/>
              <a:t>, YouTube…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 descr="C:\Users\YB\Desktop\다운로드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85" y="4543447"/>
            <a:ext cx="2257425" cy="2028825"/>
          </a:xfrm>
          <a:prstGeom prst="rect">
            <a:avLst/>
          </a:prstGeom>
          <a:noFill/>
        </p:spPr>
      </p:pic>
      <p:pic>
        <p:nvPicPr>
          <p:cNvPr id="1027" name="Picture 3" descr="C:\Users\YB\Desktop\다운로드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8738" y="4833957"/>
            <a:ext cx="3314700" cy="138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Social Tagging</a:t>
            </a:r>
          </a:p>
          <a:p>
            <a:pPr lvl="1"/>
            <a:r>
              <a:rPr lang="en-US" altLang="ko-KR" dirty="0" smtClean="0"/>
              <a:t>Method generating manual metadata by users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Characteristic of Social tags</a:t>
            </a:r>
          </a:p>
          <a:p>
            <a:pPr lvl="1"/>
            <a:r>
              <a:rPr lang="en-US" altLang="ko-KR" dirty="0" smtClean="0"/>
              <a:t>Ontology free – no pre-defined ontology or taxonomy</a:t>
            </a:r>
          </a:p>
          <a:p>
            <a:pPr lvl="1"/>
            <a:r>
              <a:rPr lang="en-US" altLang="ko-KR" dirty="0" smtClean="0"/>
              <a:t>User oriented – tags determined by users’ cognitive ability</a:t>
            </a:r>
          </a:p>
          <a:p>
            <a:pPr lvl="1"/>
            <a:r>
              <a:rPr lang="en-US" altLang="ko-KR" dirty="0" smtClean="0"/>
              <a:t>Semantic loss – irrelevant tag, </a:t>
            </a:r>
            <a:r>
              <a:rPr lang="en-US" altLang="ko-KR" dirty="0" err="1" smtClean="0"/>
              <a:t>polysemy</a:t>
            </a:r>
            <a:r>
              <a:rPr lang="en-US" altLang="ko-KR" dirty="0" smtClean="0"/>
              <a:t>, synonyms, ambiguity…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Semantic Link Network organizing multimedia resources </a:t>
            </a:r>
          </a:p>
          <a:p>
            <a:pPr>
              <a:buNone/>
            </a:pPr>
            <a:r>
              <a:rPr lang="en-US" altLang="ko-KR" dirty="0" smtClean="0"/>
              <a:t>	with social tags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Contribution</a:t>
            </a:r>
          </a:p>
          <a:p>
            <a:pPr lvl="1"/>
            <a:r>
              <a:rPr lang="en-US" altLang="ko-KR" dirty="0" smtClean="0"/>
              <a:t>Generating association relations of multimedia resources</a:t>
            </a:r>
          </a:p>
          <a:p>
            <a:pPr lvl="1"/>
            <a:r>
              <a:rPr lang="en-US" altLang="ko-KR" dirty="0" smtClean="0"/>
              <a:t>Measure semantic relatedness between images accurately &amp; robustly</a:t>
            </a:r>
          </a:p>
          <a:p>
            <a:pPr lvl="1"/>
            <a:r>
              <a:rPr lang="en-US" altLang="ko-KR" dirty="0" smtClean="0"/>
              <a:t>Extended level of relatedness measures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Semantic Link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Semantic data model for organizing various Web resources</a:t>
            </a:r>
          </a:p>
          <a:p>
            <a:r>
              <a:rPr lang="en-US" altLang="ko-KR" dirty="0" smtClean="0"/>
              <a:t>Directed network consisting of semantic nodes &amp; links</a:t>
            </a:r>
          </a:p>
          <a:p>
            <a:r>
              <a:rPr lang="en-US" altLang="ko-KR" dirty="0" smtClean="0"/>
              <a:t>Semantic node is any form of resources</a:t>
            </a:r>
          </a:p>
          <a:p>
            <a:r>
              <a:rPr lang="en-US" altLang="ko-KR" dirty="0" smtClean="0"/>
              <a:t>Semantic link describes semantic relations</a:t>
            </a:r>
          </a:p>
          <a:p>
            <a:pPr lvl="1"/>
            <a:r>
              <a:rPr lang="en-US" altLang="ko-KR" dirty="0" err="1" smtClean="0"/>
              <a:t>casueEffect</a:t>
            </a:r>
            <a:r>
              <a:rPr lang="en-US" altLang="ko-KR" dirty="0" smtClean="0"/>
              <a:t>, similar, instance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2213" y="3356992"/>
            <a:ext cx="4132866" cy="30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Proposed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72816"/>
            <a:ext cx="8640000" cy="415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518" y="1570598"/>
            <a:ext cx="5389200" cy="478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Mechanism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Resources representation</a:t>
            </a:r>
          </a:p>
          <a:p>
            <a:pPr lvl="1"/>
            <a:r>
              <a:rPr lang="en-US" altLang="ko-KR" b="1" dirty="0" smtClean="0"/>
              <a:t>E-FCM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Resources storage</a:t>
            </a:r>
          </a:p>
          <a:p>
            <a:pPr lvl="1"/>
            <a:r>
              <a:rPr lang="en-US" altLang="ko-KR" dirty="0" smtClean="0"/>
              <a:t>Database / XML</a:t>
            </a:r>
          </a:p>
          <a:p>
            <a:r>
              <a:rPr lang="en-US" altLang="ko-KR" dirty="0" smtClean="0"/>
              <a:t>SLN generation</a:t>
            </a:r>
          </a:p>
          <a:p>
            <a:r>
              <a:rPr lang="en-US" altLang="ko-KR" dirty="0" smtClean="0"/>
              <a:t>Application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22063" y="2571744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semantic link</a:t>
            </a: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network building</a:t>
            </a:r>
            <a:endParaRPr lang="ko-KR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4811" y="321468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semantic linking</a:t>
            </a: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4810" y="4143380"/>
            <a:ext cx="13573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semantic relations</a:t>
            </a: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mining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4810" y="478632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1100" dirty="0" smtClean="0">
                <a:latin typeface="Times New Roman" pitchFamily="18" charset="0"/>
                <a:cs typeface="Times New Roman" pitchFamily="18" charset="0"/>
              </a:rPr>
              <a:t>resource representation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988840"/>
            <a:ext cx="3600000" cy="176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347864" y="4725144"/>
            <a:ext cx="4464496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1338</Words>
  <Application>Microsoft Office PowerPoint</Application>
  <PresentationFormat>화면 슬라이드 쇼(4:3)</PresentationFormat>
  <Paragraphs>434</Paragraphs>
  <Slides>32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Cambria</vt:lpstr>
      <vt:lpstr>Times New Roman</vt:lpstr>
      <vt:lpstr>Wingdings</vt:lpstr>
      <vt:lpstr>SNU IDB Lab.</vt:lpstr>
      <vt:lpstr>Semantic Link Network based Model for Organizing Multimedia Big Data</vt:lpstr>
      <vt:lpstr>Outline</vt:lpstr>
      <vt:lpstr>Introduction</vt:lpstr>
      <vt:lpstr>Introduction</vt:lpstr>
      <vt:lpstr>Introduction</vt:lpstr>
      <vt:lpstr>Introduction</vt:lpstr>
      <vt:lpstr>Semantic Link Network</vt:lpstr>
      <vt:lpstr>Proposed Model</vt:lpstr>
      <vt:lpstr>Mechanism</vt:lpstr>
      <vt:lpstr>Mechanism</vt:lpstr>
      <vt:lpstr>Mechanism</vt:lpstr>
      <vt:lpstr>Mechanism</vt:lpstr>
      <vt:lpstr>Definition</vt:lpstr>
      <vt:lpstr>Heuristics</vt:lpstr>
      <vt:lpstr>Variables &amp; Parameter</vt:lpstr>
      <vt:lpstr>Generating Semantic Link</vt:lpstr>
      <vt:lpstr>Tag relatedness computation</vt:lpstr>
      <vt:lpstr>Co-occurrence measures</vt:lpstr>
      <vt:lpstr>Computation steps</vt:lpstr>
      <vt:lpstr>Semantic Relatedness Integration</vt:lpstr>
      <vt:lpstr>Semantic Relatedness Integration</vt:lpstr>
      <vt:lpstr>Tag Order Revision</vt:lpstr>
      <vt:lpstr>Tag Order Revision Example</vt:lpstr>
      <vt:lpstr>Tag Order Revision</vt:lpstr>
      <vt:lpstr>Experiment</vt:lpstr>
      <vt:lpstr>Image Clustering Evaluation</vt:lpstr>
      <vt:lpstr>Image Clustering Evaluation</vt:lpstr>
      <vt:lpstr>Evaluation Result</vt:lpstr>
      <vt:lpstr>Image Searching Evaluation</vt:lpstr>
      <vt:lpstr>Image Searching Evaluation</vt:lpstr>
      <vt:lpstr>Image Searching Evaluation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YB</cp:lastModifiedBy>
  <cp:revision>144</cp:revision>
  <dcterms:created xsi:type="dcterms:W3CDTF">2006-10-05T04:04:58Z</dcterms:created>
  <dcterms:modified xsi:type="dcterms:W3CDTF">2015-02-10T04:36:23Z</dcterms:modified>
</cp:coreProperties>
</file>