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70" r:id="rId6"/>
    <p:sldId id="261" r:id="rId7"/>
    <p:sldId id="262" r:id="rId8"/>
    <p:sldId id="269" r:id="rId9"/>
    <p:sldId id="263" r:id="rId10"/>
    <p:sldId id="271" r:id="rId11"/>
    <p:sldId id="264" r:id="rId12"/>
    <p:sldId id="268" r:id="rId13"/>
    <p:sldId id="265" r:id="rId14"/>
    <p:sldId id="266" r:id="rId15"/>
    <p:sldId id="267" r:id="rId16"/>
    <p:sldId id="272" r:id="rId17"/>
    <p:sldId id="273" r:id="rId18"/>
    <p:sldId id="281" r:id="rId19"/>
    <p:sldId id="274" r:id="rId20"/>
    <p:sldId id="275" r:id="rId21"/>
    <p:sldId id="276" r:id="rId22"/>
    <p:sldId id="280" r:id="rId23"/>
    <p:sldId id="279" r:id="rId24"/>
    <p:sldId id="278" r:id="rId25"/>
    <p:sldId id="277" r:id="rId26"/>
    <p:sldId id="25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6C3C3-D0D8-4693-BEFC-C92C2367E878}" type="datetimeFigureOut">
              <a:rPr lang="ko-KR" altLang="en-US" smtClean="0"/>
              <a:t>2011-09-22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4BE5-2894-4B60-BB35-C9A73683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4BE5-2894-4B60-BB35-C9A736834E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3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DA7FDC71-94D6-4A15-9F39-852FBD387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Efficient Parallel Set-Similarity Joins Using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Rares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Vernica</a:t>
            </a:r>
            <a:r>
              <a:rPr lang="en-US" altLang="ko-KR" dirty="0" smtClean="0"/>
              <a:t>, Michael J. Carey, Chen Li</a:t>
            </a:r>
          </a:p>
          <a:p>
            <a:r>
              <a:rPr lang="en-US" altLang="ko-KR" dirty="0" smtClean="0"/>
              <a:t>University of California, Irvine</a:t>
            </a:r>
          </a:p>
          <a:p>
            <a:r>
              <a:rPr lang="en-US" altLang="ko-KR" dirty="0" smtClean="0"/>
              <a:t>SIGMOD 2010</a:t>
            </a:r>
          </a:p>
          <a:p>
            <a:pPr algn="r"/>
            <a:r>
              <a:rPr lang="en-US" altLang="ko-KR" dirty="0" smtClean="0"/>
              <a:t>September 22, 2011</a:t>
            </a:r>
          </a:p>
          <a:p>
            <a:pPr algn="r"/>
            <a:r>
              <a:rPr lang="en-US" altLang="ko-KR" dirty="0" err="1" smtClean="0"/>
              <a:t>Hyewon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altLang="ko-KR" dirty="0" smtClean="0"/>
              <a:t>Parallel Set-Similarity Join </a:t>
            </a:r>
          </a:p>
          <a:p>
            <a:pPr lvl="1"/>
            <a:r>
              <a:rPr lang="en-US" altLang="ko-KR" dirty="0" smtClean="0"/>
              <a:t>Self join</a:t>
            </a:r>
          </a:p>
          <a:p>
            <a:pPr lvl="1"/>
            <a:r>
              <a:rPr lang="en-US" altLang="ko-KR" dirty="0" smtClean="0"/>
              <a:t>R-S join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Stage 1</a:t>
            </a:r>
          </a:p>
          <a:p>
            <a:pPr lvl="1"/>
            <a:r>
              <a:rPr lang="en-US" altLang="ko-KR" dirty="0" smtClean="0"/>
              <a:t>Computes data statistics in order to generate good signatures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 smtClean="0"/>
              <a:t>Stage 2</a:t>
            </a:r>
          </a:p>
          <a:p>
            <a:pPr lvl="1"/>
            <a:r>
              <a:rPr lang="en-US" altLang="ko-KR" dirty="0" smtClean="0"/>
              <a:t>Map : extract the record ID &amp; join attribute value from each record </a:t>
            </a:r>
          </a:p>
          <a:p>
            <a:pPr lvl="1"/>
            <a:r>
              <a:rPr lang="en-US" altLang="ko-KR" dirty="0" smtClean="0"/>
              <a:t>Reducer : compute the similarity of the join-attribute values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 smtClean="0"/>
              <a:t>Stage 3 </a:t>
            </a:r>
          </a:p>
          <a:p>
            <a:pPr lvl="1"/>
            <a:r>
              <a:rPr lang="en-US" altLang="ko-KR" dirty="0" smtClean="0"/>
              <a:t>Generates actual pairs of joined records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35696" y="1052736"/>
            <a:ext cx="2664296" cy="43204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Making global ordering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35696" y="2204864"/>
            <a:ext cx="2448272" cy="43204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Computing similarity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35696" y="3789040"/>
            <a:ext cx="1944216" cy="43204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Merging records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467544" y="5373216"/>
            <a:ext cx="576064" cy="57606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Data</a:t>
            </a:r>
            <a:endParaRPr lang="ko-KR" altLang="en-US" sz="1400" b="1" dirty="0"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5" idx="4"/>
            <a:endCxn id="11" idx="1"/>
          </p:cNvCxnSpPr>
          <p:nvPr/>
        </p:nvCxnSpPr>
        <p:spPr>
          <a:xfrm>
            <a:off x="1043608" y="5661248"/>
            <a:ext cx="2863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329910" y="5481228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Stage 1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2716564" y="5013176"/>
            <a:ext cx="919331" cy="57606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Ordering</a:t>
            </a:r>
            <a:endParaRPr lang="ko-KR" altLang="en-US" sz="1400" b="1" dirty="0">
              <a:latin typeface="Corbel" pitchFamily="34" charset="0"/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2"/>
          </p:cNvCxnSpPr>
          <p:nvPr/>
        </p:nvCxnSpPr>
        <p:spPr>
          <a:xfrm flipV="1">
            <a:off x="2338022" y="5301208"/>
            <a:ext cx="37854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자기 디스크 23"/>
          <p:cNvSpPr/>
          <p:nvPr/>
        </p:nvSpPr>
        <p:spPr>
          <a:xfrm>
            <a:off x="3059831" y="5733256"/>
            <a:ext cx="576064" cy="57606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Data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26" name="오른쪽 대괄호 25"/>
          <p:cNvSpPr/>
          <p:nvPr/>
        </p:nvSpPr>
        <p:spPr>
          <a:xfrm>
            <a:off x="3635895" y="5301208"/>
            <a:ext cx="216025" cy="72008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" idx="2"/>
            <a:endCxn id="31" idx="1"/>
          </p:cNvCxnSpPr>
          <p:nvPr/>
        </p:nvCxnSpPr>
        <p:spPr>
          <a:xfrm>
            <a:off x="3851920" y="5661248"/>
            <a:ext cx="287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138949" y="5481228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Stage 2</a:t>
            </a:r>
            <a:endParaRPr lang="ko-KR" altLang="en-US" dirty="0">
              <a:latin typeface="Corbel" pitchFamily="34" charset="0"/>
            </a:endParaRPr>
          </a:p>
        </p:txBody>
      </p:sp>
      <p:cxnSp>
        <p:nvCxnSpPr>
          <p:cNvPr id="33" name="직선 화살표 연결선 32"/>
          <p:cNvCxnSpPr>
            <a:stCxn id="31" idx="3"/>
            <a:endCxn id="37" idx="2"/>
          </p:cNvCxnSpPr>
          <p:nvPr/>
        </p:nvCxnSpPr>
        <p:spPr>
          <a:xfrm flipV="1">
            <a:off x="5147061" y="5301208"/>
            <a:ext cx="3246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5471693" y="5013176"/>
            <a:ext cx="919331" cy="57606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RID pairs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39" name="순서도: 자기 디스크 38"/>
          <p:cNvSpPr/>
          <p:nvPr/>
        </p:nvSpPr>
        <p:spPr>
          <a:xfrm>
            <a:off x="5814960" y="5733256"/>
            <a:ext cx="576064" cy="57606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Data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41" name="오른쪽 대괄호 40"/>
          <p:cNvSpPr/>
          <p:nvPr/>
        </p:nvSpPr>
        <p:spPr>
          <a:xfrm>
            <a:off x="6391024" y="5301208"/>
            <a:ext cx="216025" cy="72008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2"/>
            <a:endCxn id="43" idx="1"/>
          </p:cNvCxnSpPr>
          <p:nvPr/>
        </p:nvCxnSpPr>
        <p:spPr>
          <a:xfrm>
            <a:off x="6607049" y="5661248"/>
            <a:ext cx="287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894078" y="5481228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Stage 3</a:t>
            </a:r>
            <a:endParaRPr lang="ko-KR" altLang="en-US" dirty="0">
              <a:latin typeface="Corbel" pitchFamily="34" charset="0"/>
            </a:endParaRPr>
          </a:p>
        </p:txBody>
      </p:sp>
      <p:cxnSp>
        <p:nvCxnSpPr>
          <p:cNvPr id="44" name="직선 화살표 연결선 43"/>
          <p:cNvCxnSpPr>
            <a:stCxn id="43" idx="3"/>
            <a:endCxn id="46" idx="2"/>
          </p:cNvCxnSpPr>
          <p:nvPr/>
        </p:nvCxnSpPr>
        <p:spPr>
          <a:xfrm>
            <a:off x="7902190" y="5661248"/>
            <a:ext cx="287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자기 디스크 45"/>
          <p:cNvSpPr/>
          <p:nvPr/>
        </p:nvSpPr>
        <p:spPr>
          <a:xfrm>
            <a:off x="8189218" y="5373216"/>
            <a:ext cx="775269" cy="57606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Join</a:t>
            </a:r>
            <a:br>
              <a:rPr lang="en-US" altLang="ko-KR" sz="1400" b="1" dirty="0" smtClean="0">
                <a:latin typeface="Corbel" pitchFamily="34" charset="0"/>
              </a:rPr>
            </a:br>
            <a:r>
              <a:rPr lang="en-US" altLang="ko-KR" sz="1400" b="1" dirty="0" smtClean="0">
                <a:latin typeface="Corbel" pitchFamily="34" charset="0"/>
              </a:rPr>
              <a:t>Result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</a:t>
            </a:r>
            <a:br>
              <a:rPr lang="en-US" altLang="ko-KR" sz="2200" dirty="0" smtClean="0"/>
            </a:br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11" grpId="0" animBg="1"/>
      <p:bldP spid="14" grpId="0" animBg="1"/>
      <p:bldP spid="24" grpId="0" animBg="1"/>
      <p:bldP spid="26" grpId="0" animBg="1"/>
      <p:bldP spid="31" grpId="0" animBg="1"/>
      <p:bldP spid="37" grpId="0" animBg="1"/>
      <p:bldP spid="39" grpId="0" animBg="1"/>
      <p:bldP spid="41" grpId="0" animBg="1"/>
      <p:bldP spid="43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 </a:t>
            </a:r>
            <a:br>
              <a:rPr lang="en-US" altLang="ko-KR" sz="2200" dirty="0" smtClean="0"/>
            </a:br>
            <a:r>
              <a:rPr lang="en-US" altLang="ko-KR" dirty="0" smtClean="0"/>
              <a:t>Self Join - Stage 1 : Token 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produce </a:t>
            </a:r>
            <a:r>
              <a:rPr lang="en-US" altLang="ko-KR" i="1" dirty="0" smtClean="0"/>
              <a:t>a list of tokens</a:t>
            </a:r>
            <a:r>
              <a:rPr lang="en-US" altLang="ko-KR" dirty="0" smtClean="0"/>
              <a:t> that appear in the join-attribute value ordered increasingly by frequency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Basic Token Ordering (BTO) </a:t>
            </a:r>
          </a:p>
          <a:p>
            <a:pPr lvl="1"/>
            <a:r>
              <a:rPr lang="en-US" altLang="ko-KR" dirty="0" smtClean="0"/>
              <a:t>2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phases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>
          <a:xfrm>
            <a:off x="1115770" y="3140968"/>
            <a:ext cx="6912460" cy="266429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763688" y="5949280"/>
            <a:ext cx="1944216" cy="36004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Combine function</a:t>
            </a:r>
            <a:endParaRPr lang="ko-KR" altLang="en-US" dirty="0">
              <a:latin typeface="Corbel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555776" y="4149080"/>
            <a:ext cx="43204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모서리가 둥근 사각형 설명선 13"/>
          <p:cNvSpPr/>
          <p:nvPr/>
        </p:nvSpPr>
        <p:spPr>
          <a:xfrm>
            <a:off x="6012160" y="2420888"/>
            <a:ext cx="2232248" cy="504056"/>
          </a:xfrm>
          <a:prstGeom prst="wedgeRoundRectCallout">
            <a:avLst>
              <a:gd name="adj1" fmla="val 5059"/>
              <a:gd name="adj2" fmla="val 142894"/>
              <a:gd name="adj3" fmla="val 16667"/>
            </a:avLst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Only 1 Reducer!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11960" y="3356992"/>
            <a:ext cx="288032" cy="18722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52120" y="306896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96136" y="306896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 </a:t>
            </a:r>
            <a:br>
              <a:rPr lang="en-US" altLang="ko-KR" sz="2200" dirty="0" smtClean="0"/>
            </a:br>
            <a:r>
              <a:rPr lang="en-US" altLang="ko-KR" dirty="0" smtClean="0"/>
              <a:t>Self Join - Stage 1 : Token 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One Phase Token Ordering (OPTO)</a:t>
            </a:r>
          </a:p>
          <a:p>
            <a:pPr lvl="1"/>
            <a:r>
              <a:rPr lang="en-US" altLang="ko-KR" dirty="0" smtClean="0"/>
              <a:t>Instead of using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to sort the tokens, we can explicitly sort the tokens in memory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2492896"/>
            <a:ext cx="3813966" cy="28958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5301208"/>
            <a:ext cx="1944216" cy="36004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Combine function</a:t>
            </a:r>
            <a:endParaRPr lang="ko-KR" altLang="en-US" dirty="0"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923928" y="4509120"/>
            <a:ext cx="2880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모서리가 둥근 사각형 설명선 8"/>
          <p:cNvSpPr/>
          <p:nvPr/>
        </p:nvSpPr>
        <p:spPr>
          <a:xfrm>
            <a:off x="5088682" y="2060847"/>
            <a:ext cx="2232248" cy="449163"/>
          </a:xfrm>
          <a:prstGeom prst="wedgeRoundRectCallout">
            <a:avLst>
              <a:gd name="adj1" fmla="val -17354"/>
              <a:gd name="adj2" fmla="val 142467"/>
              <a:gd name="adj3" fmla="val 16667"/>
            </a:avLst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Only 1 Reducer!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Basic Kernel (BK) &amp; Indexed Kernel (PK)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 </a:t>
            </a:r>
            <a:br>
              <a:rPr lang="en-US" altLang="ko-KR" sz="2200" dirty="0" smtClean="0"/>
            </a:br>
            <a:r>
              <a:rPr lang="en-US" altLang="ko-KR" dirty="0" smtClean="0"/>
              <a:t>Self Join - Stage 2 : RID-Pair Generation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99" y="1628800"/>
            <a:ext cx="6622202" cy="3614077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3474876" y="1484784"/>
            <a:ext cx="3456384" cy="705147"/>
          </a:xfrm>
          <a:prstGeom prst="wedgeRoundRectCallout">
            <a:avLst>
              <a:gd name="adj1" fmla="val -62683"/>
              <a:gd name="adj2" fmla="val 25257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rbel" pitchFamily="34" charset="0"/>
              </a:rPr>
              <a:t>An initialization function loads </a:t>
            </a:r>
            <a:r>
              <a:rPr lang="en-US" altLang="ko-KR" sz="1400" dirty="0" smtClean="0">
                <a:latin typeface="Corbel" pitchFamily="34" charset="0"/>
              </a:rPr>
              <a:t/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600" b="1" dirty="0" smtClean="0">
                <a:latin typeface="Corbel" pitchFamily="34" charset="0"/>
              </a:rPr>
              <a:t>the </a:t>
            </a:r>
            <a:r>
              <a:rPr lang="en-US" altLang="ko-KR" sz="1600" b="1" dirty="0">
                <a:latin typeface="Corbel" pitchFamily="34" charset="0"/>
              </a:rPr>
              <a:t>ordered tokens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smtClean="0">
                <a:latin typeface="Corbel" pitchFamily="34" charset="0"/>
              </a:rPr>
              <a:t>produced </a:t>
            </a:r>
            <a:r>
              <a:rPr lang="en-US" altLang="ko-KR" sz="1400" dirty="0">
                <a:latin typeface="Corbel" pitchFamily="34" charset="0"/>
              </a:rPr>
              <a:t>by </a:t>
            </a:r>
            <a:r>
              <a:rPr lang="en-US" altLang="ko-KR" sz="1400" dirty="0" smtClean="0">
                <a:latin typeface="Corbel" pitchFamily="34" charset="0"/>
              </a:rPr>
              <a:t>stage 1</a:t>
            </a:r>
            <a:endParaRPr lang="en-US" altLang="ko-KR" sz="1400" dirty="0">
              <a:latin typeface="Corbel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95736" y="5210110"/>
            <a:ext cx="3816424" cy="811178"/>
          </a:xfrm>
          <a:prstGeom prst="wedgeRoundRectCallout">
            <a:avLst>
              <a:gd name="adj1" fmla="val -32531"/>
              <a:gd name="adj2" fmla="val -141261"/>
              <a:gd name="adj3" fmla="val 16667"/>
            </a:avLst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Tokenizes</a:t>
            </a:r>
            <a:r>
              <a:rPr lang="en-US" altLang="ko-KR" sz="1400" dirty="0" smtClean="0">
                <a:latin typeface="Corbel" pitchFamily="34" charset="0"/>
              </a:rPr>
              <a:t> the join attribute &amp;</a:t>
            </a:r>
          </a:p>
          <a:p>
            <a:pPr algn="ctr"/>
            <a:r>
              <a:rPr lang="en-US" altLang="ko-KR" sz="1400" dirty="0" smtClean="0">
                <a:latin typeface="Corbel" pitchFamily="34" charset="0"/>
              </a:rPr>
              <a:t> </a:t>
            </a:r>
            <a:r>
              <a:rPr lang="en-US" altLang="ko-KR" sz="1600" b="1" dirty="0" smtClean="0">
                <a:latin typeface="Corbel" pitchFamily="34" charset="0"/>
              </a:rPr>
              <a:t>reorders</a:t>
            </a:r>
            <a:r>
              <a:rPr lang="en-US" altLang="ko-KR" sz="1400" dirty="0" smtClean="0">
                <a:latin typeface="Corbel" pitchFamily="34" charset="0"/>
              </a:rPr>
              <a:t> the tokens based on their frequencies</a:t>
            </a:r>
            <a:endParaRPr lang="en-US" altLang="ko-KR" sz="1400" dirty="0">
              <a:latin typeface="Corbel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5" t="8807" r="3788" b="30587"/>
          <a:stretch/>
        </p:blipFill>
        <p:spPr>
          <a:xfrm>
            <a:off x="971600" y="1772816"/>
            <a:ext cx="285124" cy="175502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71600" y="3527842"/>
            <a:ext cx="792088" cy="26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43608" y="407707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6584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[D,E,C]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22660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[G,F]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275856" y="5354787"/>
            <a:ext cx="2880320" cy="811178"/>
          </a:xfrm>
          <a:prstGeom prst="wedgeRoundRectCallout">
            <a:avLst>
              <a:gd name="adj1" fmla="val -32531"/>
              <a:gd name="adj2" fmla="val -141261"/>
              <a:gd name="adj3" fmla="val 16667"/>
            </a:avLst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Computes</a:t>
            </a:r>
            <a:r>
              <a:rPr lang="en-US" altLang="ko-KR" sz="1400" dirty="0" smtClean="0">
                <a:latin typeface="Corbel" pitchFamily="34" charset="0"/>
              </a:rPr>
              <a:t> the prefix length &amp;</a:t>
            </a:r>
          </a:p>
          <a:p>
            <a:pPr algn="ctr"/>
            <a:r>
              <a:rPr lang="en-US" altLang="ko-KR" sz="1600" b="1" dirty="0" smtClean="0">
                <a:latin typeface="Corbel" pitchFamily="34" charset="0"/>
              </a:rPr>
              <a:t>Extracts</a:t>
            </a:r>
            <a:r>
              <a:rPr lang="en-US" altLang="ko-KR" sz="1400" dirty="0" smtClean="0">
                <a:latin typeface="Corbel" pitchFamily="34" charset="0"/>
              </a:rPr>
              <a:t> the prefix tokens</a:t>
            </a:r>
            <a:endParaRPr lang="en-US" altLang="ko-KR" sz="1400" dirty="0"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365605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[</a:t>
            </a:r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D</a:t>
            </a:r>
            <a:r>
              <a:rPr lang="en-US" altLang="ko-KR" sz="1200" dirty="0" smtClean="0">
                <a:latin typeface="Corbel" pitchFamily="34" charset="0"/>
              </a:rPr>
              <a:t>,</a:t>
            </a:r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E</a:t>
            </a:r>
            <a:r>
              <a:rPr lang="en-US" altLang="ko-KR" sz="1200" dirty="0" smtClean="0">
                <a:latin typeface="Corbel" pitchFamily="34" charset="0"/>
              </a:rPr>
              <a:t>,C]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422108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[</a:t>
            </a:r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G</a:t>
            </a:r>
            <a:r>
              <a:rPr lang="en-US" altLang="ko-KR" sz="1200" dirty="0" smtClean="0">
                <a:latin typeface="Corbel" pitchFamily="34" charset="0"/>
              </a:rPr>
              <a:t>,F]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796136" y="5256921"/>
            <a:ext cx="2880320" cy="811178"/>
          </a:xfrm>
          <a:prstGeom prst="wedgeRoundRectCallout">
            <a:avLst>
              <a:gd name="adj1" fmla="val -46578"/>
              <a:gd name="adj2" fmla="val -177173"/>
              <a:gd name="adj3" fmla="val 16667"/>
            </a:avLst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Reducer applies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the </a:t>
            </a:r>
            <a:r>
              <a:rPr lang="en-US" altLang="ko-KR" sz="1600" b="1" dirty="0" smtClean="0">
                <a:latin typeface="Corbel" pitchFamily="34" charset="0"/>
              </a:rPr>
              <a:t>additional filters</a:t>
            </a:r>
            <a:endParaRPr lang="en-US" altLang="ko-KR" sz="1400" b="1" dirty="0">
              <a:latin typeface="Corbel" pitchFamily="34" charset="0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292080" y="5255384"/>
            <a:ext cx="3384376" cy="1269959"/>
          </a:xfrm>
          <a:prstGeom prst="wedgeRoundRectCallout">
            <a:avLst>
              <a:gd name="adj1" fmla="val -31993"/>
              <a:gd name="adj2" fmla="val -129493"/>
              <a:gd name="adj3" fmla="val 1666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orbel" pitchFamily="34" charset="0"/>
              </a:rPr>
              <a:t>PK;</a:t>
            </a:r>
          </a:p>
          <a:p>
            <a:r>
              <a:rPr lang="en-US" altLang="ko-KR" sz="1400" dirty="0" smtClean="0">
                <a:latin typeface="Corbel" pitchFamily="34" charset="0"/>
              </a:rPr>
              <a:t>We use the </a:t>
            </a:r>
            <a:r>
              <a:rPr lang="en-US" altLang="ko-KR" sz="1600" b="1" dirty="0" err="1" smtClean="0">
                <a:latin typeface="Corbel" pitchFamily="34" charset="0"/>
              </a:rPr>
              <a:t>PPJoin</a:t>
            </a:r>
            <a:r>
              <a:rPr lang="en-US" altLang="ko-KR" sz="1600" b="1" dirty="0" smtClean="0">
                <a:latin typeface="Corbel" pitchFamily="34" charset="0"/>
              </a:rPr>
              <a:t>+</a:t>
            </a:r>
            <a:r>
              <a:rPr lang="en-US" altLang="ko-KR" sz="1400" dirty="0" smtClean="0">
                <a:latin typeface="Corbel" pitchFamily="34" charset="0"/>
              </a:rPr>
              <a:t> algorithm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to index data, apply all the filters,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and output the resulting pairs</a:t>
            </a:r>
            <a:endParaRPr lang="en-US" altLang="ko-KR" sz="1400" dirty="0">
              <a:latin typeface="Corbe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343583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E     11, E C D</a:t>
            </a:r>
            <a:endParaRPr lang="ko-KR" altLang="en-US" sz="1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/>
      <p:bldP spid="15" grpId="1"/>
      <p:bldP spid="16" grpId="0"/>
      <p:bldP spid="16" grpId="1"/>
      <p:bldP spid="17" grpId="0" animBg="1"/>
      <p:bldP spid="17" grpId="1" animBg="1"/>
      <p:bldP spid="18" grpId="0"/>
      <p:bldP spid="19" grpId="0"/>
      <p:bldP spid="20" grpId="0" animBg="1"/>
      <p:bldP spid="20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Basic Record Join (BRJ)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dirty="0" smtClean="0"/>
              <a:t> Map Reduce phases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 </a:t>
            </a:r>
            <a:br>
              <a:rPr lang="en-US" altLang="ko-KR" sz="2200" dirty="0" smtClean="0"/>
            </a:br>
            <a:r>
              <a:rPr lang="en-US" altLang="ko-KR" dirty="0" smtClean="0"/>
              <a:t>Self Join - Stage 3 : Record Join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/>
          <a:stretch/>
        </p:blipFill>
        <p:spPr>
          <a:xfrm>
            <a:off x="1295636" y="1844824"/>
            <a:ext cx="6334153" cy="4967047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251520" y="4238563"/>
            <a:ext cx="1224136" cy="432048"/>
          </a:xfrm>
          <a:prstGeom prst="wedgeRoundRectCallout">
            <a:avLst>
              <a:gd name="adj1" fmla="val 48576"/>
              <a:gd name="adj2" fmla="val -154762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Two pairs!</a:t>
            </a:r>
            <a:endParaRPr lang="ko-KR" altLang="en-US" sz="1600" dirty="0">
              <a:latin typeface="Corbel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61481" y="2276872"/>
            <a:ext cx="648072" cy="216024"/>
            <a:chOff x="5076056" y="1988840"/>
            <a:chExt cx="648072" cy="216024"/>
          </a:xfrm>
        </p:grpSpPr>
        <p:sp>
          <p:nvSpPr>
            <p:cNvPr id="7" name="오른쪽 대괄호 6"/>
            <p:cNvSpPr/>
            <p:nvPr/>
          </p:nvSpPr>
          <p:spPr>
            <a:xfrm>
              <a:off x="5076056" y="1988840"/>
              <a:ext cx="72008" cy="216024"/>
            </a:xfrm>
            <a:prstGeom prst="rightBracket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148064" y="2060848"/>
              <a:ext cx="57606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842982" y="4743146"/>
            <a:ext cx="684076" cy="216024"/>
            <a:chOff x="4968044" y="4581128"/>
            <a:chExt cx="684076" cy="216024"/>
          </a:xfrm>
        </p:grpSpPr>
        <p:sp>
          <p:nvSpPr>
            <p:cNvPr id="12" name="오른쪽 대괄호 11"/>
            <p:cNvSpPr/>
            <p:nvPr/>
          </p:nvSpPr>
          <p:spPr>
            <a:xfrm>
              <a:off x="4968044" y="4581128"/>
              <a:ext cx="72008" cy="216024"/>
            </a:xfrm>
            <a:prstGeom prst="rightBracket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5040052" y="4620163"/>
              <a:ext cx="612068" cy="6897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One-Phase Record Join (OPRJ)</a:t>
            </a:r>
          </a:p>
          <a:p>
            <a:pPr lvl="1"/>
            <a:r>
              <a:rPr lang="en-US" altLang="ko-KR" dirty="0" smtClean="0"/>
              <a:t>We </a:t>
            </a:r>
            <a:r>
              <a:rPr lang="en-US" altLang="ko-KR" b="1" dirty="0" smtClean="0"/>
              <a:t>broadcast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load</a:t>
            </a:r>
            <a:r>
              <a:rPr lang="en-US" altLang="ko-KR" dirty="0" smtClean="0"/>
              <a:t> the RID pairs at each map function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 </a:t>
            </a:r>
            <a:br>
              <a:rPr lang="en-US" altLang="ko-KR" sz="2200" dirty="0" smtClean="0"/>
            </a:br>
            <a:r>
              <a:rPr lang="en-US" altLang="ko-KR" dirty="0" smtClean="0"/>
              <a:t>Self Join - Stage 3 : Record Join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4" y="2276872"/>
            <a:ext cx="8116433" cy="294363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2771800" y="1988840"/>
            <a:ext cx="1440160" cy="432048"/>
          </a:xfrm>
          <a:prstGeom prst="wedgeRoundRectCallout">
            <a:avLst>
              <a:gd name="adj1" fmla="val -62412"/>
              <a:gd name="adj2" fmla="val 52333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Corbel" pitchFamily="34" charset="0"/>
              </a:rPr>
              <a:t>Braodcast</a:t>
            </a:r>
            <a:endParaRPr lang="ko-KR" altLang="en-US" dirty="0">
              <a:latin typeface="Corbe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80112" y="3284984"/>
            <a:ext cx="684076" cy="216024"/>
            <a:chOff x="4968044" y="4581128"/>
            <a:chExt cx="684076" cy="216024"/>
          </a:xfrm>
        </p:grpSpPr>
        <p:sp>
          <p:nvSpPr>
            <p:cNvPr id="8" name="오른쪽 대괄호 7"/>
            <p:cNvSpPr/>
            <p:nvPr/>
          </p:nvSpPr>
          <p:spPr>
            <a:xfrm>
              <a:off x="4968044" y="4581128"/>
              <a:ext cx="72008" cy="216024"/>
            </a:xfrm>
            <a:prstGeom prst="rightBracket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5040052" y="4620163"/>
              <a:ext cx="612068" cy="6897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</a:t>
            </a:r>
            <a:br>
              <a:rPr lang="en-US" altLang="ko-KR" sz="2200" dirty="0" smtClean="0"/>
            </a:br>
            <a:r>
              <a:rPr lang="en-US" altLang="ko-KR" dirty="0" smtClean="0"/>
              <a:t>R-S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Stage 1 : Token Ordering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Stage 2 : Basic Kernel &amp; Indexed Kernel</a:t>
            </a:r>
          </a:p>
          <a:p>
            <a:pPr lvl="1"/>
            <a:r>
              <a:rPr lang="en-US" altLang="ko-KR" dirty="0" smtClean="0"/>
              <a:t>Mapper : extends the key of the (key, value) </a:t>
            </a:r>
            <a:r>
              <a:rPr lang="en-US" altLang="ko-KR" dirty="0" smtClean="0">
                <a:ea typeface="바탕"/>
              </a:rPr>
              <a:t>→ include </a:t>
            </a:r>
            <a:r>
              <a:rPr lang="en-US" altLang="ko-KR" i="1" dirty="0" smtClean="0">
                <a:ea typeface="바탕"/>
              </a:rPr>
              <a:t>Relation</a:t>
            </a:r>
            <a:r>
              <a:rPr lang="en-US" altLang="ko-KR" dirty="0">
                <a:ea typeface="바탕"/>
              </a:rPr>
              <a:t> </a:t>
            </a:r>
            <a:r>
              <a:rPr lang="en-US" altLang="ko-KR" dirty="0" smtClean="0">
                <a:ea typeface="바탕"/>
              </a:rPr>
              <a:t>tag</a:t>
            </a:r>
          </a:p>
          <a:p>
            <a:pPr lvl="1"/>
            <a:r>
              <a:rPr lang="en-US" altLang="ko-KR" dirty="0" smtClean="0">
                <a:ea typeface="바탕"/>
              </a:rPr>
              <a:t>Reducer :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56069"/>
              </p:ext>
            </p:extLst>
          </p:nvPr>
        </p:nvGraphicFramePr>
        <p:xfrm>
          <a:off x="467544" y="1880982"/>
          <a:ext cx="671736" cy="1115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1736"/>
              </a:tblGrid>
              <a:tr h="37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159067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Table R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5643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Table S</a:t>
            </a:r>
            <a:endParaRPr lang="ko-KR" altLang="en-US" sz="1400" b="1" dirty="0">
              <a:latin typeface="Corbe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89303"/>
              </p:ext>
            </p:extLst>
          </p:nvPr>
        </p:nvGraphicFramePr>
        <p:xfrm>
          <a:off x="4812196" y="1872164"/>
          <a:ext cx="671736" cy="22322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1736"/>
              </a:tblGrid>
              <a:tr h="36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6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6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755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.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6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사각형 설명선 8"/>
          <p:cNvSpPr/>
          <p:nvPr/>
        </p:nvSpPr>
        <p:spPr>
          <a:xfrm>
            <a:off x="1475656" y="1590673"/>
            <a:ext cx="3096344" cy="1360557"/>
          </a:xfrm>
          <a:prstGeom prst="wedgeRoundRectCallout">
            <a:avLst>
              <a:gd name="adj1" fmla="val -58433"/>
              <a:gd name="adj2" fmla="val -22869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orbel" pitchFamily="34" charset="0"/>
              </a:rPr>
              <a:t>Phase 1;</a:t>
            </a:r>
          </a:p>
          <a:p>
            <a:r>
              <a:rPr lang="en-US" altLang="ko-KR" sz="1600" dirty="0" smtClean="0">
                <a:latin typeface="Corbel" pitchFamily="34" charset="0"/>
              </a:rPr>
              <a:t>We use the same algorithms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as in the self-join case,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on the relation with </a:t>
            </a:r>
            <a:r>
              <a:rPr lang="en-US" altLang="ko-KR" sz="1600" i="1" dirty="0" smtClean="0">
                <a:latin typeface="Corbel" pitchFamily="34" charset="0"/>
              </a:rPr>
              <a:t>fewer records</a:t>
            </a:r>
            <a:endParaRPr lang="ko-KR" altLang="en-US" sz="1600" i="1" dirty="0">
              <a:latin typeface="Corbel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796136" y="1556792"/>
            <a:ext cx="3240360" cy="1360557"/>
          </a:xfrm>
          <a:prstGeom prst="wedgeRoundRectCallout">
            <a:avLst>
              <a:gd name="adj1" fmla="val -56281"/>
              <a:gd name="adj2" fmla="val -22869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orbel" pitchFamily="34" charset="0"/>
              </a:rPr>
              <a:t>Phase 2;</a:t>
            </a:r>
          </a:p>
          <a:p>
            <a:r>
              <a:rPr lang="en-US" altLang="ko-KR" sz="1600" dirty="0" smtClean="0">
                <a:latin typeface="Corbel" pitchFamily="34" charset="0"/>
              </a:rPr>
              <a:t>We discard the tokens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that do not appear in the token list</a:t>
            </a:r>
            <a:endParaRPr lang="ko-KR" altLang="en-US" sz="1600" i="1" dirty="0">
              <a:latin typeface="Corbel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57360"/>
              </p:ext>
            </p:extLst>
          </p:nvPr>
        </p:nvGraphicFramePr>
        <p:xfrm>
          <a:off x="2540480" y="5682952"/>
          <a:ext cx="432048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2048"/>
              </a:tblGrid>
              <a:tr h="28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8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8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44029" y="537517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Table R</a:t>
            </a:r>
            <a:endParaRPr lang="ko-KR" altLang="en-US" sz="1400" b="1" dirty="0">
              <a:latin typeface="Corbel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50" y="6047591"/>
            <a:ext cx="519438" cy="521187"/>
          </a:xfrm>
          <a:prstGeom prst="rect">
            <a:avLst/>
          </a:prstGeom>
        </p:spPr>
      </p:pic>
      <p:sp>
        <p:nvSpPr>
          <p:cNvPr id="14" name="모서리가 둥근 사각형 설명선 13"/>
          <p:cNvSpPr/>
          <p:nvPr/>
        </p:nvSpPr>
        <p:spPr>
          <a:xfrm>
            <a:off x="683568" y="5373216"/>
            <a:ext cx="1440160" cy="585023"/>
          </a:xfrm>
          <a:prstGeom prst="wedgeRoundRectCallout">
            <a:avLst>
              <a:gd name="adj1" fmla="val 70090"/>
              <a:gd name="adj2" fmla="val -21305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Which one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arrives first</a:t>
            </a:r>
            <a:endParaRPr lang="ko-KR" altLang="en-US" sz="1400" dirty="0">
              <a:latin typeface="Corbel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74" y="5085184"/>
            <a:ext cx="1660052" cy="1693931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73334"/>
              </p:ext>
            </p:extLst>
          </p:nvPr>
        </p:nvGraphicFramePr>
        <p:xfrm>
          <a:off x="6004555" y="5623530"/>
          <a:ext cx="432048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2048"/>
              </a:tblGrid>
              <a:tr h="28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8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8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08104" y="531575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Table S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6804248" y="5469641"/>
            <a:ext cx="2232248" cy="585024"/>
          </a:xfrm>
          <a:prstGeom prst="wedgeRoundRectCallout">
            <a:avLst>
              <a:gd name="adj1" fmla="val -61125"/>
              <a:gd name="adj2" fmla="val 42641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Stream the records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from the second relation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67544" y="6057776"/>
            <a:ext cx="1728192" cy="721339"/>
          </a:xfrm>
          <a:prstGeom prst="wedgeRoundRectCallout">
            <a:avLst>
              <a:gd name="adj1" fmla="val 68404"/>
              <a:gd name="adj2" fmla="val -42053"/>
              <a:gd name="adj3" fmla="val 16667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atin typeface="Corbel" pitchFamily="34" charset="0"/>
              </a:rPr>
              <a:t>Indexed Kernel ;</a:t>
            </a:r>
          </a:p>
          <a:p>
            <a:r>
              <a:rPr lang="en-US" altLang="ko-KR" sz="1400" dirty="0" smtClean="0">
                <a:latin typeface="Corbel" pitchFamily="34" charset="0"/>
              </a:rPr>
              <a:t>Index the record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Stage 3: Basic Record Join (BRJ)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Stage 3: One-Phase Record Join (OPRJ)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Parallel Set-similarity Joins</a:t>
            </a:r>
            <a:br>
              <a:rPr lang="en-US" altLang="ko-KR" sz="2200" dirty="0" smtClean="0"/>
            </a:br>
            <a:r>
              <a:rPr lang="en-US" altLang="ko-KR" dirty="0" smtClean="0"/>
              <a:t>R-S Join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596" y="1916832"/>
            <a:ext cx="792088" cy="3600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Map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Tag their output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with the relation name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23828" y="1916832"/>
            <a:ext cx="936104" cy="3600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Reduce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242088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Record + RID pairs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12060" y="1916832"/>
            <a:ext cx="792088" cy="36004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Map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242088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Identity Map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00292" y="1916832"/>
            <a:ext cx="936104" cy="36004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Reduce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224" y="242088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Build the record pairs using relation name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9081" y="4509120"/>
            <a:ext cx="792088" cy="36004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Map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32892" y="4517245"/>
            <a:ext cx="936104" cy="36004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Reduce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917" y="495665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As many </a:t>
            </a:r>
            <a:r>
              <a:rPr lang="en-US" altLang="ko-KR" sz="1600" i="1" dirty="0" smtClean="0">
                <a:latin typeface="Corbel" pitchFamily="34" charset="0"/>
              </a:rPr>
              <a:t>(key, value)</a:t>
            </a:r>
            <a:r>
              <a:rPr lang="en-US" altLang="ko-KR" sz="1600" dirty="0" smtClean="0">
                <a:latin typeface="Corbel" pitchFamily="34" charset="0"/>
              </a:rPr>
              <a:t> pairs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 as the number of RID pairs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containing the record’s RID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0824" y="495665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Build the record pairs using relation name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7" idx="1"/>
          </p:cNvCxnSpPr>
          <p:nvPr/>
        </p:nvCxnSpPr>
        <p:spPr>
          <a:xfrm>
            <a:off x="1727684" y="209685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0" idx="1"/>
          </p:cNvCxnSpPr>
          <p:nvPr/>
        </p:nvCxnSpPr>
        <p:spPr>
          <a:xfrm>
            <a:off x="3959932" y="20968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2" idx="1"/>
          </p:cNvCxnSpPr>
          <p:nvPr/>
        </p:nvCxnSpPr>
        <p:spPr>
          <a:xfrm>
            <a:off x="5904148" y="209685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5" idx="1"/>
          </p:cNvCxnSpPr>
          <p:nvPr/>
        </p:nvCxnSpPr>
        <p:spPr>
          <a:xfrm>
            <a:off x="3041169" y="4689140"/>
            <a:ext cx="2491723" cy="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Parallel Set-Similarity Join 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Parallel Set-Similarity Join 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</a:t>
            </a:r>
          </a:p>
          <a:p>
            <a:pPr lvl="1"/>
            <a:r>
              <a:rPr lang="en-US" altLang="ko-KR" dirty="0" smtClean="0"/>
              <a:t>10-node IBM x3650 , running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smtClean="0"/>
              <a:t>DBLP : 1.2M publications</a:t>
            </a:r>
          </a:p>
          <a:p>
            <a:pPr lvl="1"/>
            <a:r>
              <a:rPr lang="en-US" altLang="ko-KR" dirty="0" smtClean="0"/>
              <a:t>CITESEERX : 1.3M publications</a:t>
            </a:r>
          </a:p>
          <a:p>
            <a:pPr lvl="1"/>
            <a:r>
              <a:rPr lang="en-US" altLang="ko-KR" dirty="0" smtClean="0"/>
              <a:t>Increasing dataset sizes 5 to 25 times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Measure</a:t>
            </a:r>
          </a:p>
          <a:p>
            <a:pPr lvl="1"/>
            <a:r>
              <a:rPr lang="en-US" altLang="ko-KR" dirty="0" smtClean="0"/>
              <a:t>Absolute running time</a:t>
            </a:r>
          </a:p>
          <a:p>
            <a:pPr lvl="1"/>
            <a:r>
              <a:rPr lang="en-US" altLang="ko-KR" dirty="0" smtClean="0"/>
              <a:t>Speedup</a:t>
            </a:r>
          </a:p>
          <a:p>
            <a:pPr lvl="1"/>
            <a:r>
              <a:rPr lang="en-US" altLang="ko-KR" dirty="0" err="1" smtClean="0"/>
              <a:t>Scaleup</a:t>
            </a:r>
            <a:endParaRPr lang="en-US" altLang="ko-K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21328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100" dirty="0">
              <a:ea typeface="굴림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82519" y="1772816"/>
            <a:ext cx="2736304" cy="3600400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Corbel" pitchFamily="34" charset="0"/>
              </a:rPr>
              <a:t>REMIND!</a:t>
            </a:r>
          </a:p>
          <a:p>
            <a:endParaRPr lang="en-US" altLang="ko-KR" dirty="0" smtClean="0">
              <a:latin typeface="Corbel" pitchFamily="34" charset="0"/>
            </a:endParaRPr>
          </a:p>
          <a:p>
            <a:r>
              <a:rPr lang="en-US" altLang="ko-KR" sz="1600" b="1" u="sng" dirty="0" smtClean="0">
                <a:latin typeface="Corbel" pitchFamily="34" charset="0"/>
              </a:rPr>
              <a:t>STAGE 1</a:t>
            </a:r>
            <a:r>
              <a:rPr lang="en-US" altLang="ko-KR" sz="1600" b="1" dirty="0" smtClean="0">
                <a:latin typeface="Corbel" pitchFamily="34" charset="0"/>
              </a:rPr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BTO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OPTO</a:t>
            </a:r>
          </a:p>
          <a:p>
            <a:endParaRPr lang="en-US" altLang="ko-KR" sz="1600" dirty="0" smtClean="0">
              <a:latin typeface="Corbel" pitchFamily="34" charset="0"/>
            </a:endParaRPr>
          </a:p>
          <a:p>
            <a:r>
              <a:rPr lang="en-US" altLang="ko-KR" sz="1600" b="1" u="sng" dirty="0" smtClean="0">
                <a:latin typeface="Corbel" pitchFamily="34" charset="0"/>
              </a:rPr>
              <a:t>STAGE 2</a:t>
            </a:r>
            <a:r>
              <a:rPr lang="en-US" altLang="ko-KR" sz="1600" b="1" dirty="0" smtClean="0">
                <a:latin typeface="Corbel" pitchFamily="34" charset="0"/>
              </a:rPr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BK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PK</a:t>
            </a:r>
          </a:p>
          <a:p>
            <a:endParaRPr lang="en-US" altLang="ko-KR" sz="1600" dirty="0" smtClean="0">
              <a:latin typeface="Corbel" pitchFamily="34" charset="0"/>
            </a:endParaRPr>
          </a:p>
          <a:p>
            <a:r>
              <a:rPr lang="en-US" altLang="ko-KR" sz="1600" b="1" u="sng" dirty="0" smtClean="0">
                <a:latin typeface="Corbel" pitchFamily="34" charset="0"/>
              </a:rPr>
              <a:t>STAGE</a:t>
            </a:r>
            <a:r>
              <a:rPr lang="ko-KR" altLang="en-US" sz="1600" b="1" u="sng" dirty="0" smtClean="0">
                <a:latin typeface="Corbel" pitchFamily="34" charset="0"/>
              </a:rPr>
              <a:t> </a:t>
            </a:r>
            <a:r>
              <a:rPr lang="en-US" altLang="ko-KR" sz="1600" b="1" u="sng" dirty="0" smtClean="0">
                <a:latin typeface="Corbel" pitchFamily="34" charset="0"/>
              </a:rPr>
              <a:t>3</a:t>
            </a:r>
            <a:r>
              <a:rPr lang="en-US" altLang="ko-KR" sz="1600" b="1" dirty="0" smtClean="0">
                <a:latin typeface="Corbel" pitchFamily="34" charset="0"/>
              </a:rPr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BRJ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OPRJ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Self-Join Performance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Speedup</a:t>
            </a:r>
          </a:p>
          <a:p>
            <a:pPr lvl="1"/>
            <a:r>
              <a:rPr lang="en-US" altLang="ko-KR" dirty="0" smtClean="0"/>
              <a:t>Fixed dataset size and varied the cluster size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49"/>
          <a:stretch/>
        </p:blipFill>
        <p:spPr bwMode="auto">
          <a:xfrm>
            <a:off x="1043608" y="1916832"/>
            <a:ext cx="6730900" cy="268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312714" y="4941168"/>
            <a:ext cx="5779566" cy="1440160"/>
          </a:xfrm>
          <a:prstGeom prst="wedgeRoundRectCallout">
            <a:avLst>
              <a:gd name="adj1" fmla="val -36343"/>
              <a:gd name="adj2" fmla="val -70788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Corbel" pitchFamily="34" charset="0"/>
              </a:rPr>
              <a:t>Limited Speedup;</a:t>
            </a:r>
          </a:p>
          <a:p>
            <a:r>
              <a:rPr lang="en-US" altLang="ko-KR" sz="1600" dirty="0" smtClean="0">
                <a:latin typeface="Corbel" pitchFamily="34" charset="0"/>
              </a:rPr>
              <a:t>More data was sent through the network </a:t>
            </a:r>
          </a:p>
          <a:p>
            <a:r>
              <a:rPr lang="en-US" altLang="ko-KR" sz="1600" dirty="0" smtClean="0">
                <a:latin typeface="Corbel" pitchFamily="34" charset="0"/>
              </a:rPr>
              <a:t>More data got merged and reduced</a:t>
            </a:r>
          </a:p>
          <a:p>
            <a:r>
              <a:rPr lang="en-US" altLang="ko-KR" sz="1600" dirty="0" smtClean="0">
                <a:latin typeface="Corbel" pitchFamily="34" charset="0"/>
              </a:rPr>
              <a:t>The final token ordering was produced by ONLY ONE REDUCER</a:t>
            </a:r>
            <a:endParaRPr lang="ko-KR" altLang="en-US" sz="1400" i="1" dirty="0">
              <a:latin typeface="Corbel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699792" y="4941168"/>
            <a:ext cx="3186768" cy="648071"/>
          </a:xfrm>
          <a:prstGeom prst="wedgeRoundRectCallout">
            <a:avLst>
              <a:gd name="adj1" fmla="val -8337"/>
              <a:gd name="adj2" fmla="val -106803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Corbel" pitchFamily="34" charset="0"/>
              </a:rPr>
              <a:t>Almost PERFECT Speedup</a:t>
            </a:r>
            <a:endParaRPr lang="ko-KR" altLang="en-US" i="1" dirty="0">
              <a:latin typeface="Corbel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267957" y="4941169"/>
            <a:ext cx="4896545" cy="1152128"/>
          </a:xfrm>
          <a:prstGeom prst="wedgeRoundRectCallout">
            <a:avLst>
              <a:gd name="adj1" fmla="val 9683"/>
              <a:gd name="adj2" fmla="val -82468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Corbel" pitchFamily="34" charset="0"/>
              </a:rPr>
              <a:t>OPRJ;</a:t>
            </a:r>
          </a:p>
          <a:p>
            <a:r>
              <a:rPr lang="en-US" altLang="ko-KR" sz="1600" dirty="0" smtClean="0">
                <a:latin typeface="Corbel" pitchFamily="34" charset="0"/>
              </a:rPr>
              <a:t>The list of RID pairs was </a:t>
            </a:r>
            <a:r>
              <a:rPr lang="en-US" altLang="ko-KR" sz="1600" i="1" dirty="0" smtClean="0">
                <a:latin typeface="Corbel" pitchFamily="34" charset="0"/>
              </a:rPr>
              <a:t>broadcast</a:t>
            </a:r>
            <a:r>
              <a:rPr lang="en-US" altLang="ko-KR" sz="1600" dirty="0" smtClean="0">
                <a:latin typeface="Corbel" pitchFamily="34" charset="0"/>
              </a:rPr>
              <a:t> to all the maps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where they must be loaded in memory and indexed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Self-Join Performance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Scaleup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Increased the dataset size and the cluster size together by the same factor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7"/>
            <a:ext cx="5382377" cy="3200847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6065945" y="2420888"/>
            <a:ext cx="2587002" cy="388546"/>
          </a:xfrm>
          <a:prstGeom prst="wedgeRoundRectCallout">
            <a:avLst>
              <a:gd name="adj1" fmla="val -63768"/>
              <a:gd name="adj2" fmla="val 43736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rbel" pitchFamily="34" charset="0"/>
              </a:rPr>
              <a:t>Almost perfectly </a:t>
            </a:r>
            <a:r>
              <a:rPr lang="en-US" altLang="ko-KR" sz="1600" dirty="0" err="1">
                <a:latin typeface="Corbel" pitchFamily="34" charset="0"/>
              </a:rPr>
              <a:t>scaleup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065945" y="2852936"/>
            <a:ext cx="2587002" cy="720080"/>
          </a:xfrm>
          <a:prstGeom prst="wedgeRoundRectCallout">
            <a:avLst>
              <a:gd name="adj1" fmla="val -63768"/>
              <a:gd name="adj2" fmla="val -27684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rbel" pitchFamily="34" charset="0"/>
              </a:rPr>
              <a:t>1 reduce to aggregate the token counts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3" name="하트 12"/>
          <p:cNvSpPr/>
          <p:nvPr/>
        </p:nvSpPr>
        <p:spPr>
          <a:xfrm>
            <a:off x="611560" y="2763895"/>
            <a:ext cx="216024" cy="288032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65945" y="3861048"/>
            <a:ext cx="2587002" cy="464255"/>
          </a:xfrm>
          <a:prstGeom prst="wedgeRoundRectCallout">
            <a:avLst>
              <a:gd name="adj1" fmla="val -63101"/>
              <a:gd name="adj2" fmla="val -32160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rbel" pitchFamily="34" charset="0"/>
              </a:rPr>
              <a:t>List of RID pairs increased!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945" y="2964745"/>
            <a:ext cx="2587002" cy="464255"/>
          </a:xfrm>
          <a:prstGeom prst="wedgeRoundRectCallout">
            <a:avLst>
              <a:gd name="adj1" fmla="val -63434"/>
              <a:gd name="adj2" fmla="val 21725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rbel" pitchFamily="34" charset="0"/>
              </a:rPr>
              <a:t>Q</a:t>
            </a:r>
            <a:r>
              <a:rPr lang="en-US" altLang="ko-KR" sz="1600" dirty="0" smtClean="0">
                <a:latin typeface="Corbel" pitchFamily="34" charset="0"/>
              </a:rPr>
              <a:t>uadratic increase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065945" y="3425865"/>
            <a:ext cx="2587002" cy="388546"/>
          </a:xfrm>
          <a:prstGeom prst="wedgeRoundRectCallout">
            <a:avLst>
              <a:gd name="adj1" fmla="val -63768"/>
              <a:gd name="adj2" fmla="val 43736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rbel" pitchFamily="34" charset="0"/>
              </a:rPr>
              <a:t>Almost perfectly </a:t>
            </a:r>
            <a:r>
              <a:rPr lang="en-US" altLang="ko-KR" sz="1600" dirty="0" err="1">
                <a:latin typeface="Corbel" pitchFamily="34" charset="0"/>
              </a:rPr>
              <a:t>scaleup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65945" y="3501008"/>
            <a:ext cx="2587002" cy="464255"/>
          </a:xfrm>
          <a:prstGeom prst="wedgeRoundRectCallout">
            <a:avLst>
              <a:gd name="adj1" fmla="val -64101"/>
              <a:gd name="adj2" fmla="val -58174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Because of INDEX!</a:t>
            </a:r>
            <a:endParaRPr lang="ko-KR" alt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4.16667E-6 0.0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6574 L 4.16667E-6 0.128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5" grpId="0" animBg="1"/>
      <p:bldP spid="15" grpId="1" animBg="1"/>
      <p:bldP spid="17" grpId="0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Self-Join &amp; R-S Join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2376264" cy="2112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58" y="1556792"/>
            <a:ext cx="2236931" cy="20800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94" y="3839400"/>
            <a:ext cx="2349073" cy="2253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39399"/>
            <a:ext cx="2520280" cy="2347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23633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Self join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781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R-S join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Speedup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Corbel" pitchFamily="34" charset="0"/>
              </a:rPr>
              <a:t>Scaleup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3481100"/>
            <a:ext cx="18722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  <a:latin typeface="Corbel" pitchFamily="34" charset="0"/>
              </a:rPr>
              <a:t>BTO-PK-BRJ</a:t>
            </a:r>
            <a:r>
              <a:rPr lang="ko-KR" altLang="en-US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is the BEST!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Parallel Set-Similarity Join 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Set-similarity join queries in parallel using the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Three-stage approach</a:t>
            </a:r>
          </a:p>
          <a:p>
            <a:pPr lvl="1"/>
            <a:r>
              <a:rPr lang="en-US" altLang="ko-KR" dirty="0" smtClean="0"/>
              <a:t>Balance workload and minimize replication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show how our set-similarity self-join algorithms can be extended to answer set-similarity R-S join queries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U!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Any question?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5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many applications that require </a:t>
            </a:r>
            <a:r>
              <a:rPr lang="en-US" altLang="ko-KR" u="sng" dirty="0" smtClean="0"/>
              <a:t>detecting similar pairs of records</a:t>
            </a:r>
          </a:p>
          <a:p>
            <a:pPr lvl="1"/>
            <a:endParaRPr lang="ko-KR" altLang="en-US" u="sng" dirty="0"/>
          </a:p>
        </p:txBody>
      </p:sp>
      <p:sp>
        <p:nvSpPr>
          <p:cNvPr id="8" name="타원 7"/>
          <p:cNvSpPr/>
          <p:nvPr/>
        </p:nvSpPr>
        <p:spPr>
          <a:xfrm>
            <a:off x="683568" y="2287586"/>
            <a:ext cx="3744416" cy="10801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Detecting </a:t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i="1" dirty="0" smtClean="0">
                <a:latin typeface="Corbel" pitchFamily="34" charset="0"/>
              </a:rPr>
              <a:t>near duplicate web-pages</a:t>
            </a:r>
            <a:r>
              <a:rPr lang="en-US" altLang="ko-KR" dirty="0" smtClean="0">
                <a:latin typeface="Corbel" pitchFamily="34" charset="0"/>
              </a:rPr>
              <a:t> </a:t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in web crawling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8100" y="2852936"/>
            <a:ext cx="2206544" cy="936104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Corbel" pitchFamily="34" charset="0"/>
              </a:rPr>
              <a:t>Plagiarism </a:t>
            </a:r>
            <a:r>
              <a:rPr lang="en-US" altLang="ko-KR" dirty="0" smtClean="0">
                <a:latin typeface="Corbel" pitchFamily="34" charset="0"/>
              </a:rPr>
              <a:t>detection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080119"/>
            <a:ext cx="1258974" cy="128758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327983" y="4224380"/>
            <a:ext cx="3513321" cy="10801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Corbel" pitchFamily="34" charset="0"/>
              </a:rPr>
              <a:t>Recommendation </a:t>
            </a:r>
            <a:br>
              <a:rPr lang="en-US" altLang="ko-KR" i="1" dirty="0" smtClean="0"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based on user similarity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87624" y="3795103"/>
            <a:ext cx="2736304" cy="809566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Master </a:t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data management</a:t>
            </a:r>
            <a:endParaRPr lang="ko-KR" altLang="en-US" dirty="0">
              <a:latin typeface="Corbel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22368"/>
              </p:ext>
            </p:extLst>
          </p:nvPr>
        </p:nvGraphicFramePr>
        <p:xfrm>
          <a:off x="323528" y="5066658"/>
          <a:ext cx="2399928" cy="14306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6104"/>
                <a:gridCol w="1463824"/>
              </a:tblGrid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Name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Corbel" pitchFamily="34" charset="0"/>
                        </a:rPr>
                        <a:t>Hyewonkim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John</a:t>
                      </a:r>
                      <a:r>
                        <a:rPr lang="en-US" altLang="ko-KR" sz="1400" baseline="0" dirty="0" smtClean="0">
                          <a:latin typeface="Corbel" pitchFamily="34" charset="0"/>
                        </a:rPr>
                        <a:t> W. Smith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Corbel" pitchFamily="34" charset="0"/>
                        </a:rPr>
                        <a:t>Tkkim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6549"/>
              </p:ext>
            </p:extLst>
          </p:nvPr>
        </p:nvGraphicFramePr>
        <p:xfrm>
          <a:off x="2915816" y="5066658"/>
          <a:ext cx="2399928" cy="14306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6184"/>
                <a:gridCol w="743744"/>
              </a:tblGrid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Name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John</a:t>
                      </a:r>
                      <a:r>
                        <a:rPr lang="en-US" altLang="ko-KR" sz="1400" baseline="0" dirty="0" smtClean="0">
                          <a:latin typeface="Corbel" pitchFamily="34" charset="0"/>
                        </a:rPr>
                        <a:t> William Smith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Corbel" pitchFamily="34" charset="0"/>
                        </a:rPr>
                        <a:t>Kskim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Corbel" pitchFamily="34" charset="0"/>
                        </a:rPr>
                        <a:t>Twlee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528" y="476444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rbel" pitchFamily="34" charset="0"/>
              </a:rPr>
              <a:t>Table R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5816" y="475888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rbel" pitchFamily="34" charset="0"/>
              </a:rPr>
              <a:t>Table S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have to deal with </a:t>
            </a:r>
            <a:r>
              <a:rPr lang="en-US" altLang="ko-KR" u="sng" dirty="0" smtClean="0"/>
              <a:t>vast amounts of data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that usually DO NOT fit in the main memory of one machine!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896" y="3501008"/>
            <a:ext cx="3238500" cy="828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05633" cy="8220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60" y="2564904"/>
            <a:ext cx="805633" cy="8220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68" y="2564904"/>
            <a:ext cx="805633" cy="8220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76" y="2564904"/>
            <a:ext cx="805633" cy="8220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85" y="2564904"/>
            <a:ext cx="805633" cy="82207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226912" y="4509120"/>
            <a:ext cx="2950468" cy="7200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Parallel algorithm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8064" y="3861048"/>
            <a:ext cx="3561543" cy="1296144"/>
          </a:xfrm>
          <a:prstGeom prst="wedgeRoundRectCallout">
            <a:avLst>
              <a:gd name="adj1" fmla="val -65900"/>
              <a:gd name="adj2" fmla="val -9107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latin typeface="Corbel" pitchFamily="34" charset="0"/>
              </a:rPr>
              <a:t>Challenging problem;</a:t>
            </a:r>
          </a:p>
          <a:p>
            <a:r>
              <a:rPr lang="en-US" altLang="ko-KR" dirty="0" smtClean="0">
                <a:latin typeface="Corbel" pitchFamily="34" charset="0"/>
              </a:rPr>
              <a:t>Data </a:t>
            </a:r>
            <a:r>
              <a:rPr lang="en-US" altLang="ko-KR" i="1" dirty="0" smtClean="0">
                <a:latin typeface="Corbel" pitchFamily="34" charset="0"/>
              </a:rPr>
              <a:t>partitioning</a:t>
            </a:r>
            <a:r>
              <a:rPr lang="en-US" altLang="ko-KR" dirty="0" smtClean="0">
                <a:latin typeface="Corbel" pitchFamily="34" charset="0"/>
              </a:rPr>
              <a:t> &amp; </a:t>
            </a:r>
            <a:r>
              <a:rPr lang="en-US" altLang="ko-KR" i="1" dirty="0" smtClean="0">
                <a:latin typeface="Corbel" pitchFamily="34" charset="0"/>
              </a:rPr>
              <a:t>redistribution</a:t>
            </a:r>
            <a:r>
              <a:rPr lang="en-US" altLang="ko-KR" dirty="0" smtClean="0">
                <a:latin typeface="Corbel" pitchFamily="34" charset="0"/>
              </a:rPr>
              <a:t> </a:t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for efficient query execution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pPr lvl="1"/>
            <a:r>
              <a:rPr lang="en-US" altLang="ko-KR" dirty="0" smtClean="0"/>
              <a:t>Set-similarity join</a:t>
            </a:r>
          </a:p>
          <a:p>
            <a:pPr lvl="1"/>
            <a:r>
              <a:rPr lang="en-US" altLang="ko-KR" dirty="0" smtClean="0"/>
              <a:t>Set-similarity filtering</a:t>
            </a:r>
          </a:p>
          <a:p>
            <a:pPr lvl="1"/>
            <a:r>
              <a:rPr lang="en-US" altLang="ko-KR" dirty="0"/>
              <a:t>Join in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Parallel Set-Similarity Join 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Background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Set-similarity join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268760"/>
            <a:ext cx="8136904" cy="1800200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orbel" pitchFamily="34" charset="0"/>
              </a:rPr>
              <a:t>Two files of records : R and S</a:t>
            </a:r>
          </a:p>
          <a:p>
            <a:r>
              <a:rPr lang="en-US" altLang="ko-KR" dirty="0" smtClean="0">
                <a:latin typeface="Corbel" pitchFamily="34" charset="0"/>
              </a:rPr>
              <a:t>A set-similarity function : </a:t>
            </a:r>
            <a:r>
              <a:rPr lang="en-US" altLang="ko-KR" i="1" dirty="0" err="1" smtClean="0">
                <a:latin typeface="Corbel" pitchFamily="34" charset="0"/>
              </a:rPr>
              <a:t>sim</a:t>
            </a:r>
            <a:endParaRPr lang="en-US" altLang="ko-KR" i="1" dirty="0" smtClean="0">
              <a:latin typeface="Corbel" pitchFamily="34" charset="0"/>
            </a:endParaRPr>
          </a:p>
          <a:p>
            <a:r>
              <a:rPr lang="en-US" altLang="ko-KR" dirty="0" smtClean="0">
                <a:latin typeface="Corbel" pitchFamily="34" charset="0"/>
              </a:rPr>
              <a:t>A similarity threshold : </a:t>
            </a:r>
            <a:r>
              <a:rPr lang="el-GR" altLang="ko-KR" dirty="0" smtClean="0">
                <a:latin typeface="Corbel" pitchFamily="34" charset="0"/>
                <a:ea typeface="바탕"/>
              </a:rPr>
              <a:t>τ</a:t>
            </a:r>
            <a:endParaRPr lang="en-US" altLang="ko-KR" dirty="0" smtClean="0">
              <a:latin typeface="Corbel" pitchFamily="34" charset="0"/>
              <a:ea typeface="바탕"/>
            </a:endParaRPr>
          </a:p>
          <a:p>
            <a:r>
              <a:rPr lang="en-US" altLang="ko-KR" dirty="0" smtClean="0">
                <a:latin typeface="Corbel" pitchFamily="34" charset="0"/>
                <a:ea typeface="바탕"/>
              </a:rPr>
              <a:t> </a:t>
            </a:r>
            <a:endParaRPr lang="en-US" altLang="ko-KR" dirty="0">
              <a:latin typeface="Corbel" pitchFamily="34" charset="0"/>
              <a:ea typeface="바탕"/>
            </a:endParaRPr>
          </a:p>
          <a:p>
            <a:r>
              <a:rPr lang="en-US" altLang="ko-KR" b="1" dirty="0" smtClean="0">
                <a:latin typeface="Corbel" pitchFamily="34" charset="0"/>
                <a:ea typeface="바탕"/>
              </a:rPr>
              <a:t>Set-similarity join</a:t>
            </a:r>
            <a:r>
              <a:rPr lang="en-US" altLang="ko-KR" dirty="0" smtClean="0">
                <a:latin typeface="Corbel" pitchFamily="34" charset="0"/>
                <a:ea typeface="바탕"/>
              </a:rPr>
              <a:t> of R and S on </a:t>
            </a:r>
            <a:r>
              <a:rPr lang="en-US" altLang="ko-KR" dirty="0" err="1" smtClean="0">
                <a:latin typeface="Corbel" pitchFamily="34" charset="0"/>
                <a:ea typeface="바탕"/>
              </a:rPr>
              <a:t>R.a</a:t>
            </a:r>
            <a:r>
              <a:rPr lang="en-US" altLang="ko-KR" dirty="0" smtClean="0">
                <a:latin typeface="Corbel" pitchFamily="34" charset="0"/>
                <a:ea typeface="바탕"/>
              </a:rPr>
              <a:t> and </a:t>
            </a:r>
            <a:r>
              <a:rPr lang="en-US" altLang="ko-KR" dirty="0" err="1" smtClean="0">
                <a:latin typeface="Corbel" pitchFamily="34" charset="0"/>
                <a:ea typeface="바탕"/>
              </a:rPr>
              <a:t>S.a</a:t>
            </a:r>
            <a:r>
              <a:rPr lang="en-US" altLang="ko-KR" dirty="0" smtClean="0">
                <a:latin typeface="Corbel" pitchFamily="34" charset="0"/>
                <a:ea typeface="바탕"/>
              </a:rPr>
              <a:t> : </a:t>
            </a:r>
            <a:br>
              <a:rPr lang="en-US" altLang="ko-KR" dirty="0" smtClean="0">
                <a:latin typeface="Corbel" pitchFamily="34" charset="0"/>
                <a:ea typeface="바탕"/>
              </a:rPr>
            </a:br>
            <a:r>
              <a:rPr lang="en-US" altLang="ko-KR" dirty="0" smtClean="0">
                <a:latin typeface="Corbel" pitchFamily="34" charset="0"/>
                <a:ea typeface="바탕"/>
              </a:rPr>
              <a:t>Finding and combining all pairs of records from R and S where </a:t>
            </a:r>
            <a:r>
              <a:rPr lang="en-US" altLang="ko-KR" i="1" dirty="0" err="1" smtClean="0">
                <a:latin typeface="Corbel" pitchFamily="34" charset="0"/>
                <a:ea typeface="바탕"/>
              </a:rPr>
              <a:t>sim</a:t>
            </a:r>
            <a:r>
              <a:rPr lang="en-US" altLang="ko-KR" dirty="0" smtClean="0">
                <a:latin typeface="Corbel" pitchFamily="34" charset="0"/>
                <a:ea typeface="바탕"/>
              </a:rPr>
              <a:t>(</a:t>
            </a:r>
            <a:r>
              <a:rPr lang="en-US" altLang="ko-KR" dirty="0" err="1" smtClean="0">
                <a:latin typeface="Corbel" pitchFamily="34" charset="0"/>
                <a:ea typeface="바탕"/>
              </a:rPr>
              <a:t>R.a</a:t>
            </a:r>
            <a:r>
              <a:rPr lang="en-US" altLang="ko-KR" dirty="0" smtClean="0">
                <a:latin typeface="Corbel" pitchFamily="34" charset="0"/>
                <a:ea typeface="바탕"/>
              </a:rPr>
              <a:t>, </a:t>
            </a:r>
            <a:r>
              <a:rPr lang="en-US" altLang="ko-KR" dirty="0" err="1" smtClean="0">
                <a:latin typeface="Corbel" pitchFamily="34" charset="0"/>
                <a:ea typeface="바탕"/>
              </a:rPr>
              <a:t>S.a</a:t>
            </a:r>
            <a:r>
              <a:rPr lang="en-US" altLang="ko-KR" dirty="0" smtClean="0">
                <a:latin typeface="Corbel" pitchFamily="34" charset="0"/>
                <a:ea typeface="바탕"/>
              </a:rPr>
              <a:t>) </a:t>
            </a:r>
            <a:r>
              <a:rPr lang="el-GR" altLang="ko-KR" dirty="0" smtClean="0">
                <a:latin typeface="Corbel" pitchFamily="34" charset="0"/>
                <a:ea typeface="바탕"/>
              </a:rPr>
              <a:t>≥ τ</a:t>
            </a:r>
            <a:endParaRPr lang="ko-KR" altLang="en-US" dirty="0">
              <a:latin typeface="Corbel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8654"/>
              </p:ext>
            </p:extLst>
          </p:nvPr>
        </p:nvGraphicFramePr>
        <p:xfrm>
          <a:off x="599519" y="3919075"/>
          <a:ext cx="1463824" cy="14306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3824"/>
              </a:tblGrid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I</a:t>
                      </a:r>
                      <a:r>
                        <a:rPr lang="en-US" altLang="ko-KR" sz="1400" baseline="0" dirty="0" smtClean="0">
                          <a:latin typeface="Corbel" pitchFamily="34" charset="0"/>
                        </a:rPr>
                        <a:t> will call back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9519" y="359488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Table R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3383" y="360146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Table S</a:t>
            </a:r>
            <a:endParaRPr lang="ko-KR" altLang="en-US" sz="1400" b="1" dirty="0">
              <a:latin typeface="Corbe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05945"/>
              </p:ext>
            </p:extLst>
          </p:nvPr>
        </p:nvGraphicFramePr>
        <p:xfrm>
          <a:off x="2351375" y="3919075"/>
          <a:ext cx="1584176" cy="14306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I will call you</a:t>
                      </a:r>
                      <a:r>
                        <a:rPr lang="en-US" altLang="ko-KR" sz="1400" baseline="0" dirty="0" smtClean="0">
                          <a:latin typeface="Corbel" pitchFamily="34" charset="0"/>
                        </a:rPr>
                        <a:t> soon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…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5231" y="554568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Corbel" pitchFamily="34" charset="0"/>
              </a:rPr>
              <a:t>R.a</a:t>
            </a:r>
            <a:r>
              <a:rPr lang="en-US" altLang="ko-KR" sz="1600" dirty="0" smtClean="0">
                <a:latin typeface="Corbel" pitchFamily="34" charset="0"/>
              </a:rPr>
              <a:t> : “I will call back”</a:t>
            </a:r>
          </a:p>
          <a:p>
            <a:r>
              <a:rPr lang="en-US" altLang="ko-KR" sz="1600" dirty="0" err="1" smtClean="0">
                <a:latin typeface="Corbel" pitchFamily="34" charset="0"/>
              </a:rPr>
              <a:t>S.a</a:t>
            </a:r>
            <a:r>
              <a:rPr lang="en-US" altLang="ko-KR" sz="1600" dirty="0" smtClean="0">
                <a:latin typeface="Corbel" pitchFamily="34" charset="0"/>
              </a:rPr>
              <a:t> : “I will call you soon”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3601467"/>
            <a:ext cx="42484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orbel" pitchFamily="34" charset="0"/>
              </a:rPr>
              <a:t>Tokenizing;</a:t>
            </a:r>
          </a:p>
          <a:p>
            <a:r>
              <a:rPr lang="en-US" altLang="ko-KR" dirty="0" err="1" smtClean="0">
                <a:latin typeface="Corbel" pitchFamily="34" charset="0"/>
              </a:rPr>
              <a:t>R.a</a:t>
            </a:r>
            <a:r>
              <a:rPr lang="en-US" altLang="ko-KR" dirty="0" smtClean="0">
                <a:latin typeface="Corbel" pitchFamily="34" charset="0"/>
              </a:rPr>
              <a:t> = [ I, will, call, back]</a:t>
            </a:r>
          </a:p>
          <a:p>
            <a:r>
              <a:rPr lang="en-US" altLang="ko-KR" dirty="0" err="1" smtClean="0">
                <a:latin typeface="Corbel" pitchFamily="34" charset="0"/>
              </a:rPr>
              <a:t>S.a</a:t>
            </a:r>
            <a:r>
              <a:rPr lang="en-US" altLang="ko-KR" dirty="0" smtClean="0">
                <a:latin typeface="Corbel" pitchFamily="34" charset="0"/>
              </a:rPr>
              <a:t> = [ I, will, call, you, soon]</a:t>
            </a:r>
          </a:p>
          <a:p>
            <a:endParaRPr lang="en-US" altLang="ko-KR" dirty="0">
              <a:latin typeface="Corbel" pitchFamily="34" charset="0"/>
            </a:endParaRPr>
          </a:p>
          <a:p>
            <a:r>
              <a:rPr lang="en-US" altLang="ko-KR" sz="2000" b="1" dirty="0" err="1" smtClean="0">
                <a:latin typeface="Corbel" pitchFamily="34" charset="0"/>
              </a:rPr>
              <a:t>Jaccard</a:t>
            </a:r>
            <a:r>
              <a:rPr lang="en-US" altLang="ko-KR" sz="2000" b="1" dirty="0" smtClean="0">
                <a:latin typeface="Corbel" pitchFamily="34" charset="0"/>
              </a:rPr>
              <a:t> similarity function;</a:t>
            </a:r>
          </a:p>
          <a:p>
            <a:endParaRPr lang="en-US" altLang="ko-KR" dirty="0">
              <a:latin typeface="Corbel" pitchFamily="34" charset="0"/>
            </a:endParaRPr>
          </a:p>
          <a:p>
            <a:endParaRPr lang="en-US" altLang="ko-KR" dirty="0" smtClean="0">
              <a:latin typeface="Corbel" pitchFamily="34" charset="0"/>
            </a:endParaRPr>
          </a:p>
          <a:p>
            <a:endParaRPr lang="en-US" altLang="ko-KR" dirty="0" smtClean="0">
              <a:latin typeface="Corbel" pitchFamily="34" charset="0"/>
            </a:endParaRPr>
          </a:p>
          <a:p>
            <a:endParaRPr lang="en-US" altLang="ko-KR" dirty="0" smtClean="0">
              <a:latin typeface="Corbel" pitchFamily="34" charset="0"/>
            </a:endParaRPr>
          </a:p>
          <a:p>
            <a:endParaRPr lang="ko-KR" altLang="en-US" dirty="0">
              <a:latin typeface="Corbel" pitchFamily="34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62078"/>
              </p:ext>
            </p:extLst>
          </p:nvPr>
        </p:nvGraphicFramePr>
        <p:xfrm>
          <a:off x="4840288" y="5160963"/>
          <a:ext cx="26114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수식" r:id="rId3" imgW="1815840" imgH="533160" progId="Equation.3">
                  <p:embed/>
                </p:oleObj>
              </mc:Choice>
              <mc:Fallback>
                <p:oleObj name="수식" r:id="rId3" imgW="181584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5160963"/>
                        <a:ext cx="261143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Background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Set-Similarity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Effective Filters </a:t>
            </a:r>
            <a:r>
              <a:rPr lang="en-US" altLang="ko-KR" dirty="0" smtClean="0"/>
              <a:t>can </a:t>
            </a:r>
            <a:r>
              <a:rPr lang="en-US" altLang="ko-KR" u="sng" dirty="0" smtClean="0"/>
              <a:t>decrease the number of candidate pairs</a:t>
            </a:r>
            <a:r>
              <a:rPr lang="en-US" altLang="ko-KR" dirty="0" smtClean="0"/>
              <a:t> whose similarity needs to be verified</a:t>
            </a:r>
          </a:p>
          <a:p>
            <a:endParaRPr lang="en-US" altLang="ko-KR" dirty="0"/>
          </a:p>
          <a:p>
            <a:r>
              <a:rPr lang="en-US" altLang="ko-KR" b="1" dirty="0" smtClean="0"/>
              <a:t>Prefix Filtering</a:t>
            </a:r>
          </a:p>
          <a:p>
            <a:pPr lvl="1"/>
            <a:r>
              <a:rPr lang="en-US" altLang="ko-KR" dirty="0" smtClean="0"/>
              <a:t>Similar strings need to share at least one common token in their prefixes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355976" y="5301208"/>
            <a:ext cx="4104456" cy="704752"/>
          </a:xfrm>
          <a:prstGeom prst="wedgeRoundRectCallout">
            <a:avLst>
              <a:gd name="adj1" fmla="val -65960"/>
              <a:gd name="adj2" fmla="val -17388"/>
              <a:gd name="adj3" fmla="val 16667"/>
            </a:avLst>
          </a:prstGeom>
          <a:ln w="127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rbel" pitchFamily="34" charset="0"/>
                <a:ea typeface="宋体" pitchFamily="2" charset="-122"/>
              </a:rPr>
              <a:t>Sort the tokens by a </a:t>
            </a:r>
            <a:r>
              <a:rPr lang="en-US" altLang="zh-CN" sz="1400" dirty="0" smtClean="0">
                <a:solidFill>
                  <a:srgbClr val="C00000"/>
                </a:solidFill>
                <a:latin typeface="Corbel" pitchFamily="34" charset="0"/>
                <a:ea typeface="宋体" pitchFamily="2" charset="-122"/>
              </a:rPr>
              <a:t>global ordering</a:t>
            </a:r>
            <a:r>
              <a:rPr lang="en-US" altLang="zh-CN" sz="1400" dirty="0" smtClean="0">
                <a:solidFill>
                  <a:schemeClr val="tx1"/>
                </a:solidFill>
                <a:latin typeface="Corbel" pitchFamily="34" charset="0"/>
                <a:ea typeface="宋体" pitchFamily="2" charset="-122"/>
              </a:rPr>
              <a:t> </a:t>
            </a:r>
            <a:br>
              <a:rPr lang="en-US" altLang="zh-CN" sz="1400" dirty="0" smtClean="0">
                <a:solidFill>
                  <a:schemeClr val="tx1"/>
                </a:solidFill>
                <a:latin typeface="Corbel" pitchFamily="34" charset="0"/>
                <a:ea typeface="宋体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Corbel" pitchFamily="34" charset="0"/>
                <a:ea typeface="宋体" pitchFamily="2" charset="-122"/>
              </a:rPr>
              <a:t>which is </a:t>
            </a:r>
            <a:r>
              <a:rPr lang="en-US" altLang="zh-CN" sz="1400" dirty="0">
                <a:latin typeface="Corbel" pitchFamily="34" charset="0"/>
                <a:ea typeface="宋体" pitchFamily="2" charset="-122"/>
              </a:rPr>
              <a:t>i</a:t>
            </a:r>
            <a:r>
              <a:rPr lang="en-US" altLang="zh-CN" sz="1400" dirty="0" smtClean="0">
                <a:latin typeface="Corbel" pitchFamily="34" charset="0"/>
                <a:ea typeface="宋体" pitchFamily="2" charset="-122"/>
              </a:rPr>
              <a:t>ncreasing order of document frequency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75317" y="3356992"/>
            <a:ext cx="1736643" cy="369266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rbel" pitchFamily="34" charset="0"/>
              </a:rPr>
              <a:t>R</a:t>
            </a:r>
            <a:r>
              <a:rPr lang="en-US" altLang="ko-KR" sz="1600" dirty="0" smtClean="0">
                <a:latin typeface="Corbel" pitchFamily="34" charset="0"/>
              </a:rPr>
              <a:t> : “I will call back”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44008" y="3356992"/>
            <a:ext cx="2448272" cy="369266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S : “I will call you soon”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560" y="3934201"/>
            <a:ext cx="144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Tokenizing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75316" y="3934201"/>
            <a:ext cx="1736643" cy="369266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[I, will, call, back]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3934201"/>
            <a:ext cx="2160240" cy="369266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[I, will, call, you, soon]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3359635"/>
            <a:ext cx="144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String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60" y="4511411"/>
            <a:ext cx="144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Sorting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71316" y="4511411"/>
            <a:ext cx="1736643" cy="369266"/>
          </a:xfrm>
          <a:prstGeom prst="rect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[</a:t>
            </a:r>
            <a:r>
              <a:rPr lang="en-US" altLang="ko-KR" sz="1600" b="1" dirty="0" smtClean="0">
                <a:latin typeface="Corbel" pitchFamily="34" charset="0"/>
              </a:rPr>
              <a:t>back, </a:t>
            </a:r>
            <a:r>
              <a:rPr lang="en-US" altLang="ko-KR" sz="1600" b="1" dirty="0" smtClean="0">
                <a:solidFill>
                  <a:schemeClr val="accent2"/>
                </a:solidFill>
                <a:latin typeface="Corbel" pitchFamily="34" charset="0"/>
              </a:rPr>
              <a:t>call</a:t>
            </a:r>
            <a:r>
              <a:rPr lang="en-US" altLang="ko-KR" sz="1600" dirty="0" smtClean="0">
                <a:latin typeface="Corbel" pitchFamily="34" charset="0"/>
              </a:rPr>
              <a:t>, will, I]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93654" y="4509120"/>
            <a:ext cx="2160240" cy="369266"/>
          </a:xfrm>
          <a:prstGeom prst="rect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[</a:t>
            </a:r>
            <a:r>
              <a:rPr lang="en-US" altLang="ko-KR" sz="1600" b="1" dirty="0" smtClean="0">
                <a:solidFill>
                  <a:schemeClr val="accent2"/>
                </a:solidFill>
                <a:latin typeface="Corbel" pitchFamily="34" charset="0"/>
              </a:rPr>
              <a:t>call</a:t>
            </a:r>
            <a:r>
              <a:rPr lang="en-US" altLang="ko-KR" sz="1600" b="1" dirty="0" smtClean="0">
                <a:latin typeface="Corbel" pitchFamily="34" charset="0"/>
              </a:rPr>
              <a:t>, will</a:t>
            </a:r>
            <a:r>
              <a:rPr lang="en-US" altLang="ko-KR" sz="1600" dirty="0" smtClean="0">
                <a:latin typeface="Corbel" pitchFamily="34" charset="0"/>
              </a:rPr>
              <a:t>, you, I, soon]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584" y="5298606"/>
            <a:ext cx="30963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orbel" pitchFamily="34" charset="0"/>
              </a:rPr>
              <a:t>Global ordering ;</a:t>
            </a:r>
          </a:p>
          <a:p>
            <a:r>
              <a:rPr lang="en-US" altLang="ko-KR" dirty="0" smtClean="0">
                <a:latin typeface="Corbel" pitchFamily="34" charset="0"/>
              </a:rPr>
              <a:t>[back, call, will, you, I, soon]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Background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                                           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dirty="0">
                <a:ea typeface="宋体" pitchFamily="2" charset="-122"/>
              </a:rPr>
              <a:t>prefix length = |x| - </a:t>
            </a:r>
            <a:r>
              <a:rPr lang="en-US" altLang="zh-CN" dirty="0" err="1">
                <a:ea typeface="宋体" pitchFamily="2" charset="-122"/>
              </a:rPr>
              <a:t>t|x</a:t>
            </a:r>
            <a:r>
              <a:rPr lang="en-US" altLang="zh-CN" dirty="0">
                <a:ea typeface="宋体" pitchFamily="2" charset="-122"/>
              </a:rPr>
              <a:t>| + </a:t>
            </a:r>
            <a:r>
              <a:rPr lang="en-US" altLang="zh-CN" dirty="0" smtClean="0">
                <a:ea typeface="宋体" pitchFamily="2" charset="-122"/>
              </a:rPr>
              <a:t>1</a:t>
            </a:r>
          </a:p>
          <a:p>
            <a:endParaRPr lang="en-US" altLang="ko-KR" b="1" dirty="0">
              <a:ea typeface="宋体" pitchFamily="2" charset="-122"/>
            </a:endParaRPr>
          </a:p>
          <a:p>
            <a:endParaRPr lang="en-US" altLang="ko-KR" b="1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Example: suppose J(</a:t>
            </a:r>
            <a:r>
              <a:rPr lang="en-US" altLang="zh-CN" dirty="0" err="1">
                <a:ea typeface="宋体" pitchFamily="2" charset="-122"/>
              </a:rPr>
              <a:t>x,y</a:t>
            </a:r>
            <a:r>
              <a:rPr lang="en-US" altLang="zh-CN" dirty="0">
                <a:ea typeface="宋体" pitchFamily="2" charset="-122"/>
              </a:rPr>
              <a:t>) &gt;= </a:t>
            </a:r>
            <a:r>
              <a:rPr lang="en-US" altLang="zh-CN" dirty="0" smtClean="0">
                <a:ea typeface="宋体" pitchFamily="2" charset="-122"/>
              </a:rPr>
              <a:t>0.8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	w = {</a:t>
            </a:r>
            <a:r>
              <a:rPr lang="en-US" altLang="zh-CN" u="sng" dirty="0">
                <a:solidFill>
                  <a:srgbClr val="C00000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, E, F, G}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x =  {</a:t>
            </a:r>
            <a:r>
              <a:rPr lang="en-US" altLang="zh-CN" u="sng" dirty="0">
                <a:solidFill>
                  <a:srgbClr val="C00000"/>
                </a:solidFill>
                <a:ea typeface="宋体" pitchFamily="2" charset="-122"/>
              </a:rPr>
              <a:t>C, D</a:t>
            </a:r>
            <a:r>
              <a:rPr lang="en-US" altLang="zh-CN" dirty="0">
                <a:ea typeface="宋体" pitchFamily="2" charset="-122"/>
              </a:rPr>
              <a:t>, E, F, G}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y =  {</a:t>
            </a:r>
            <a:r>
              <a:rPr lang="en-US" altLang="zh-CN" u="sng" dirty="0">
                <a:solidFill>
                  <a:srgbClr val="C00000"/>
                </a:solidFill>
                <a:ea typeface="宋体" pitchFamily="2" charset="-122"/>
              </a:rPr>
              <a:t>B, C</a:t>
            </a:r>
            <a:r>
              <a:rPr lang="en-US" altLang="zh-CN" dirty="0">
                <a:ea typeface="宋体" pitchFamily="2" charset="-122"/>
              </a:rPr>
              <a:t>, D, E, G}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z =  {</a:t>
            </a:r>
            <a:r>
              <a:rPr lang="en-US" altLang="zh-CN" u="sng" dirty="0">
                <a:solidFill>
                  <a:srgbClr val="C00000"/>
                </a:solidFill>
                <a:ea typeface="宋体" pitchFamily="2" charset="-122"/>
              </a:rPr>
              <a:t>A, B</a:t>
            </a:r>
            <a:r>
              <a:rPr lang="en-US" altLang="zh-CN" dirty="0">
                <a:ea typeface="宋体" pitchFamily="2" charset="-122"/>
              </a:rPr>
              <a:t>, C, F, G</a:t>
            </a:r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ko-KR" dirty="0" err="1"/>
              <a:t>PPJoin</a:t>
            </a:r>
            <a:r>
              <a:rPr lang="en-US" altLang="ko-KR" dirty="0"/>
              <a:t>: Positional </a:t>
            </a:r>
            <a:r>
              <a:rPr lang="en-US" altLang="ko-KR" dirty="0" smtClean="0"/>
              <a:t>filtering </a:t>
            </a:r>
            <a:r>
              <a:rPr lang="en-US" altLang="ko-KR" dirty="0"/>
              <a:t>within p</a:t>
            </a:r>
            <a:r>
              <a:rPr lang="en-US" altLang="ko-KR" dirty="0" smtClean="0"/>
              <a:t>refix</a:t>
            </a:r>
          </a:p>
          <a:p>
            <a:r>
              <a:rPr lang="en-US" altLang="zh-CN" dirty="0" err="1" smtClean="0">
                <a:ea typeface="宋体" pitchFamily="2" charset="-122"/>
              </a:rPr>
              <a:t>PPJoin</a:t>
            </a:r>
            <a:r>
              <a:rPr lang="en-US" altLang="zh-CN" dirty="0" smtClean="0">
                <a:ea typeface="宋体" pitchFamily="2" charset="-122"/>
              </a:rPr>
              <a:t>+: Positional filtering within suffix </a:t>
            </a:r>
          </a:p>
          <a:p>
            <a:endParaRPr lang="en-US" altLang="ko-KR" b="1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06904"/>
              </p:ext>
            </p:extLst>
          </p:nvPr>
        </p:nvGraphicFramePr>
        <p:xfrm>
          <a:off x="460375" y="1222772"/>
          <a:ext cx="27082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수식" r:id="rId3" imgW="1371600" imgH="533160" progId="Equation.3">
                  <p:embed/>
                </p:oleObj>
              </mc:Choice>
              <mc:Fallback>
                <p:oleObj name="수식" r:id="rId3" imgW="13716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222772"/>
                        <a:ext cx="27082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74086" y="3356992"/>
            <a:ext cx="260034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u="sng" dirty="0">
                <a:latin typeface="Corbel" pitchFamily="34" charset="0"/>
              </a:rPr>
              <a:t>Candidate </a:t>
            </a:r>
            <a:r>
              <a:rPr lang="en-US" altLang="zh-CN" sz="2400" u="sng" dirty="0" smtClean="0">
                <a:latin typeface="Corbel" pitchFamily="34" charset="0"/>
              </a:rPr>
              <a:t>Pairs</a:t>
            </a:r>
            <a:r>
              <a:rPr lang="en-US" altLang="zh-CN" sz="2400" dirty="0" smtClean="0">
                <a:latin typeface="Corbel" pitchFamily="34" charset="0"/>
              </a:rPr>
              <a:t/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 smtClean="0">
                <a:latin typeface="Corbel" pitchFamily="34" charset="0"/>
              </a:rPr>
              <a:t>w,x</a:t>
            </a:r>
            <a:r>
              <a:rPr lang="en-US" altLang="zh-CN" sz="2400" dirty="0" smtClean="0">
                <a:latin typeface="Corbel" pitchFamily="34" charset="0"/>
              </a:rPr>
              <a:t>&gt;</a:t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>
                <a:latin typeface="Corbel" pitchFamily="34" charset="0"/>
              </a:rPr>
              <a:t>x,y</a:t>
            </a:r>
            <a:r>
              <a:rPr lang="en-US" altLang="zh-CN" sz="2400" dirty="0" smtClean="0">
                <a:latin typeface="Corbel" pitchFamily="34" charset="0"/>
              </a:rPr>
              <a:t>&gt;</a:t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>
                <a:latin typeface="Corbel" pitchFamily="34" charset="0"/>
              </a:rPr>
              <a:t>y,z</a:t>
            </a:r>
            <a:r>
              <a:rPr lang="en-US" altLang="zh-CN" sz="2400" dirty="0">
                <a:latin typeface="Corbel" pitchFamily="34" charset="0"/>
              </a:rPr>
              <a:t>&gt;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031672" y="3640768"/>
            <a:ext cx="142876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u="sng" dirty="0" smtClean="0">
                <a:latin typeface="Corbel" pitchFamily="34" charset="0"/>
              </a:rPr>
              <a:t>Results</a:t>
            </a:r>
            <a:r>
              <a:rPr lang="en-US" altLang="zh-CN" sz="2400" dirty="0" smtClean="0">
                <a:latin typeface="Corbel" pitchFamily="34" charset="0"/>
              </a:rPr>
              <a:t/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 smtClean="0">
                <a:latin typeface="Corbel" pitchFamily="34" charset="0"/>
              </a:rPr>
              <a:t>w,x</a:t>
            </a:r>
            <a:r>
              <a:rPr lang="en-US" altLang="zh-CN" sz="2400" dirty="0">
                <a:latin typeface="Corbel" pitchFamily="34" charset="0"/>
              </a:rPr>
              <a:t>&gt;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3245458" y="3926520"/>
            <a:ext cx="571504" cy="500066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174416" y="3926520"/>
            <a:ext cx="571504" cy="500066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6016" y="977249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Corbel" pitchFamily="34" charset="0"/>
              </a:rPr>
              <a:t>Ref: </a:t>
            </a:r>
            <a:r>
              <a:rPr lang="en-US" altLang="ko-KR" sz="1000" dirty="0">
                <a:latin typeface="Corbel" pitchFamily="34" charset="0"/>
              </a:rPr>
              <a:t>Efficient Similarity </a:t>
            </a:r>
            <a:r>
              <a:rPr lang="en-US" altLang="ko-KR" sz="1000" dirty="0" smtClean="0">
                <a:latin typeface="Corbel" pitchFamily="34" charset="0"/>
              </a:rPr>
              <a:t>Joins for </a:t>
            </a:r>
            <a:r>
              <a:rPr lang="en-US" altLang="ko-KR" sz="1000" dirty="0">
                <a:latin typeface="Corbel" pitchFamily="34" charset="0"/>
              </a:rPr>
              <a:t>Near Duplicate </a:t>
            </a:r>
            <a:r>
              <a:rPr lang="en-US" altLang="ko-KR" sz="1000" dirty="0" smtClean="0">
                <a:latin typeface="Corbel" pitchFamily="34" charset="0"/>
              </a:rPr>
              <a:t>Detection by </a:t>
            </a:r>
            <a:r>
              <a:rPr lang="en-US" altLang="ko-KR" sz="1000" dirty="0" err="1" smtClean="0">
                <a:latin typeface="Corbel" pitchFamily="34" charset="0"/>
              </a:rPr>
              <a:t>twlee</a:t>
            </a:r>
            <a:endParaRPr lang="ko-KR" altLang="en-US" sz="1000" dirty="0">
              <a:latin typeface="Corbel" pitchFamily="34" charset="0"/>
            </a:endParaRPr>
          </a:p>
        </p:txBody>
      </p:sp>
      <p:sp>
        <p:nvSpPr>
          <p:cNvPr id="5" name="오른쪽 대괄호 4"/>
          <p:cNvSpPr/>
          <p:nvPr/>
        </p:nvSpPr>
        <p:spPr>
          <a:xfrm>
            <a:off x="5688124" y="5660935"/>
            <a:ext cx="216024" cy="504056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16216" y="5373215"/>
            <a:ext cx="2376264" cy="791775"/>
          </a:xfrm>
          <a:prstGeom prst="wedgeRoundRectCallout">
            <a:avLst>
              <a:gd name="adj1" fmla="val -72786"/>
              <a:gd name="adj2" fmla="val 14936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Index construction algorithm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64088" y="206084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4 – 0.8x4 + 1 = 1.2 </a:t>
            </a:r>
            <a:r>
              <a:rPr lang="ko-KR" altLang="en-US" dirty="0">
                <a:latin typeface="Corbel" pitchFamily="34" charset="0"/>
              </a:rPr>
              <a:t>→</a:t>
            </a:r>
            <a:r>
              <a:rPr lang="en-US" altLang="ko-KR" dirty="0" smtClean="0">
                <a:latin typeface="Corbel" pitchFamily="34" charset="0"/>
              </a:rPr>
              <a:t> 1 </a:t>
            </a:r>
          </a:p>
          <a:p>
            <a:r>
              <a:rPr lang="en-US" altLang="ko-KR" dirty="0" smtClean="0">
                <a:latin typeface="Corbel" pitchFamily="34" charset="0"/>
              </a:rPr>
              <a:t>5 – 0.8x5 + 1 = 2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5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Background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2-Way Join in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555776" y="1100360"/>
            <a:ext cx="3168352" cy="504056"/>
            <a:chOff x="899592" y="2204864"/>
            <a:chExt cx="3168352" cy="504056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899592" y="2204864"/>
              <a:ext cx="316835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1143000" marR="0" lvl="1" indent="-74295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C00000"/>
                </a:buClr>
                <a:buSzTx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R(A,</a:t>
              </a: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B</a:t>
              </a: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)</a:t>
              </a:r>
              <a:r>
                <a:rPr kumimoji="0" lang="en-US" altLang="ko-KR" sz="30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      S(</a:t>
              </a:r>
              <a:r>
                <a:rPr kumimoji="0" lang="en-US" altLang="ko-KR" sz="3000" b="1" i="0" u="none" strike="noStrike" kern="1200" cap="none" spc="0" normalizeH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B</a:t>
              </a:r>
              <a:r>
                <a:rPr kumimoji="0" lang="en-US" altLang="ko-KR" sz="30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,C)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 rot="5400000">
              <a:off x="2532536" y="2361072"/>
              <a:ext cx="288032" cy="288032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IN" altLang="ko-KR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2360423"/>
          <a:ext cx="1512168" cy="1903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/>
                <a:gridCol w="756084"/>
              </a:tblGrid>
              <a:tr h="413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22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B</a:t>
                      </a:r>
                      <a:endParaRPr lang="ko-KR" altLang="en-US" sz="2200" dirty="0">
                        <a:solidFill>
                          <a:srgbClr val="0070C0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43608" y="198884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Corbel" pitchFamily="34" charset="0"/>
              </a:rPr>
              <a:t>R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4635584"/>
          <a:ext cx="1512168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/>
                <a:gridCol w="756084"/>
              </a:tblGrid>
              <a:tr h="4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B</a:t>
                      </a:r>
                      <a:endParaRPr lang="ko-KR" altLang="en-US" sz="2200" dirty="0">
                        <a:solidFill>
                          <a:srgbClr val="0070C0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Corbel" pitchFamily="34" charset="0"/>
                        </a:rPr>
                        <a:t>C</a:t>
                      </a:r>
                      <a:endParaRPr lang="ko-KR" altLang="en-US" sz="22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43608" y="426347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Corbel" pitchFamily="34" charset="0"/>
              </a:rPr>
              <a:t>S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1629944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prstClr val="black"/>
                </a:solidFill>
                <a:latin typeface="Corbel" pitchFamily="34" charset="0"/>
              </a:rPr>
              <a:t>Input</a:t>
            </a:r>
            <a:endParaRPr lang="ko-KR" altLang="en-US" sz="1400" u="sng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346720" y="2350024"/>
          <a:ext cx="1800200" cy="1903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/>
                <a:gridCol w="900100"/>
              </a:tblGrid>
              <a:tr h="413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Corbel" pitchFamily="34" charset="0"/>
                        </a:rPr>
                        <a:t>key</a:t>
                      </a:r>
                      <a:endParaRPr lang="ko-KR" altLang="en-US" sz="22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Corbel" pitchFamily="34" charset="0"/>
                        </a:rPr>
                        <a:t>value</a:t>
                      </a:r>
                      <a:endParaRPr lang="ko-KR" altLang="en-US" sz="2200" dirty="0">
                        <a:solidFill>
                          <a:srgbClr val="0070C0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(a0,</a:t>
                      </a:r>
                      <a:r>
                        <a:rPr lang="en-US" altLang="ko-KR" baseline="0" dirty="0" smtClean="0"/>
                        <a:t> R)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(a1, R)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(c0, S)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09386"/>
              </p:ext>
            </p:extLst>
          </p:nvPr>
        </p:nvGraphicFramePr>
        <p:xfrm>
          <a:off x="3346720" y="4438256"/>
          <a:ext cx="1800200" cy="1903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/>
                <a:gridCol w="900100"/>
              </a:tblGrid>
              <a:tr h="413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Corbel" pitchFamily="34" charset="0"/>
                        </a:rPr>
                        <a:t>key</a:t>
                      </a:r>
                      <a:endParaRPr lang="ko-KR" altLang="en-US" sz="22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Corbel" pitchFamily="34" charset="0"/>
                        </a:rPr>
                        <a:t>value</a:t>
                      </a:r>
                      <a:endParaRPr lang="ko-KR" altLang="en-US" sz="2200" dirty="0">
                        <a:solidFill>
                          <a:srgbClr val="0070C0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(a1,</a:t>
                      </a:r>
                      <a:r>
                        <a:rPr lang="en-US" altLang="ko-KR" baseline="0" dirty="0" smtClean="0"/>
                        <a:t> R)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(c2, S)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(a2, R)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221864" y="6453336"/>
            <a:ext cx="72008" cy="360040"/>
            <a:chOff x="4295016" y="6045672"/>
            <a:chExt cx="72008" cy="360040"/>
          </a:xfrm>
        </p:grpSpPr>
        <p:sp>
          <p:nvSpPr>
            <p:cNvPr id="18" name="타원 17"/>
            <p:cNvSpPr/>
            <p:nvPr/>
          </p:nvSpPr>
          <p:spPr>
            <a:xfrm>
              <a:off x="4295016" y="6045672"/>
              <a:ext cx="72008" cy="7200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5016" y="6198072"/>
              <a:ext cx="72008" cy="7200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295016" y="6333704"/>
              <a:ext cx="72008" cy="7200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347864" y="1725192"/>
            <a:ext cx="1852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prstClr val="black"/>
                </a:solidFill>
                <a:latin typeface="Corbel" pitchFamily="34" charset="0"/>
              </a:rPr>
              <a:t>Reduce input</a:t>
            </a:r>
            <a:endParaRPr lang="ko-KR" altLang="en-US" sz="1200" u="sng" dirty="0"/>
          </a:p>
        </p:txBody>
      </p:sp>
      <p:sp>
        <p:nvSpPr>
          <p:cNvPr id="23" name="직사각형 22"/>
          <p:cNvSpPr/>
          <p:nvPr/>
        </p:nvSpPr>
        <p:spPr>
          <a:xfrm>
            <a:off x="6789768" y="2132856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prstClr val="black"/>
                </a:solidFill>
                <a:latin typeface="Corbel" pitchFamily="34" charset="0"/>
              </a:rPr>
              <a:t>Final output</a:t>
            </a:r>
            <a:endParaRPr lang="ko-KR" altLang="en-US" sz="1200" u="sng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444208" y="2744352"/>
          <a:ext cx="2376264" cy="2181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515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A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B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C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0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4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2159160" y="3861048"/>
            <a:ext cx="1008112" cy="576064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31168" y="335699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Corbel" pitchFamily="34" charset="0"/>
              </a:rPr>
              <a:t>Map</a:t>
            </a:r>
            <a:endParaRPr lang="ko-KR" altLang="en-US" sz="2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15320" y="3861048"/>
            <a:ext cx="1008112" cy="576064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31120" y="3369184"/>
            <a:ext cx="1127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Corbel" pitchFamily="34" charset="0"/>
              </a:rPr>
              <a:t>Reduce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977249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Corbel" pitchFamily="34" charset="0"/>
              </a:rPr>
              <a:t>Ref: Optimizing Joins in a Map-Reduce Environment by </a:t>
            </a:r>
            <a:r>
              <a:rPr lang="en-US" altLang="ko-KR" sz="1000" dirty="0" err="1" smtClean="0">
                <a:latin typeface="Corbel" pitchFamily="34" charset="0"/>
              </a:rPr>
              <a:t>twlee</a:t>
            </a:r>
            <a:endParaRPr lang="ko-KR" altLang="en-US" sz="1000" dirty="0">
              <a:latin typeface="Corbe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C71-94D6-4A15-9F39-852FBD387E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1197</TotalTime>
  <Words>1101</Words>
  <Application>Microsoft Office PowerPoint</Application>
  <PresentationFormat>화면 슬라이드 쇼(4:3)</PresentationFormat>
  <Paragraphs>419</Paragraphs>
  <Slides>26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SNU IDB Lab.</vt:lpstr>
      <vt:lpstr>수식</vt:lpstr>
      <vt:lpstr>Efficient Parallel Set-Similarity Joins Using MapReduce</vt:lpstr>
      <vt:lpstr>Outline</vt:lpstr>
      <vt:lpstr>Introduction </vt:lpstr>
      <vt:lpstr>Introduction</vt:lpstr>
      <vt:lpstr>Outline</vt:lpstr>
      <vt:lpstr>Background  Set-similarity join</vt:lpstr>
      <vt:lpstr>Background  Set-Similarity Filtering</vt:lpstr>
      <vt:lpstr>Background Prefix Filtering</vt:lpstr>
      <vt:lpstr>Background  2-Way Join in MapReduce</vt:lpstr>
      <vt:lpstr>Outline</vt:lpstr>
      <vt:lpstr>Parallel Set-similarity Joins Overview</vt:lpstr>
      <vt:lpstr>Parallel Set-similarity Joins  Self Join - Stage 1 : Token Ordering</vt:lpstr>
      <vt:lpstr>Parallel Set-similarity Joins  Self Join - Stage 1 : Token Ordering</vt:lpstr>
      <vt:lpstr>Parallel Set-similarity Joins  Self Join - Stage 2 : RID-Pair Generation</vt:lpstr>
      <vt:lpstr>Parallel Set-similarity Joins  Self Join - Stage 3 : Record Join</vt:lpstr>
      <vt:lpstr>Parallel Set-similarity Joins  Self Join - Stage 3 : Record Join</vt:lpstr>
      <vt:lpstr>Parallel Set-similarity Joins R-S Join</vt:lpstr>
      <vt:lpstr>Parallel Set-similarity Joins R-S Join</vt:lpstr>
      <vt:lpstr>Outline</vt:lpstr>
      <vt:lpstr>Evaluation</vt:lpstr>
      <vt:lpstr>Evaluation Self-Join Performance</vt:lpstr>
      <vt:lpstr>Evaluation Self-Join Performance</vt:lpstr>
      <vt:lpstr>Evaluation Self-Join &amp; R-S Join</vt:lpstr>
      <vt:lpstr>Outline</vt:lpstr>
      <vt:lpstr>Conclusion</vt:lpstr>
      <vt:lpstr>Thank 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Parallel Set-Similarity Joins Using MapReduce</dc:title>
  <dc:creator>hyewonkim</dc:creator>
  <cp:lastModifiedBy>hyewonkim</cp:lastModifiedBy>
  <cp:revision>56</cp:revision>
  <dcterms:created xsi:type="dcterms:W3CDTF">2011-09-15T06:39:59Z</dcterms:created>
  <dcterms:modified xsi:type="dcterms:W3CDTF">2011-09-22T03:54:56Z</dcterms:modified>
</cp:coreProperties>
</file>