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3" r:id="rId3"/>
    <p:sldId id="290" r:id="rId4"/>
    <p:sldId id="274" r:id="rId5"/>
    <p:sldId id="276" r:id="rId6"/>
    <p:sldId id="281" r:id="rId7"/>
    <p:sldId id="275" r:id="rId8"/>
    <p:sldId id="304" r:id="rId9"/>
    <p:sldId id="279" r:id="rId10"/>
    <p:sldId id="284" r:id="rId11"/>
    <p:sldId id="291" r:id="rId12"/>
    <p:sldId id="292" r:id="rId13"/>
    <p:sldId id="285" r:id="rId14"/>
    <p:sldId id="305" r:id="rId15"/>
    <p:sldId id="280" r:id="rId16"/>
    <p:sldId id="286" r:id="rId17"/>
    <p:sldId id="293" r:id="rId18"/>
    <p:sldId id="295" r:id="rId19"/>
    <p:sldId id="294" r:id="rId20"/>
    <p:sldId id="297" r:id="rId21"/>
    <p:sldId id="287" r:id="rId22"/>
    <p:sldId id="288" r:id="rId23"/>
    <p:sldId id="296" r:id="rId24"/>
    <p:sldId id="282" r:id="rId25"/>
    <p:sldId id="306" r:id="rId26"/>
    <p:sldId id="277" r:id="rId27"/>
    <p:sldId id="298" r:id="rId28"/>
    <p:sldId id="289" r:id="rId29"/>
    <p:sldId id="299" r:id="rId30"/>
    <p:sldId id="300" r:id="rId31"/>
    <p:sldId id="301" r:id="rId32"/>
    <p:sldId id="278" r:id="rId33"/>
    <p:sldId id="302" r:id="rId34"/>
    <p:sldId id="303" r:id="rId35"/>
  </p:sldIdLst>
  <p:sldSz cx="9144000" cy="6858000" type="screen4x3"/>
  <p:notesSz cx="6985000" cy="10121900"/>
  <p:embeddedFontLst>
    <p:embeddedFont>
      <p:font typeface="ＭＳ Ｐゴシック" pitchFamily="34" charset="-128"/>
      <p:regular r:id="rId38"/>
    </p:embeddedFont>
    <p:embeddedFont>
      <p:font typeface="맑은 고딕" pitchFamily="50" charset="-127"/>
      <p:regular r:id="rId39"/>
      <p:bold r:id="rId40"/>
    </p:embeddedFont>
    <p:embeddedFont>
      <p:font typeface="Cambria Math" pitchFamily="18" charset="0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5253" autoAdjust="0"/>
  </p:normalViewPr>
  <p:slideViewPr>
    <p:cSldViewPr>
      <p:cViewPr>
        <p:scale>
          <a:sx n="106" d="100"/>
          <a:sy n="106" d="100"/>
        </p:scale>
        <p:origin x="-1158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3696" y="-108"/>
      </p:cViewPr>
      <p:guideLst>
        <p:guide orient="horz" pos="3189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131F-4277-4E27-AAC9-4CE6FB2E09E2}" type="datetimeFigureOut">
              <a:rPr lang="ko-KR" altLang="en-US" smtClean="0"/>
              <a:pPr/>
              <a:t>2012-01-12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61390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56050" y="961390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53930-60EF-49AA-9AD9-1A9563397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/>
          <a:lstStyle>
            <a:lvl1pPr algn="r">
              <a:defRPr sz="1300"/>
            </a:lvl1pPr>
          </a:lstStyle>
          <a:p>
            <a:fld id="{172DF321-ADC3-46B6-A6DC-F32A92514B4A}" type="datetimeFigureOut">
              <a:rPr lang="ko-KR" altLang="en-US" smtClean="0"/>
              <a:pPr/>
              <a:t>2012-01-12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736" tIns="48869" rIns="97736" bIns="4886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98501" y="4807904"/>
            <a:ext cx="5588000" cy="4554855"/>
          </a:xfrm>
          <a:prstGeom prst="rect">
            <a:avLst/>
          </a:prstGeom>
        </p:spPr>
        <p:txBody>
          <a:bodyPr vert="horz" lIns="97736" tIns="48869" rIns="97736" bIns="4886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614049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56550" y="9614049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 anchor="b"/>
          <a:lstStyle>
            <a:lvl1pPr algn="r">
              <a:defRPr sz="1300"/>
            </a:lvl1pPr>
          </a:lstStyle>
          <a:p>
            <a:fld id="{6A51678A-EBF3-4EC3-B5B8-E1E02433DA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2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857364"/>
            <a:ext cx="7772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3913" y="264348"/>
            <a:ext cx="7581900" cy="5862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14282" y="1071546"/>
            <a:ext cx="8715436" cy="5000660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0"/>
            <a:ext cx="637953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IDB-bluelogo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8532440" y="6447814"/>
            <a:ext cx="576119" cy="38892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286248" y="6453336"/>
            <a:ext cx="789808" cy="264662"/>
          </a:xfrm>
          <a:prstGeom prst="rect">
            <a:avLst/>
          </a:prstGeom>
        </p:spPr>
        <p:txBody>
          <a:bodyPr anchor="ctr"/>
          <a:lstStyle>
            <a:lvl1pPr>
              <a:defRPr sz="1600"/>
            </a:lvl1pPr>
          </a:lstStyle>
          <a:p>
            <a:fld id="{90E643BE-F4AA-41F8-B578-B2897250BF68}" type="slidenum">
              <a:rPr lang="ko-KR" altLang="en-US" smtClean="0"/>
              <a:pPr/>
              <a:t>‹#›</a:t>
            </a:fld>
            <a:r>
              <a:rPr lang="en-US" altLang="ko-KR" dirty="0" smtClean="0"/>
              <a:t>/34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 bwMode="auto">
          <a:xfrm>
            <a:off x="823913" y="1166552"/>
            <a:ext cx="766086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dirty="0" smtClean="0"/>
          </a:p>
        </p:txBody>
      </p:sp>
      <p:sp>
        <p:nvSpPr>
          <p:cNvPr id="103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ko-KR" sz="200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23913" y="264348"/>
            <a:ext cx="7581900" cy="58625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5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569913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914400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258888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16017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0589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61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33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305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.mygamma.com/" TargetMode="External"/><Relationship Id="rId2" Type="http://schemas.openxmlformats.org/officeDocument/2006/relationships/hyperlink" Target="http://www.epinions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528" y="1454919"/>
            <a:ext cx="8532440" cy="147002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Mining Interesting Link Formation Rules in Social Networks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18334" y="3717032"/>
            <a:ext cx="7758122" cy="2832720"/>
          </a:xfrm>
        </p:spPr>
        <p:txBody>
          <a:bodyPr>
            <a:noAutofit/>
          </a:bodyPr>
          <a:lstStyle/>
          <a:p>
            <a:pPr algn="r"/>
            <a:r>
              <a:rPr lang="en-US" altLang="ko-KR" sz="1600" dirty="0" smtClean="0"/>
              <a:t>Cane Wing-</a:t>
            </a:r>
            <a:r>
              <a:rPr lang="en-US" altLang="ko-KR" sz="1600" dirty="0" err="1" smtClean="0"/>
              <a:t>ki</a:t>
            </a:r>
            <a:r>
              <a:rPr lang="en-US" altLang="ko-KR" sz="1600" dirty="0" smtClean="0"/>
              <a:t> Leung, </a:t>
            </a:r>
            <a:r>
              <a:rPr lang="en-US" altLang="ko-KR" sz="1600" dirty="0" err="1" smtClean="0"/>
              <a:t>Ee-Peng</a:t>
            </a:r>
            <a:r>
              <a:rPr lang="en-US" altLang="ko-KR" sz="1600" dirty="0" smtClean="0"/>
              <a:t> Lim, David Lo and </a:t>
            </a:r>
            <a:r>
              <a:rPr lang="en-US" altLang="ko-KR" sz="1600" dirty="0" err="1" smtClean="0"/>
              <a:t>Jianshu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Weng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School of Information Systems</a:t>
            </a:r>
          </a:p>
          <a:p>
            <a:pPr algn="r"/>
            <a:r>
              <a:rPr lang="en-US" altLang="ko-KR" sz="1600" dirty="0" smtClean="0"/>
              <a:t>Singapore Management University</a:t>
            </a:r>
          </a:p>
          <a:p>
            <a:pPr algn="r"/>
            <a:r>
              <a:rPr lang="en-US" altLang="ko-KR" sz="1600" dirty="0" smtClean="0"/>
              <a:t>2010 ACM 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onference on </a:t>
            </a:r>
            <a:r>
              <a:rPr lang="en-US" altLang="ko-KR" sz="1600" b="1" dirty="0" smtClean="0"/>
              <a:t>I</a:t>
            </a:r>
            <a:r>
              <a:rPr lang="en-US" altLang="ko-KR" sz="1600" dirty="0" smtClean="0"/>
              <a:t>nformation and </a:t>
            </a:r>
            <a:r>
              <a:rPr lang="en-US" altLang="ko-KR" sz="1600" b="1" dirty="0" smtClean="0"/>
              <a:t>K</a:t>
            </a:r>
            <a:r>
              <a:rPr lang="en-US" altLang="ko-KR" sz="1600" dirty="0" smtClean="0"/>
              <a:t>nowledge </a:t>
            </a:r>
            <a:r>
              <a:rPr lang="en-US" altLang="ko-KR" sz="1600" b="1" dirty="0" smtClean="0"/>
              <a:t>M</a:t>
            </a:r>
            <a:r>
              <a:rPr lang="en-US" altLang="ko-KR" sz="1600" dirty="0" smtClean="0"/>
              <a:t>anagement (CIKM’10)</a:t>
            </a:r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 smtClean="0"/>
          </a:p>
          <a:p>
            <a:pPr algn="r"/>
            <a:r>
              <a:rPr lang="en-US" altLang="ko-KR" sz="1600" dirty="0" smtClean="0"/>
              <a:t>Presented by </a:t>
            </a:r>
            <a:r>
              <a:rPr lang="en-US" altLang="ko-KR" sz="1600" dirty="0" err="1" smtClean="0"/>
              <a:t>Kisung</a:t>
            </a:r>
            <a:r>
              <a:rPr lang="en-US" altLang="ko-KR" sz="1600" dirty="0" smtClean="0"/>
              <a:t> Kim</a:t>
            </a:r>
          </a:p>
          <a:p>
            <a:pPr algn="r"/>
            <a:r>
              <a:rPr lang="en-US" altLang="ko-KR" sz="1600" dirty="0" smtClean="0"/>
              <a:t>2012. 1. 13</a:t>
            </a:r>
            <a:endParaRPr lang="ko-KR" alt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 Formation Rule: LF-rule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LF-rule</a:t>
            </a:r>
          </a:p>
          <a:p>
            <a:pPr lvl="1"/>
            <a:r>
              <a:rPr lang="en-US" altLang="ko-KR" dirty="0" smtClean="0"/>
              <a:t>Precondition: connections between s, e and intermediaries</a:t>
            </a:r>
          </a:p>
          <a:p>
            <a:pPr lvl="1"/>
            <a:r>
              <a:rPr lang="en-US" altLang="ko-KR" dirty="0" err="1" smtClean="0"/>
              <a:t>Postcondition</a:t>
            </a:r>
            <a:r>
              <a:rPr lang="en-US" altLang="ko-KR" dirty="0" smtClean="0"/>
              <a:t>: link (</a:t>
            </a:r>
            <a:r>
              <a:rPr lang="en-US" altLang="ko-KR" dirty="0" err="1" smtClean="0"/>
              <a:t>s,e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895142" y="331877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87230" y="331877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1165244" y="3409002"/>
            <a:ext cx="551820" cy="129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1152890" y="3516707"/>
            <a:ext cx="546244" cy="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/>
          <p:cNvSpPr/>
          <p:nvPr/>
        </p:nvSpPr>
        <p:spPr>
          <a:xfrm>
            <a:off x="1327190" y="382283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5"/>
            <a:endCxn id="9" idx="1"/>
          </p:cNvCxnSpPr>
          <p:nvPr/>
        </p:nvCxnSpPr>
        <p:spPr bwMode="auto">
          <a:xfrm>
            <a:off x="1140993" y="3564627"/>
            <a:ext cx="228378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6" idx="3"/>
            <a:endCxn id="9" idx="7"/>
          </p:cNvCxnSpPr>
          <p:nvPr/>
        </p:nvCxnSpPr>
        <p:spPr bwMode="auto">
          <a:xfrm flipH="1">
            <a:off x="1573041" y="3564627"/>
            <a:ext cx="156370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212548" y="306896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t=3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52508" y="363399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t=2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87230" y="363399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t=1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6473582" y="33094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265670" y="33094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6743684" y="3399710"/>
            <a:ext cx="551820" cy="129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flipH="1" flipV="1">
            <a:off x="6947811" y="3453500"/>
            <a:ext cx="605892" cy="577806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flipH="1">
            <a:off x="6731330" y="3545631"/>
            <a:ext cx="546244" cy="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타원 39"/>
          <p:cNvSpPr/>
          <p:nvPr/>
        </p:nvSpPr>
        <p:spPr>
          <a:xfrm>
            <a:off x="6905630" y="3821929"/>
            <a:ext cx="288032" cy="288032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 bwMode="auto">
          <a:xfrm>
            <a:off x="6719433" y="3563724"/>
            <a:ext cx="228378" cy="300386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>
            <a:endCxn id="40" idx="7"/>
          </p:cNvCxnSpPr>
          <p:nvPr/>
        </p:nvCxnSpPr>
        <p:spPr bwMode="auto">
          <a:xfrm flipH="1">
            <a:off x="7151481" y="3563724"/>
            <a:ext cx="156370" cy="300386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430948" y="366291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t=2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65670" y="366291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t=1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86458" y="3995772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 link created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57719" y="413978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 smtClean="0"/>
              <a:t>Postcondition</a:t>
            </a:r>
            <a:r>
              <a:rPr lang="en-US" altLang="ko-KR" dirty="0" smtClean="0"/>
              <a:t> (t=3)</a:t>
            </a:r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5652120" y="3563724"/>
            <a:ext cx="432048" cy="342398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27584" y="413804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LF-pattern</a:t>
            </a:r>
            <a:endParaRPr lang="ko-KR" altLang="en-US" dirty="0"/>
          </a:p>
        </p:txBody>
      </p:sp>
      <p:sp>
        <p:nvSpPr>
          <p:cNvPr id="50" name="왼쪽 대괄호 49"/>
          <p:cNvSpPr/>
          <p:nvPr/>
        </p:nvSpPr>
        <p:spPr bwMode="auto">
          <a:xfrm rot="5400000">
            <a:off x="5686608" y="1147233"/>
            <a:ext cx="155948" cy="4248471"/>
          </a:xfrm>
          <a:prstGeom prst="lef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292080" y="284364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LF-rule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483768" y="3347700"/>
            <a:ext cx="3168352" cy="1161420"/>
            <a:chOff x="2483768" y="3347700"/>
            <a:chExt cx="3168352" cy="1161420"/>
          </a:xfrm>
        </p:grpSpPr>
        <p:sp>
          <p:nvSpPr>
            <p:cNvPr id="13" name="TextBox 12"/>
            <p:cNvSpPr txBox="1"/>
            <p:nvPr/>
          </p:nvSpPr>
          <p:spPr>
            <a:xfrm>
              <a:off x="3640031" y="4139788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Precondition (t=2)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953302" y="3347700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745390" y="3347700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 flipH="1">
              <a:off x="4211050" y="3545631"/>
              <a:ext cx="546244" cy="1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타원 21"/>
            <p:cNvSpPr/>
            <p:nvPr/>
          </p:nvSpPr>
          <p:spPr>
            <a:xfrm>
              <a:off x="4385350" y="3851756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18" idx="5"/>
              <a:endCxn id="22" idx="1"/>
            </p:cNvCxnSpPr>
            <p:nvPr/>
          </p:nvCxnSpPr>
          <p:spPr bwMode="auto">
            <a:xfrm>
              <a:off x="4199153" y="3593551"/>
              <a:ext cx="228378" cy="30038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직선 화살표 연결선 23"/>
            <p:cNvCxnSpPr>
              <a:stCxn id="19" idx="3"/>
              <a:endCxn id="22" idx="7"/>
            </p:cNvCxnSpPr>
            <p:nvPr/>
          </p:nvCxnSpPr>
          <p:spPr bwMode="auto">
            <a:xfrm flipH="1">
              <a:off x="4631201" y="3593551"/>
              <a:ext cx="156370" cy="30038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3910668" y="3662915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t=2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5390" y="3662915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t=1</a:t>
              </a:r>
              <a:endParaRPr lang="ko-KR" altLang="en-US" sz="1200" dirty="0"/>
            </a:p>
          </p:txBody>
        </p:sp>
        <p:sp>
          <p:nvSpPr>
            <p:cNvPr id="52" name="오른쪽 화살표 51"/>
            <p:cNvSpPr/>
            <p:nvPr/>
          </p:nvSpPr>
          <p:spPr>
            <a:xfrm>
              <a:off x="2483768" y="3662915"/>
              <a:ext cx="504056" cy="368391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10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92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0" grpId="0" animBg="1"/>
      <p:bldP spid="43" grpId="0"/>
      <p:bldP spid="44" grpId="0"/>
      <p:bldP spid="45" grpId="0"/>
      <p:bldP spid="46" grpId="0"/>
      <p:bldP spid="47" grpId="0" animBg="1"/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Formation Rule: LF-rule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Quantify the frequency and significance of a LF-rule using support-confidence framework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Support </a:t>
                </a:r>
                <a:r>
                  <a:rPr lang="en-US" altLang="ko-KR" dirty="0"/>
                  <a:t>of </a:t>
                </a:r>
                <a:r>
                  <a:rPr lang="en-US" altLang="ko-KR" dirty="0" smtClean="0"/>
                  <a:t>LF-rule</a:t>
                </a:r>
                <a:r>
                  <a:rPr lang="en-US" altLang="ko-KR" dirty="0"/>
                  <a:t> r(p)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Proportion of nodes in G w.r.t which p occurred</a:t>
                </a:r>
              </a:p>
              <a:p>
                <a:pPr lvl="1"/>
                <a:r>
                  <a:rPr lang="en-US" altLang="ko-KR" dirty="0" smtClean="0"/>
                  <a:t>p: LF-pattern</a:t>
                </a:r>
              </a:p>
              <a:p>
                <a:pPr marL="341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𝑠𝑢𝑝𝑝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𝑓𝑟𝑒𝑞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Confidence </a:t>
                </a:r>
                <a:r>
                  <a:rPr lang="en-US" altLang="ko-KR" dirty="0"/>
                  <a:t>of </a:t>
                </a:r>
                <a:r>
                  <a:rPr lang="en-US" altLang="ko-KR" dirty="0" smtClean="0"/>
                  <a:t>LF-rule</a:t>
                </a:r>
                <a:r>
                  <a:rPr lang="en-US" altLang="ko-KR" dirty="0"/>
                  <a:t> r(p)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Likelihood that (</a:t>
                </a:r>
                <a:r>
                  <a:rPr lang="en-US" altLang="ko-KR" dirty="0" err="1" smtClean="0"/>
                  <a:t>s,e</a:t>
                </a:r>
                <a:r>
                  <a:rPr lang="en-US" altLang="ko-KR" dirty="0" smtClean="0"/>
                  <a:t>) exists given precondition of r(p)</a:t>
                </a:r>
              </a:p>
              <a:p>
                <a:pPr lvl="1"/>
                <a:r>
                  <a:rPr lang="en-US" altLang="ko-KR" dirty="0" smtClean="0"/>
                  <a:t>p</a:t>
                </a:r>
                <a:r>
                  <a:rPr lang="en-US" altLang="ko-KR" baseline="30000" dirty="0" smtClean="0"/>
                  <a:t>a</a:t>
                </a:r>
                <a:r>
                  <a:rPr lang="en-US" altLang="ko-KR" dirty="0" smtClean="0"/>
                  <a:t>: pattern for precondition of r(p)</a:t>
                </a:r>
              </a:p>
              <a:p>
                <a:pPr marL="341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𝑐𝑜𝑛𝑓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𝑓𝑟𝑒𝑞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𝑓𝑟𝑒𝑞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58" t="-2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11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94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Formation Rule: LF-rule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34925">
            <a:noFill/>
          </a:ln>
        </p:spPr>
        <p:txBody>
          <a:bodyPr/>
          <a:lstStyle/>
          <a:p>
            <a:r>
              <a:rPr lang="en-US" altLang="ko-KR" dirty="0" smtClean="0"/>
              <a:t>We use </a:t>
            </a:r>
            <a:r>
              <a:rPr lang="en-US" altLang="ko-KR" b="1" dirty="0" smtClean="0"/>
              <a:t>ego-based occurrence</a:t>
            </a:r>
            <a:r>
              <a:rPr lang="en-US" altLang="ko-KR" dirty="0" smtClean="0"/>
              <a:t> as frequency 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(p, G)</a:t>
            </a:r>
          </a:p>
          <a:p>
            <a:pPr lvl="1"/>
            <a:r>
              <a:rPr lang="en-US" altLang="ko-KR" dirty="0" smtClean="0"/>
              <a:t>The number of distinct nodes that acted as the start node of p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187624" y="242088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35696" y="242088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67744" y="29969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7584" y="321297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40024" y="400506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1720" y="37890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87824" y="35730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1560" y="436510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51720" y="47971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059832" y="429309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8" idx="7"/>
            <a:endCxn id="5" idx="3"/>
          </p:cNvCxnSpPr>
          <p:nvPr/>
        </p:nvCxnSpPr>
        <p:spPr bwMode="auto">
          <a:xfrm flipV="1">
            <a:off x="1073435" y="2666739"/>
            <a:ext cx="156370" cy="588418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>
            <a:stCxn id="5" idx="6"/>
            <a:endCxn id="6" idx="2"/>
          </p:cNvCxnSpPr>
          <p:nvPr/>
        </p:nvCxnSpPr>
        <p:spPr bwMode="auto">
          <a:xfrm>
            <a:off x="1475656" y="2564904"/>
            <a:ext cx="36004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>
            <a:stCxn id="6" idx="5"/>
            <a:endCxn id="7" idx="1"/>
          </p:cNvCxnSpPr>
          <p:nvPr/>
        </p:nvCxnSpPr>
        <p:spPr bwMode="auto">
          <a:xfrm>
            <a:off x="2081547" y="2666739"/>
            <a:ext cx="228378" cy="3723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>
            <a:stCxn id="8" idx="4"/>
            <a:endCxn id="12" idx="0"/>
          </p:cNvCxnSpPr>
          <p:nvPr/>
        </p:nvCxnSpPr>
        <p:spPr bwMode="auto">
          <a:xfrm flipH="1">
            <a:off x="755576" y="3501008"/>
            <a:ext cx="216024" cy="86409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>
            <a:stCxn id="8" idx="5"/>
            <a:endCxn id="9" idx="1"/>
          </p:cNvCxnSpPr>
          <p:nvPr/>
        </p:nvCxnSpPr>
        <p:spPr bwMode="auto">
          <a:xfrm>
            <a:off x="1073435" y="3458827"/>
            <a:ext cx="308770" cy="5884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>
            <a:stCxn id="8" idx="6"/>
            <a:endCxn id="7" idx="2"/>
          </p:cNvCxnSpPr>
          <p:nvPr/>
        </p:nvCxnSpPr>
        <p:spPr bwMode="auto">
          <a:xfrm flipV="1">
            <a:off x="1115616" y="3140968"/>
            <a:ext cx="1152128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>
            <a:stCxn id="7" idx="5"/>
            <a:endCxn id="11" idx="1"/>
          </p:cNvCxnSpPr>
          <p:nvPr/>
        </p:nvCxnSpPr>
        <p:spPr bwMode="auto">
          <a:xfrm>
            <a:off x="2513595" y="3242803"/>
            <a:ext cx="516410" cy="3723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>
            <a:stCxn id="7" idx="4"/>
            <a:endCxn id="10" idx="0"/>
          </p:cNvCxnSpPr>
          <p:nvPr/>
        </p:nvCxnSpPr>
        <p:spPr bwMode="auto">
          <a:xfrm flipH="1">
            <a:off x="2195736" y="3284984"/>
            <a:ext cx="216024" cy="504056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>
            <a:stCxn id="11" idx="4"/>
            <a:endCxn id="14" idx="0"/>
          </p:cNvCxnSpPr>
          <p:nvPr/>
        </p:nvCxnSpPr>
        <p:spPr bwMode="auto">
          <a:xfrm>
            <a:off x="3131840" y="3861048"/>
            <a:ext cx="72008" cy="432048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stCxn id="14" idx="3"/>
            <a:endCxn id="13" idx="6"/>
          </p:cNvCxnSpPr>
          <p:nvPr/>
        </p:nvCxnSpPr>
        <p:spPr bwMode="auto">
          <a:xfrm flipH="1">
            <a:off x="2339752" y="4538947"/>
            <a:ext cx="762261" cy="402221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>
            <a:stCxn id="10" idx="4"/>
            <a:endCxn id="13" idx="0"/>
          </p:cNvCxnSpPr>
          <p:nvPr/>
        </p:nvCxnSpPr>
        <p:spPr bwMode="auto">
          <a:xfrm>
            <a:off x="2195736" y="4077072"/>
            <a:ext cx="0" cy="7200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>
            <a:stCxn id="12" idx="6"/>
            <a:endCxn id="9" idx="3"/>
          </p:cNvCxnSpPr>
          <p:nvPr/>
        </p:nvCxnSpPr>
        <p:spPr bwMode="auto">
          <a:xfrm flipV="1">
            <a:off x="899592" y="4250915"/>
            <a:ext cx="482613" cy="258205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>
            <a:stCxn id="9" idx="6"/>
            <a:endCxn id="10" idx="2"/>
          </p:cNvCxnSpPr>
          <p:nvPr/>
        </p:nvCxnSpPr>
        <p:spPr bwMode="auto">
          <a:xfrm flipV="1">
            <a:off x="1628056" y="3933056"/>
            <a:ext cx="423664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>
            <a:stCxn id="10" idx="6"/>
            <a:endCxn id="11" idx="2"/>
          </p:cNvCxnSpPr>
          <p:nvPr/>
        </p:nvCxnSpPr>
        <p:spPr bwMode="auto">
          <a:xfrm flipV="1">
            <a:off x="2339752" y="3717032"/>
            <a:ext cx="648072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>
            <a:stCxn id="10" idx="5"/>
            <a:endCxn id="14" idx="2"/>
          </p:cNvCxnSpPr>
          <p:nvPr/>
        </p:nvCxnSpPr>
        <p:spPr bwMode="auto">
          <a:xfrm>
            <a:off x="2297571" y="4034891"/>
            <a:ext cx="762261" cy="40222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화살표 연결선 49"/>
          <p:cNvCxnSpPr>
            <a:stCxn id="9" idx="7"/>
            <a:endCxn id="7" idx="3"/>
          </p:cNvCxnSpPr>
          <p:nvPr/>
        </p:nvCxnSpPr>
        <p:spPr bwMode="auto">
          <a:xfrm flipV="1">
            <a:off x="1585875" y="3242803"/>
            <a:ext cx="724050" cy="804442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타원 52"/>
          <p:cNvSpPr/>
          <p:nvPr/>
        </p:nvSpPr>
        <p:spPr>
          <a:xfrm>
            <a:off x="4471878" y="220486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263966" y="220486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 bwMode="auto">
          <a:xfrm>
            <a:off x="4741980" y="2295090"/>
            <a:ext cx="551820" cy="129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타원 56"/>
          <p:cNvSpPr/>
          <p:nvPr/>
        </p:nvSpPr>
        <p:spPr>
          <a:xfrm>
            <a:off x="4903926" y="270892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1"/>
            <a:endCxn id="53" idx="5"/>
          </p:cNvCxnSpPr>
          <p:nvPr/>
        </p:nvCxnSpPr>
        <p:spPr bwMode="auto">
          <a:xfrm flipH="1" flipV="1">
            <a:off x="4717729" y="2450715"/>
            <a:ext cx="228378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>
            <a:stCxn id="57" idx="7"/>
            <a:endCxn id="54" idx="3"/>
          </p:cNvCxnSpPr>
          <p:nvPr/>
        </p:nvCxnSpPr>
        <p:spPr bwMode="auto">
          <a:xfrm flipV="1">
            <a:off x="5149777" y="2450715"/>
            <a:ext cx="156370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4211960" y="302413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LF-pattern p</a:t>
            </a:r>
            <a:endParaRPr lang="ko-KR" altLang="en-US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863588" y="3242803"/>
            <a:ext cx="2238425" cy="1569263"/>
            <a:chOff x="1223628" y="3458827"/>
            <a:chExt cx="2238425" cy="1569263"/>
          </a:xfrm>
        </p:grpSpPr>
        <p:cxnSp>
          <p:nvCxnSpPr>
            <p:cNvPr id="73" name="직선 연결선 72"/>
            <p:cNvCxnSpPr/>
            <p:nvPr/>
          </p:nvCxnSpPr>
          <p:spPr bwMode="auto">
            <a:xfrm flipH="1">
              <a:off x="1223628" y="3789040"/>
              <a:ext cx="180020" cy="7920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 flipV="1">
              <a:off x="1223628" y="4365104"/>
              <a:ext cx="468052" cy="230937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1403648" y="3789040"/>
              <a:ext cx="288032" cy="576064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663788" y="4422199"/>
              <a:ext cx="36004" cy="605891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2708901" y="4716179"/>
              <a:ext cx="612068" cy="302946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>
              <a:off x="2663788" y="4422199"/>
              <a:ext cx="657181" cy="302945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556048" y="3645024"/>
              <a:ext cx="288032" cy="504056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V="1">
              <a:off x="1844080" y="3471182"/>
              <a:ext cx="711696" cy="67789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V="1">
              <a:off x="1556048" y="3458827"/>
              <a:ext cx="999728" cy="18619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843808" y="4206175"/>
              <a:ext cx="618245" cy="274397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3320969" y="4077072"/>
              <a:ext cx="141084" cy="403500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 flipV="1">
              <a:off x="2843808" y="4077072"/>
              <a:ext cx="477161" cy="129103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21" name="타원 120"/>
          <p:cNvSpPr/>
          <p:nvPr/>
        </p:nvSpPr>
        <p:spPr>
          <a:xfrm>
            <a:off x="827584" y="3212976"/>
            <a:ext cx="288032" cy="28803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2051720" y="3789040"/>
            <a:ext cx="288032" cy="28803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851920" y="3707740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occurrence(p</a:t>
            </a:r>
            <a:r>
              <a:rPr lang="en-US" altLang="ko-KR" dirty="0"/>
              <a:t>, G</a:t>
            </a:r>
            <a:r>
              <a:rPr lang="en-US" altLang="ko-KR" dirty="0" smtClean="0"/>
              <a:t>)=4</a:t>
            </a:r>
            <a:endParaRPr lang="en-US" altLang="ko-KR" dirty="0"/>
          </a:p>
        </p:txBody>
      </p:sp>
      <p:cxnSp>
        <p:nvCxnSpPr>
          <p:cNvPr id="124" name="직선 화살표 연결선 123"/>
          <p:cNvCxnSpPr/>
          <p:nvPr/>
        </p:nvCxnSpPr>
        <p:spPr bwMode="auto">
          <a:xfrm>
            <a:off x="467544" y="5229200"/>
            <a:ext cx="408398" cy="0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직선 화살표 연결선 125"/>
          <p:cNvCxnSpPr/>
          <p:nvPr/>
        </p:nvCxnSpPr>
        <p:spPr bwMode="auto">
          <a:xfrm>
            <a:off x="467544" y="5432870"/>
            <a:ext cx="40641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875942" y="501317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t=2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75942" y="529191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t=1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직사각형 129"/>
              <p:cNvSpPr/>
              <p:nvPr/>
            </p:nvSpPr>
            <p:spPr>
              <a:xfrm>
                <a:off x="4067944" y="4293096"/>
                <a:ext cx="4250202" cy="657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1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𝑠𝑢𝑝𝑝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𝑓𝑟𝑒𝑞</m:t>
                          </m:r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𝐺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0" name="직사각형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93096"/>
                <a:ext cx="4250202" cy="6571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/>
              <p:cNvSpPr/>
              <p:nvPr/>
            </p:nvSpPr>
            <p:spPr>
              <a:xfrm>
                <a:off x="4426254" y="5280186"/>
                <a:ext cx="3482685" cy="533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𝑐𝑜𝑛𝑓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𝑓𝑟𝑒𝑞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𝑓𝑟𝑒𝑞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=0.67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직사각형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54" y="5280186"/>
                <a:ext cx="3482685" cy="533544"/>
              </a:xfrm>
              <a:prstGeom prst="rect">
                <a:avLst/>
              </a:prstGeom>
              <a:blipFill rotWithShape="1">
                <a:blip r:embed="rId3"/>
                <a:stretch>
                  <a:fillRect l="-350" b="-5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타원 131"/>
          <p:cNvSpPr/>
          <p:nvPr/>
        </p:nvSpPr>
        <p:spPr>
          <a:xfrm>
            <a:off x="6660232" y="221001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7452320" y="221001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7092280" y="271407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/>
          <p:cNvCxnSpPr>
            <a:stCxn id="135" idx="1"/>
            <a:endCxn id="132" idx="5"/>
          </p:cNvCxnSpPr>
          <p:nvPr/>
        </p:nvCxnSpPr>
        <p:spPr bwMode="auto">
          <a:xfrm flipH="1" flipV="1">
            <a:off x="6906083" y="2455869"/>
            <a:ext cx="228378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직선 화살표 연결선 136"/>
          <p:cNvCxnSpPr>
            <a:stCxn id="135" idx="7"/>
            <a:endCxn id="133" idx="3"/>
          </p:cNvCxnSpPr>
          <p:nvPr/>
        </p:nvCxnSpPr>
        <p:spPr bwMode="auto">
          <a:xfrm flipV="1">
            <a:off x="7338131" y="2455869"/>
            <a:ext cx="156370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직사각형 137"/>
          <p:cNvSpPr/>
          <p:nvPr/>
        </p:nvSpPr>
        <p:spPr>
          <a:xfrm>
            <a:off x="6045747" y="2990400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Precondition pattern p</a:t>
            </a:r>
            <a:r>
              <a:rPr lang="en-US" altLang="ko-KR" baseline="30000" dirty="0" smtClean="0"/>
              <a:t>a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6881408" y="370774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freq</a:t>
            </a:r>
            <a:r>
              <a:rPr lang="en-US" altLang="ko-KR" dirty="0"/>
              <a:t>(p, G</a:t>
            </a:r>
            <a:r>
              <a:rPr lang="en-US" altLang="ko-KR" dirty="0" smtClean="0"/>
              <a:t>)=2</a:t>
            </a:r>
            <a:endParaRPr lang="en-US" altLang="ko-KR" dirty="0"/>
          </a:p>
        </p:txBody>
      </p:sp>
      <p:sp>
        <p:nvSpPr>
          <p:cNvPr id="15" name="오른쪽 화살표 14"/>
          <p:cNvSpPr/>
          <p:nvPr/>
        </p:nvSpPr>
        <p:spPr>
          <a:xfrm>
            <a:off x="6228184" y="3717032"/>
            <a:ext cx="413486" cy="32403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4716016" y="3645024"/>
            <a:ext cx="419610" cy="4227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399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2" grpId="0" animBg="1"/>
      <p:bldP spid="130" grpId="0"/>
      <p:bldP spid="131" grpId="0"/>
      <p:bldP spid="66" grpId="0"/>
      <p:bldP spid="15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 Definition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Given a directed, labeled, time-stamped graph, a support threshold, and  a confidence threshold, mine LF-rules that satisfy the given support and confidence threshold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835696" y="29969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483768" y="29969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15816" y="35730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75656" y="37890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88096" y="458112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99792" y="436510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35896" y="414908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259632" y="494116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99792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07904" y="486916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7"/>
            <a:endCxn id="5" idx="3"/>
          </p:cNvCxnSpPr>
          <p:nvPr/>
        </p:nvCxnSpPr>
        <p:spPr bwMode="auto">
          <a:xfrm flipV="1">
            <a:off x="1721507" y="3242803"/>
            <a:ext cx="156370" cy="588418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5" idx="6"/>
            <a:endCxn id="6" idx="2"/>
          </p:cNvCxnSpPr>
          <p:nvPr/>
        </p:nvCxnSpPr>
        <p:spPr bwMode="auto">
          <a:xfrm>
            <a:off x="2123728" y="3140968"/>
            <a:ext cx="36004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 bwMode="auto">
          <a:xfrm>
            <a:off x="2729619" y="3242803"/>
            <a:ext cx="228378" cy="3723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>
            <a:stCxn id="8" idx="4"/>
            <a:endCxn id="12" idx="0"/>
          </p:cNvCxnSpPr>
          <p:nvPr/>
        </p:nvCxnSpPr>
        <p:spPr bwMode="auto">
          <a:xfrm flipH="1">
            <a:off x="1403648" y="4077072"/>
            <a:ext cx="216024" cy="86409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8" idx="5"/>
            <a:endCxn id="9" idx="1"/>
          </p:cNvCxnSpPr>
          <p:nvPr/>
        </p:nvCxnSpPr>
        <p:spPr bwMode="auto">
          <a:xfrm>
            <a:off x="1721507" y="4034891"/>
            <a:ext cx="308770" cy="5884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>
            <a:stCxn id="8" idx="6"/>
            <a:endCxn id="7" idx="2"/>
          </p:cNvCxnSpPr>
          <p:nvPr/>
        </p:nvCxnSpPr>
        <p:spPr bwMode="auto">
          <a:xfrm flipV="1">
            <a:off x="1763688" y="3717032"/>
            <a:ext cx="1152128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>
            <a:stCxn id="7" idx="5"/>
            <a:endCxn id="11" idx="1"/>
          </p:cNvCxnSpPr>
          <p:nvPr/>
        </p:nvCxnSpPr>
        <p:spPr bwMode="auto">
          <a:xfrm>
            <a:off x="3161667" y="3818867"/>
            <a:ext cx="516410" cy="3723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>
            <a:stCxn id="7" idx="4"/>
            <a:endCxn id="10" idx="0"/>
          </p:cNvCxnSpPr>
          <p:nvPr/>
        </p:nvCxnSpPr>
        <p:spPr bwMode="auto">
          <a:xfrm flipH="1">
            <a:off x="2843808" y="3861048"/>
            <a:ext cx="216024" cy="504056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>
            <a:stCxn id="11" idx="4"/>
            <a:endCxn id="14" idx="0"/>
          </p:cNvCxnSpPr>
          <p:nvPr/>
        </p:nvCxnSpPr>
        <p:spPr bwMode="auto">
          <a:xfrm>
            <a:off x="3779912" y="4437112"/>
            <a:ext cx="72008" cy="432048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>
            <a:stCxn id="14" idx="3"/>
            <a:endCxn id="13" idx="6"/>
          </p:cNvCxnSpPr>
          <p:nvPr/>
        </p:nvCxnSpPr>
        <p:spPr bwMode="auto">
          <a:xfrm flipH="1">
            <a:off x="2987824" y="5115011"/>
            <a:ext cx="762261" cy="402221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>
            <a:stCxn id="10" idx="4"/>
            <a:endCxn id="13" idx="0"/>
          </p:cNvCxnSpPr>
          <p:nvPr/>
        </p:nvCxnSpPr>
        <p:spPr bwMode="auto">
          <a:xfrm>
            <a:off x="2843808" y="4653136"/>
            <a:ext cx="0" cy="7200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>
            <a:stCxn id="12" idx="6"/>
            <a:endCxn id="9" idx="3"/>
          </p:cNvCxnSpPr>
          <p:nvPr/>
        </p:nvCxnSpPr>
        <p:spPr bwMode="auto">
          <a:xfrm flipV="1">
            <a:off x="1547664" y="4826979"/>
            <a:ext cx="482613" cy="258205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>
            <a:stCxn id="9" idx="6"/>
            <a:endCxn id="10" idx="2"/>
          </p:cNvCxnSpPr>
          <p:nvPr/>
        </p:nvCxnSpPr>
        <p:spPr bwMode="auto">
          <a:xfrm flipV="1">
            <a:off x="2276128" y="4509120"/>
            <a:ext cx="423664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직선 화살표 연결선 27"/>
          <p:cNvCxnSpPr>
            <a:stCxn id="10" idx="6"/>
            <a:endCxn id="11" idx="2"/>
          </p:cNvCxnSpPr>
          <p:nvPr/>
        </p:nvCxnSpPr>
        <p:spPr bwMode="auto">
          <a:xfrm flipV="1">
            <a:off x="2987824" y="4293096"/>
            <a:ext cx="648072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>
            <a:stCxn id="10" idx="5"/>
            <a:endCxn id="14" idx="2"/>
          </p:cNvCxnSpPr>
          <p:nvPr/>
        </p:nvCxnSpPr>
        <p:spPr bwMode="auto">
          <a:xfrm>
            <a:off x="2945643" y="4610955"/>
            <a:ext cx="762261" cy="40222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stCxn id="9" idx="7"/>
            <a:endCxn id="7" idx="3"/>
          </p:cNvCxnSpPr>
          <p:nvPr/>
        </p:nvCxnSpPr>
        <p:spPr bwMode="auto">
          <a:xfrm flipV="1">
            <a:off x="2233947" y="3818867"/>
            <a:ext cx="724050" cy="804442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1115616" y="5805264"/>
            <a:ext cx="408398" cy="0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1115616" y="6008934"/>
            <a:ext cx="40641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524014" y="55892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t=2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14" y="58679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t=1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5406722" y="3896581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198810" y="3896581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 bwMode="auto">
          <a:xfrm>
            <a:off x="5676824" y="3986807"/>
            <a:ext cx="551820" cy="129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타원 52"/>
          <p:cNvSpPr/>
          <p:nvPr/>
        </p:nvSpPr>
        <p:spPr>
          <a:xfrm>
            <a:off x="5838770" y="4400637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/>
          <p:cNvCxnSpPr>
            <a:stCxn id="53" idx="1"/>
            <a:endCxn id="50" idx="5"/>
          </p:cNvCxnSpPr>
          <p:nvPr/>
        </p:nvCxnSpPr>
        <p:spPr bwMode="auto">
          <a:xfrm flipH="1" flipV="1">
            <a:off x="5652573" y="4142432"/>
            <a:ext cx="228378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>
            <a:stCxn id="53" idx="7"/>
            <a:endCxn id="51" idx="3"/>
          </p:cNvCxnSpPr>
          <p:nvPr/>
        </p:nvCxnSpPr>
        <p:spPr bwMode="auto">
          <a:xfrm flipV="1">
            <a:off x="6084621" y="4142432"/>
            <a:ext cx="156370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436096" y="471585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LF-rule1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83968" y="2924944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Support=0.1, Confidence=0.5</a:t>
            </a:r>
            <a:endParaRPr lang="ko-KR" altLang="en-US" dirty="0"/>
          </a:p>
        </p:txBody>
      </p:sp>
      <p:sp>
        <p:nvSpPr>
          <p:cNvPr id="58" name="오른쪽 화살표 57"/>
          <p:cNvSpPr/>
          <p:nvPr/>
        </p:nvSpPr>
        <p:spPr>
          <a:xfrm>
            <a:off x="4427984" y="4149080"/>
            <a:ext cx="576064" cy="33149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588224" y="47251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LF-rule2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68344" y="47251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LF-rule3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6732240" y="4221088"/>
            <a:ext cx="72008" cy="937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884640" y="4221088"/>
            <a:ext cx="72008" cy="937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020272" y="4221088"/>
            <a:ext cx="72008" cy="937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64288" y="4221088"/>
            <a:ext cx="72008" cy="937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7308304" y="4221088"/>
            <a:ext cx="72008" cy="937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746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Related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 formation pattern &amp; link formation rule</a:t>
            </a:r>
          </a:p>
          <a:p>
            <a:r>
              <a:rPr lang="en-US" altLang="ko-KR" u="sng" dirty="0" smtClean="0"/>
              <a:t>LFR-Miner</a:t>
            </a:r>
            <a:endParaRPr lang="en-US" altLang="ko-KR" u="sng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842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Mining Link Formation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 gSpan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a state-of-the-art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mining algorithm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Subgraph</a:t>
            </a:r>
            <a:r>
              <a:rPr lang="en-US" altLang="ko-KR" dirty="0" smtClean="0"/>
              <a:t> mining</a:t>
            </a:r>
          </a:p>
          <a:p>
            <a:pPr lvl="1"/>
            <a:r>
              <a:rPr lang="en-US" altLang="ko-KR" dirty="0" smtClean="0"/>
              <a:t>Extract all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whose </a:t>
            </a:r>
            <a:r>
              <a:rPr lang="en-US" altLang="ko-KR" dirty="0" smtClean="0"/>
              <a:t>support </a:t>
            </a:r>
            <a:r>
              <a:rPr lang="en-US" altLang="ko-KR" dirty="0" smtClean="0"/>
              <a:t>and confidence </a:t>
            </a:r>
            <a:r>
              <a:rPr lang="en-US" altLang="ko-KR" dirty="0" smtClean="0"/>
              <a:t>satisfy </a:t>
            </a:r>
            <a:r>
              <a:rPr lang="en-US" altLang="ko-KR" dirty="0" smtClean="0"/>
              <a:t>the given support threshold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Naïve approach for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mining</a:t>
            </a:r>
          </a:p>
          <a:p>
            <a:pPr lvl="1"/>
            <a:r>
              <a:rPr lang="en-US" altLang="ko-KR" dirty="0" smtClean="0"/>
              <a:t>Generate all possible </a:t>
            </a:r>
            <a:r>
              <a:rPr lang="en-US" altLang="ko-KR" dirty="0" err="1" smtClean="0"/>
              <a:t>subgraphs</a:t>
            </a:r>
            <a:endParaRPr lang="en-US" altLang="ko-KR" dirty="0"/>
          </a:p>
          <a:p>
            <a:pPr lvl="1"/>
            <a:r>
              <a:rPr lang="en-US" altLang="ko-KR" dirty="0" smtClean="0"/>
              <a:t>Count the occurrence for each </a:t>
            </a:r>
            <a:r>
              <a:rPr lang="en-US" altLang="ko-KR" dirty="0" err="1" smtClean="0"/>
              <a:t>subgraph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Problem</a:t>
            </a:r>
          </a:p>
          <a:p>
            <a:pPr lvl="1"/>
            <a:r>
              <a:rPr lang="en-US" altLang="ko-KR" dirty="0" smtClean="0"/>
              <a:t>Repeated discovery of the same graph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949280"/>
            <a:ext cx="859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aseline="30000" dirty="0" smtClean="0"/>
              <a:t>1</a:t>
            </a:r>
            <a:r>
              <a:rPr lang="en-US" altLang="ko-KR" dirty="0" smtClean="0"/>
              <a:t>X.Yan and J. Han, </a:t>
            </a:r>
            <a:r>
              <a:rPr lang="en-US" altLang="ko-KR" dirty="0" err="1" smtClean="0"/>
              <a:t>gSpan</a:t>
            </a:r>
            <a:r>
              <a:rPr lang="en-US" altLang="ko-KR" dirty="0" smtClean="0"/>
              <a:t>: Graph-based substructure pattern mining, ICDM, 2002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15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182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gSpan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Problem: many duplicate graphs </a:t>
            </a:r>
            <a:r>
              <a:rPr lang="en-US" altLang="ko-KR" dirty="0" smtClean="0"/>
              <a:t>are generated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619672" y="472514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7624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619672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5" idx="3"/>
            <a:endCxn id="6" idx="7"/>
          </p:cNvCxnSpPr>
          <p:nvPr/>
        </p:nvCxnSpPr>
        <p:spPr bwMode="auto">
          <a:xfrm flipH="1">
            <a:off x="1433475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직선 연결선 11"/>
          <p:cNvCxnSpPr>
            <a:stCxn id="5" idx="4"/>
            <a:endCxn id="7" idx="0"/>
          </p:cNvCxnSpPr>
          <p:nvPr/>
        </p:nvCxnSpPr>
        <p:spPr bwMode="auto">
          <a:xfrm>
            <a:off x="1763688" y="5013176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직선 연결선 13"/>
          <p:cNvCxnSpPr>
            <a:stCxn id="5" idx="5"/>
            <a:endCxn id="8" idx="1"/>
          </p:cNvCxnSpPr>
          <p:nvPr/>
        </p:nvCxnSpPr>
        <p:spPr bwMode="auto">
          <a:xfrm>
            <a:off x="1865523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234758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2790" y="5021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7662" y="50038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644546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356514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3257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3"/>
            <a:endCxn id="19" idx="0"/>
          </p:cNvCxnSpPr>
          <p:nvPr/>
        </p:nvCxnSpPr>
        <p:spPr bwMode="auto">
          <a:xfrm flipH="1">
            <a:off x="1500530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>
            <a:stCxn id="18" idx="5"/>
            <a:endCxn id="20" idx="0"/>
          </p:cNvCxnSpPr>
          <p:nvPr/>
        </p:nvCxnSpPr>
        <p:spPr bwMode="auto">
          <a:xfrm>
            <a:off x="1890397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59632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79712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763150" y="19888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763150" y="256490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8" idx="4"/>
            <a:endCxn id="39" idx="0"/>
          </p:cNvCxnSpPr>
          <p:nvPr/>
        </p:nvCxnSpPr>
        <p:spPr bwMode="auto">
          <a:xfrm>
            <a:off x="4907166" y="2276872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666268" y="2213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195736" y="19888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195736" y="256490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2" idx="4"/>
            <a:endCxn id="43" idx="0"/>
          </p:cNvCxnSpPr>
          <p:nvPr/>
        </p:nvCxnSpPr>
        <p:spPr bwMode="auto">
          <a:xfrm>
            <a:off x="2339752" y="2276872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098854" y="2213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7308304" y="19888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308304" y="256490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6" idx="4"/>
            <a:endCxn id="47" idx="0"/>
          </p:cNvCxnSpPr>
          <p:nvPr/>
        </p:nvCxnSpPr>
        <p:spPr bwMode="auto">
          <a:xfrm>
            <a:off x="7452320" y="2276872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211422" y="22132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2771800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48376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059832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64" idx="3"/>
            <a:endCxn id="65" idx="0"/>
          </p:cNvCxnSpPr>
          <p:nvPr/>
        </p:nvCxnSpPr>
        <p:spPr bwMode="auto">
          <a:xfrm flipH="1">
            <a:off x="2627784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8" name="직선 연결선 67"/>
          <p:cNvCxnSpPr>
            <a:stCxn id="64" idx="5"/>
            <a:endCxn id="66" idx="0"/>
          </p:cNvCxnSpPr>
          <p:nvPr/>
        </p:nvCxnSpPr>
        <p:spPr bwMode="auto">
          <a:xfrm>
            <a:off x="3017651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386886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06966" y="3573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4211960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92392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499992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71" idx="3"/>
            <a:endCxn id="72" idx="0"/>
          </p:cNvCxnSpPr>
          <p:nvPr/>
        </p:nvCxnSpPr>
        <p:spPr bwMode="auto">
          <a:xfrm flipH="1">
            <a:off x="4067944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5" name="직선 연결선 74"/>
          <p:cNvCxnSpPr>
            <a:stCxn id="71" idx="5"/>
            <a:endCxn id="73" idx="0"/>
          </p:cNvCxnSpPr>
          <p:nvPr/>
        </p:nvCxnSpPr>
        <p:spPr bwMode="auto">
          <a:xfrm>
            <a:off x="4457811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827046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47126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5292080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00404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580112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8" idx="3"/>
            <a:endCxn id="79" idx="0"/>
          </p:cNvCxnSpPr>
          <p:nvPr/>
        </p:nvCxnSpPr>
        <p:spPr bwMode="auto">
          <a:xfrm flipH="1">
            <a:off x="5148064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2" name="직선 연결선 81"/>
          <p:cNvCxnSpPr>
            <a:stCxn id="78" idx="5"/>
            <a:endCxn id="80" idx="0"/>
          </p:cNvCxnSpPr>
          <p:nvPr/>
        </p:nvCxnSpPr>
        <p:spPr bwMode="auto">
          <a:xfrm>
            <a:off x="5537931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907166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27246" y="3573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6732240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644420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020272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>
            <a:stCxn id="85" idx="3"/>
            <a:endCxn id="86" idx="0"/>
          </p:cNvCxnSpPr>
          <p:nvPr/>
        </p:nvCxnSpPr>
        <p:spPr bwMode="auto">
          <a:xfrm flipH="1">
            <a:off x="6588224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9" name="직선 연결선 88"/>
          <p:cNvCxnSpPr>
            <a:stCxn id="85" idx="5"/>
            <a:endCxn id="87" idx="0"/>
          </p:cNvCxnSpPr>
          <p:nvPr/>
        </p:nvCxnSpPr>
        <p:spPr bwMode="auto">
          <a:xfrm>
            <a:off x="6978091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6347326" y="356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067406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7884368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596336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8172400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stCxn id="92" idx="3"/>
            <a:endCxn id="93" idx="0"/>
          </p:cNvCxnSpPr>
          <p:nvPr/>
        </p:nvCxnSpPr>
        <p:spPr bwMode="auto">
          <a:xfrm flipH="1">
            <a:off x="7740352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6" name="직선 연결선 95"/>
          <p:cNvCxnSpPr>
            <a:stCxn id="92" idx="5"/>
            <a:endCxn id="94" idx="0"/>
          </p:cNvCxnSpPr>
          <p:nvPr/>
        </p:nvCxnSpPr>
        <p:spPr bwMode="auto">
          <a:xfrm>
            <a:off x="8130219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499454" y="356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219534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00" name="직선 화살표 연결선 99"/>
          <p:cNvCxnSpPr/>
          <p:nvPr/>
        </p:nvCxnSpPr>
        <p:spPr bwMode="auto">
          <a:xfrm flipH="1">
            <a:off x="1949968" y="2924944"/>
            <a:ext cx="245768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1" name="직선 화살표 연결선 100"/>
          <p:cNvCxnSpPr/>
          <p:nvPr/>
        </p:nvCxnSpPr>
        <p:spPr bwMode="auto">
          <a:xfrm flipH="1">
            <a:off x="4398240" y="2924944"/>
            <a:ext cx="245768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2" name="직선 화살표 연결선 101"/>
          <p:cNvCxnSpPr/>
          <p:nvPr/>
        </p:nvCxnSpPr>
        <p:spPr bwMode="auto">
          <a:xfrm flipH="1">
            <a:off x="6948264" y="2924944"/>
            <a:ext cx="245768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3" name="직선 화살표 연결선 102"/>
          <p:cNvCxnSpPr/>
          <p:nvPr/>
        </p:nvCxnSpPr>
        <p:spPr bwMode="auto">
          <a:xfrm>
            <a:off x="2543340" y="2924944"/>
            <a:ext cx="22846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6" name="직선 화살표 연결선 105"/>
          <p:cNvCxnSpPr/>
          <p:nvPr/>
        </p:nvCxnSpPr>
        <p:spPr bwMode="auto">
          <a:xfrm>
            <a:off x="5135628" y="2924944"/>
            <a:ext cx="22846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7" name="직선 화살표 연결선 106"/>
          <p:cNvCxnSpPr/>
          <p:nvPr/>
        </p:nvCxnSpPr>
        <p:spPr bwMode="auto">
          <a:xfrm>
            <a:off x="7740352" y="2924944"/>
            <a:ext cx="22846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14" name="타원 113"/>
          <p:cNvSpPr/>
          <p:nvPr/>
        </p:nvSpPr>
        <p:spPr>
          <a:xfrm>
            <a:off x="2915816" y="472514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483768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915816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3347864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>
            <a:stCxn id="114" idx="3"/>
            <a:endCxn id="115" idx="7"/>
          </p:cNvCxnSpPr>
          <p:nvPr/>
        </p:nvCxnSpPr>
        <p:spPr bwMode="auto">
          <a:xfrm flipH="1">
            <a:off x="2729619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9" name="직선 연결선 118"/>
          <p:cNvCxnSpPr>
            <a:stCxn id="114" idx="4"/>
            <a:endCxn id="116" idx="0"/>
          </p:cNvCxnSpPr>
          <p:nvPr/>
        </p:nvCxnSpPr>
        <p:spPr bwMode="auto">
          <a:xfrm>
            <a:off x="3059832" y="5013176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0" name="직선 연결선 119"/>
          <p:cNvCxnSpPr>
            <a:stCxn id="114" idx="5"/>
            <a:endCxn id="117" idx="1"/>
          </p:cNvCxnSpPr>
          <p:nvPr/>
        </p:nvCxnSpPr>
        <p:spPr bwMode="auto">
          <a:xfrm>
            <a:off x="3161667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530902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818934" y="5021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3806" y="50038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4211960" y="472514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3779912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4211960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4644008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/>
          <p:cNvCxnSpPr>
            <a:stCxn id="124" idx="3"/>
            <a:endCxn id="125" idx="7"/>
          </p:cNvCxnSpPr>
          <p:nvPr/>
        </p:nvCxnSpPr>
        <p:spPr bwMode="auto">
          <a:xfrm flipH="1">
            <a:off x="4025763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9" name="직선 연결선 128"/>
          <p:cNvCxnSpPr>
            <a:stCxn id="124" idx="4"/>
            <a:endCxn id="126" idx="0"/>
          </p:cNvCxnSpPr>
          <p:nvPr/>
        </p:nvCxnSpPr>
        <p:spPr bwMode="auto">
          <a:xfrm>
            <a:off x="4355976" y="5013176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0" name="직선 연결선 129"/>
          <p:cNvCxnSpPr>
            <a:stCxn id="124" idx="5"/>
            <a:endCxn id="127" idx="1"/>
          </p:cNvCxnSpPr>
          <p:nvPr/>
        </p:nvCxnSpPr>
        <p:spPr bwMode="auto">
          <a:xfrm>
            <a:off x="4457811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3827046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5078" y="5021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559950" y="50038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5508104" y="472514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5076056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5508104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5940152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>
            <a:stCxn id="134" idx="3"/>
            <a:endCxn id="135" idx="7"/>
          </p:cNvCxnSpPr>
          <p:nvPr/>
        </p:nvCxnSpPr>
        <p:spPr bwMode="auto">
          <a:xfrm flipH="1">
            <a:off x="5321907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9" name="직선 연결선 138"/>
          <p:cNvCxnSpPr>
            <a:stCxn id="134" idx="4"/>
            <a:endCxn id="136" idx="0"/>
          </p:cNvCxnSpPr>
          <p:nvPr/>
        </p:nvCxnSpPr>
        <p:spPr bwMode="auto">
          <a:xfrm>
            <a:off x="5652120" y="5013176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0" name="직선 연결선 139"/>
          <p:cNvCxnSpPr>
            <a:stCxn id="134" idx="5"/>
            <a:endCxn id="137" idx="1"/>
          </p:cNvCxnSpPr>
          <p:nvPr/>
        </p:nvCxnSpPr>
        <p:spPr bwMode="auto">
          <a:xfrm>
            <a:off x="5753955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5123190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411222" y="5021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5856094" y="50038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44" name="타원 143"/>
          <p:cNvSpPr/>
          <p:nvPr/>
        </p:nvSpPr>
        <p:spPr>
          <a:xfrm>
            <a:off x="6804248" y="472514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6372200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6804248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7236296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>
            <a:stCxn id="144" idx="3"/>
            <a:endCxn id="145" idx="7"/>
          </p:cNvCxnSpPr>
          <p:nvPr/>
        </p:nvCxnSpPr>
        <p:spPr bwMode="auto">
          <a:xfrm flipH="1">
            <a:off x="6618051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9" name="직선 연결선 148"/>
          <p:cNvCxnSpPr>
            <a:stCxn id="144" idx="4"/>
            <a:endCxn id="146" idx="0"/>
          </p:cNvCxnSpPr>
          <p:nvPr/>
        </p:nvCxnSpPr>
        <p:spPr bwMode="auto">
          <a:xfrm>
            <a:off x="6948264" y="5013176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0" name="직선 연결선 149"/>
          <p:cNvCxnSpPr>
            <a:stCxn id="144" idx="5"/>
            <a:endCxn id="147" idx="1"/>
          </p:cNvCxnSpPr>
          <p:nvPr/>
        </p:nvCxnSpPr>
        <p:spPr bwMode="auto">
          <a:xfrm>
            <a:off x="7050099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6419334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707366" y="5021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7152238" y="50038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54" name="타원 153"/>
          <p:cNvSpPr/>
          <p:nvPr/>
        </p:nvSpPr>
        <p:spPr>
          <a:xfrm>
            <a:off x="8172400" y="472514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7740352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8172400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8604448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/>
          <p:cNvCxnSpPr>
            <a:stCxn id="154" idx="3"/>
            <a:endCxn id="155" idx="7"/>
          </p:cNvCxnSpPr>
          <p:nvPr/>
        </p:nvCxnSpPr>
        <p:spPr bwMode="auto">
          <a:xfrm flipH="1">
            <a:off x="7986203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9" name="직선 연결선 158"/>
          <p:cNvCxnSpPr>
            <a:stCxn id="154" idx="4"/>
            <a:endCxn id="156" idx="0"/>
          </p:cNvCxnSpPr>
          <p:nvPr/>
        </p:nvCxnSpPr>
        <p:spPr bwMode="auto">
          <a:xfrm>
            <a:off x="8316416" y="5013176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0" name="직선 연결선 159"/>
          <p:cNvCxnSpPr>
            <a:stCxn id="154" idx="5"/>
            <a:endCxn id="157" idx="1"/>
          </p:cNvCxnSpPr>
          <p:nvPr/>
        </p:nvCxnSpPr>
        <p:spPr bwMode="auto">
          <a:xfrm>
            <a:off x="8418251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7787486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8075518" y="5021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8520390" y="50038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164" name="직선 화살표 연결선 163"/>
          <p:cNvCxnSpPr/>
          <p:nvPr/>
        </p:nvCxnSpPr>
        <p:spPr bwMode="auto">
          <a:xfrm>
            <a:off x="1793516" y="4293096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65" name="직선 화살표 연결선 164"/>
          <p:cNvCxnSpPr/>
          <p:nvPr/>
        </p:nvCxnSpPr>
        <p:spPr bwMode="auto">
          <a:xfrm>
            <a:off x="4343540" y="4293096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67" name="직선 화살표 연결선 166"/>
          <p:cNvCxnSpPr/>
          <p:nvPr/>
        </p:nvCxnSpPr>
        <p:spPr bwMode="auto">
          <a:xfrm>
            <a:off x="3072268" y="4293096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75" name="직선 화살표 연결선 174"/>
          <p:cNvCxnSpPr/>
          <p:nvPr/>
        </p:nvCxnSpPr>
        <p:spPr bwMode="auto">
          <a:xfrm>
            <a:off x="5622376" y="4293096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76" name="직선 화살표 연결선 175"/>
          <p:cNvCxnSpPr/>
          <p:nvPr/>
        </p:nvCxnSpPr>
        <p:spPr bwMode="auto">
          <a:xfrm>
            <a:off x="8172400" y="4293096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77" name="직선 화살표 연결선 176"/>
          <p:cNvCxnSpPr/>
          <p:nvPr/>
        </p:nvCxnSpPr>
        <p:spPr bwMode="auto">
          <a:xfrm>
            <a:off x="6901128" y="4293096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1520" y="220486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1-edge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51520" y="33477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2-edge</a:t>
            </a:r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251520" y="4859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3-edge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16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089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gSpan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DFS code for a pattern </a:t>
            </a:r>
          </a:p>
          <a:p>
            <a:pPr lvl="1"/>
            <a:r>
              <a:rPr lang="en-US" altLang="ko-KR" dirty="0" smtClean="0"/>
              <a:t>Transform a graph to an edge </a:t>
            </a:r>
            <a:r>
              <a:rPr lang="en-US" altLang="ko-KR" dirty="0" smtClean="0"/>
              <a:t>sequence</a:t>
            </a:r>
          </a:p>
          <a:p>
            <a:pPr lvl="1"/>
            <a:r>
              <a:rPr lang="en-US" altLang="ko-KR" dirty="0" smtClean="0"/>
              <a:t>Apply DFS subscripting to all nodes to encode the traversal order in a DFS tree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Backward edges for a vertex must be appear just before its forward edges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1" name="오른쪽 화살표 80"/>
          <p:cNvSpPr/>
          <p:nvPr/>
        </p:nvSpPr>
        <p:spPr>
          <a:xfrm>
            <a:off x="4499992" y="5816297"/>
            <a:ext cx="267232" cy="27699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818432" y="5805264"/>
            <a:ext cx="254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&lt;(v0,v1), (v1,v2), (v2,v3), (v3,v1)&gt;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2267744" y="4282063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2267744" y="4858127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1979712" y="5506199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2627784" y="5506199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87" name="직선 연결선 86"/>
          <p:cNvCxnSpPr>
            <a:stCxn id="83" idx="4"/>
            <a:endCxn id="84" idx="0"/>
          </p:cNvCxnSpPr>
          <p:nvPr/>
        </p:nvCxnSpPr>
        <p:spPr bwMode="auto">
          <a:xfrm>
            <a:off x="2411760" y="4570095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8" name="직선 연결선 87"/>
          <p:cNvCxnSpPr>
            <a:stCxn id="84" idx="3"/>
            <a:endCxn id="85" idx="0"/>
          </p:cNvCxnSpPr>
          <p:nvPr/>
        </p:nvCxnSpPr>
        <p:spPr bwMode="auto">
          <a:xfrm flipH="1">
            <a:off x="2123728" y="5103978"/>
            <a:ext cx="186197" cy="4022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9" name="직선 연결선 88"/>
          <p:cNvCxnSpPr>
            <a:stCxn id="84" idx="5"/>
            <a:endCxn id="86" idx="0"/>
          </p:cNvCxnSpPr>
          <p:nvPr/>
        </p:nvCxnSpPr>
        <p:spPr bwMode="auto">
          <a:xfrm>
            <a:off x="2513595" y="5103978"/>
            <a:ext cx="258205" cy="4022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직선 연결선 89"/>
          <p:cNvCxnSpPr>
            <a:stCxn id="85" idx="6"/>
            <a:endCxn id="86" idx="2"/>
          </p:cNvCxnSpPr>
          <p:nvPr/>
        </p:nvCxnSpPr>
        <p:spPr bwMode="auto">
          <a:xfrm>
            <a:off x="2267744" y="5650215"/>
            <a:ext cx="3600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1" name="타원 90"/>
          <p:cNvSpPr/>
          <p:nvPr/>
        </p:nvSpPr>
        <p:spPr>
          <a:xfrm>
            <a:off x="5436096" y="422108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v0</a:t>
            </a:r>
            <a:endParaRPr lang="ko-KR" altLang="en-US" sz="1200" dirty="0"/>
          </a:p>
        </p:txBody>
      </p:sp>
      <p:sp>
        <p:nvSpPr>
          <p:cNvPr id="92" name="타원 91"/>
          <p:cNvSpPr/>
          <p:nvPr/>
        </p:nvSpPr>
        <p:spPr>
          <a:xfrm>
            <a:off x="5436096" y="47971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v1</a:t>
            </a:r>
            <a:endParaRPr lang="ko-KR" altLang="en-US" sz="1200" dirty="0"/>
          </a:p>
        </p:txBody>
      </p:sp>
      <p:sp>
        <p:nvSpPr>
          <p:cNvPr id="93" name="타원 92"/>
          <p:cNvSpPr/>
          <p:nvPr/>
        </p:nvSpPr>
        <p:spPr>
          <a:xfrm>
            <a:off x="5148064" y="544522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v2</a:t>
            </a:r>
            <a:endParaRPr lang="ko-KR" altLang="en-US" sz="1200" dirty="0"/>
          </a:p>
        </p:txBody>
      </p:sp>
      <p:sp>
        <p:nvSpPr>
          <p:cNvPr id="94" name="타원 93"/>
          <p:cNvSpPr/>
          <p:nvPr/>
        </p:nvSpPr>
        <p:spPr>
          <a:xfrm>
            <a:off x="5796136" y="544522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v3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1" idx="4"/>
            <a:endCxn id="92" idx="0"/>
          </p:cNvCxnSpPr>
          <p:nvPr/>
        </p:nvCxnSpPr>
        <p:spPr bwMode="auto">
          <a:xfrm>
            <a:off x="5580112" y="4509120"/>
            <a:ext cx="0" cy="28803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6" name="직선 연결선 95"/>
          <p:cNvCxnSpPr>
            <a:stCxn id="92" idx="3"/>
            <a:endCxn id="93" idx="0"/>
          </p:cNvCxnSpPr>
          <p:nvPr/>
        </p:nvCxnSpPr>
        <p:spPr bwMode="auto">
          <a:xfrm flipH="1">
            <a:off x="5292080" y="5043003"/>
            <a:ext cx="186197" cy="4022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7" name="직선 연결선 96"/>
          <p:cNvCxnSpPr>
            <a:stCxn id="92" idx="5"/>
            <a:endCxn id="94" idx="0"/>
          </p:cNvCxnSpPr>
          <p:nvPr/>
        </p:nvCxnSpPr>
        <p:spPr bwMode="auto">
          <a:xfrm>
            <a:off x="5681947" y="5043003"/>
            <a:ext cx="258205" cy="4022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8" name="직선 연결선 97"/>
          <p:cNvCxnSpPr>
            <a:stCxn id="93" idx="6"/>
            <a:endCxn id="94" idx="2"/>
          </p:cNvCxnSpPr>
          <p:nvPr/>
        </p:nvCxnSpPr>
        <p:spPr bwMode="auto">
          <a:xfrm>
            <a:off x="5436096" y="5589240"/>
            <a:ext cx="36004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29" name="직선 연결선 5128"/>
          <p:cNvCxnSpPr/>
          <p:nvPr/>
        </p:nvCxnSpPr>
        <p:spPr bwMode="auto">
          <a:xfrm>
            <a:off x="4716016" y="4005064"/>
            <a:ext cx="3600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30" name="TextBox 5129"/>
          <p:cNvSpPr txBox="1"/>
          <p:nvPr/>
        </p:nvSpPr>
        <p:spPr>
          <a:xfrm>
            <a:off x="5148064" y="3861048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Backward edge (not in DFS tree)</a:t>
            </a:r>
            <a:endParaRPr lang="ko-KR" altLang="en-US" sz="1200" dirty="0"/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4716016" y="3789040"/>
            <a:ext cx="36004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148064" y="3656057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Forward edge (in DFS tree)</a:t>
            </a:r>
            <a:endParaRPr lang="ko-KR" altLang="en-US" sz="1200" dirty="0"/>
          </a:p>
        </p:txBody>
      </p:sp>
      <p:sp>
        <p:nvSpPr>
          <p:cNvPr id="5131" name="슬라이드 번호 개체 틀 5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200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gSpan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22854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Every graph can be represented by a DFS code</a:t>
            </a:r>
          </a:p>
          <a:p>
            <a:r>
              <a:rPr lang="en-US" altLang="ko-KR" dirty="0" smtClean="0"/>
              <a:t>We do not need to extend a DFS code into an incorrect DFS code </a:t>
            </a:r>
            <a:r>
              <a:rPr lang="en-US" altLang="ko-KR" dirty="0" smtClean="0">
                <a:sym typeface="Wingdings" pitchFamily="2" charset="2"/>
              </a:rPr>
              <a:t> the graph is redundant</a:t>
            </a:r>
            <a:endParaRPr lang="en-US" altLang="ko-KR" dirty="0" smtClean="0"/>
          </a:p>
          <a:p>
            <a:r>
              <a:rPr lang="en-US" altLang="ko-KR" dirty="0" smtClean="0"/>
              <a:t>Rightmost extension</a:t>
            </a:r>
          </a:p>
          <a:p>
            <a:pPr lvl="1"/>
            <a:r>
              <a:rPr lang="en-US" altLang="ko-KR" dirty="0" smtClean="0"/>
              <a:t>A backward edge can only grow from the rightmost vertices of g to any vertices on the rightmost path</a:t>
            </a:r>
          </a:p>
          <a:p>
            <a:pPr lvl="1"/>
            <a:r>
              <a:rPr lang="en-US" altLang="ko-KR" dirty="0" smtClean="0"/>
              <a:t>A forward edge can grow from vertices along the rightmost path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4736177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&lt;(v0,v1), (v1,v2), (v1,v3)&gt;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419872" y="4725144"/>
            <a:ext cx="254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&lt;(v0,v1), (v1,v2), (v1,v3), (v3,v2)&gt;</a:t>
            </a:r>
            <a:endParaRPr lang="ko-KR" altLang="en-US" sz="1200" dirty="0"/>
          </a:p>
        </p:txBody>
      </p:sp>
      <p:sp>
        <p:nvSpPr>
          <p:cNvPr id="40" name="곱셈 기호 39"/>
          <p:cNvSpPr/>
          <p:nvPr/>
        </p:nvSpPr>
        <p:spPr>
          <a:xfrm>
            <a:off x="4355976" y="4662428"/>
            <a:ext cx="419610" cy="4227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960952" y="4736177"/>
            <a:ext cx="267232" cy="27699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79392" y="4725144"/>
            <a:ext cx="254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&lt;(v0,v1), (v1,v2), (v2,v3), (v3,v1)&gt;</a:t>
            </a:r>
            <a:endParaRPr lang="ko-KR" altLang="en-US" sz="1200" dirty="0"/>
          </a:p>
        </p:txBody>
      </p:sp>
      <p:sp>
        <p:nvSpPr>
          <p:cNvPr id="61" name="타원 60"/>
          <p:cNvSpPr/>
          <p:nvPr/>
        </p:nvSpPr>
        <p:spPr>
          <a:xfrm>
            <a:off x="1835696" y="342900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v0</a:t>
            </a:r>
            <a:endParaRPr lang="ko-KR" altLang="en-US" sz="1200" dirty="0"/>
          </a:p>
        </p:txBody>
      </p:sp>
      <p:sp>
        <p:nvSpPr>
          <p:cNvPr id="62" name="타원 61"/>
          <p:cNvSpPr/>
          <p:nvPr/>
        </p:nvSpPr>
        <p:spPr>
          <a:xfrm>
            <a:off x="1835696" y="38703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v1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1547664" y="437439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v2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2195736" y="437439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v3</a:t>
            </a:r>
            <a:endParaRPr lang="ko-KR" altLang="en-US" sz="1200" dirty="0"/>
          </a:p>
        </p:txBody>
      </p:sp>
      <p:cxnSp>
        <p:nvCxnSpPr>
          <p:cNvPr id="65" name="직선 연결선 64"/>
          <p:cNvCxnSpPr>
            <a:stCxn id="61" idx="4"/>
            <a:endCxn id="62" idx="0"/>
          </p:cNvCxnSpPr>
          <p:nvPr/>
        </p:nvCxnSpPr>
        <p:spPr bwMode="auto">
          <a:xfrm>
            <a:off x="1979712" y="3717032"/>
            <a:ext cx="0" cy="1533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직선 연결선 65"/>
          <p:cNvCxnSpPr>
            <a:stCxn id="62" idx="3"/>
            <a:endCxn id="63" idx="0"/>
          </p:cNvCxnSpPr>
          <p:nvPr/>
        </p:nvCxnSpPr>
        <p:spPr bwMode="auto">
          <a:xfrm flipH="1">
            <a:off x="1691680" y="4116191"/>
            <a:ext cx="186197" cy="2582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7" name="직선 연결선 66"/>
          <p:cNvCxnSpPr>
            <a:stCxn id="62" idx="5"/>
            <a:endCxn id="64" idx="0"/>
          </p:cNvCxnSpPr>
          <p:nvPr/>
        </p:nvCxnSpPr>
        <p:spPr bwMode="auto">
          <a:xfrm>
            <a:off x="2081547" y="4116191"/>
            <a:ext cx="258205" cy="2582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8" name="타원 67"/>
          <p:cNvSpPr/>
          <p:nvPr/>
        </p:nvSpPr>
        <p:spPr>
          <a:xfrm>
            <a:off x="4499992" y="342900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v0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4499992" y="38703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v1</a:t>
            </a:r>
            <a:endParaRPr lang="ko-KR" altLang="en-US" sz="1200" dirty="0"/>
          </a:p>
        </p:txBody>
      </p:sp>
      <p:sp>
        <p:nvSpPr>
          <p:cNvPr id="70" name="타원 69"/>
          <p:cNvSpPr/>
          <p:nvPr/>
        </p:nvSpPr>
        <p:spPr>
          <a:xfrm>
            <a:off x="4211960" y="437439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v2</a:t>
            </a:r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4860032" y="437439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v3</a:t>
            </a:r>
            <a:endParaRPr lang="ko-KR" altLang="en-US" sz="1200" dirty="0"/>
          </a:p>
        </p:txBody>
      </p:sp>
      <p:cxnSp>
        <p:nvCxnSpPr>
          <p:cNvPr id="72" name="직선 연결선 71"/>
          <p:cNvCxnSpPr>
            <a:stCxn id="68" idx="4"/>
            <a:endCxn id="69" idx="0"/>
          </p:cNvCxnSpPr>
          <p:nvPr/>
        </p:nvCxnSpPr>
        <p:spPr bwMode="auto">
          <a:xfrm>
            <a:off x="4644008" y="3717032"/>
            <a:ext cx="0" cy="1533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직선 연결선 72"/>
          <p:cNvCxnSpPr>
            <a:stCxn id="69" idx="3"/>
            <a:endCxn id="70" idx="0"/>
          </p:cNvCxnSpPr>
          <p:nvPr/>
        </p:nvCxnSpPr>
        <p:spPr bwMode="auto">
          <a:xfrm flipH="1">
            <a:off x="4355976" y="4116191"/>
            <a:ext cx="186197" cy="2582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직선 연결선 73"/>
          <p:cNvCxnSpPr>
            <a:stCxn id="69" idx="5"/>
            <a:endCxn id="71" idx="0"/>
          </p:cNvCxnSpPr>
          <p:nvPr/>
        </p:nvCxnSpPr>
        <p:spPr bwMode="auto">
          <a:xfrm>
            <a:off x="4745843" y="4116191"/>
            <a:ext cx="258205" cy="2582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2" name="오른쪽 화살표 51"/>
          <p:cNvSpPr/>
          <p:nvPr/>
        </p:nvSpPr>
        <p:spPr>
          <a:xfrm>
            <a:off x="2915816" y="3870340"/>
            <a:ext cx="504056" cy="360040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510140" y="35010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Extension</a:t>
            </a:r>
            <a:endParaRPr lang="ko-KR" altLang="en-US" dirty="0"/>
          </a:p>
        </p:txBody>
      </p:sp>
      <p:cxnSp>
        <p:nvCxnSpPr>
          <p:cNvPr id="76" name="직선 연결선 75"/>
          <p:cNvCxnSpPr>
            <a:stCxn id="70" idx="6"/>
            <a:endCxn id="71" idx="2"/>
          </p:cNvCxnSpPr>
          <p:nvPr/>
        </p:nvCxnSpPr>
        <p:spPr bwMode="auto">
          <a:xfrm>
            <a:off x="4499992" y="4518412"/>
            <a:ext cx="36004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5004048" y="3968770"/>
            <a:ext cx="113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New edge</a:t>
            </a:r>
            <a:endParaRPr lang="ko-KR" altLang="en-US" sz="1100" dirty="0"/>
          </a:p>
        </p:txBody>
      </p:sp>
      <p:cxnSp>
        <p:nvCxnSpPr>
          <p:cNvPr id="79" name="직선 화살표 연결선 78"/>
          <p:cNvCxnSpPr>
            <a:stCxn id="77" idx="1"/>
          </p:cNvCxnSpPr>
          <p:nvPr/>
        </p:nvCxnSpPr>
        <p:spPr bwMode="auto">
          <a:xfrm flipH="1">
            <a:off x="4644008" y="4099575"/>
            <a:ext cx="360040" cy="4188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2" name="타원 81"/>
          <p:cNvSpPr/>
          <p:nvPr/>
        </p:nvSpPr>
        <p:spPr>
          <a:xfrm>
            <a:off x="7164288" y="342900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v0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164288" y="38703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v1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6876256" y="437439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v2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7524328" y="437439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v3</a:t>
            </a:r>
            <a:endParaRPr lang="ko-KR" altLang="en-US" sz="1200" dirty="0"/>
          </a:p>
        </p:txBody>
      </p:sp>
      <p:cxnSp>
        <p:nvCxnSpPr>
          <p:cNvPr id="86" name="직선 연결선 85"/>
          <p:cNvCxnSpPr>
            <a:stCxn id="82" idx="4"/>
            <a:endCxn id="83" idx="0"/>
          </p:cNvCxnSpPr>
          <p:nvPr/>
        </p:nvCxnSpPr>
        <p:spPr bwMode="auto">
          <a:xfrm>
            <a:off x="7308304" y="3717032"/>
            <a:ext cx="0" cy="1533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7" name="직선 연결선 86"/>
          <p:cNvCxnSpPr>
            <a:stCxn id="83" idx="3"/>
            <a:endCxn id="84" idx="0"/>
          </p:cNvCxnSpPr>
          <p:nvPr/>
        </p:nvCxnSpPr>
        <p:spPr bwMode="auto">
          <a:xfrm flipH="1">
            <a:off x="7020272" y="4116191"/>
            <a:ext cx="186197" cy="2582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8" name="직선 연결선 87"/>
          <p:cNvCxnSpPr>
            <a:stCxn id="83" idx="5"/>
            <a:endCxn id="85" idx="0"/>
          </p:cNvCxnSpPr>
          <p:nvPr/>
        </p:nvCxnSpPr>
        <p:spPr bwMode="auto">
          <a:xfrm>
            <a:off x="7410139" y="4116191"/>
            <a:ext cx="258205" cy="25820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9" name="직선 연결선 88"/>
          <p:cNvCxnSpPr>
            <a:stCxn id="84" idx="6"/>
            <a:endCxn id="85" idx="2"/>
          </p:cNvCxnSpPr>
          <p:nvPr/>
        </p:nvCxnSpPr>
        <p:spPr bwMode="auto">
          <a:xfrm>
            <a:off x="7164288" y="4518412"/>
            <a:ext cx="36004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1" name="타원 90"/>
          <p:cNvSpPr/>
          <p:nvPr/>
        </p:nvSpPr>
        <p:spPr>
          <a:xfrm>
            <a:off x="1835696" y="515719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v0</a:t>
            </a:r>
            <a:endParaRPr lang="ko-KR" altLang="en-US" sz="1200" dirty="0"/>
          </a:p>
        </p:txBody>
      </p:sp>
      <p:sp>
        <p:nvSpPr>
          <p:cNvPr id="92" name="타원 91"/>
          <p:cNvSpPr/>
          <p:nvPr/>
        </p:nvSpPr>
        <p:spPr>
          <a:xfrm>
            <a:off x="1835696" y="55892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v1</a:t>
            </a:r>
            <a:endParaRPr lang="ko-KR" altLang="en-US" sz="1200" dirty="0"/>
          </a:p>
        </p:txBody>
      </p:sp>
      <p:sp>
        <p:nvSpPr>
          <p:cNvPr id="93" name="타원 92"/>
          <p:cNvSpPr/>
          <p:nvPr/>
        </p:nvSpPr>
        <p:spPr>
          <a:xfrm>
            <a:off x="1547664" y="602128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v2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1" idx="4"/>
            <a:endCxn id="92" idx="0"/>
          </p:cNvCxnSpPr>
          <p:nvPr/>
        </p:nvCxnSpPr>
        <p:spPr bwMode="auto">
          <a:xfrm>
            <a:off x="1979712" y="5445224"/>
            <a:ext cx="0" cy="1440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6" name="직선 연결선 95"/>
          <p:cNvCxnSpPr>
            <a:stCxn id="92" idx="3"/>
            <a:endCxn id="93" idx="0"/>
          </p:cNvCxnSpPr>
          <p:nvPr/>
        </p:nvCxnSpPr>
        <p:spPr bwMode="auto">
          <a:xfrm flipH="1">
            <a:off x="1691680" y="5835091"/>
            <a:ext cx="186197" cy="18619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8" name="타원 97"/>
          <p:cNvSpPr/>
          <p:nvPr/>
        </p:nvSpPr>
        <p:spPr>
          <a:xfrm>
            <a:off x="3059832" y="515719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v0</a:t>
            </a:r>
            <a:endParaRPr lang="ko-KR" altLang="en-US" sz="1200" dirty="0"/>
          </a:p>
        </p:txBody>
      </p:sp>
      <p:sp>
        <p:nvSpPr>
          <p:cNvPr id="99" name="타원 98"/>
          <p:cNvSpPr/>
          <p:nvPr/>
        </p:nvSpPr>
        <p:spPr>
          <a:xfrm>
            <a:off x="3059832" y="55892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v1</a:t>
            </a:r>
            <a:endParaRPr lang="ko-KR" altLang="en-US" sz="1200" dirty="0"/>
          </a:p>
        </p:txBody>
      </p:sp>
      <p:sp>
        <p:nvSpPr>
          <p:cNvPr id="100" name="타원 99"/>
          <p:cNvSpPr/>
          <p:nvPr/>
        </p:nvSpPr>
        <p:spPr>
          <a:xfrm>
            <a:off x="2771800" y="602128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v2</a:t>
            </a:r>
            <a:endParaRPr lang="ko-KR" altLang="en-US" sz="1200" dirty="0"/>
          </a:p>
        </p:txBody>
      </p:sp>
      <p:sp>
        <p:nvSpPr>
          <p:cNvPr id="101" name="타원 100"/>
          <p:cNvSpPr/>
          <p:nvPr/>
        </p:nvSpPr>
        <p:spPr>
          <a:xfrm>
            <a:off x="3419872" y="602128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v3</a:t>
            </a:r>
            <a:endParaRPr lang="ko-KR" altLang="en-US" sz="1200" dirty="0"/>
          </a:p>
        </p:txBody>
      </p:sp>
      <p:cxnSp>
        <p:nvCxnSpPr>
          <p:cNvPr id="102" name="직선 연결선 101"/>
          <p:cNvCxnSpPr>
            <a:stCxn id="98" idx="4"/>
            <a:endCxn id="99" idx="0"/>
          </p:cNvCxnSpPr>
          <p:nvPr/>
        </p:nvCxnSpPr>
        <p:spPr bwMode="auto">
          <a:xfrm>
            <a:off x="3203848" y="5445224"/>
            <a:ext cx="0" cy="1440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3" name="직선 연결선 102"/>
          <p:cNvCxnSpPr>
            <a:stCxn id="99" idx="3"/>
            <a:endCxn id="100" idx="0"/>
          </p:cNvCxnSpPr>
          <p:nvPr/>
        </p:nvCxnSpPr>
        <p:spPr bwMode="auto">
          <a:xfrm flipH="1">
            <a:off x="2915816" y="5835091"/>
            <a:ext cx="186197" cy="18619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4" name="직선 연결선 103"/>
          <p:cNvCxnSpPr>
            <a:stCxn id="100" idx="6"/>
            <a:endCxn id="101" idx="2"/>
          </p:cNvCxnSpPr>
          <p:nvPr/>
        </p:nvCxnSpPr>
        <p:spPr bwMode="auto">
          <a:xfrm>
            <a:off x="3059832" y="6165304"/>
            <a:ext cx="36004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5" name="타원 104"/>
          <p:cNvSpPr/>
          <p:nvPr/>
        </p:nvSpPr>
        <p:spPr>
          <a:xfrm>
            <a:off x="4716016" y="515719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v0</a:t>
            </a:r>
            <a:endParaRPr lang="ko-KR" altLang="en-US" sz="1200" dirty="0"/>
          </a:p>
        </p:txBody>
      </p:sp>
      <p:sp>
        <p:nvSpPr>
          <p:cNvPr id="106" name="타원 105"/>
          <p:cNvSpPr/>
          <p:nvPr/>
        </p:nvSpPr>
        <p:spPr>
          <a:xfrm>
            <a:off x="4716016" y="55892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v1</a:t>
            </a:r>
            <a:endParaRPr lang="ko-KR" altLang="en-US" sz="1200" dirty="0"/>
          </a:p>
        </p:txBody>
      </p:sp>
      <p:sp>
        <p:nvSpPr>
          <p:cNvPr id="107" name="타원 106"/>
          <p:cNvSpPr/>
          <p:nvPr/>
        </p:nvSpPr>
        <p:spPr>
          <a:xfrm>
            <a:off x="4427984" y="602128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v2</a:t>
            </a:r>
            <a:endParaRPr lang="ko-KR" altLang="en-US" sz="1200" dirty="0"/>
          </a:p>
        </p:txBody>
      </p:sp>
      <p:sp>
        <p:nvSpPr>
          <p:cNvPr id="108" name="타원 107"/>
          <p:cNvSpPr/>
          <p:nvPr/>
        </p:nvSpPr>
        <p:spPr>
          <a:xfrm>
            <a:off x="5076056" y="602128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v3</a:t>
            </a:r>
            <a:endParaRPr lang="ko-KR" altLang="en-US" sz="1200" dirty="0"/>
          </a:p>
        </p:txBody>
      </p:sp>
      <p:cxnSp>
        <p:nvCxnSpPr>
          <p:cNvPr id="109" name="직선 연결선 108"/>
          <p:cNvCxnSpPr>
            <a:stCxn id="105" idx="4"/>
            <a:endCxn id="106" idx="0"/>
          </p:cNvCxnSpPr>
          <p:nvPr/>
        </p:nvCxnSpPr>
        <p:spPr bwMode="auto">
          <a:xfrm>
            <a:off x="4860032" y="5445224"/>
            <a:ext cx="0" cy="1440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0" name="직선 연결선 109"/>
          <p:cNvCxnSpPr>
            <a:stCxn id="106" idx="3"/>
            <a:endCxn id="107" idx="0"/>
          </p:cNvCxnSpPr>
          <p:nvPr/>
        </p:nvCxnSpPr>
        <p:spPr bwMode="auto">
          <a:xfrm flipH="1">
            <a:off x="4572000" y="5835091"/>
            <a:ext cx="186197" cy="18619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1" name="직선 연결선 110"/>
          <p:cNvCxnSpPr>
            <a:stCxn id="107" idx="6"/>
            <a:endCxn id="108" idx="2"/>
          </p:cNvCxnSpPr>
          <p:nvPr/>
        </p:nvCxnSpPr>
        <p:spPr bwMode="auto">
          <a:xfrm>
            <a:off x="4716016" y="6165304"/>
            <a:ext cx="36004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6" name="직선 연결선 115"/>
          <p:cNvCxnSpPr>
            <a:stCxn id="106" idx="5"/>
            <a:endCxn id="108" idx="1"/>
          </p:cNvCxnSpPr>
          <p:nvPr/>
        </p:nvCxnSpPr>
        <p:spPr bwMode="auto">
          <a:xfrm>
            <a:off x="4961867" y="5835091"/>
            <a:ext cx="156370" cy="22837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9" name="오른쪽 화살표 118"/>
          <p:cNvSpPr/>
          <p:nvPr/>
        </p:nvSpPr>
        <p:spPr>
          <a:xfrm>
            <a:off x="2360552" y="5517232"/>
            <a:ext cx="267232" cy="27699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오른쪽 화살표 119"/>
          <p:cNvSpPr/>
          <p:nvPr/>
        </p:nvSpPr>
        <p:spPr>
          <a:xfrm>
            <a:off x="3851920" y="5528265"/>
            <a:ext cx="267232" cy="276999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슬라이드 번호 개체 틀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18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36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gSpan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7013" lvl="1" indent="-227013">
              <a:buClr>
                <a:srgbClr val="002060"/>
              </a:buClr>
              <a:buFontTx/>
              <a:buChar char="•"/>
            </a:pPr>
            <a:r>
              <a:rPr lang="en-US" altLang="ko-KR" dirty="0"/>
              <a:t>A graph can have many DFS code representations</a:t>
            </a:r>
          </a:p>
          <a:p>
            <a:r>
              <a:rPr lang="en-US" altLang="ko-KR" dirty="0" smtClean="0"/>
              <a:t>Minimum </a:t>
            </a:r>
            <a:r>
              <a:rPr lang="en-US" altLang="ko-KR" dirty="0"/>
              <a:t>DFS code</a:t>
            </a:r>
          </a:p>
          <a:p>
            <a:pPr lvl="1"/>
            <a:r>
              <a:rPr lang="en-US" altLang="ko-KR" dirty="0"/>
              <a:t>Introduce ordering between edges and between sequences</a:t>
            </a:r>
          </a:p>
          <a:p>
            <a:pPr lvl="1"/>
            <a:r>
              <a:rPr lang="en-US" altLang="ko-KR" dirty="0"/>
              <a:t>A graph has a unique </a:t>
            </a:r>
            <a:r>
              <a:rPr lang="en-US" altLang="ko-KR" dirty="0" err="1"/>
              <a:t>minimun</a:t>
            </a:r>
            <a:r>
              <a:rPr lang="en-US" altLang="ko-KR" dirty="0"/>
              <a:t> DFS code</a:t>
            </a:r>
          </a:p>
          <a:p>
            <a:endParaRPr lang="ko-KR" alt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17" y="2708920"/>
            <a:ext cx="517570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57" y="4869160"/>
            <a:ext cx="4715619" cy="142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27584" y="498891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Edge: 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j,l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, l</a:t>
            </a:r>
            <a:r>
              <a:rPr lang="en-US" altLang="ko-KR" baseline="-25000" dirty="0" smtClean="0"/>
              <a:t>(</a:t>
            </a:r>
            <a:r>
              <a:rPr lang="en-US" altLang="ko-KR" baseline="-25000" dirty="0" err="1" smtClean="0"/>
              <a:t>i,j</a:t>
            </a:r>
            <a:r>
              <a:rPr lang="en-US" altLang="ko-KR" baseline="-25000" dirty="0" smtClean="0"/>
              <a:t>)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</a:t>
            </a:r>
            <a:r>
              <a:rPr lang="en-US" altLang="ko-KR" baseline="-25000" dirty="0" err="1" smtClean="0"/>
              <a:t>j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 bwMode="auto">
          <a:xfrm flipV="1">
            <a:off x="5436096" y="5481084"/>
            <a:ext cx="216024" cy="184795"/>
          </a:xfrm>
          <a:prstGeom prst="lin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5436096" y="5630019"/>
            <a:ext cx="216024" cy="175245"/>
          </a:xfrm>
          <a:prstGeom prst="lin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6732240" y="5481084"/>
            <a:ext cx="216024" cy="184795"/>
          </a:xfrm>
          <a:prstGeom prst="lin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6732240" y="5630019"/>
            <a:ext cx="216024" cy="175245"/>
          </a:xfrm>
          <a:prstGeom prst="lin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343095" y="610968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Minimum DFS code</a:t>
            </a:r>
            <a:endParaRPr lang="en-US" altLang="ko-KR" dirty="0"/>
          </a:p>
        </p:txBody>
      </p:sp>
      <p:cxnSp>
        <p:nvCxnSpPr>
          <p:cNvPr id="42" name="직선 화살표 연결선 41"/>
          <p:cNvCxnSpPr/>
          <p:nvPr/>
        </p:nvCxnSpPr>
        <p:spPr bwMode="auto">
          <a:xfrm flipV="1">
            <a:off x="3572757" y="6021288"/>
            <a:ext cx="639203" cy="27306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모서리가 둥근 직사각형 42"/>
          <p:cNvSpPr/>
          <p:nvPr/>
        </p:nvSpPr>
        <p:spPr>
          <a:xfrm>
            <a:off x="4211960" y="4869160"/>
            <a:ext cx="1332148" cy="1425194"/>
          </a:xfrm>
          <a:prstGeom prst="roundRect">
            <a:avLst/>
          </a:prstGeom>
          <a:ln w="25400">
            <a:solidFill>
              <a:srgbClr val="C00000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19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229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Related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Link formation pattern &amp; link formation rule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LFR-Miner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57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gSpan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Prune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whose encoding is not the minimum DFS code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619672" y="472514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7624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619672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3"/>
            <a:endCxn id="6" idx="7"/>
          </p:cNvCxnSpPr>
          <p:nvPr/>
        </p:nvCxnSpPr>
        <p:spPr bwMode="auto">
          <a:xfrm flipH="1">
            <a:off x="1433475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직선 연결선 9"/>
          <p:cNvCxnSpPr>
            <a:stCxn id="5" idx="4"/>
            <a:endCxn id="7" idx="0"/>
          </p:cNvCxnSpPr>
          <p:nvPr/>
        </p:nvCxnSpPr>
        <p:spPr bwMode="auto">
          <a:xfrm>
            <a:off x="1763688" y="5013176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>
            <a:stCxn id="5" idx="5"/>
            <a:endCxn id="8" idx="1"/>
          </p:cNvCxnSpPr>
          <p:nvPr/>
        </p:nvCxnSpPr>
        <p:spPr bwMode="auto">
          <a:xfrm>
            <a:off x="1865523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234758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2790" y="5021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67662" y="50038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644546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56514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93257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5" idx="3"/>
            <a:endCxn id="16" idx="0"/>
          </p:cNvCxnSpPr>
          <p:nvPr/>
        </p:nvCxnSpPr>
        <p:spPr bwMode="auto">
          <a:xfrm flipH="1">
            <a:off x="1500530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직선 연결선 18"/>
          <p:cNvCxnSpPr>
            <a:stCxn id="15" idx="5"/>
            <a:endCxn id="17" idx="0"/>
          </p:cNvCxnSpPr>
          <p:nvPr/>
        </p:nvCxnSpPr>
        <p:spPr bwMode="auto">
          <a:xfrm>
            <a:off x="1890397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59632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79712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763150" y="19888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763150" y="256490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2" idx="4"/>
            <a:endCxn id="23" idx="0"/>
          </p:cNvCxnSpPr>
          <p:nvPr/>
        </p:nvCxnSpPr>
        <p:spPr bwMode="auto">
          <a:xfrm>
            <a:off x="4907166" y="2276872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666268" y="2213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195736" y="19888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195736" y="256490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4"/>
            <a:endCxn id="27" idx="0"/>
          </p:cNvCxnSpPr>
          <p:nvPr/>
        </p:nvCxnSpPr>
        <p:spPr bwMode="auto">
          <a:xfrm>
            <a:off x="2339752" y="2276872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098854" y="2213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308304" y="198884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308304" y="256490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30" idx="4"/>
            <a:endCxn id="31" idx="0"/>
          </p:cNvCxnSpPr>
          <p:nvPr/>
        </p:nvCxnSpPr>
        <p:spPr bwMode="auto">
          <a:xfrm>
            <a:off x="7452320" y="2276872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211422" y="22132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771800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48376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059832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34" idx="3"/>
            <a:endCxn id="35" idx="0"/>
          </p:cNvCxnSpPr>
          <p:nvPr/>
        </p:nvCxnSpPr>
        <p:spPr bwMode="auto">
          <a:xfrm flipH="1">
            <a:off x="2627784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직선 연결선 37"/>
          <p:cNvCxnSpPr>
            <a:stCxn id="34" idx="5"/>
            <a:endCxn id="36" idx="0"/>
          </p:cNvCxnSpPr>
          <p:nvPr/>
        </p:nvCxnSpPr>
        <p:spPr bwMode="auto">
          <a:xfrm>
            <a:off x="3017651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386886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6966" y="3573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211960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92392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499992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1" idx="3"/>
            <a:endCxn id="42" idx="0"/>
          </p:cNvCxnSpPr>
          <p:nvPr/>
        </p:nvCxnSpPr>
        <p:spPr bwMode="auto">
          <a:xfrm flipH="1">
            <a:off x="4067944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" name="직선 연결선 44"/>
          <p:cNvCxnSpPr>
            <a:stCxn id="41" idx="5"/>
            <a:endCxn id="43" idx="0"/>
          </p:cNvCxnSpPr>
          <p:nvPr/>
        </p:nvCxnSpPr>
        <p:spPr bwMode="auto">
          <a:xfrm>
            <a:off x="4457811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827046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47126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5292080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00404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580112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48" idx="3"/>
            <a:endCxn id="49" idx="0"/>
          </p:cNvCxnSpPr>
          <p:nvPr/>
        </p:nvCxnSpPr>
        <p:spPr bwMode="auto">
          <a:xfrm flipH="1">
            <a:off x="5148064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직선 연결선 51"/>
          <p:cNvCxnSpPr>
            <a:stCxn id="48" idx="5"/>
            <a:endCxn id="50" idx="0"/>
          </p:cNvCxnSpPr>
          <p:nvPr/>
        </p:nvCxnSpPr>
        <p:spPr bwMode="auto">
          <a:xfrm>
            <a:off x="5537931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907166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27246" y="3573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6732240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444208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020272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55" idx="3"/>
            <a:endCxn id="56" idx="0"/>
          </p:cNvCxnSpPr>
          <p:nvPr/>
        </p:nvCxnSpPr>
        <p:spPr bwMode="auto">
          <a:xfrm flipH="1">
            <a:off x="6588224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9" name="직선 연결선 58"/>
          <p:cNvCxnSpPr>
            <a:stCxn id="55" idx="5"/>
            <a:endCxn id="57" idx="0"/>
          </p:cNvCxnSpPr>
          <p:nvPr/>
        </p:nvCxnSpPr>
        <p:spPr bwMode="auto">
          <a:xfrm>
            <a:off x="6978091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347326" y="356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67406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884368" y="328498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596336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172400" y="38610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2" idx="3"/>
            <a:endCxn id="63" idx="0"/>
          </p:cNvCxnSpPr>
          <p:nvPr/>
        </p:nvCxnSpPr>
        <p:spPr bwMode="auto">
          <a:xfrm flipH="1">
            <a:off x="7740352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직선 연결선 65"/>
          <p:cNvCxnSpPr>
            <a:stCxn id="62" idx="5"/>
            <a:endCxn id="64" idx="0"/>
          </p:cNvCxnSpPr>
          <p:nvPr/>
        </p:nvCxnSpPr>
        <p:spPr bwMode="auto">
          <a:xfrm>
            <a:off x="8130219" y="3530835"/>
            <a:ext cx="186197" cy="3302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499454" y="356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19534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 flipH="1">
            <a:off x="1949968" y="2924944"/>
            <a:ext cx="245768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 flipH="1">
            <a:off x="4398240" y="2924944"/>
            <a:ext cx="245768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1" name="직선 화살표 연결선 70"/>
          <p:cNvCxnSpPr/>
          <p:nvPr/>
        </p:nvCxnSpPr>
        <p:spPr bwMode="auto">
          <a:xfrm flipH="1">
            <a:off x="6948264" y="2924944"/>
            <a:ext cx="245768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>
            <a:off x="2543340" y="2924944"/>
            <a:ext cx="22846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5135628" y="2924944"/>
            <a:ext cx="22846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직선 화살표 연결선 73"/>
          <p:cNvCxnSpPr/>
          <p:nvPr/>
        </p:nvCxnSpPr>
        <p:spPr bwMode="auto">
          <a:xfrm>
            <a:off x="7740352" y="2924944"/>
            <a:ext cx="22846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75" name="타원 74"/>
          <p:cNvSpPr/>
          <p:nvPr/>
        </p:nvSpPr>
        <p:spPr>
          <a:xfrm>
            <a:off x="2915816" y="472514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2483768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915816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347864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75" idx="3"/>
            <a:endCxn id="76" idx="7"/>
          </p:cNvCxnSpPr>
          <p:nvPr/>
        </p:nvCxnSpPr>
        <p:spPr bwMode="auto">
          <a:xfrm flipH="1">
            <a:off x="2729619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직선 연결선 79"/>
          <p:cNvCxnSpPr>
            <a:stCxn id="75" idx="4"/>
            <a:endCxn id="77" idx="0"/>
          </p:cNvCxnSpPr>
          <p:nvPr/>
        </p:nvCxnSpPr>
        <p:spPr bwMode="auto">
          <a:xfrm>
            <a:off x="3059832" y="5013176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1" name="직선 연결선 80"/>
          <p:cNvCxnSpPr>
            <a:stCxn id="75" idx="5"/>
            <a:endCxn id="78" idx="1"/>
          </p:cNvCxnSpPr>
          <p:nvPr/>
        </p:nvCxnSpPr>
        <p:spPr bwMode="auto">
          <a:xfrm>
            <a:off x="3161667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0902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818934" y="5021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63806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5508104" y="472514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076056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5508104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940152" y="537321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5" idx="3"/>
            <a:endCxn id="96" idx="7"/>
          </p:cNvCxnSpPr>
          <p:nvPr/>
        </p:nvCxnSpPr>
        <p:spPr bwMode="auto">
          <a:xfrm flipH="1">
            <a:off x="5321907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직선 연결선 99"/>
          <p:cNvCxnSpPr>
            <a:stCxn id="95" idx="4"/>
            <a:endCxn id="97" idx="0"/>
          </p:cNvCxnSpPr>
          <p:nvPr/>
        </p:nvCxnSpPr>
        <p:spPr bwMode="auto">
          <a:xfrm>
            <a:off x="5652120" y="5013176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1" name="직선 연결선 100"/>
          <p:cNvCxnSpPr>
            <a:stCxn id="95" idx="5"/>
            <a:endCxn id="98" idx="1"/>
          </p:cNvCxnSpPr>
          <p:nvPr/>
        </p:nvCxnSpPr>
        <p:spPr bwMode="auto">
          <a:xfrm>
            <a:off x="5753955" y="4970995"/>
            <a:ext cx="228378" cy="4444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5123190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411222" y="5021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856094" y="5003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 bwMode="auto">
          <a:xfrm>
            <a:off x="1793516" y="4293096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7" name="직선 화살표 연결선 126"/>
          <p:cNvCxnSpPr/>
          <p:nvPr/>
        </p:nvCxnSpPr>
        <p:spPr bwMode="auto">
          <a:xfrm>
            <a:off x="3072268" y="4293096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8" name="직선 화살표 연결선 127"/>
          <p:cNvCxnSpPr/>
          <p:nvPr/>
        </p:nvCxnSpPr>
        <p:spPr bwMode="auto">
          <a:xfrm>
            <a:off x="5622376" y="4293096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251520" y="220486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1-edge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51520" y="33477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2-edge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51520" y="4859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3-edge</a:t>
            </a:r>
            <a:endParaRPr lang="ko-KR" altLang="en-US" dirty="0"/>
          </a:p>
        </p:txBody>
      </p:sp>
      <p:sp>
        <p:nvSpPr>
          <p:cNvPr id="134" name="곱셈 기호 133"/>
          <p:cNvSpPr/>
          <p:nvPr/>
        </p:nvSpPr>
        <p:spPr>
          <a:xfrm>
            <a:off x="4152390" y="2900790"/>
            <a:ext cx="419610" cy="4227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곱셈 기호 134"/>
          <p:cNvSpPr/>
          <p:nvPr/>
        </p:nvSpPr>
        <p:spPr>
          <a:xfrm>
            <a:off x="6744678" y="2852936"/>
            <a:ext cx="419610" cy="4227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곱셈 기호 135"/>
          <p:cNvSpPr/>
          <p:nvPr/>
        </p:nvSpPr>
        <p:spPr>
          <a:xfrm>
            <a:off x="7824798" y="2852936"/>
            <a:ext cx="419610" cy="4227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곱셈 기호 136"/>
          <p:cNvSpPr/>
          <p:nvPr/>
        </p:nvSpPr>
        <p:spPr>
          <a:xfrm>
            <a:off x="5436096" y="4230380"/>
            <a:ext cx="419610" cy="4227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곱셈 기호 137"/>
          <p:cNvSpPr/>
          <p:nvPr/>
        </p:nvSpPr>
        <p:spPr>
          <a:xfrm>
            <a:off x="2856246" y="4230380"/>
            <a:ext cx="419610" cy="4227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46941" y="5805264"/>
            <a:ext cx="163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Minimum DFS &lt;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771800" y="58052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a,c,b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274077" y="58052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b,c,a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2" name="슬라이드 번호 개체 틀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20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129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LFR-Miner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Extension of </a:t>
            </a:r>
            <a:r>
              <a:rPr lang="en-US" altLang="ko-KR" dirty="0" err="1" smtClean="0"/>
              <a:t>gSpan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Directed graph</a:t>
            </a:r>
          </a:p>
          <a:p>
            <a:pPr lvl="1"/>
            <a:r>
              <a:rPr lang="en-US" altLang="ko-KR" dirty="0" smtClean="0"/>
              <a:t>Only interested in LF-patterns and intermediate patterns that can be grown into LF-patterns</a:t>
            </a:r>
          </a:p>
          <a:p>
            <a:pPr lvl="1"/>
            <a:r>
              <a:rPr lang="en-US" altLang="ko-KR" dirty="0" smtClean="0"/>
              <a:t>Representation of LF-pattern</a:t>
            </a:r>
          </a:p>
          <a:p>
            <a:pPr lvl="2"/>
            <a:r>
              <a:rPr lang="en-US" altLang="ko-KR" dirty="0" smtClean="0"/>
              <a:t>Ego-based occurrence </a:t>
            </a:r>
          </a:p>
          <a:p>
            <a:pPr lvl="2"/>
            <a:r>
              <a:rPr lang="en-US" altLang="ko-KR" dirty="0" smtClean="0"/>
              <a:t>Temporal constraint on (</a:t>
            </a:r>
            <a:r>
              <a:rPr lang="en-US" altLang="ko-KR" dirty="0" err="1" smtClean="0"/>
              <a:t>s,e</a:t>
            </a:r>
            <a:r>
              <a:rPr lang="en-US" altLang="ko-KR" dirty="0" smtClean="0"/>
              <a:t>) link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21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56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LFR-Miner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Directed graph</a:t>
            </a:r>
          </a:p>
          <a:p>
            <a:pPr lvl="1"/>
            <a:r>
              <a:rPr lang="en-US" altLang="ko-KR" dirty="0" smtClean="0"/>
              <a:t>DFS edge with direction as a 6-tuple</a:t>
            </a:r>
          </a:p>
          <a:p>
            <a:r>
              <a:rPr lang="en-US" altLang="ko-KR" dirty="0" smtClean="0"/>
              <a:t>Ego</a:t>
            </a:r>
          </a:p>
          <a:p>
            <a:pPr lvl="1"/>
            <a:r>
              <a:rPr lang="en-US" altLang="ko-KR" dirty="0" smtClean="0"/>
              <a:t>Take s as 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 and e as v</a:t>
            </a:r>
            <a:r>
              <a:rPr lang="en-US" altLang="ko-KR" baseline="-25000" dirty="0" smtClean="0"/>
              <a:t>1</a:t>
            </a:r>
          </a:p>
          <a:p>
            <a:r>
              <a:rPr lang="en-US" altLang="ko-KR" dirty="0" smtClean="0"/>
              <a:t>Time constraint</a:t>
            </a:r>
          </a:p>
          <a:p>
            <a:pPr lvl="1"/>
            <a:r>
              <a:rPr lang="en-US" altLang="ko-KR" dirty="0" smtClean="0"/>
              <a:t>Consider edges with timestamps smaller than t(</a:t>
            </a:r>
            <a:r>
              <a:rPr lang="en-US" altLang="ko-KR" dirty="0" err="1" smtClean="0"/>
              <a:t>s,e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9512" y="47971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15616" y="47971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83568" y="544522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6"/>
            <a:endCxn id="6" idx="2"/>
          </p:cNvCxnSpPr>
          <p:nvPr/>
        </p:nvCxnSpPr>
        <p:spPr bwMode="auto">
          <a:xfrm>
            <a:off x="467544" y="4941168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>
            <a:stCxn id="5" idx="5"/>
            <a:endCxn id="7" idx="1"/>
          </p:cNvCxnSpPr>
          <p:nvPr/>
        </p:nvCxnSpPr>
        <p:spPr bwMode="auto">
          <a:xfrm>
            <a:off x="425363" y="5043003"/>
            <a:ext cx="300386" cy="4444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>
            <a:stCxn id="7" idx="7"/>
            <a:endCxn id="6" idx="3"/>
          </p:cNvCxnSpPr>
          <p:nvPr/>
        </p:nvCxnSpPr>
        <p:spPr bwMode="auto">
          <a:xfrm flipV="1">
            <a:off x="929419" y="5043003"/>
            <a:ext cx="228378" cy="4444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구부러진 연결선 10"/>
          <p:cNvCxnSpPr>
            <a:stCxn id="7" idx="2"/>
            <a:endCxn id="5" idx="4"/>
          </p:cNvCxnSpPr>
          <p:nvPr/>
        </p:nvCxnSpPr>
        <p:spPr bwMode="auto">
          <a:xfrm rot="10800000">
            <a:off x="323528" y="5085184"/>
            <a:ext cx="360040" cy="504056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타원 11"/>
          <p:cNvSpPr/>
          <p:nvPr/>
        </p:nvSpPr>
        <p:spPr>
          <a:xfrm>
            <a:off x="1691680" y="47971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627784" y="47971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195736" y="544522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2" idx="6"/>
            <a:endCxn id="13" idx="2"/>
          </p:cNvCxnSpPr>
          <p:nvPr/>
        </p:nvCxnSpPr>
        <p:spPr bwMode="auto">
          <a:xfrm>
            <a:off x="1979712" y="4941168"/>
            <a:ext cx="64807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12" idx="5"/>
            <a:endCxn id="14" idx="1"/>
          </p:cNvCxnSpPr>
          <p:nvPr/>
        </p:nvCxnSpPr>
        <p:spPr bwMode="auto">
          <a:xfrm>
            <a:off x="1937531" y="5043003"/>
            <a:ext cx="300386" cy="44440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4" idx="7"/>
            <a:endCxn id="13" idx="3"/>
          </p:cNvCxnSpPr>
          <p:nvPr/>
        </p:nvCxnSpPr>
        <p:spPr bwMode="auto">
          <a:xfrm flipV="1">
            <a:off x="2441587" y="5043003"/>
            <a:ext cx="228378" cy="4444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구부러진 연결선 17"/>
          <p:cNvCxnSpPr>
            <a:stCxn id="14" idx="2"/>
            <a:endCxn id="12" idx="4"/>
          </p:cNvCxnSpPr>
          <p:nvPr/>
        </p:nvCxnSpPr>
        <p:spPr bwMode="auto">
          <a:xfrm rot="10800000">
            <a:off x="1835696" y="5085184"/>
            <a:ext cx="360040" cy="504056"/>
          </a:xfrm>
          <a:prstGeom prst="curved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타원 18"/>
          <p:cNvSpPr/>
          <p:nvPr/>
        </p:nvSpPr>
        <p:spPr>
          <a:xfrm>
            <a:off x="3275856" y="47971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211960" y="479715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779912" y="544522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9" idx="6"/>
            <a:endCxn id="20" idx="2"/>
          </p:cNvCxnSpPr>
          <p:nvPr/>
        </p:nvCxnSpPr>
        <p:spPr bwMode="auto">
          <a:xfrm>
            <a:off x="3563888" y="4941168"/>
            <a:ext cx="64807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>
            <a:stCxn id="19" idx="5"/>
            <a:endCxn id="21" idx="1"/>
          </p:cNvCxnSpPr>
          <p:nvPr/>
        </p:nvCxnSpPr>
        <p:spPr bwMode="auto">
          <a:xfrm>
            <a:off x="3521707" y="5043003"/>
            <a:ext cx="300386" cy="4444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>
            <a:stCxn id="21" idx="7"/>
            <a:endCxn id="20" idx="3"/>
          </p:cNvCxnSpPr>
          <p:nvPr/>
        </p:nvCxnSpPr>
        <p:spPr bwMode="auto">
          <a:xfrm flipV="1">
            <a:off x="4025763" y="5043003"/>
            <a:ext cx="228378" cy="4444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구부러진 연결선 24"/>
          <p:cNvCxnSpPr>
            <a:stCxn id="21" idx="2"/>
            <a:endCxn id="19" idx="4"/>
          </p:cNvCxnSpPr>
          <p:nvPr/>
        </p:nvCxnSpPr>
        <p:spPr bwMode="auto">
          <a:xfrm rot="10800000">
            <a:off x="3419872" y="5085184"/>
            <a:ext cx="360040" cy="504056"/>
          </a:xfrm>
          <a:prstGeom prst="curvedConnector2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03240" y="587727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Pattern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59632" y="5877272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DFS subscripting 1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5877272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DFS subscripting 2</a:t>
            </a:r>
            <a:endParaRPr lang="ko-KR" altLang="en-US" sz="14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63" y="4139530"/>
            <a:ext cx="4048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직선 연결선 29"/>
          <p:cNvCxnSpPr/>
          <p:nvPr/>
        </p:nvCxnSpPr>
        <p:spPr bwMode="auto">
          <a:xfrm flipV="1">
            <a:off x="6860579" y="5013176"/>
            <a:ext cx="216024" cy="184795"/>
          </a:xfrm>
          <a:prstGeom prst="lin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6860579" y="5162111"/>
            <a:ext cx="216024" cy="175245"/>
          </a:xfrm>
          <a:prstGeom prst="lin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92108" y="3933056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Edge: 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j,l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, l</a:t>
            </a:r>
            <a:r>
              <a:rPr lang="en-US" altLang="ko-KR" baseline="-25000" dirty="0" smtClean="0"/>
              <a:t>(</a:t>
            </a:r>
            <a:r>
              <a:rPr lang="en-US" altLang="ko-KR" baseline="-25000" dirty="0" err="1" smtClean="0"/>
              <a:t>i,j</a:t>
            </a:r>
            <a:r>
              <a:rPr lang="en-US" altLang="ko-KR" baseline="-25000" dirty="0" smtClean="0"/>
              <a:t>)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, d(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78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LFR-Miner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Rightmost extension with pruning</a:t>
            </a:r>
          </a:p>
          <a:p>
            <a:pPr lvl="1"/>
            <a:r>
              <a:rPr lang="en-US" altLang="ko-KR" dirty="0" smtClean="0"/>
              <a:t>Case 1) </a:t>
            </a:r>
            <a:r>
              <a:rPr lang="en-US" altLang="ko-KR" dirty="0"/>
              <a:t>Every intermediary must be connected both s and e in any direction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35896" y="3068960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v0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499992" y="3068960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v1</a:t>
            </a:r>
            <a:endParaRPr lang="ko-KR" altLang="en-US" sz="1100" dirty="0"/>
          </a:p>
        </p:txBody>
      </p:sp>
      <p:sp>
        <p:nvSpPr>
          <p:cNvPr id="7" name="타원 6"/>
          <p:cNvSpPr/>
          <p:nvPr/>
        </p:nvSpPr>
        <p:spPr>
          <a:xfrm>
            <a:off x="3635896" y="3789040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v2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stCxn id="5" idx="4"/>
            <a:endCxn id="7" idx="0"/>
          </p:cNvCxnSpPr>
          <p:nvPr/>
        </p:nvCxnSpPr>
        <p:spPr bwMode="auto">
          <a:xfrm>
            <a:off x="3815916" y="3429000"/>
            <a:ext cx="0" cy="3600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5" idx="6"/>
            <a:endCxn id="6" idx="2"/>
          </p:cNvCxnSpPr>
          <p:nvPr/>
        </p:nvCxnSpPr>
        <p:spPr bwMode="auto">
          <a:xfrm>
            <a:off x="3995936" y="3248980"/>
            <a:ext cx="50405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H="1">
            <a:off x="4788024" y="2636912"/>
            <a:ext cx="216024" cy="4320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932040" y="234888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Rightmost vertex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 bwMode="auto">
          <a:xfrm flipV="1">
            <a:off x="3059832" y="4077072"/>
            <a:ext cx="504056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331640" y="422108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Rightmost vertex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5" idx="6"/>
            <a:endCxn id="6" idx="2"/>
          </p:cNvCxnSpPr>
          <p:nvPr/>
        </p:nvCxnSpPr>
        <p:spPr bwMode="auto">
          <a:xfrm>
            <a:off x="3995936" y="3248980"/>
            <a:ext cx="504056" cy="0"/>
          </a:xfrm>
          <a:prstGeom prst="line">
            <a:avLst/>
          </a:prstGeom>
          <a:noFill/>
          <a:ln w="50800" cap="flat" cmpd="sng" algn="ctr">
            <a:solidFill>
              <a:schemeClr val="accent1">
                <a:lumMod val="75000"/>
                <a:alpha val="54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직선 연결선 19"/>
          <p:cNvCxnSpPr>
            <a:stCxn id="5" idx="4"/>
            <a:endCxn id="7" idx="0"/>
          </p:cNvCxnSpPr>
          <p:nvPr/>
        </p:nvCxnSpPr>
        <p:spPr bwMode="auto">
          <a:xfrm>
            <a:off x="3815916" y="3429000"/>
            <a:ext cx="0" cy="360040"/>
          </a:xfrm>
          <a:prstGeom prst="line">
            <a:avLst/>
          </a:prstGeom>
          <a:noFill/>
          <a:ln w="50800" cap="flat" cmpd="sng" algn="ctr">
            <a:solidFill>
              <a:schemeClr val="accent1">
                <a:lumMod val="75000"/>
                <a:alpha val="54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구부러진 연결선 23"/>
          <p:cNvCxnSpPr>
            <a:stCxn id="7" idx="6"/>
            <a:endCxn id="6" idx="4"/>
          </p:cNvCxnSpPr>
          <p:nvPr/>
        </p:nvCxnSpPr>
        <p:spPr bwMode="auto">
          <a:xfrm flipV="1">
            <a:off x="3995936" y="3429000"/>
            <a:ext cx="684076" cy="540060"/>
          </a:xfrm>
          <a:prstGeom prst="curvedConnector2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" name="곱셈 기호 24"/>
          <p:cNvSpPr/>
          <p:nvPr/>
        </p:nvSpPr>
        <p:spPr>
          <a:xfrm>
            <a:off x="4211960" y="3645024"/>
            <a:ext cx="396044" cy="37804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08004" y="4221088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Cannot make valid LF-patter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y rightmost extension</a:t>
            </a:r>
          </a:p>
          <a:p>
            <a:r>
              <a:rPr lang="en-US" altLang="ko-KR" dirty="0" smtClean="0">
                <a:sym typeface="Wingdings" pitchFamily="2" charset="2"/>
              </a:rPr>
              <a:t> Pruning!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 flipV="1">
            <a:off x="4608004" y="3834045"/>
            <a:ext cx="396044" cy="38704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926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25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27" y="2492897"/>
            <a:ext cx="1106217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Support of LF-rules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Some mined LF-rules may exist by chance</a:t>
                </a:r>
              </a:p>
              <a:p>
                <a:r>
                  <a:rPr lang="en-US" altLang="ko-KR" dirty="0" smtClean="0"/>
                  <a:t>Conduct graph randomization on the original network</a:t>
                </a:r>
              </a:p>
              <a:p>
                <a:pPr lvl="1"/>
                <a:r>
                  <a:rPr lang="en-US" altLang="ko-KR" dirty="0" smtClean="0"/>
                  <a:t>Swap the destination of two edges</a:t>
                </a:r>
              </a:p>
              <a:p>
                <a:pPr lvl="1"/>
                <a:r>
                  <a:rPr lang="en-US" altLang="ko-KR" dirty="0" smtClean="0"/>
                  <a:t>Preserve the degree, label and timestamp distributions of G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Determine the expected support of LF-rules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𝑠𝑢𝑝𝑝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𝑠𝑢𝑟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𝑠𝑢𝑝𝑝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𝑠𝑢𝑝𝑝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higher the surprise value of a rule, the more interesting it is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58" t="-1829" r="-210" b="-2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74" y="2830463"/>
            <a:ext cx="875410" cy="11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6156176" y="3212976"/>
            <a:ext cx="504056" cy="334504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64134" y="254515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Randomized graph</a:t>
            </a:r>
            <a:endParaRPr lang="ko-KR" alt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98780"/>
            <a:ext cx="2446983" cy="130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09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Related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 formation pattern &amp; link formation rule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LFR-Miner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u="sng" dirty="0" smtClean="0"/>
              <a:t>Experimental </a:t>
            </a:r>
            <a:r>
              <a:rPr lang="en-US" altLang="ko-KR" u="sng" dirty="0" smtClean="0"/>
              <a:t>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25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960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Empirical </a:t>
            </a:r>
            <a:r>
              <a:rPr lang="en-US" altLang="ko-KR" dirty="0"/>
              <a:t>Study: </a:t>
            </a:r>
            <a:r>
              <a:rPr lang="en-US" altLang="ko-KR" dirty="0" smtClean="0"/>
              <a:t>Datasets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307753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Epinions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http://www.epinions.com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Review site</a:t>
            </a:r>
          </a:p>
          <a:p>
            <a:r>
              <a:rPr lang="en-US" altLang="ko-KR" dirty="0" err="1" smtClean="0"/>
              <a:t>myGamma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m.mygamma.com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Social networking</a:t>
            </a:r>
          </a:p>
          <a:p>
            <a:r>
              <a:rPr lang="en-US" altLang="ko-KR" dirty="0" smtClean="0"/>
              <a:t>Common characteristics</a:t>
            </a:r>
          </a:p>
          <a:p>
            <a:pPr lvl="1"/>
            <a:r>
              <a:rPr lang="en-US" altLang="ko-KR" dirty="0" smtClean="0"/>
              <a:t>Contain directed and time-stamped edges</a:t>
            </a:r>
          </a:p>
          <a:p>
            <a:pPr lvl="1"/>
            <a:r>
              <a:rPr lang="en-US" altLang="ko-KR" dirty="0" smtClean="0"/>
              <a:t>Two edge labels: +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 (positive), -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 (negative)</a:t>
            </a:r>
          </a:p>
          <a:p>
            <a:pPr lvl="2"/>
            <a:r>
              <a:rPr lang="en-US" altLang="ko-KR" dirty="0" err="1" smtClean="0"/>
              <a:t>Epinions</a:t>
            </a:r>
            <a:r>
              <a:rPr lang="en-US" altLang="ko-KR" dirty="0" smtClean="0"/>
              <a:t>: trust (+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), distrust (-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myGamma</a:t>
            </a:r>
            <a:r>
              <a:rPr lang="en-US" altLang="ko-KR" dirty="0" smtClean="0"/>
              <a:t>: friend (+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), foe (-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645126"/>
              </p:ext>
            </p:extLst>
          </p:nvPr>
        </p:nvGraphicFramePr>
        <p:xfrm>
          <a:off x="2339752" y="4365104"/>
          <a:ext cx="5112568" cy="17093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160"/>
                <a:gridCol w="1872208"/>
                <a:gridCol w="1800200"/>
              </a:tblGrid>
              <a:tr h="34187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Epinions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myGamma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Nodes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56,499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689,843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Edges: total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496,627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9,156,575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          +</a:t>
                      </a:r>
                      <a:r>
                        <a:rPr lang="en-US" altLang="ko-KR" sz="1400" dirty="0" err="1" smtClean="0"/>
                        <a:t>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85.4%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93.4%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          -</a:t>
                      </a:r>
                      <a:r>
                        <a:rPr lang="en-US" altLang="ko-KR" sz="1400" dirty="0" err="1" smtClean="0"/>
                        <a:t>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14.6%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6.4%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26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747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Empirical Study: </a:t>
            </a:r>
            <a:r>
              <a:rPr lang="en-US" altLang="ko-KR" dirty="0" err="1" smtClean="0"/>
              <a:t>Epinion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16373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Write </a:t>
            </a:r>
            <a:r>
              <a:rPr lang="en-US" altLang="ko-KR" dirty="0"/>
              <a:t>reviews </a:t>
            </a:r>
            <a:r>
              <a:rPr lang="en-US" altLang="ko-KR" dirty="0" smtClean="0"/>
              <a:t>about a </a:t>
            </a:r>
            <a:r>
              <a:rPr lang="en-US" altLang="ko-KR" dirty="0"/>
              <a:t>variety of </a:t>
            </a:r>
            <a:r>
              <a:rPr lang="en-US" altLang="ko-KR" dirty="0" smtClean="0"/>
              <a:t>topics</a:t>
            </a:r>
          </a:p>
          <a:p>
            <a:pPr lvl="1"/>
            <a:r>
              <a:rPr lang="en-US" altLang="ko-KR" dirty="0" smtClean="0"/>
              <a:t>Consumer durables (such as cars and toasters) </a:t>
            </a:r>
          </a:p>
          <a:p>
            <a:pPr lvl="1"/>
            <a:r>
              <a:rPr lang="en-US" altLang="ko-KR" dirty="0" smtClean="0"/>
              <a:t>Media objects (such as music and movies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Colleges </a:t>
            </a:r>
            <a:r>
              <a:rPr lang="en-US" altLang="ko-KR" dirty="0"/>
              <a:t>to vacation </a:t>
            </a:r>
            <a:r>
              <a:rPr lang="en-US" altLang="ko-KR" dirty="0" smtClean="0"/>
              <a:t>spots</a:t>
            </a:r>
          </a:p>
          <a:p>
            <a:r>
              <a:rPr lang="en-US" altLang="ko-KR" dirty="0" smtClean="0"/>
              <a:t>Rate </a:t>
            </a:r>
            <a:r>
              <a:rPr lang="en-US" altLang="ko-KR" dirty="0"/>
              <a:t>the reviews of other </a:t>
            </a:r>
            <a:r>
              <a:rPr lang="en-US" altLang="ko-KR" dirty="0" smtClean="0"/>
              <a:t>authors</a:t>
            </a:r>
          </a:p>
          <a:p>
            <a:r>
              <a:rPr lang="en-US" altLang="ko-KR" dirty="0" smtClean="0"/>
              <a:t>Indicate </a:t>
            </a:r>
            <a:r>
              <a:rPr lang="en-US" altLang="ko-KR" dirty="0"/>
              <a:t>trust or distrust </a:t>
            </a:r>
            <a:r>
              <a:rPr lang="en-US" altLang="ko-KR" dirty="0" smtClean="0"/>
              <a:t>for another user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69679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754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Analysis of Interesting LF-Rules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Analyze rules with surprise values above 1.1 (occurred 10% more than expected)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3740821" cy="117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384157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8" y="3591900"/>
            <a:ext cx="3827688" cy="169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28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644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of Interesting LF-Rules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Observation 1</a:t>
            </a:r>
          </a:p>
          <a:p>
            <a:pPr lvl="1"/>
            <a:r>
              <a:rPr lang="en-US" altLang="ko-KR" dirty="0" smtClean="0"/>
              <a:t>Two datasets share the same top-4 LF-rules in terms of support</a:t>
            </a:r>
          </a:p>
          <a:p>
            <a:pPr lvl="1"/>
            <a:r>
              <a:rPr lang="en-US" altLang="ko-KR" dirty="0" smtClean="0"/>
              <a:t>R5 (common trustee) is the top in both lists</a:t>
            </a:r>
          </a:p>
          <a:p>
            <a:pPr lvl="1"/>
            <a:r>
              <a:rPr lang="en-US" altLang="ko-KR" dirty="0" smtClean="0"/>
              <a:t>Considering support, surprise and confidence collectively, R1 is the most prevalent LF-rule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27393"/>
              </p:ext>
            </p:extLst>
          </p:nvPr>
        </p:nvGraphicFramePr>
        <p:xfrm>
          <a:off x="323527" y="4077072"/>
          <a:ext cx="4344177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146"/>
                <a:gridCol w="1100526"/>
                <a:gridCol w="998633"/>
                <a:gridCol w="1008678"/>
                <a:gridCol w="599194"/>
              </a:tblGrid>
              <a:tr h="293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supp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conf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sur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 Rank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0.1499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0.2364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1.52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0.1489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0.2439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1.51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0.1259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0.2224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3.52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0.1172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0.2234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7.76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34224"/>
              </p:ext>
            </p:extLst>
          </p:nvPr>
        </p:nvGraphicFramePr>
        <p:xfrm>
          <a:off x="4932041" y="4077072"/>
          <a:ext cx="4104455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965"/>
                <a:gridCol w="939574"/>
                <a:gridCol w="939574"/>
                <a:gridCol w="939574"/>
                <a:gridCol w="741768"/>
              </a:tblGrid>
              <a:tr h="293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supp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conf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sur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 Rank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0.2891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0.4322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0.2838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0.431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0.2542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0.3915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1.88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0.2437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0.3198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20.06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9741" y="551723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Epinion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9180" y="55172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myGamma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62" y="3068960"/>
            <a:ext cx="1080875" cy="80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4" y="3129811"/>
            <a:ext cx="1043629" cy="74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68" y="3140968"/>
            <a:ext cx="925265" cy="66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73" y="3140968"/>
            <a:ext cx="968031" cy="52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29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63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Goal: examine how links are formed in social networks as a structural </a:t>
            </a:r>
            <a:r>
              <a:rPr lang="en-US" altLang="ko-KR" dirty="0" smtClean="0"/>
              <a:t>effect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What other connections between s and e may lead to link formation?</a:t>
            </a:r>
          </a:p>
          <a:p>
            <a:r>
              <a:rPr lang="en-US" altLang="ko-KR" dirty="0"/>
              <a:t>Mining interesting link formation rules in social </a:t>
            </a:r>
            <a:r>
              <a:rPr lang="en-US" altLang="ko-KR" dirty="0" smtClean="0"/>
              <a:t>networks</a:t>
            </a:r>
            <a:endParaRPr lang="ko-KR" altLang="en-US" dirty="0"/>
          </a:p>
        </p:txBody>
      </p:sp>
      <p:pic>
        <p:nvPicPr>
          <p:cNvPr id="3074" name="Picture 2" descr="http://relenet.com/images/social-network_illu_far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916832"/>
            <a:ext cx="421216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>
            <a:off x="3491880" y="2636912"/>
            <a:ext cx="288032" cy="288032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/>
          <p:cNvSpPr/>
          <p:nvPr/>
        </p:nvSpPr>
        <p:spPr>
          <a:xfrm>
            <a:off x="2267744" y="2924944"/>
            <a:ext cx="648072" cy="720080"/>
          </a:xfrm>
          <a:prstGeom prst="ellips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2627783" y="2492896"/>
            <a:ext cx="504057" cy="388513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2915816" y="3068961"/>
            <a:ext cx="864096" cy="216023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402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of Interesting LF-Rules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Observation 2</a:t>
            </a:r>
          </a:p>
          <a:p>
            <a:pPr lvl="1"/>
            <a:r>
              <a:rPr lang="en-US" altLang="ko-KR" dirty="0" smtClean="0"/>
              <a:t>LF-rules containing –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 links are uncommon</a:t>
            </a:r>
          </a:p>
          <a:p>
            <a:pPr lvl="2"/>
            <a:r>
              <a:rPr lang="en-US" altLang="ko-KR" dirty="0" smtClean="0"/>
              <a:t>Due to the skewed label distributions in the data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Although </a:t>
            </a:r>
            <a:r>
              <a:rPr lang="en-US" altLang="ko-KR" dirty="0" err="1" smtClean="0"/>
              <a:t>Epinions</a:t>
            </a:r>
            <a:r>
              <a:rPr lang="en-US" altLang="ko-KR" dirty="0" smtClean="0"/>
              <a:t> has a much larger proportion of –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 links, </a:t>
            </a:r>
            <a:br>
              <a:rPr lang="en-US" altLang="ko-KR" dirty="0" smtClean="0"/>
            </a:br>
            <a:r>
              <a:rPr lang="en-US" altLang="ko-KR" dirty="0" smtClean="0"/>
              <a:t>R2, R3 and R4 are frequent only in </a:t>
            </a:r>
            <a:r>
              <a:rPr lang="en-US" altLang="ko-KR" dirty="0" err="1" smtClean="0"/>
              <a:t>myGamma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“unwanted friendships” in my Gamma</a:t>
            </a:r>
          </a:p>
          <a:p>
            <a:pPr lvl="2"/>
            <a:r>
              <a:rPr lang="en-US" altLang="ko-KR" dirty="0" smtClean="0"/>
              <a:t>Users block some other uses who try to establish friendships to them</a:t>
            </a:r>
          </a:p>
          <a:p>
            <a:pPr lvl="2"/>
            <a:r>
              <a:rPr lang="en-US" altLang="ko-KR" dirty="0" smtClean="0"/>
              <a:t>R3 and R4 violate ‘structural balance’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68102"/>
            <a:ext cx="4648200" cy="89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30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331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of Interesting LF-Rules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Observation 3</a:t>
            </a:r>
          </a:p>
          <a:p>
            <a:pPr lvl="1"/>
            <a:r>
              <a:rPr lang="en-US" altLang="ko-KR" dirty="0" smtClean="0"/>
              <a:t>Mutual +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 links between s and intermediary are more important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77" y="2348880"/>
            <a:ext cx="1294259" cy="95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0888"/>
            <a:ext cx="1171135" cy="82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50603"/>
              </p:ext>
            </p:extLst>
          </p:nvPr>
        </p:nvGraphicFramePr>
        <p:xfrm>
          <a:off x="1279471" y="3732031"/>
          <a:ext cx="2644457" cy="83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146"/>
                <a:gridCol w="998633"/>
                <a:gridCol w="1008678"/>
              </a:tblGrid>
              <a:tr h="293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conf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sur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0.2224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3.52</a:t>
                      </a:r>
                      <a:endParaRPr lang="ko-KR" altLang="en-US" sz="1100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0.3398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5.32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71940"/>
              </p:ext>
            </p:extLst>
          </p:nvPr>
        </p:nvGraphicFramePr>
        <p:xfrm>
          <a:off x="4932041" y="3732031"/>
          <a:ext cx="2423113" cy="83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965"/>
                <a:gridCol w="939574"/>
                <a:gridCol w="939574"/>
              </a:tblGrid>
              <a:tr h="293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conf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sur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Rn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0.3915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1.88</a:t>
                      </a:r>
                      <a:endParaRPr lang="ko-KR" altLang="en-US" sz="1100" dirty="0"/>
                    </a:p>
                  </a:txBody>
                  <a:tcPr/>
                </a:tc>
              </a:tr>
              <a:tr h="26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0.4715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13.65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51720" y="464384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Epinion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3076" y="459612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myGamma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31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33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Empirical </a:t>
            </a:r>
            <a:r>
              <a:rPr lang="en-US" altLang="ko-KR" dirty="0" smtClean="0"/>
              <a:t>Study: Pruning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250147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Evaluate the reduction of computational efforts by the pruning and the completeness of LFR-Miner</a:t>
            </a:r>
          </a:p>
          <a:p>
            <a:r>
              <a:rPr lang="en-US" altLang="ko-KR" dirty="0" smtClean="0"/>
              <a:t>Implemented LFR-Miner in C#</a:t>
            </a:r>
          </a:p>
          <a:p>
            <a:r>
              <a:rPr lang="en-US" altLang="ko-KR" dirty="0" smtClean="0"/>
              <a:t>Executed on a Windows server machine with four 3.16</a:t>
            </a:r>
            <a:r>
              <a:rPr lang="ko-KR" altLang="en-US" dirty="0" err="1" smtClean="0"/>
              <a:t>홐</a:t>
            </a:r>
            <a:r>
              <a:rPr lang="ko-KR" altLang="en-US" dirty="0" smtClean="0"/>
              <a:t> </a:t>
            </a:r>
            <a:r>
              <a:rPr lang="en-US" altLang="ko-KR" dirty="0" smtClean="0"/>
              <a:t>64-bit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processors and 24GB of Ram</a:t>
            </a:r>
          </a:p>
          <a:p>
            <a:r>
              <a:rPr lang="en-US" altLang="ko-KR" dirty="0" smtClean="0"/>
              <a:t>We achieved about 42% reduction in runtime and processed about 29% fewer patterns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67" y="3933056"/>
            <a:ext cx="5519961" cy="129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32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04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Introduce the task of mining interesting LF-rules</a:t>
            </a:r>
          </a:p>
          <a:p>
            <a:r>
              <a:rPr lang="en-US" altLang="ko-KR" dirty="0" smtClean="0"/>
              <a:t>Formalize the LF-patterns and LF-rules</a:t>
            </a:r>
          </a:p>
          <a:p>
            <a:r>
              <a:rPr lang="en-US" altLang="ko-KR" dirty="0" smtClean="0"/>
              <a:t>Propose a frequent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mining approach for our task</a:t>
            </a:r>
          </a:p>
          <a:p>
            <a:r>
              <a:rPr lang="en-US" altLang="ko-KR" dirty="0" smtClean="0"/>
              <a:t>Apply graph randomization technique to identify interesting LF-rules</a:t>
            </a:r>
          </a:p>
          <a:p>
            <a:r>
              <a:rPr lang="en-US" altLang="ko-KR" dirty="0" smtClean="0"/>
              <a:t>Report major observations from empirical study on two real-world datasets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Studying LF-rules with node labels such as users’ age groups and nationalities</a:t>
            </a:r>
          </a:p>
          <a:p>
            <a:pPr lvl="1"/>
            <a:r>
              <a:rPr lang="en-US" altLang="ko-KR" dirty="0" smtClean="0"/>
              <a:t>Analyze the computational complexity of LFR-Miner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33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05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Pros</a:t>
            </a:r>
          </a:p>
          <a:p>
            <a:pPr lvl="1"/>
            <a:r>
              <a:rPr lang="en-US" altLang="ko-KR" dirty="0" smtClean="0"/>
              <a:t>Interesting topic</a:t>
            </a:r>
          </a:p>
          <a:p>
            <a:pPr lvl="1"/>
            <a:r>
              <a:rPr lang="en-US" altLang="ko-KR" dirty="0" smtClean="0"/>
              <a:t>Merge the social network area with the data mining</a:t>
            </a:r>
          </a:p>
          <a:p>
            <a:pPr lvl="1"/>
            <a:r>
              <a:rPr lang="en-US" altLang="ko-KR" dirty="0" smtClean="0"/>
              <a:t>Analysis on the mined graph results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</a:t>
            </a:r>
          </a:p>
          <a:p>
            <a:pPr lvl="1"/>
            <a:r>
              <a:rPr lang="en-US" altLang="ko-KR" dirty="0" smtClean="0"/>
              <a:t>Too small size mined graphs</a:t>
            </a:r>
          </a:p>
          <a:p>
            <a:pPr lvl="1"/>
            <a:r>
              <a:rPr lang="en-US" altLang="ko-KR" dirty="0" smtClean="0"/>
              <a:t>Is it really practical to the link prediction?</a:t>
            </a:r>
          </a:p>
          <a:p>
            <a:pPr lvl="2"/>
            <a:r>
              <a:rPr lang="en-US" altLang="ko-KR" dirty="0" smtClean="0"/>
              <a:t>The results are somewhat trivial</a:t>
            </a:r>
          </a:p>
          <a:p>
            <a:pPr lvl="1"/>
            <a:r>
              <a:rPr lang="en-US" altLang="ko-KR" dirty="0" err="1" smtClean="0"/>
              <a:t>Subgraph</a:t>
            </a:r>
            <a:r>
              <a:rPr lang="en-US" altLang="ko-KR" dirty="0" smtClean="0"/>
              <a:t> mining on MapReduce looks promising</a:t>
            </a:r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14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</a:t>
            </a:r>
            <a:r>
              <a:rPr lang="en-US" altLang="ko-KR" dirty="0"/>
              <a:t>: reciprocity </a:t>
            </a:r>
            <a:r>
              <a:rPr lang="en-US" altLang="ko-KR" dirty="0" smtClean="0"/>
              <a:t>effect</a:t>
            </a:r>
          </a:p>
          <a:p>
            <a:pPr lvl="1"/>
            <a:r>
              <a:rPr lang="en-US" altLang="ko-KR" dirty="0" smtClean="0"/>
              <a:t>s: start node, e: end node of the new link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1979712" y="2204864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275856" y="2204864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2"/>
            <a:endCxn id="5" idx="6"/>
          </p:cNvCxnSpPr>
          <p:nvPr/>
        </p:nvCxnSpPr>
        <p:spPr bwMode="auto">
          <a:xfrm flipH="1">
            <a:off x="2339752" y="2384884"/>
            <a:ext cx="9361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/>
          <p:cNvSpPr/>
          <p:nvPr/>
        </p:nvSpPr>
        <p:spPr>
          <a:xfrm>
            <a:off x="5436096" y="2204864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732240" y="2204864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2"/>
            <a:endCxn id="16" idx="6"/>
          </p:cNvCxnSpPr>
          <p:nvPr/>
        </p:nvCxnSpPr>
        <p:spPr bwMode="auto">
          <a:xfrm flipH="1">
            <a:off x="5796136" y="2384884"/>
            <a:ext cx="9361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오른쪽 화살표 18"/>
          <p:cNvSpPr/>
          <p:nvPr/>
        </p:nvSpPr>
        <p:spPr>
          <a:xfrm>
            <a:off x="4283968" y="2204864"/>
            <a:ext cx="576064" cy="36004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5805101" y="2303767"/>
            <a:ext cx="936104" cy="0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타원 21"/>
          <p:cNvSpPr/>
          <p:nvPr/>
        </p:nvSpPr>
        <p:spPr>
          <a:xfrm>
            <a:off x="2008457" y="3753036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304601" y="3753036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699792" y="4509120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>
            <a:stCxn id="22" idx="5"/>
            <a:endCxn id="25" idx="1"/>
          </p:cNvCxnSpPr>
          <p:nvPr/>
        </p:nvCxnSpPr>
        <p:spPr bwMode="auto">
          <a:xfrm>
            <a:off x="2315770" y="4060349"/>
            <a:ext cx="436749" cy="501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>
            <a:stCxn id="23" idx="3"/>
            <a:endCxn id="25" idx="7"/>
          </p:cNvCxnSpPr>
          <p:nvPr/>
        </p:nvCxnSpPr>
        <p:spPr bwMode="auto">
          <a:xfrm flipH="1">
            <a:off x="3007105" y="4060349"/>
            <a:ext cx="350223" cy="501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051720" y="423212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2764" y="422108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foe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5508104" y="3717032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6804248" y="3717032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199439" y="4473116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/>
          <p:cNvCxnSpPr>
            <a:stCxn id="32" idx="5"/>
            <a:endCxn id="34" idx="1"/>
          </p:cNvCxnSpPr>
          <p:nvPr/>
        </p:nvCxnSpPr>
        <p:spPr bwMode="auto">
          <a:xfrm>
            <a:off x="5815417" y="4024345"/>
            <a:ext cx="436749" cy="501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stCxn id="33" idx="3"/>
            <a:endCxn id="34" idx="7"/>
          </p:cNvCxnSpPr>
          <p:nvPr/>
        </p:nvCxnSpPr>
        <p:spPr bwMode="auto">
          <a:xfrm flipH="1">
            <a:off x="6506752" y="4024345"/>
            <a:ext cx="350223" cy="501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551367" y="41961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foe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702411" y="418508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foe</a:t>
            </a:r>
            <a:endParaRPr lang="ko-KR" altLang="en-US" sz="1400" dirty="0"/>
          </a:p>
        </p:txBody>
      </p:sp>
      <p:sp>
        <p:nvSpPr>
          <p:cNvPr id="39" name="오른쪽 화살표 38"/>
          <p:cNvSpPr/>
          <p:nvPr/>
        </p:nvSpPr>
        <p:spPr>
          <a:xfrm>
            <a:off x="4355976" y="3933056"/>
            <a:ext cx="576064" cy="36004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 bwMode="auto">
          <a:xfrm>
            <a:off x="5886074" y="3896908"/>
            <a:ext cx="936104" cy="0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4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539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30" grpId="0"/>
      <p:bldP spid="31" grpId="0"/>
      <p:bldP spid="32" grpId="0" animBg="1"/>
      <p:bldP spid="33" grpId="0" animBg="1"/>
      <p:bldP spid="34" grpId="0" animBg="1"/>
      <p:bldP spid="37" grpId="0"/>
      <p:bldP spid="38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Introduction: 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Social network</a:t>
            </a:r>
          </a:p>
          <a:p>
            <a:pPr lvl="1"/>
            <a:r>
              <a:rPr lang="en-US" altLang="ko-KR" dirty="0" smtClean="0"/>
              <a:t>Directed, edge-labeled and time-stamped graph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Finding link formation rules</a:t>
            </a:r>
          </a:p>
          <a:p>
            <a:pPr lvl="1"/>
            <a:r>
              <a:rPr lang="en-US" altLang="ko-KR" dirty="0"/>
              <a:t>Modeling </a:t>
            </a:r>
            <a:r>
              <a:rPr lang="en-US" altLang="ko-KR" dirty="0" smtClean="0"/>
              <a:t>the link </a:t>
            </a:r>
            <a:r>
              <a:rPr lang="en-US" altLang="ko-KR" dirty="0"/>
              <a:t>formation </a:t>
            </a:r>
            <a:r>
              <a:rPr lang="en-US" altLang="ko-KR" dirty="0" smtClean="0"/>
              <a:t>rule as a special graph pattern LF-Pattern</a:t>
            </a:r>
            <a:endParaRPr lang="en-US" altLang="ko-KR" dirty="0"/>
          </a:p>
          <a:p>
            <a:pPr lvl="1"/>
            <a:r>
              <a:rPr lang="en-US" altLang="ko-KR" dirty="0" smtClean="0"/>
              <a:t>Mining link formation rules using the frequent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mining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http://www.fmsasg.com/SocialNetworkAnalysis/SocialNetworkAnalysis_Graph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9" y="4052305"/>
            <a:ext cx="2075372" cy="214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2879812" y="4900483"/>
            <a:ext cx="324036" cy="256709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53" y="4258944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20" y="4819381"/>
            <a:ext cx="7524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821" y="4835008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859" y="4100442"/>
            <a:ext cx="7715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48" y="5051032"/>
            <a:ext cx="790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347864" y="5756626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Frequent Link Formation Rules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5776" y="4057327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Subgraph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Mining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4542219"/>
            <a:ext cx="269979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Understanding &amp; Predicting dynamics of large and complex network</a:t>
            </a:r>
            <a:endParaRPr lang="ko-KR" altLang="en-US" sz="1600" dirty="0"/>
          </a:p>
        </p:txBody>
      </p:sp>
      <p:sp>
        <p:nvSpPr>
          <p:cNvPr id="29" name="오른쪽 화살표 28"/>
          <p:cNvSpPr/>
          <p:nvPr/>
        </p:nvSpPr>
        <p:spPr>
          <a:xfrm>
            <a:off x="5868144" y="4900483"/>
            <a:ext cx="324036" cy="256709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5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4365104"/>
            <a:ext cx="7958118" cy="1844991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Mine </a:t>
            </a:r>
            <a:r>
              <a:rPr lang="en-US" altLang="ko-KR" sz="2000" dirty="0"/>
              <a:t>LF-rules from a given social network</a:t>
            </a:r>
          </a:p>
          <a:p>
            <a:r>
              <a:rPr lang="en-US" altLang="ko-KR" sz="2000" dirty="0" smtClean="0"/>
              <a:t>Apply </a:t>
            </a:r>
            <a:r>
              <a:rPr lang="en-US" altLang="ko-KR" sz="2000" dirty="0"/>
              <a:t>randomization technique to the network, for estimating the 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expected </a:t>
            </a:r>
            <a:r>
              <a:rPr lang="en-US" altLang="ko-KR" sz="2000" b="1" dirty="0"/>
              <a:t>support</a:t>
            </a:r>
            <a:r>
              <a:rPr lang="en-US" altLang="ko-KR" sz="2000" dirty="0"/>
              <a:t> of LF-rules in a random graph</a:t>
            </a:r>
          </a:p>
          <a:p>
            <a:r>
              <a:rPr lang="en-US" altLang="ko-KR" sz="2000" dirty="0" smtClean="0"/>
              <a:t>Evaluate </a:t>
            </a:r>
            <a:r>
              <a:rPr lang="en-US" altLang="ko-KR" sz="2000" dirty="0"/>
              <a:t>interesting rules with higher-than-expected support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84031" cy="274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6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685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Link and local structure analysis in social networks</a:t>
            </a:r>
          </a:p>
          <a:p>
            <a:endParaRPr lang="en-US" altLang="ko-KR" dirty="0"/>
          </a:p>
          <a:p>
            <a:r>
              <a:rPr lang="en-US" altLang="ko-KR" dirty="0" smtClean="0"/>
              <a:t>M. </a:t>
            </a:r>
            <a:r>
              <a:rPr lang="en-US" altLang="ko-KR" dirty="0" err="1" smtClean="0"/>
              <a:t>Berlingerio</a:t>
            </a:r>
            <a:r>
              <a:rPr lang="en-US" altLang="ko-KR" dirty="0" smtClean="0"/>
              <a:t> et al., Mining graph evolution rules, PKDD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2009</a:t>
            </a:r>
          </a:p>
          <a:p>
            <a:pPr lvl="1"/>
            <a:r>
              <a:rPr lang="en-US" altLang="ko-KR" dirty="0" smtClean="0"/>
              <a:t>Mine frequent graph rules from a single, temporal graph</a:t>
            </a:r>
          </a:p>
          <a:p>
            <a:pPr lvl="1"/>
            <a:r>
              <a:rPr lang="en-US" altLang="ko-KR" dirty="0" smtClean="0"/>
              <a:t>Do not consider link directions and labels</a:t>
            </a:r>
          </a:p>
          <a:p>
            <a:endParaRPr lang="en-US" altLang="ko-KR" dirty="0"/>
          </a:p>
          <a:p>
            <a:r>
              <a:rPr lang="en-US" altLang="ko-KR" dirty="0" smtClean="0"/>
              <a:t>J. </a:t>
            </a:r>
            <a:r>
              <a:rPr lang="en-US" altLang="ko-KR" dirty="0" err="1" smtClean="0"/>
              <a:t>Leskovec</a:t>
            </a:r>
            <a:r>
              <a:rPr lang="en-US" altLang="ko-KR" dirty="0" smtClean="0"/>
              <a:t> et al., Signed networks in social media, CHI, 2010</a:t>
            </a:r>
          </a:p>
          <a:p>
            <a:pPr lvl="1"/>
            <a:r>
              <a:rPr lang="en-US" altLang="ko-KR" dirty="0" smtClean="0"/>
              <a:t>Focus on sign prediction in signed triads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D. M. Romero and J. Kleinberg, The directed closure process in hybrid social-information networks, with an analysis of link formation on Twitter, </a:t>
            </a:r>
            <a:r>
              <a:rPr lang="en-US" altLang="ko-KR" dirty="0" smtClean="0"/>
              <a:t>ICWSM</a:t>
            </a:r>
            <a:r>
              <a:rPr lang="en-US" altLang="ko-KR" baseline="30000" dirty="0"/>
              <a:t>2</a:t>
            </a:r>
            <a:r>
              <a:rPr lang="en-US" altLang="ko-KR" dirty="0" smtClean="0"/>
              <a:t>, </a:t>
            </a:r>
            <a:r>
              <a:rPr lang="en-US" altLang="ko-KR" dirty="0" smtClean="0"/>
              <a:t>2010</a:t>
            </a:r>
          </a:p>
          <a:p>
            <a:pPr lvl="1"/>
            <a:r>
              <a:rPr lang="en-US" altLang="ko-KR" dirty="0" smtClean="0"/>
              <a:t>Focus exclusively on directed closure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930116"/>
            <a:ext cx="462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aseline="30000" dirty="0"/>
              <a:t>1</a:t>
            </a:r>
            <a:r>
              <a:rPr lang="en-US" altLang="ko-KR" sz="1400" dirty="0" smtClean="0"/>
              <a:t>Practice of Knowledge Discovery in </a:t>
            </a:r>
            <a:r>
              <a:rPr lang="en-US" altLang="ko-KR" sz="1400" dirty="0" smtClean="0"/>
              <a:t>Databases</a:t>
            </a:r>
          </a:p>
          <a:p>
            <a:r>
              <a:rPr lang="en-US" altLang="ko-KR" sz="1400" baseline="30000" dirty="0" smtClean="0"/>
              <a:t>2</a:t>
            </a:r>
            <a:r>
              <a:rPr lang="en-US" altLang="ko-KR" sz="1400" dirty="0" smtClean="0"/>
              <a:t>International </a:t>
            </a:r>
            <a:r>
              <a:rPr lang="en-US" altLang="ko-KR" sz="1400" dirty="0"/>
              <a:t>Conference on Weblogs and Social Media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189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Related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ko-KR" u="sng" dirty="0" smtClean="0"/>
              <a:t>Link formation pattern &amp; link formation rule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LFR-Miner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8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543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 Formation Pattern: LF-pattern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Structural constraints</a:t>
            </a:r>
          </a:p>
          <a:p>
            <a:pPr lvl="1"/>
            <a:r>
              <a:rPr lang="en-US" altLang="ko-KR" dirty="0"/>
              <a:t>s: start node, e: end </a:t>
            </a:r>
            <a:r>
              <a:rPr lang="en-US" altLang="ko-KR" dirty="0" smtClean="0"/>
              <a:t>node</a:t>
            </a:r>
            <a:endParaRPr lang="en-US" altLang="ko-KR" dirty="0"/>
          </a:p>
          <a:p>
            <a:pPr lvl="1"/>
            <a:r>
              <a:rPr lang="en-US" altLang="ko-KR" dirty="0" smtClean="0"/>
              <a:t>Every </a:t>
            </a:r>
            <a:r>
              <a:rPr lang="en-US" altLang="ko-KR" dirty="0"/>
              <a:t>intermediary must be connected both s and e in any </a:t>
            </a:r>
            <a:r>
              <a:rPr lang="en-US" altLang="ko-KR" dirty="0" smtClean="0"/>
              <a:t>direction</a:t>
            </a:r>
          </a:p>
          <a:p>
            <a:pPr lvl="1"/>
            <a:r>
              <a:rPr lang="en-US" altLang="ko-KR" dirty="0" smtClean="0"/>
              <a:t>Focus patterns containing </a:t>
            </a:r>
            <a:r>
              <a:rPr lang="en-US" altLang="ko-KR" b="1" dirty="0" smtClean="0"/>
              <a:t>dyadic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triadic</a:t>
            </a:r>
            <a:r>
              <a:rPr lang="en-US" altLang="ko-KR" dirty="0" smtClean="0"/>
              <a:t> structures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Temporal constraints</a:t>
            </a:r>
          </a:p>
          <a:p>
            <a:pPr lvl="1"/>
            <a:r>
              <a:rPr lang="en-US" altLang="ko-KR" dirty="0" smtClean="0"/>
              <a:t>Link (</a:t>
            </a:r>
            <a:r>
              <a:rPr lang="en-US" altLang="ko-KR" dirty="0" err="1" smtClean="0"/>
              <a:t>s,e</a:t>
            </a:r>
            <a:r>
              <a:rPr lang="en-US" altLang="ko-KR" dirty="0" smtClean="0"/>
              <a:t>) is formed after all other links in the same pattern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7544" y="4481937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259632" y="4481937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737646" y="4572163"/>
            <a:ext cx="551820" cy="129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>
            <a:off x="725292" y="4679868"/>
            <a:ext cx="546244" cy="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타원 14"/>
          <p:cNvSpPr/>
          <p:nvPr/>
        </p:nvSpPr>
        <p:spPr>
          <a:xfrm>
            <a:off x="2123728" y="4481937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915816" y="4481937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2393830" y="4572163"/>
            <a:ext cx="551820" cy="129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flipH="1">
            <a:off x="2381476" y="4679868"/>
            <a:ext cx="546244" cy="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39837" y="429309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t=2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27584" y="46979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t=1</a:t>
            </a:r>
            <a:endParaRPr lang="ko-KR" altLang="en-US" sz="1200" dirty="0"/>
          </a:p>
        </p:txBody>
      </p:sp>
      <p:sp>
        <p:nvSpPr>
          <p:cNvPr id="25" name="타원 24"/>
          <p:cNvSpPr/>
          <p:nvPr/>
        </p:nvSpPr>
        <p:spPr>
          <a:xfrm>
            <a:off x="2555776" y="4985993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>
            <a:stCxn id="15" idx="5"/>
            <a:endCxn id="25" idx="1"/>
          </p:cNvCxnSpPr>
          <p:nvPr/>
        </p:nvCxnSpPr>
        <p:spPr bwMode="auto">
          <a:xfrm>
            <a:off x="2369579" y="4727788"/>
            <a:ext cx="228378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>
            <a:stCxn id="16" idx="3"/>
            <a:endCxn id="25" idx="7"/>
          </p:cNvCxnSpPr>
          <p:nvPr/>
        </p:nvCxnSpPr>
        <p:spPr bwMode="auto">
          <a:xfrm flipH="1">
            <a:off x="2801627" y="4727788"/>
            <a:ext cx="156370" cy="3003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flipV="1">
            <a:off x="2699792" y="5373216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979712" y="55172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Intermediary 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41134" y="423212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t=3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81094" y="479715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t=2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5816" y="479715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t=1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635896" y="4304129"/>
            <a:ext cx="1080120" cy="698014"/>
            <a:chOff x="3635896" y="4304129"/>
            <a:chExt cx="1080120" cy="698014"/>
          </a:xfrm>
        </p:grpSpPr>
        <p:sp>
          <p:nvSpPr>
            <p:cNvPr id="19" name="타원 18"/>
            <p:cNvSpPr/>
            <p:nvPr/>
          </p:nvSpPr>
          <p:spPr>
            <a:xfrm>
              <a:off x="3635896" y="4481937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4427984" y="4481937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>
              <a:off x="3905998" y="4572163"/>
              <a:ext cx="551820" cy="129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직선 화살표 연결선 21"/>
            <p:cNvCxnSpPr/>
            <p:nvPr/>
          </p:nvCxnSpPr>
          <p:spPr bwMode="auto">
            <a:xfrm flipH="1">
              <a:off x="3893644" y="4679868"/>
              <a:ext cx="546244" cy="1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995936" y="4725144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t=2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23928" y="430412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t=1</a:t>
              </a:r>
              <a:endParaRPr lang="ko-KR" altLang="en-US" sz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033422" y="4221088"/>
            <a:ext cx="1554802" cy="1285111"/>
            <a:chOff x="5033422" y="4221088"/>
            <a:chExt cx="1554802" cy="1285111"/>
          </a:xfrm>
        </p:grpSpPr>
        <p:sp>
          <p:nvSpPr>
            <p:cNvPr id="40" name="타원 39"/>
            <p:cNvSpPr/>
            <p:nvPr/>
          </p:nvSpPr>
          <p:spPr>
            <a:xfrm>
              <a:off x="5249446" y="4470904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041534" y="4470904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cxnSp>
          <p:nvCxnSpPr>
            <p:cNvPr id="42" name="직선 화살표 연결선 41"/>
            <p:cNvCxnSpPr/>
            <p:nvPr/>
          </p:nvCxnSpPr>
          <p:spPr bwMode="auto">
            <a:xfrm>
              <a:off x="5519548" y="4561130"/>
              <a:ext cx="551820" cy="129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직선 화살표 연결선 42"/>
            <p:cNvCxnSpPr/>
            <p:nvPr/>
          </p:nvCxnSpPr>
          <p:spPr bwMode="auto">
            <a:xfrm flipH="1">
              <a:off x="5507194" y="4668835"/>
              <a:ext cx="546244" cy="1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타원 43"/>
            <p:cNvSpPr/>
            <p:nvPr/>
          </p:nvSpPr>
          <p:spPr>
            <a:xfrm>
              <a:off x="5249446" y="5085184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stCxn id="40" idx="4"/>
              <a:endCxn id="44" idx="0"/>
            </p:cNvCxnSpPr>
            <p:nvPr/>
          </p:nvCxnSpPr>
          <p:spPr bwMode="auto">
            <a:xfrm>
              <a:off x="5393462" y="4758936"/>
              <a:ext cx="0" cy="3262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직선 화살표 연결선 45"/>
            <p:cNvCxnSpPr>
              <a:stCxn id="41" idx="4"/>
              <a:endCxn id="60" idx="0"/>
            </p:cNvCxnSpPr>
            <p:nvPr/>
          </p:nvCxnSpPr>
          <p:spPr bwMode="auto">
            <a:xfrm>
              <a:off x="6185550" y="4758936"/>
              <a:ext cx="11808" cy="3262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566852" y="4221088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t=3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33422" y="478611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t=2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85550" y="478611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t=1</a:t>
              </a:r>
              <a:endParaRPr lang="ko-KR" altLang="en-US" sz="12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053342" y="5085184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직선 화살표 연결선 68"/>
            <p:cNvCxnSpPr>
              <a:stCxn id="44" idx="6"/>
              <a:endCxn id="60" idx="2"/>
            </p:cNvCxnSpPr>
            <p:nvPr/>
          </p:nvCxnSpPr>
          <p:spPr bwMode="auto">
            <a:xfrm>
              <a:off x="5537478" y="5229200"/>
              <a:ext cx="5158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5580112" y="5229200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t=1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049646" y="4160113"/>
            <a:ext cx="1554802" cy="1152128"/>
            <a:chOff x="7049646" y="4160113"/>
            <a:chExt cx="1554802" cy="1152128"/>
          </a:xfrm>
        </p:grpSpPr>
        <p:sp>
          <p:nvSpPr>
            <p:cNvPr id="71" name="타원 70"/>
            <p:cNvSpPr/>
            <p:nvPr/>
          </p:nvSpPr>
          <p:spPr>
            <a:xfrm>
              <a:off x="7265670" y="4409929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8057758" y="4409929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cxnSp>
          <p:nvCxnSpPr>
            <p:cNvPr id="73" name="직선 화살표 연결선 72"/>
            <p:cNvCxnSpPr/>
            <p:nvPr/>
          </p:nvCxnSpPr>
          <p:spPr bwMode="auto">
            <a:xfrm>
              <a:off x="7535772" y="4500155"/>
              <a:ext cx="551820" cy="129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직선 화살표 연결선 73"/>
            <p:cNvCxnSpPr/>
            <p:nvPr/>
          </p:nvCxnSpPr>
          <p:spPr bwMode="auto">
            <a:xfrm flipH="1">
              <a:off x="7523418" y="4607860"/>
              <a:ext cx="546244" cy="1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5" name="타원 74"/>
            <p:cNvSpPr/>
            <p:nvPr/>
          </p:nvSpPr>
          <p:spPr>
            <a:xfrm>
              <a:off x="7265670" y="5024209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6" name="직선 화살표 연결선 75"/>
            <p:cNvCxnSpPr>
              <a:stCxn id="71" idx="4"/>
              <a:endCxn id="75" idx="0"/>
            </p:cNvCxnSpPr>
            <p:nvPr/>
          </p:nvCxnSpPr>
          <p:spPr bwMode="auto">
            <a:xfrm>
              <a:off x="7409686" y="4697961"/>
              <a:ext cx="0" cy="3262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직선 화살표 연결선 76"/>
            <p:cNvCxnSpPr>
              <a:stCxn id="72" idx="4"/>
              <a:endCxn id="81" idx="0"/>
            </p:cNvCxnSpPr>
            <p:nvPr/>
          </p:nvCxnSpPr>
          <p:spPr bwMode="auto">
            <a:xfrm>
              <a:off x="8201774" y="4697961"/>
              <a:ext cx="11808" cy="3262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7583076" y="4160113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t=3</a:t>
              </a:r>
              <a:endParaRPr lang="ko-KR" alt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49646" y="4725144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t=2</a:t>
              </a:r>
              <a:endParaRPr lang="ko-KR" alt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01774" y="4725144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t=1</a:t>
              </a:r>
              <a:endParaRPr lang="ko-KR" altLang="en-US" sz="12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069566" y="5024209"/>
              <a:ext cx="288032" cy="288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2" name="직선 화살표 연결선 81"/>
            <p:cNvCxnSpPr>
              <a:stCxn id="71" idx="5"/>
              <a:endCxn id="81" idx="2"/>
            </p:cNvCxnSpPr>
            <p:nvPr/>
          </p:nvCxnSpPr>
          <p:spPr bwMode="auto">
            <a:xfrm>
              <a:off x="7511521" y="4655780"/>
              <a:ext cx="558045" cy="51244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7452320" y="4736177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t=1</a:t>
              </a:r>
              <a:endParaRPr lang="ko-KR" altLang="en-US" sz="1200" dirty="0"/>
            </a:p>
          </p:txBody>
        </p:sp>
        <p:cxnSp>
          <p:nvCxnSpPr>
            <p:cNvPr id="85" name="직선 화살표 연결선 84"/>
            <p:cNvCxnSpPr>
              <a:stCxn id="72" idx="3"/>
              <a:endCxn id="75" idx="6"/>
            </p:cNvCxnSpPr>
            <p:nvPr/>
          </p:nvCxnSpPr>
          <p:spPr bwMode="auto">
            <a:xfrm flipH="1">
              <a:off x="7553702" y="4655780"/>
              <a:ext cx="546237" cy="51244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7841734" y="4725144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t=2</a:t>
              </a:r>
              <a:endParaRPr lang="ko-KR" altLang="en-US" sz="1200" dirty="0"/>
            </a:p>
          </p:txBody>
        </p:sp>
      </p:grpSp>
      <p:sp>
        <p:nvSpPr>
          <p:cNvPr id="57" name="곱셈 기호 56"/>
          <p:cNvSpPr/>
          <p:nvPr/>
        </p:nvSpPr>
        <p:spPr>
          <a:xfrm>
            <a:off x="3979000" y="5517232"/>
            <a:ext cx="419610" cy="4227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곱셈 기호 61"/>
          <p:cNvSpPr/>
          <p:nvPr/>
        </p:nvSpPr>
        <p:spPr>
          <a:xfrm>
            <a:off x="5664558" y="5517232"/>
            <a:ext cx="419610" cy="4227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9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176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ntl7qi3zqfB3kA8w5sV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c2qlNaq668lybLZtePB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zytztYJcRyDDOf2RwMzr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I7szOLnYQ46vlS94EfVJ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3D8smc3Yzey8DQFdapQD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5rHB7skGL7cQePEOl2T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6FLGaaVk5PZYoTqObAe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QumjSh7TNTBll1QqhaK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RfqKowQjl2fCOgkRhEd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6n3yoXLj303rtD6S7TA2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5Icz6qS6dPkLSnbZy5Z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bkDeYaKDaxyPXQboFSb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9SevVU1WugvTxSWSsImz"/>
</p:tagLst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91941</TotalTime>
  <Words>1876</Words>
  <Application>Microsoft Office PowerPoint</Application>
  <PresentationFormat>화면 슬라이드 쇼(4:3)</PresentationFormat>
  <Paragraphs>560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Arial</vt:lpstr>
      <vt:lpstr>ＭＳ Ｐゴシック</vt:lpstr>
      <vt:lpstr>맑은 고딕</vt:lpstr>
      <vt:lpstr>Cambria Math</vt:lpstr>
      <vt:lpstr>Wingdings</vt:lpstr>
      <vt:lpstr>테마1</vt:lpstr>
      <vt:lpstr>Mining Interesting Link Formation Rules in Social Networks</vt:lpstr>
      <vt:lpstr>Outline</vt:lpstr>
      <vt:lpstr>Introduction</vt:lpstr>
      <vt:lpstr>Introduction</vt:lpstr>
      <vt:lpstr>Introduction: Methodology</vt:lpstr>
      <vt:lpstr>Overview</vt:lpstr>
      <vt:lpstr>Related Work</vt:lpstr>
      <vt:lpstr>Outline</vt:lpstr>
      <vt:lpstr>Link Formation Pattern: LF-pattern</vt:lpstr>
      <vt:lpstr>Link Formation Rule: LF-rule</vt:lpstr>
      <vt:lpstr>Link Formation Rule: LF-rule</vt:lpstr>
      <vt:lpstr>Link Formation Rule: LF-rule</vt:lpstr>
      <vt:lpstr>Problem Definition </vt:lpstr>
      <vt:lpstr>Outline</vt:lpstr>
      <vt:lpstr>Mining Link Formation Rules</vt:lpstr>
      <vt:lpstr>gSpan </vt:lpstr>
      <vt:lpstr>gSpan</vt:lpstr>
      <vt:lpstr>gSpan</vt:lpstr>
      <vt:lpstr>gSpan</vt:lpstr>
      <vt:lpstr>gSpan</vt:lpstr>
      <vt:lpstr>LFR-Miner</vt:lpstr>
      <vt:lpstr>LFR-Miner</vt:lpstr>
      <vt:lpstr>LFR-Miner</vt:lpstr>
      <vt:lpstr>Expected Support of LF-rules</vt:lpstr>
      <vt:lpstr>Outline</vt:lpstr>
      <vt:lpstr>Empirical Study: Datasets</vt:lpstr>
      <vt:lpstr>Empirical Study: Epinion </vt:lpstr>
      <vt:lpstr>Analysis of Interesting LF-Rules</vt:lpstr>
      <vt:lpstr>Analysis of Interesting LF-Rules</vt:lpstr>
      <vt:lpstr>Analysis of Interesting LF-Rules</vt:lpstr>
      <vt:lpstr>Analysis of Interesting LF-Rules</vt:lpstr>
      <vt:lpstr>Empirical Study: Pruning Effect</vt:lpstr>
      <vt:lpstr>Conclusions</vt:lpstr>
      <vt:lpstr>Discussions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SPARQL Query Processing</dc:title>
  <dc:creator>Kisung Kim</dc:creator>
  <cp:lastModifiedBy>kisung</cp:lastModifiedBy>
  <cp:revision>5680</cp:revision>
  <dcterms:created xsi:type="dcterms:W3CDTF">2009-10-30T03:36:27Z</dcterms:created>
  <dcterms:modified xsi:type="dcterms:W3CDTF">2012-01-12T10:24:08Z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1KhEtSH9UIInQdPQ_QhvhIVxQl0KOOFIgUxLstA2BRpo</vt:lpwstr>
  </property>
  <property fmtid="{D5CDD505-2E9C-101B-9397-08002B2CF9AE}" pid="4" name="Google.Documents.RevisionId">
    <vt:lpwstr>13150946264402134240</vt:lpwstr>
  </property>
  <property fmtid="{D5CDD505-2E9C-101B-9397-08002B2CF9AE}" pid="5" name="Google.Documents.PreviousRevisionId">
    <vt:lpwstr>17268972170375945255</vt:lpwstr>
  </property>
  <property fmtid="{D5CDD505-2E9C-101B-9397-08002B2CF9AE}" pid="6" name="Google.Documents.PluginVersion">
    <vt:lpwstr>2.0.2026.3768</vt:lpwstr>
  </property>
  <property fmtid="{D5CDD505-2E9C-101B-9397-08002B2CF9AE}" pid="7" name="Google.Documents.MergeIncapabilityFlags">
    <vt:i4>0</vt:i4>
  </property>
</Properties>
</file>