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8" r:id="rId2"/>
    <p:sldId id="368" r:id="rId3"/>
    <p:sldId id="369" r:id="rId4"/>
    <p:sldId id="379" r:id="rId5"/>
    <p:sldId id="378" r:id="rId6"/>
    <p:sldId id="380" r:id="rId7"/>
    <p:sldId id="381" r:id="rId8"/>
    <p:sldId id="383" r:id="rId9"/>
    <p:sldId id="385" r:id="rId10"/>
    <p:sldId id="384" r:id="rId11"/>
    <p:sldId id="386" r:id="rId12"/>
    <p:sldId id="387" r:id="rId13"/>
    <p:sldId id="389" r:id="rId14"/>
    <p:sldId id="390" r:id="rId15"/>
    <p:sldId id="391" r:id="rId16"/>
    <p:sldId id="392" r:id="rId17"/>
    <p:sldId id="418" r:id="rId18"/>
    <p:sldId id="419" r:id="rId19"/>
    <p:sldId id="394" r:id="rId20"/>
    <p:sldId id="395" r:id="rId21"/>
    <p:sldId id="396" r:id="rId22"/>
    <p:sldId id="397" r:id="rId23"/>
    <p:sldId id="399" r:id="rId24"/>
    <p:sldId id="400" r:id="rId25"/>
    <p:sldId id="401" r:id="rId26"/>
    <p:sldId id="402" r:id="rId27"/>
    <p:sldId id="403" r:id="rId28"/>
    <p:sldId id="404" r:id="rId29"/>
    <p:sldId id="406" r:id="rId30"/>
    <p:sldId id="417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388" r:id="rId39"/>
    <p:sldId id="308" r:id="rId40"/>
  </p:sldIdLst>
  <p:sldSz cx="9144000" cy="6858000" type="screen4x3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BA8"/>
    <a:srgbClr val="33CCCC"/>
    <a:srgbClr val="996600"/>
    <a:srgbClr val="CC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3" autoAdjust="0"/>
    <p:restoredTop sz="90537" autoAdjust="0"/>
  </p:normalViewPr>
  <p:slideViewPr>
    <p:cSldViewPr>
      <p:cViewPr varScale="1">
        <p:scale>
          <a:sx n="98" d="100"/>
          <a:sy n="98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862" y="-108"/>
      </p:cViewPr>
      <p:guideLst>
        <p:guide orient="horz" pos="3133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7" y="4724203"/>
            <a:ext cx="5449570" cy="4475560"/>
          </a:xfrm>
          <a:prstGeom prst="rect">
            <a:avLst/>
          </a:prstGeom>
        </p:spPr>
        <p:txBody>
          <a:bodyPr vert="horz" lIns="92302" tIns="46151" rIns="92302" bIns="4615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7425" y="233363"/>
            <a:ext cx="4973638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/29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Toward Scalable Keyword Search over Relational Data</a:t>
            </a:r>
            <a:endParaRPr lang="ko-KR" altLang="en-US" sz="1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r>
              <a:rPr lang="en-US" altLang="ko-KR" sz="1800" i="1" dirty="0" err="1"/>
              <a:t>Akanksha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Baid</a:t>
            </a:r>
            <a:r>
              <a:rPr lang="en-US" altLang="ko-KR" sz="1800" i="1" dirty="0"/>
              <a:t>, Ian Rae, </a:t>
            </a:r>
            <a:r>
              <a:rPr lang="en-US" altLang="ko-KR" sz="1800" i="1" dirty="0" err="1"/>
              <a:t>Jiexing</a:t>
            </a:r>
            <a:r>
              <a:rPr lang="en-US" altLang="ko-KR" sz="1800" i="1" dirty="0"/>
              <a:t> Li, </a:t>
            </a:r>
            <a:r>
              <a:rPr lang="en-US" altLang="ko-KR" sz="1800" i="1" dirty="0" err="1"/>
              <a:t>AnHai</a:t>
            </a:r>
            <a:r>
              <a:rPr lang="en-US" altLang="ko-KR" sz="1800" i="1" dirty="0"/>
              <a:t> Doan, and Jeffery </a:t>
            </a:r>
            <a:r>
              <a:rPr lang="en-US" altLang="ko-KR" sz="1800" i="1" dirty="0" err="1"/>
              <a:t>Naughton</a:t>
            </a:r>
            <a:endParaRPr lang="en-US" altLang="ko-KR" sz="1800" i="1" dirty="0"/>
          </a:p>
          <a:p>
            <a:r>
              <a:rPr lang="en-US" altLang="ko-KR" sz="1800" i="1" dirty="0"/>
              <a:t>University of Wisconsin, Madison</a:t>
            </a:r>
            <a:endParaRPr lang="en-US" altLang="ko-KR" sz="1600" i="1" dirty="0" smtClean="0"/>
          </a:p>
          <a:p>
            <a:r>
              <a:rPr lang="en-US" altLang="ko-KR" i="1" dirty="0" smtClean="0"/>
              <a:t>VLDB 2010</a:t>
            </a:r>
          </a:p>
          <a:p>
            <a:pPr algn="r"/>
            <a:r>
              <a:rPr lang="en-US" altLang="ko-KR" dirty="0" smtClean="0"/>
              <a:t>September 29 2011</a:t>
            </a:r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Candidate-network based </a:t>
            </a:r>
            <a:r>
              <a:rPr lang="en-US" altLang="ko-KR" b="1" dirty="0"/>
              <a:t>R-KWS </a:t>
            </a:r>
            <a:r>
              <a:rPr lang="en-US" altLang="ko-KR" b="1" dirty="0" smtClean="0"/>
              <a:t>: DISCOVER</a:t>
            </a:r>
          </a:p>
          <a:p>
            <a:pPr lvl="1"/>
            <a:r>
              <a:rPr lang="en-US" altLang="ko-KR" dirty="0" smtClean="0"/>
              <a:t>It translates an R-KWS query into a series of SQL statement, executed directly on the underlying DBMS</a:t>
            </a:r>
          </a:p>
          <a:p>
            <a:pPr lvl="2"/>
            <a:r>
              <a:rPr lang="en-US" altLang="ko-KR" dirty="0" smtClean="0"/>
              <a:t>Text indices over the data and the keywords are used to generate candidate networks(CNs)</a:t>
            </a:r>
          </a:p>
          <a:p>
            <a:pPr lvl="2"/>
            <a:r>
              <a:rPr lang="en-US" altLang="ko-KR" dirty="0" smtClean="0"/>
              <a:t>The CNs are translated in to SQL queries </a:t>
            </a:r>
          </a:p>
          <a:p>
            <a:pPr lvl="3"/>
            <a:r>
              <a:rPr lang="en-US" altLang="ko-KR" dirty="0"/>
              <a:t>The </a:t>
            </a:r>
            <a:r>
              <a:rPr lang="en-US" altLang="ko-KR" dirty="0" smtClean="0"/>
              <a:t>CNs </a:t>
            </a:r>
            <a:r>
              <a:rPr lang="en-US" altLang="ko-KR" dirty="0"/>
              <a:t>encodes a way to join relations</a:t>
            </a:r>
          </a:p>
          <a:p>
            <a:pPr lvl="2"/>
            <a:r>
              <a:rPr lang="en-US" altLang="ko-KR" dirty="0" smtClean="0"/>
              <a:t>The corresponding queries are executed to obtain result tuples</a:t>
            </a:r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/>
              <a:t>graph </a:t>
            </a:r>
            <a:r>
              <a:rPr lang="en-US" altLang="ko-KR" dirty="0" smtClean="0"/>
              <a:t>remains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conceptual </a:t>
            </a:r>
            <a:r>
              <a:rPr lang="en-US" altLang="ko-KR" dirty="0"/>
              <a:t>and is </a:t>
            </a:r>
            <a:r>
              <a:rPr lang="en-US" altLang="ko-KR" dirty="0">
                <a:solidFill>
                  <a:schemeClr val="accent6"/>
                </a:solidFill>
              </a:rPr>
              <a:t>never materialized</a:t>
            </a:r>
          </a:p>
          <a:p>
            <a:pPr lvl="1"/>
            <a:r>
              <a:rPr lang="en-US" altLang="ko-KR" dirty="0" smtClean="0"/>
              <a:t>It limits join conditions to foreign to primary key relationship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Current KWS Solutions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General Methodologies for Processing R-KWS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6021288"/>
            <a:ext cx="7373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[1] Keyword Search over Relational Tables and Streams,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ACM Transactions on Database Systems (TODS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) 2009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/>
              <a:t>Candidate-network based R-KWS: </a:t>
            </a:r>
            <a:r>
              <a:rPr lang="en-US" altLang="ko-KR" b="1" dirty="0" smtClean="0"/>
              <a:t>DISCOVER (cont.)</a:t>
            </a:r>
          </a:p>
          <a:p>
            <a:pPr lvl="1"/>
            <a:r>
              <a:rPr lang="en-US" altLang="ko-KR" dirty="0" smtClean="0"/>
              <a:t>It evades the concept of trees through </a:t>
            </a:r>
            <a:r>
              <a:rPr lang="en-US" altLang="ko-KR" i="1" dirty="0" smtClean="0"/>
              <a:t>Join Networks of  Tuples</a:t>
            </a:r>
            <a:r>
              <a:rPr lang="en-US" altLang="ko-KR" dirty="0" smtClean="0"/>
              <a:t>(JNT)</a:t>
            </a:r>
          </a:p>
          <a:p>
            <a:pPr lvl="2"/>
            <a:r>
              <a:rPr lang="en-US" altLang="ko-KR" dirty="0" smtClean="0"/>
              <a:t>There are no distinct root node &amp; leaf nodes</a:t>
            </a:r>
          </a:p>
          <a:p>
            <a:pPr lvl="2"/>
            <a:r>
              <a:rPr lang="en-US" altLang="ko-KR" i="1" dirty="0" smtClean="0"/>
              <a:t>Terminal nodes</a:t>
            </a:r>
            <a:r>
              <a:rPr lang="en-US" altLang="ko-KR" dirty="0" smtClean="0"/>
              <a:t> : nodes with degree </a:t>
            </a:r>
            <a:r>
              <a:rPr lang="ko-KR" altLang="en-US" dirty="0" smtClean="0"/>
              <a:t>≤ </a:t>
            </a:r>
            <a:r>
              <a:rPr lang="en-US" altLang="ko-KR" dirty="0" smtClean="0"/>
              <a:t>1</a:t>
            </a:r>
          </a:p>
          <a:p>
            <a:pPr lvl="2"/>
            <a:r>
              <a:rPr lang="en-US" altLang="ko-KR" i="1" dirty="0" smtClean="0"/>
              <a:t>Total JNT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iff</a:t>
            </a:r>
            <a:r>
              <a:rPr lang="en-US" altLang="ko-KR" dirty="0" smtClean="0"/>
              <a:t> it contains all keywords</a:t>
            </a:r>
          </a:p>
          <a:p>
            <a:pPr lvl="2"/>
            <a:r>
              <a:rPr lang="en-US" altLang="ko-KR" i="1" dirty="0" smtClean="0"/>
              <a:t>Minimalism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iff</a:t>
            </a:r>
            <a:r>
              <a:rPr lang="en-US" altLang="ko-KR" dirty="0" smtClean="0"/>
              <a:t>  every terminal node contains at least one unique keyword</a:t>
            </a:r>
          </a:p>
          <a:p>
            <a:pPr lvl="2"/>
            <a:r>
              <a:rPr lang="en-US" altLang="ko-KR" i="1" dirty="0" smtClean="0"/>
              <a:t>Minimal Total JNT</a:t>
            </a:r>
            <a:r>
              <a:rPr lang="en-US" altLang="ko-KR" dirty="0" smtClean="0"/>
              <a:t> (MTJNT) : </a:t>
            </a:r>
            <a:r>
              <a:rPr lang="en-US" altLang="ko-KR" dirty="0" err="1" smtClean="0"/>
              <a:t>iff</a:t>
            </a:r>
            <a:r>
              <a:rPr lang="en-US" altLang="ko-KR" dirty="0" smtClean="0"/>
              <a:t> it is impossible to remove any node and find the remainder to be total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Current KWS Solutions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General Methodologies for Processing R-KWS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4" y="4096818"/>
            <a:ext cx="8684779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1140" y="3789040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q = {k</a:t>
            </a:r>
            <a:r>
              <a:rPr lang="en-US" altLang="ko-KR" sz="1400" b="1" baseline="-25000" dirty="0" smtClean="0"/>
              <a:t>1</a:t>
            </a:r>
            <a:r>
              <a:rPr lang="en-US" altLang="ko-KR" sz="1400" b="1" dirty="0" smtClean="0"/>
              <a:t>, k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, k</a:t>
            </a:r>
            <a:r>
              <a:rPr lang="en-US" altLang="ko-KR" sz="1400" b="1" baseline="-25000" dirty="0" smtClean="0"/>
              <a:t>3</a:t>
            </a:r>
            <a:r>
              <a:rPr lang="en-US" altLang="ko-KR" sz="1400" b="1" dirty="0" smtClean="0"/>
              <a:t>}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021288"/>
            <a:ext cx="7373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[1] Keyword Search over Relational Tables and Streams,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ACM Transactions on Database Systems (TODS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) 2009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smtClean="0"/>
              <a:t>Candidate-network </a:t>
            </a:r>
            <a:r>
              <a:rPr lang="en-US" altLang="ko-KR" b="1" dirty="0"/>
              <a:t>based R-KWS : </a:t>
            </a:r>
            <a:r>
              <a:rPr lang="en-US" altLang="ko-KR" b="1" dirty="0" smtClean="0"/>
              <a:t>DISCOVER (cont.)</a:t>
            </a:r>
          </a:p>
          <a:p>
            <a:pPr lvl="1"/>
            <a:r>
              <a:rPr lang="en-US" altLang="ko-KR" dirty="0" smtClean="0"/>
              <a:t>It’s query processing relies on CNs</a:t>
            </a:r>
          </a:p>
          <a:p>
            <a:pPr lvl="2"/>
            <a:r>
              <a:rPr lang="en-US" altLang="ko-KR" dirty="0" smtClean="0"/>
              <a:t>An MTJNT projects to a unique CN</a:t>
            </a:r>
          </a:p>
          <a:p>
            <a:pPr lvl="2"/>
            <a:r>
              <a:rPr lang="en-US" altLang="ko-KR" dirty="0" smtClean="0"/>
              <a:t>It is possible for multiple MTJNT to map to the same CN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Current KWS Solutions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General Methodologies for Processing R-KWS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25832"/>
            <a:ext cx="8180633" cy="305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6021288"/>
            <a:ext cx="7373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[1] Keyword Search over Relational Tables and Streams,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ACM Transactions on Database Systems (TODS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) 2009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smtClean="0"/>
              <a:t>Candidate-network based </a:t>
            </a:r>
            <a:r>
              <a:rPr lang="en-US" altLang="ko-KR" b="1" dirty="0"/>
              <a:t>R-KWS : </a:t>
            </a:r>
            <a:r>
              <a:rPr lang="en-US" altLang="ko-KR" b="1" dirty="0" smtClean="0"/>
              <a:t>DISCOVER (cont.)</a:t>
            </a:r>
          </a:p>
          <a:p>
            <a:pPr lvl="1"/>
            <a:r>
              <a:rPr lang="en-US" altLang="ko-KR" dirty="0" smtClean="0"/>
              <a:t>It answers a query by :</a:t>
            </a:r>
          </a:p>
          <a:p>
            <a:pPr lvl="2"/>
            <a:r>
              <a:rPr lang="en-US" altLang="ko-KR" dirty="0" smtClean="0"/>
              <a:t>Generating all possible CNs</a:t>
            </a:r>
          </a:p>
          <a:p>
            <a:pPr lvl="2"/>
            <a:r>
              <a:rPr lang="en-US" altLang="ko-KR" dirty="0" smtClean="0"/>
              <a:t>Converting CN to operator trees</a:t>
            </a:r>
          </a:p>
          <a:p>
            <a:pPr lvl="2"/>
            <a:r>
              <a:rPr lang="en-US" altLang="ko-KR" dirty="0" smtClean="0"/>
              <a:t>Executing operator trees to produce results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Current KWS Solutions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General Methodologies for Processing R-KWS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24" y="3068960"/>
            <a:ext cx="36957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20316" y="3426743"/>
            <a:ext cx="2819400" cy="1079748"/>
            <a:chOff x="683568" y="3717032"/>
            <a:chExt cx="2819400" cy="1079748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149080"/>
              <a:ext cx="281940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118" y="3717032"/>
              <a:ext cx="8763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오른쪽 화살표 5"/>
          <p:cNvSpPr/>
          <p:nvPr/>
        </p:nvSpPr>
        <p:spPr>
          <a:xfrm>
            <a:off x="3972644" y="4038624"/>
            <a:ext cx="576064" cy="32422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6021288"/>
            <a:ext cx="7373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[1] Keyword Search over Relational Tables and Streams,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ACM Transactions on Database Systems (TODS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) 2009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The run time performance</a:t>
            </a:r>
            <a:r>
              <a:rPr lang="en-US" altLang="ko-KR" dirty="0" smtClean="0"/>
              <a:t> of current R-KWS is </a:t>
            </a:r>
            <a:r>
              <a:rPr lang="en-US" altLang="ko-KR" b="1" dirty="0" smtClean="0"/>
              <a:t>unpredictable</a:t>
            </a:r>
          </a:p>
          <a:p>
            <a:pPr lvl="1"/>
            <a:r>
              <a:rPr lang="en-US" altLang="ko-KR" dirty="0" smtClean="0"/>
              <a:t>The performance of KWS degenerates as the number of joins grows for four-keyword queries, issued over a CN based KWS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As the number of allowed joins increases, the number of joining networks to be explored grows exponentially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Current KWS Solutions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Performance Problems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48" y="2348855"/>
            <a:ext cx="4457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4355656" y="2636899"/>
            <a:ext cx="2520600" cy="1224136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92080" y="2348855"/>
            <a:ext cx="1224136" cy="216024"/>
          </a:xfrm>
          <a:prstGeom prst="ellipse">
            <a:avLst/>
          </a:pr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28" y="5066506"/>
            <a:ext cx="5524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545034" y="5301384"/>
            <a:ext cx="3960440" cy="216024"/>
          </a:xfrm>
          <a:prstGeom prst="roundRect">
            <a:avLst/>
          </a:pr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932040" y="2564879"/>
            <a:ext cx="1900489" cy="854694"/>
            <a:chOff x="4932040" y="2564879"/>
            <a:chExt cx="1900489" cy="854694"/>
          </a:xfrm>
        </p:grpSpPr>
        <p:sp>
          <p:nvSpPr>
            <p:cNvPr id="13" name="타원 12"/>
            <p:cNvSpPr/>
            <p:nvPr/>
          </p:nvSpPr>
          <p:spPr>
            <a:xfrm>
              <a:off x="4932040" y="2564879"/>
              <a:ext cx="288032" cy="288057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473804" y="3131516"/>
              <a:ext cx="288032" cy="288057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12160" y="2660717"/>
              <a:ext cx="288032" cy="288057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544497" y="2660717"/>
              <a:ext cx="288032" cy="288057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0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Current KWS Solutions</a:t>
            </a:r>
          </a:p>
          <a:p>
            <a:r>
              <a:rPr lang="en-US" altLang="ko-KR" dirty="0" smtClean="0"/>
              <a:t>Keyword Search Using Forms</a:t>
            </a:r>
          </a:p>
          <a:p>
            <a:pPr lvl="1"/>
            <a:r>
              <a:rPr lang="en-US" altLang="ko-KR" dirty="0" smtClean="0"/>
              <a:t>Overview of KWS-F</a:t>
            </a:r>
          </a:p>
          <a:p>
            <a:pPr lvl="1"/>
            <a:r>
              <a:rPr lang="en-US" altLang="ko-KR" dirty="0" smtClean="0"/>
              <a:t>A Case for Combining KWS and KWS-F</a:t>
            </a:r>
          </a:p>
          <a:p>
            <a:r>
              <a:rPr lang="en-US" altLang="ko-KR" dirty="0" smtClean="0"/>
              <a:t>The Hybrid Approach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0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KWS-F</a:t>
            </a:r>
          </a:p>
          <a:p>
            <a:pPr lvl="1"/>
            <a:r>
              <a:rPr lang="en-US" altLang="ko-KR" dirty="0" smtClean="0"/>
              <a:t>How can we enable untrained users to pose complex SQL queries over a RDBMS, given that they do not know SQL?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Keyword Search Using Forms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Overview of KWS-F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1" y="2323052"/>
            <a:ext cx="5370316" cy="288032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83" y="3717032"/>
            <a:ext cx="4486275" cy="22479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2060848"/>
            <a:ext cx="3643807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1. Displays a set of forms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2. The user must examine the forms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3. The user select promising ones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4. Fill them out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&amp; submit them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5. Examine the results</a:t>
            </a:r>
          </a:p>
        </p:txBody>
      </p:sp>
      <p:sp>
        <p:nvSpPr>
          <p:cNvPr id="8" name="U자형 화살표 7"/>
          <p:cNvSpPr/>
          <p:nvPr/>
        </p:nvSpPr>
        <p:spPr>
          <a:xfrm rot="10800000">
            <a:off x="6372200" y="2061106"/>
            <a:ext cx="1564915" cy="1527648"/>
          </a:xfrm>
          <a:prstGeom prst="uturnArrow">
            <a:avLst>
              <a:gd name="adj1" fmla="val 1945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5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21288"/>
            <a:ext cx="5944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[2]  Combining Keyword Search and Forms for Ad Hoc Querying of Databases,</a:t>
            </a:r>
            <a:r>
              <a:rPr lang="en-US" altLang="ko-KR" sz="11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000" dirty="0">
                <a:latin typeface="Cambria Math" pitchFamily="18" charset="0"/>
                <a:ea typeface="Cambria Math" pitchFamily="18" charset="0"/>
              </a:rPr>
              <a:t>SIGMOD ’09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DBLife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9296" y="914236"/>
            <a:ext cx="5944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[2]  Combining Keyword Search and Forms for Ad Hoc Querying of Databases,</a:t>
            </a:r>
            <a:r>
              <a:rPr lang="en-US" altLang="ko-KR" sz="11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000" dirty="0">
                <a:latin typeface="Cambria Math" pitchFamily="18" charset="0"/>
                <a:ea typeface="Cambria Math" pitchFamily="18" charset="0"/>
              </a:rPr>
              <a:t>SIGMOD ’09</a:t>
            </a:r>
            <a:endParaRPr lang="ko-KR" altLang="en-US" sz="1200" dirty="0">
              <a:latin typeface="Cambria Math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1235"/>
            <a:ext cx="4091186" cy="521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4760592" cy="5429288"/>
          </a:xfrm>
        </p:spPr>
        <p:txBody>
          <a:bodyPr/>
          <a:lstStyle/>
          <a:p>
            <a:r>
              <a:rPr lang="en-US" altLang="ko-KR" dirty="0" err="1" smtClean="0"/>
              <a:t>DBLife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system that manages information for the database research community</a:t>
            </a:r>
          </a:p>
        </p:txBody>
      </p:sp>
    </p:spTree>
    <p:extLst>
      <p:ext uri="{BB962C8B-B14F-4D97-AF65-F5344CB8AC3E}">
        <p14:creationId xmlns:p14="http://schemas.microsoft.com/office/powerpoint/2010/main" val="27119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DBLife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1246641"/>
            <a:ext cx="7197055" cy="455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6076"/>
            <a:ext cx="70294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6009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99296" y="914236"/>
            <a:ext cx="5944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[2]  Combining Keyword Search and Forms for Ad Hoc Querying of Databases,</a:t>
            </a:r>
            <a:r>
              <a:rPr lang="en-US" altLang="ko-KR" sz="11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000" dirty="0">
                <a:latin typeface="Cambria Math" pitchFamily="18" charset="0"/>
                <a:ea typeface="Cambria Math" pitchFamily="18" charset="0"/>
              </a:rPr>
              <a:t>SIGMOD ’09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performance of KWS-F is </a:t>
            </a:r>
            <a:r>
              <a:rPr lang="en-US" altLang="ko-KR" dirty="0" smtClean="0">
                <a:solidFill>
                  <a:schemeClr val="accent6"/>
                </a:solidFill>
              </a:rPr>
              <a:t>predictable</a:t>
            </a:r>
          </a:p>
          <a:p>
            <a:pPr lvl="1"/>
            <a:r>
              <a:rPr lang="en-US" altLang="ko-KR" dirty="0" smtClean="0"/>
              <a:t>KWS-F is suitable for hard queries despite this tedium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How about easy queries?</a:t>
            </a:r>
          </a:p>
          <a:p>
            <a:pPr lvl="1"/>
            <a:r>
              <a:rPr lang="en-US" altLang="ko-KR" dirty="0" smtClean="0"/>
              <a:t>They can run very quickly </a:t>
            </a:r>
          </a:p>
          <a:p>
            <a:pPr lvl="1"/>
            <a:r>
              <a:rPr lang="en-US" altLang="ko-KR" dirty="0" smtClean="0"/>
              <a:t>KWS is more appropriate where performance is not as important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Keyword Search Using Forms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Overview of KWS-F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833964" y="4201924"/>
            <a:ext cx="5762372" cy="523220"/>
            <a:chOff x="1401916" y="4221088"/>
            <a:chExt cx="5762372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893293" y="4221088"/>
              <a:ext cx="5270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accent2"/>
                  </a:solidFill>
                  <a:latin typeface="Corbel" pitchFamily="34" charset="0"/>
                </a:rPr>
                <a:t> </a:t>
              </a:r>
              <a:r>
                <a:rPr lang="en-US" altLang="ko-KR" sz="2800" b="1" dirty="0" smtClean="0">
                  <a:solidFill>
                    <a:schemeClr val="accent2"/>
                  </a:solidFill>
                  <a:latin typeface="Corbel" pitchFamily="34" charset="0"/>
                </a:rPr>
                <a:t>KWS + KWS-F  can be a solution!</a:t>
              </a:r>
              <a:endParaRPr lang="ko-KR" altLang="en-US" sz="2800" b="1" dirty="0">
                <a:solidFill>
                  <a:schemeClr val="accent2"/>
                </a:solidFill>
                <a:latin typeface="Corbel" pitchFamily="34" charset="0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1401916" y="4250584"/>
              <a:ext cx="504056" cy="43204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Current KWS Solutions</a:t>
            </a:r>
          </a:p>
          <a:p>
            <a:r>
              <a:rPr lang="en-US" altLang="ko-KR" dirty="0" smtClean="0"/>
              <a:t>Keyword Search Using Forms</a:t>
            </a:r>
          </a:p>
          <a:p>
            <a:r>
              <a:rPr lang="en-US" altLang="ko-KR" dirty="0" smtClean="0"/>
              <a:t>The Hybrid Approach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achieve predictable performance and good coverage</a:t>
            </a:r>
          </a:p>
          <a:p>
            <a:pPr lvl="1"/>
            <a:r>
              <a:rPr lang="en-US" altLang="ko-KR" dirty="0" smtClean="0"/>
              <a:t>KWS to handle easy queries, and KWS-F to handle hard queries</a:t>
            </a:r>
          </a:p>
          <a:p>
            <a:pPr lvl="2"/>
            <a:r>
              <a:rPr lang="en-US" altLang="ko-KR" dirty="0" smtClean="0"/>
              <a:t>Impose a time limit on the KWS</a:t>
            </a:r>
          </a:p>
          <a:p>
            <a:pPr lvl="3"/>
            <a:r>
              <a:rPr lang="en-US" altLang="ko-KR" dirty="0" smtClean="0"/>
              <a:t>When the time limit has been reached, a (possibly partial) result must be returned</a:t>
            </a:r>
          </a:p>
          <a:p>
            <a:pPr lvl="2"/>
            <a:r>
              <a:rPr lang="en-US" altLang="ko-KR" dirty="0" smtClean="0"/>
              <a:t>Returns a set of forms to characterize the unexplored portion of the answer space</a:t>
            </a:r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Keyword Search Using Forms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Case for Combining KWS and KWS-F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3359562"/>
            <a:ext cx="6514171" cy="237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0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When ranking cannot help</a:t>
            </a:r>
          </a:p>
          <a:p>
            <a:pPr lvl="1"/>
            <a:r>
              <a:rPr lang="en-US" altLang="ko-KR" dirty="0" smtClean="0"/>
              <a:t>Where a good ranking function does not exist</a:t>
            </a:r>
          </a:p>
          <a:p>
            <a:pPr lvl="1"/>
            <a:r>
              <a:rPr lang="en-US" altLang="ko-KR" dirty="0" smtClean="0"/>
              <a:t>When many result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having the same score are returned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Forms offer a “guidance effect”</a:t>
            </a:r>
          </a:p>
          <a:p>
            <a:pPr lvl="1"/>
            <a:r>
              <a:rPr lang="en-US" altLang="ko-KR" dirty="0" smtClean="0"/>
              <a:t>Form is a good transition from an unstructured query to the results of a structured query</a:t>
            </a:r>
          </a:p>
          <a:p>
            <a:pPr lvl="1"/>
            <a:r>
              <a:rPr lang="en-US" altLang="ko-KR" dirty="0" smtClean="0"/>
              <a:t>When querying structured data, partially structured query interface if preferable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Keyword Search Using Forms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Case for Combining KWS and KWS-F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Current KWS Solutions</a:t>
            </a:r>
          </a:p>
          <a:p>
            <a:r>
              <a:rPr lang="en-US" altLang="ko-KR" dirty="0" smtClean="0"/>
              <a:t>Keyword Search Using Forms</a:t>
            </a:r>
          </a:p>
          <a:p>
            <a:r>
              <a:rPr lang="en-US" altLang="ko-KR" dirty="0" smtClean="0"/>
              <a:t>The Hybrid Approach</a:t>
            </a:r>
          </a:p>
          <a:p>
            <a:pPr lvl="1"/>
            <a:r>
              <a:rPr lang="en-US" altLang="ko-KR" dirty="0" smtClean="0"/>
              <a:t>Overview</a:t>
            </a:r>
          </a:p>
          <a:p>
            <a:pPr lvl="1"/>
            <a:r>
              <a:rPr lang="en-US" altLang="ko-KR" dirty="0" smtClean="0"/>
              <a:t>KWS-F : Form Generation (Phase0)</a:t>
            </a:r>
          </a:p>
          <a:p>
            <a:pPr lvl="1"/>
            <a:r>
              <a:rPr lang="en-US" altLang="ko-KR" dirty="0" smtClean="0"/>
              <a:t>KWS’ (Phase1)</a:t>
            </a:r>
          </a:p>
          <a:p>
            <a:pPr lvl="1"/>
            <a:r>
              <a:rPr lang="en-US" altLang="ko-KR" dirty="0" smtClean="0"/>
              <a:t>KWS-F : Search (Phase2)</a:t>
            </a:r>
          </a:p>
          <a:p>
            <a:pPr lvl="1"/>
            <a:r>
              <a:rPr lang="en-US" altLang="ko-KR" dirty="0" smtClean="0"/>
              <a:t>Minimizing Overlap (Phase3)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sz="1400" dirty="0" smtClean="0"/>
          </a:p>
          <a:p>
            <a:pPr>
              <a:lnSpc>
                <a:spcPct val="80000"/>
              </a:lnSpc>
            </a:pPr>
            <a:endParaRPr lang="en-US" altLang="ko-KR" sz="1400" dirty="0"/>
          </a:p>
          <a:p>
            <a:pPr>
              <a:lnSpc>
                <a:spcPct val="80000"/>
              </a:lnSpc>
            </a:pPr>
            <a:endParaRPr lang="en-US" altLang="ko-KR" sz="1400" dirty="0" smtClean="0"/>
          </a:p>
          <a:p>
            <a:pPr>
              <a:lnSpc>
                <a:spcPct val="80000"/>
              </a:lnSpc>
            </a:pPr>
            <a:endParaRPr lang="en-US" altLang="ko-KR" sz="1400" dirty="0"/>
          </a:p>
          <a:p>
            <a:pPr>
              <a:lnSpc>
                <a:spcPct val="80000"/>
              </a:lnSpc>
            </a:pP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Overview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64804"/>
            <a:ext cx="6735217" cy="330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7101516" y="1196752"/>
            <a:ext cx="1800200" cy="936104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ko-KR" sz="1200" dirty="0">
                <a:solidFill>
                  <a:schemeClr val="tx1"/>
                </a:solidFill>
              </a:rPr>
              <a:t>Generating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lvl="1" algn="ctr"/>
            <a:r>
              <a:rPr lang="en-US" altLang="ko-KR" sz="1200" dirty="0" smtClean="0">
                <a:solidFill>
                  <a:schemeClr val="tx1"/>
                </a:solidFill>
              </a:rPr>
              <a:t>a </a:t>
            </a:r>
            <a:r>
              <a:rPr lang="en-US" altLang="ko-KR" sz="1200" dirty="0">
                <a:solidFill>
                  <a:schemeClr val="tx1"/>
                </a:solidFill>
              </a:rPr>
              <a:t>large set of forms </a:t>
            </a:r>
            <a:r>
              <a:rPr lang="en-US" altLang="ko-KR" sz="1200" dirty="0" smtClean="0">
                <a:solidFill>
                  <a:schemeClr val="tx1"/>
                </a:solidFill>
              </a:rPr>
              <a:t>offline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3586179"/>
            <a:ext cx="2880320" cy="86409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Generating those CNs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and </a:t>
            </a:r>
            <a:r>
              <a:rPr lang="en-US" altLang="ko-KR" sz="1200" dirty="0">
                <a:solidFill>
                  <a:schemeClr val="tx1"/>
                </a:solidFill>
              </a:rPr>
              <a:t>executing those SQL </a:t>
            </a:r>
            <a:r>
              <a:rPr lang="en-US" altLang="ko-KR" sz="1200" dirty="0" smtClean="0">
                <a:solidFill>
                  <a:schemeClr val="tx1"/>
                </a:solidFill>
              </a:rPr>
              <a:t>queries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that </a:t>
            </a:r>
            <a:r>
              <a:rPr lang="en-US" altLang="ko-KR" sz="1200" dirty="0">
                <a:solidFill>
                  <a:schemeClr val="tx1"/>
                </a:solidFill>
              </a:rPr>
              <a:t>can be completed within time </a:t>
            </a:r>
            <a:r>
              <a:rPr lang="en-US" altLang="ko-KR" sz="1200" dirty="0" smtClean="0">
                <a:solidFill>
                  <a:schemeClr val="tx1"/>
                </a:solidFill>
              </a:rPr>
              <a:t>T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39415" y="2848244"/>
            <a:ext cx="1800200" cy="93610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Executing query Q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to </a:t>
            </a:r>
            <a:r>
              <a:rPr lang="en-US" altLang="ko-KR" sz="1200" dirty="0">
                <a:solidFill>
                  <a:schemeClr val="tx1"/>
                </a:solidFill>
              </a:rPr>
              <a:t>obtain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 </a:t>
            </a:r>
            <a:r>
              <a:rPr lang="en-US" altLang="ko-KR" sz="1200" dirty="0">
                <a:solidFill>
                  <a:schemeClr val="tx1"/>
                </a:solidFill>
              </a:rPr>
              <a:t>ranked list of forms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68144" y="4401753"/>
            <a:ext cx="3174256" cy="64305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Eliminating from the ranked list of forms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which </a:t>
            </a:r>
            <a:r>
              <a:rPr lang="en-US" altLang="ko-KR" sz="1200" dirty="0">
                <a:solidFill>
                  <a:schemeClr val="tx1"/>
                </a:solidFill>
              </a:rPr>
              <a:t>have been “covered” in phase1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Previous approach</a:t>
            </a:r>
          </a:p>
          <a:p>
            <a:pPr lvl="1"/>
            <a:r>
              <a:rPr lang="en-US" altLang="ko-KR" dirty="0" smtClean="0"/>
              <a:t>Generates forms </a:t>
            </a:r>
            <a:r>
              <a:rPr lang="en-US" altLang="ko-KR" dirty="0" err="1" smtClean="0"/>
              <a:t>combinatorially</a:t>
            </a:r>
            <a:endParaRPr lang="en-US" altLang="ko-KR" dirty="0"/>
          </a:p>
          <a:p>
            <a:pPr lvl="1"/>
            <a:r>
              <a:rPr lang="en-US" altLang="ko-KR" dirty="0" smtClean="0"/>
              <a:t>Problems</a:t>
            </a:r>
          </a:p>
          <a:p>
            <a:pPr lvl="2"/>
            <a:r>
              <a:rPr lang="en-US" altLang="ko-KR" dirty="0" smtClean="0"/>
              <a:t>The number of forms generated </a:t>
            </a:r>
            <a:r>
              <a:rPr lang="en-US" altLang="ko-KR" dirty="0" smtClean="0">
                <a:solidFill>
                  <a:schemeClr val="accent6"/>
                </a:solidFill>
              </a:rPr>
              <a:t>grows steadily 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 smtClean="0"/>
              <a:t>he set of generated forms contains </a:t>
            </a:r>
            <a:r>
              <a:rPr lang="en-US" altLang="ko-KR" dirty="0" smtClean="0">
                <a:solidFill>
                  <a:schemeClr val="accent6"/>
                </a:solidFill>
              </a:rPr>
              <a:t>many duplicates</a:t>
            </a:r>
          </a:p>
          <a:p>
            <a:pPr lvl="2"/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KWS-F : form generation (phase 0)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6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Modified approach</a:t>
            </a:r>
          </a:p>
          <a:p>
            <a:pPr lvl="1"/>
            <a:r>
              <a:rPr lang="en-US" altLang="ko-KR" dirty="0" smtClean="0"/>
              <a:t>Takes</a:t>
            </a:r>
            <a:r>
              <a:rPr lang="en-US" altLang="ko-KR" b="1" dirty="0" smtClean="0"/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the maximum number of allowed joins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and the schema graph</a:t>
            </a:r>
            <a:r>
              <a:rPr lang="en-US" altLang="ko-KR" dirty="0"/>
              <a:t> </a:t>
            </a:r>
            <a:r>
              <a:rPr lang="en-US" altLang="ko-KR" dirty="0" smtClean="0"/>
              <a:t>as input</a:t>
            </a:r>
          </a:p>
          <a:p>
            <a:pPr lvl="1"/>
            <a:r>
              <a:rPr lang="en-US" altLang="ko-KR" dirty="0" smtClean="0"/>
              <a:t>Generates all possible key-foreign key join sequences </a:t>
            </a:r>
            <a:r>
              <a:rPr lang="en-US" altLang="ko-KR" dirty="0" smtClean="0">
                <a:solidFill>
                  <a:schemeClr val="accent6"/>
                </a:solidFill>
              </a:rPr>
              <a:t>until the maximum number of joins is reached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KWS-F : form generation (phase 0)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5972240" cy="270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372200" y="3897273"/>
            <a:ext cx="694931" cy="703729"/>
            <a:chOff x="6372200" y="3897273"/>
            <a:chExt cx="694931" cy="703729"/>
          </a:xfrm>
        </p:grpSpPr>
        <p:grpSp>
          <p:nvGrpSpPr>
            <p:cNvPr id="6" name="그룹 5"/>
            <p:cNvGrpSpPr/>
            <p:nvPr/>
          </p:nvGrpSpPr>
          <p:grpSpPr>
            <a:xfrm>
              <a:off x="6372200" y="3923820"/>
              <a:ext cx="216024" cy="677182"/>
              <a:chOff x="6372200" y="3923820"/>
              <a:chExt cx="216024" cy="67718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372200" y="3923820"/>
                <a:ext cx="216024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372200" y="4384978"/>
                <a:ext cx="216024" cy="216024"/>
              </a:xfrm>
              <a:prstGeom prst="ellipse">
                <a:avLst/>
              </a:prstGeom>
              <a:solidFill>
                <a:schemeClr val="accent2"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497744" y="3897273"/>
              <a:ext cx="5693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29523</a:t>
              </a:r>
            </a:p>
            <a:p>
              <a:endParaRPr lang="en-US" altLang="ko-KR" sz="1100" dirty="0" smtClean="0"/>
            </a:p>
            <a:p>
              <a:r>
                <a:rPr lang="en-US" altLang="ko-KR" sz="1100" dirty="0" smtClean="0"/>
                <a:t>219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6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How the time budget T needs to be divided between </a:t>
            </a:r>
          </a:p>
          <a:p>
            <a:pPr lvl="1"/>
            <a:r>
              <a:rPr lang="en-US" altLang="ko-KR" dirty="0" smtClean="0"/>
              <a:t>CN generation</a:t>
            </a:r>
          </a:p>
          <a:p>
            <a:pPr lvl="1"/>
            <a:r>
              <a:rPr lang="en-US" altLang="ko-KR" dirty="0" smtClean="0"/>
              <a:t>SQL query execution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Possible options</a:t>
            </a:r>
            <a:endParaRPr lang="en-US" altLang="ko-KR" dirty="0"/>
          </a:p>
          <a:p>
            <a:pPr lvl="1"/>
            <a:r>
              <a:rPr lang="en-US" altLang="ko-KR" dirty="0" smtClean="0"/>
              <a:t>CN generation has terminated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query execution</a:t>
            </a:r>
          </a:p>
          <a:p>
            <a:pPr lvl="2"/>
            <a:r>
              <a:rPr lang="en-US" altLang="ko-KR" dirty="0" smtClean="0"/>
              <a:t>CN generation can take up a large portion of the total query execution</a:t>
            </a:r>
          </a:p>
          <a:p>
            <a:pPr lvl="1"/>
            <a:r>
              <a:rPr lang="en-US" altLang="ko-KR" dirty="0" smtClean="0"/>
              <a:t>Divide T into two parts</a:t>
            </a:r>
          </a:p>
          <a:p>
            <a:pPr lvl="2"/>
            <a:r>
              <a:rPr lang="en-US" altLang="ko-KR" dirty="0" smtClean="0"/>
              <a:t>5:5? 6:4? 4:6?</a:t>
            </a:r>
          </a:p>
          <a:p>
            <a:pPr lvl="1"/>
            <a:r>
              <a:rPr lang="en-US" altLang="ko-KR" dirty="0" smtClean="0"/>
              <a:t>Interleave CN generation and SQL query execution</a:t>
            </a:r>
          </a:p>
          <a:p>
            <a:pPr lvl="2"/>
            <a:r>
              <a:rPr lang="en-US" altLang="ko-KR" dirty="0" smtClean="0"/>
              <a:t>Like most current KWS systems</a:t>
            </a:r>
          </a:p>
          <a:p>
            <a:pPr lvl="2"/>
            <a:r>
              <a:rPr lang="en-US" altLang="ko-KR" dirty="0" smtClean="0"/>
              <a:t>It does not take query cost into account at all</a:t>
            </a:r>
            <a:endParaRPr lang="en-US" altLang="ko-KR" dirty="0"/>
          </a:p>
          <a:p>
            <a:pPr lvl="1"/>
            <a:r>
              <a:rPr lang="en-US" altLang="ko-KR" dirty="0" smtClean="0"/>
              <a:t>A producer-consumer fashion</a:t>
            </a:r>
          </a:p>
          <a:p>
            <a:pPr lvl="2"/>
            <a:r>
              <a:rPr lang="en-US" altLang="ko-KR" dirty="0" smtClean="0"/>
              <a:t>SQL queries are ordered and run based on their estimated execution cost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KWS’ (phase 1)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곱셈 기호 8"/>
          <p:cNvSpPr/>
          <p:nvPr/>
        </p:nvSpPr>
        <p:spPr>
          <a:xfrm>
            <a:off x="3588009" y="2852936"/>
            <a:ext cx="1296144" cy="117831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331640" y="3573016"/>
            <a:ext cx="1296144" cy="117831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43608" y="1664804"/>
            <a:ext cx="6735217" cy="3302985"/>
            <a:chOff x="1043608" y="1664804"/>
            <a:chExt cx="6735217" cy="3302985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1664804"/>
              <a:ext cx="6735217" cy="3302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1835696" y="1916832"/>
              <a:ext cx="1728192" cy="1224136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3128" y="5805264"/>
            <a:ext cx="3264481" cy="62772"/>
            <a:chOff x="953128" y="6200368"/>
            <a:chExt cx="3264481" cy="6277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53128" y="6200368"/>
              <a:ext cx="3264481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953128" y="6263140"/>
              <a:ext cx="3264481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순서도: 추출 22"/>
          <p:cNvSpPr/>
          <p:nvPr/>
        </p:nvSpPr>
        <p:spPr>
          <a:xfrm>
            <a:off x="5868144" y="4603840"/>
            <a:ext cx="727898" cy="727898"/>
          </a:xfrm>
          <a:prstGeom prst="flowChartExtra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4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64804"/>
            <a:ext cx="6735217" cy="330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5733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Information </a:t>
            </a:r>
            <a:r>
              <a:rPr lang="en-US" altLang="ko-KR" dirty="0"/>
              <a:t>p</a:t>
            </a:r>
            <a:r>
              <a:rPr lang="en-US" altLang="ko-KR" dirty="0" smtClean="0"/>
              <a:t>assed to the next phase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100" dirty="0" smtClean="0"/>
          </a:p>
          <a:p>
            <a:pPr lvl="1"/>
            <a:r>
              <a:rPr lang="en-US" altLang="ko-KR" sz="1600" dirty="0" smtClean="0"/>
              <a:t>S : a priority queue of SQL queries corresponding to a CN generated</a:t>
            </a:r>
          </a:p>
          <a:p>
            <a:pPr lvl="2"/>
            <a:r>
              <a:rPr lang="en-US" altLang="ko-KR" sz="1400" dirty="0" smtClean="0"/>
              <a:t>When the system times out, S would be some SQL queries were generated, but not executed</a:t>
            </a:r>
          </a:p>
          <a:p>
            <a:pPr lvl="1"/>
            <a:r>
              <a:rPr lang="en-US" altLang="ko-KR" sz="1600" dirty="0" smtClean="0"/>
              <a:t>G : a list of CN templates</a:t>
            </a:r>
          </a:p>
          <a:p>
            <a:pPr lvl="2"/>
            <a:r>
              <a:rPr lang="en-US" altLang="ko-KR" sz="1400" dirty="0" smtClean="0"/>
              <a:t>The tables involved in a CN</a:t>
            </a:r>
          </a:p>
          <a:p>
            <a:pPr lvl="1"/>
            <a:r>
              <a:rPr lang="en-US" altLang="ko-KR" sz="1600" dirty="0" smtClean="0"/>
              <a:t>R : the results of the executed queries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en-US" altLang="ko-KR" sz="1800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KWS’ (phase 1)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88851" y="3316296"/>
            <a:ext cx="3513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G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3312692"/>
            <a:ext cx="335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R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endCxn id="7" idx="0"/>
          </p:cNvCxnSpPr>
          <p:nvPr/>
        </p:nvCxnSpPr>
        <p:spPr>
          <a:xfrm flipH="1">
            <a:off x="1864540" y="2956256"/>
            <a:ext cx="175689" cy="3600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82172" y="3316296"/>
            <a:ext cx="3145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endParaRPr lang="ko-KR" altLang="en-US" b="1" dirty="0"/>
          </a:p>
        </p:txBody>
      </p:sp>
      <p:cxnSp>
        <p:nvCxnSpPr>
          <p:cNvPr id="25" name="직선 화살표 연결선 24"/>
          <p:cNvCxnSpPr>
            <a:endCxn id="8" idx="0"/>
          </p:cNvCxnSpPr>
          <p:nvPr/>
        </p:nvCxnSpPr>
        <p:spPr>
          <a:xfrm>
            <a:off x="2267744" y="2948900"/>
            <a:ext cx="271683" cy="36739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580495" y="2948900"/>
            <a:ext cx="232373" cy="3600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8" idx="0"/>
          </p:cNvCxnSpPr>
          <p:nvPr/>
        </p:nvCxnSpPr>
        <p:spPr>
          <a:xfrm>
            <a:off x="3347864" y="2943416"/>
            <a:ext cx="167674" cy="3692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Once KWS’ has terminated, the results R are displayed to the user</a:t>
            </a:r>
          </a:p>
          <a:p>
            <a:pPr lvl="1"/>
            <a:r>
              <a:rPr lang="en-US" altLang="ko-KR" dirty="0" smtClean="0"/>
              <a:t>If KWS’ completes in the given time budget</a:t>
            </a:r>
          </a:p>
          <a:p>
            <a:pPr lvl="2"/>
            <a:r>
              <a:rPr lang="en-US" altLang="ko-KR" dirty="0"/>
              <a:t>N</a:t>
            </a:r>
            <a:r>
              <a:rPr lang="en-US" altLang="ko-KR" dirty="0" smtClean="0"/>
              <a:t>o forms need to be displayed</a:t>
            </a:r>
          </a:p>
          <a:p>
            <a:pPr lvl="1"/>
            <a:r>
              <a:rPr lang="en-US" altLang="ko-KR" dirty="0" smtClean="0"/>
              <a:t>If not?</a:t>
            </a:r>
          </a:p>
          <a:p>
            <a:pPr lvl="2"/>
            <a:r>
              <a:rPr lang="en-US" altLang="ko-KR" dirty="0" smtClean="0"/>
              <a:t>We should allow the user to explore the search space that was not covered in Phase1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KWS-F : search (phase 2)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475656" y="1052736"/>
            <a:ext cx="6020182" cy="2952328"/>
            <a:chOff x="1043608" y="1664804"/>
            <a:chExt cx="6735217" cy="330298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1664804"/>
              <a:ext cx="6735217" cy="3302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5292080" y="2492896"/>
              <a:ext cx="1584176" cy="432048"/>
            </a:xfrm>
            <a:prstGeom prst="rect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4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Form terms</a:t>
            </a:r>
          </a:p>
          <a:p>
            <a:pPr lvl="1"/>
            <a:r>
              <a:rPr lang="en-US" altLang="ko-KR" dirty="0" smtClean="0"/>
              <a:t>Terms that appear on a form, such as schema terms, SQL keywords, and natural-language </a:t>
            </a:r>
            <a:r>
              <a:rPr lang="en-US" altLang="ko-KR" dirty="0" smtClean="0"/>
              <a:t>descriptions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Two </a:t>
            </a:r>
            <a:r>
              <a:rPr lang="en-US" altLang="ko-KR" dirty="0" smtClean="0"/>
              <a:t>indexes</a:t>
            </a:r>
          </a:p>
          <a:p>
            <a:pPr lvl="1"/>
            <a:r>
              <a:rPr lang="en-US" altLang="ko-KR" dirty="0" err="1" smtClean="0"/>
              <a:t>DataIndex</a:t>
            </a:r>
            <a:r>
              <a:rPr lang="en-US" altLang="ko-KR" dirty="0" smtClean="0"/>
              <a:t> : index on the data </a:t>
            </a:r>
            <a:r>
              <a:rPr lang="en-US" altLang="ko-KR" dirty="0" smtClean="0"/>
              <a:t>set</a:t>
            </a:r>
          </a:p>
          <a:p>
            <a:pPr lvl="2"/>
            <a:r>
              <a:rPr lang="en-US" altLang="ko-KR" dirty="0" smtClean="0"/>
              <a:t>Takes in a term and returns a set of &lt;</a:t>
            </a:r>
            <a:r>
              <a:rPr lang="en-US" altLang="ko-KR" i="1" dirty="0" smtClean="0"/>
              <a:t>tuple-id, table</a:t>
            </a:r>
            <a:r>
              <a:rPr lang="en-US" altLang="ko-KR" dirty="0" smtClean="0"/>
              <a:t>&gt; pairs</a:t>
            </a:r>
          </a:p>
          <a:p>
            <a:pPr lvl="1"/>
            <a:r>
              <a:rPr lang="en-US" altLang="ko-KR" dirty="0" err="1" smtClean="0"/>
              <a:t>FormIndex</a:t>
            </a:r>
            <a:r>
              <a:rPr lang="en-US" altLang="ko-KR" dirty="0" smtClean="0"/>
              <a:t> </a:t>
            </a:r>
            <a:r>
              <a:rPr lang="en-US" altLang="ko-KR" dirty="0" smtClean="0"/>
              <a:t>: index on the set of  forms</a:t>
            </a:r>
          </a:p>
          <a:p>
            <a:pPr lvl="2"/>
            <a:r>
              <a:rPr lang="en-US" altLang="ko-KR" dirty="0" smtClean="0"/>
              <a:t>Takes in a term and returns a set of </a:t>
            </a:r>
            <a:r>
              <a:rPr lang="en-US" altLang="ko-KR" i="1" dirty="0" smtClean="0"/>
              <a:t>form-id</a:t>
            </a:r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Query </a:t>
            </a:r>
            <a:r>
              <a:rPr lang="en-US" altLang="ko-KR" dirty="0" smtClean="0"/>
              <a:t>rewrite</a:t>
            </a:r>
          </a:p>
          <a:p>
            <a:pPr lvl="1"/>
            <a:r>
              <a:rPr lang="en-US" altLang="ko-KR" dirty="0" smtClean="0"/>
              <a:t>For each q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∈</a:t>
            </a:r>
            <a:r>
              <a:rPr lang="en-US" altLang="ko-KR" dirty="0" smtClean="0"/>
              <a:t>Q, if q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is data term, we will add each </a:t>
            </a:r>
            <a:r>
              <a:rPr lang="en-US" altLang="ko-KR" i="1" dirty="0" smtClean="0"/>
              <a:t>table</a:t>
            </a:r>
            <a:r>
              <a:rPr lang="en-US" altLang="ko-KR" dirty="0" smtClean="0"/>
              <a:t> to</a:t>
            </a:r>
            <a:r>
              <a:rPr lang="en-US" altLang="ko-KR" i="1" dirty="0" smtClean="0"/>
              <a:t> the </a:t>
            </a:r>
            <a:r>
              <a:rPr lang="en-US" altLang="ko-KR" i="1" dirty="0" err="1" smtClean="0"/>
              <a:t>FormTerms</a:t>
            </a:r>
            <a:endParaRPr lang="en-US" altLang="ko-KR" i="1" dirty="0" smtClean="0"/>
          </a:p>
          <a:p>
            <a:pPr lvl="2"/>
            <a:r>
              <a:rPr lang="en-US" altLang="ko-KR" dirty="0" smtClean="0"/>
              <a:t>We also add q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itself to </a:t>
            </a:r>
            <a:r>
              <a:rPr lang="en-US" altLang="ko-KR" i="1" dirty="0" err="1" smtClean="0"/>
              <a:t>FormTerms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We simple probe </a:t>
            </a:r>
            <a:r>
              <a:rPr lang="en-US" altLang="ko-KR" dirty="0" err="1" smtClean="0"/>
              <a:t>FormIndex</a:t>
            </a:r>
            <a:r>
              <a:rPr lang="en-US" altLang="ko-KR" dirty="0" smtClean="0"/>
              <a:t> with the terms in </a:t>
            </a:r>
            <a:r>
              <a:rPr lang="en-US" altLang="ko-KR" i="1" dirty="0" err="1" smtClean="0"/>
              <a:t>FormTerms</a:t>
            </a:r>
            <a:endParaRPr lang="en-US" altLang="ko-KR" i="1" dirty="0"/>
          </a:p>
          <a:p>
            <a:pPr lvl="2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br>
              <a:rPr lang="en-US" altLang="ko-KR" sz="2200" dirty="0" smtClean="0"/>
            </a:br>
            <a:r>
              <a:rPr lang="en-US" altLang="ko-KR" dirty="0"/>
              <a:t>KWS-F : search (phase 2)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021288"/>
            <a:ext cx="5944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[2]  Combining Keyword Search and Forms for Ad Hoc Querying of Databases,</a:t>
            </a:r>
            <a:r>
              <a:rPr lang="en-US" altLang="ko-KR" sz="11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000" dirty="0">
                <a:latin typeface="Cambria Math" pitchFamily="18" charset="0"/>
                <a:ea typeface="Cambria Math" pitchFamily="18" charset="0"/>
              </a:rPr>
              <a:t>SIGMOD ’09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Keyword Search?</a:t>
            </a: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2" y="1700808"/>
            <a:ext cx="6324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9" y="2689746"/>
            <a:ext cx="6048672" cy="5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5287458" cy="250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4320481" cy="31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88748" y="1700808"/>
            <a:ext cx="8838943" cy="4543860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br>
              <a:rPr lang="en-US" altLang="ko-KR" sz="2200" dirty="0" smtClean="0"/>
            </a:br>
            <a:r>
              <a:rPr lang="en-US" altLang="ko-KR" dirty="0"/>
              <a:t>KWS-F : search (phase 2)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021288"/>
            <a:ext cx="5944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[2]  Combining Keyword Search and Forms for Ad Hoc Querying of Databases,</a:t>
            </a:r>
            <a:r>
              <a:rPr lang="en-US" altLang="ko-KR" sz="11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000" dirty="0">
                <a:latin typeface="Cambria Math" pitchFamily="18" charset="0"/>
                <a:ea typeface="Cambria Math" pitchFamily="18" charset="0"/>
              </a:rPr>
              <a:t>SIGMOD ’09</a:t>
            </a:r>
            <a:endParaRPr lang="ko-KR" altLang="en-US" sz="1200" dirty="0">
              <a:latin typeface="Cambria Math" pitchFamily="18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02" y="980728"/>
            <a:ext cx="3921823" cy="500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4760592" cy="5429288"/>
          </a:xfrm>
        </p:spPr>
        <p:txBody>
          <a:bodyPr/>
          <a:lstStyle/>
          <a:p>
            <a:r>
              <a:rPr lang="en-US" altLang="ko-KR" dirty="0" err="1" smtClean="0"/>
              <a:t>Exmaple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Query : {</a:t>
            </a:r>
            <a:r>
              <a:rPr lang="en-US" altLang="ko-KR" dirty="0" err="1" smtClean="0"/>
              <a:t>Widom</a:t>
            </a:r>
            <a:r>
              <a:rPr lang="en-US" altLang="ko-KR" dirty="0" smtClean="0"/>
              <a:t> organization}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Widom</a:t>
            </a:r>
            <a:r>
              <a:rPr lang="en-US" altLang="ko-KR" dirty="0" smtClean="0"/>
              <a:t>” is a data term</a:t>
            </a:r>
          </a:p>
          <a:p>
            <a:pPr lvl="2"/>
            <a:r>
              <a:rPr lang="en-US" altLang="ko-KR" dirty="0"/>
              <a:t>I</a:t>
            </a:r>
            <a:r>
              <a:rPr lang="en-US" altLang="ko-KR" dirty="0" smtClean="0"/>
              <a:t>t may appear</a:t>
            </a:r>
          </a:p>
          <a:p>
            <a:pPr lvl="3"/>
            <a:r>
              <a:rPr lang="en-US" altLang="ko-KR" dirty="0" err="1" smtClean="0"/>
              <a:t>Person&amp;publication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Person&amp;give_tutorial</a:t>
            </a:r>
            <a:r>
              <a:rPr lang="en-US" altLang="ko-KR" dirty="0" smtClean="0"/>
              <a:t>, </a:t>
            </a:r>
          </a:p>
          <a:p>
            <a:pPr lvl="3"/>
            <a:r>
              <a:rPr lang="en-US" altLang="ko-KR" dirty="0" err="1" smtClean="0"/>
              <a:t>Person&amp;related_organization</a:t>
            </a:r>
            <a:r>
              <a:rPr lang="en-US" altLang="ko-KR" dirty="0" smtClean="0"/>
              <a:t>  …….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Widom</a:t>
            </a:r>
            <a:r>
              <a:rPr lang="en-US" altLang="ko-KR" dirty="0" smtClean="0"/>
              <a:t>” is also a query term</a:t>
            </a:r>
          </a:p>
          <a:p>
            <a:pPr lvl="1"/>
            <a:r>
              <a:rPr lang="en-US" altLang="ko-KR" dirty="0" smtClean="0"/>
              <a:t>“Organization” is a schema &amp; query term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4653136"/>
            <a:ext cx="4320480" cy="132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FormTerms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696" y="5038337"/>
            <a:ext cx="430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</a:t>
            </a:r>
            <a:r>
              <a:rPr lang="en-US" altLang="ko-KR" sz="1200" dirty="0" smtClean="0">
                <a:solidFill>
                  <a:schemeClr val="bg1"/>
                </a:solidFill>
              </a:rPr>
              <a:t>erson, publication,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give_tutorial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related_organization</a:t>
            </a:r>
            <a:r>
              <a:rPr lang="en-US" altLang="ko-KR" sz="1200" dirty="0" smtClean="0">
                <a:solidFill>
                  <a:schemeClr val="bg1"/>
                </a:solidFill>
              </a:rPr>
              <a:t> ……..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696" y="5281752"/>
            <a:ext cx="423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Widom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401" y="5528265"/>
            <a:ext cx="421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organization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Why overlap minimization is important?</a:t>
            </a:r>
          </a:p>
          <a:p>
            <a:pPr lvl="1"/>
            <a:r>
              <a:rPr lang="en-US" altLang="ko-KR" dirty="0" smtClean="0"/>
              <a:t>We do not want to display redundant forms for simple queries</a:t>
            </a:r>
          </a:p>
          <a:p>
            <a:pPr lvl="1"/>
            <a:r>
              <a:rPr lang="en-US" altLang="ko-KR" dirty="0" smtClean="0"/>
              <a:t>The screen is a limited resource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 cannot discard a form </a:t>
            </a:r>
            <a:r>
              <a:rPr lang="en-US" altLang="ko-KR" i="1" dirty="0" smtClean="0"/>
              <a:t>f</a:t>
            </a:r>
          </a:p>
          <a:p>
            <a:pPr lvl="1"/>
            <a:r>
              <a:rPr lang="en-US" altLang="ko-KR" dirty="0" smtClean="0"/>
              <a:t>If a query corresponding to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 is in the </a:t>
            </a:r>
            <a:r>
              <a:rPr lang="en-US" altLang="ko-KR" dirty="0" smtClean="0"/>
              <a:t>S</a:t>
            </a:r>
            <a:endParaRPr lang="en-US" altLang="ko-KR" dirty="0"/>
          </a:p>
          <a:p>
            <a:r>
              <a:rPr lang="en-US" altLang="ko-KR" dirty="0" smtClean="0"/>
              <a:t>Can we discard a form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, if a query corresponding to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 isn’t in S?</a:t>
            </a:r>
          </a:p>
          <a:p>
            <a:pPr lvl="1"/>
            <a:r>
              <a:rPr lang="en-US" altLang="ko-KR" dirty="0" smtClean="0"/>
              <a:t>It may well be that KWS’ timed out before generating all the CNs </a:t>
            </a:r>
          </a:p>
          <a:p>
            <a:pPr lvl="1"/>
            <a:endParaRPr lang="en-US" altLang="ko-KR" dirty="0"/>
          </a:p>
          <a:p>
            <a:pPr lvl="1"/>
            <a:endParaRPr lang="en-US" altLang="ko-KR" i="1" dirty="0"/>
          </a:p>
          <a:p>
            <a:pPr lvl="2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Hybrid Approach</a:t>
            </a:r>
            <a:br>
              <a:rPr lang="en-US" altLang="ko-KR" sz="2200" dirty="0" smtClean="0"/>
            </a:br>
            <a:r>
              <a:rPr lang="en-US" altLang="ko-KR" dirty="0" err="1" smtClean="0"/>
              <a:t>Minimising</a:t>
            </a:r>
            <a:r>
              <a:rPr lang="en-US" altLang="ko-KR" dirty="0" smtClean="0"/>
              <a:t> Overlap </a:t>
            </a:r>
            <a:r>
              <a:rPr lang="en-US" altLang="ko-KR" dirty="0"/>
              <a:t>(phase </a:t>
            </a:r>
            <a:r>
              <a:rPr lang="en-US" altLang="ko-KR" dirty="0" smtClean="0"/>
              <a:t>3)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276872"/>
            <a:ext cx="5400600" cy="196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1812328" y="2852936"/>
            <a:ext cx="4775896" cy="614192"/>
            <a:chOff x="1812328" y="2852936"/>
            <a:chExt cx="4775896" cy="61419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12328" y="2852936"/>
              <a:ext cx="2160240" cy="349528"/>
            </a:xfrm>
            <a:prstGeom prst="round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427984" y="3275256"/>
              <a:ext cx="2160240" cy="191872"/>
            </a:xfrm>
            <a:prstGeom prst="round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25968" y="3371192"/>
            <a:ext cx="4762256" cy="561864"/>
            <a:chOff x="1825968" y="3371192"/>
            <a:chExt cx="4762256" cy="561864"/>
          </a:xfrm>
          <a:solidFill>
            <a:schemeClr val="accent3">
              <a:alpha val="41000"/>
            </a:schemeClr>
          </a:solidFill>
        </p:grpSpPr>
        <p:sp>
          <p:nvSpPr>
            <p:cNvPr id="10" name="모서리가 둥근 직사각형 9"/>
            <p:cNvSpPr/>
            <p:nvPr/>
          </p:nvSpPr>
          <p:spPr>
            <a:xfrm>
              <a:off x="1825968" y="3371192"/>
              <a:ext cx="2160240" cy="5618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27984" y="3453152"/>
              <a:ext cx="2160240" cy="1918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Current KWS Solutions</a:t>
            </a:r>
          </a:p>
          <a:p>
            <a:r>
              <a:rPr lang="en-US" altLang="ko-KR" dirty="0" smtClean="0"/>
              <a:t>Keyword Search Using Forms</a:t>
            </a:r>
          </a:p>
          <a:p>
            <a:r>
              <a:rPr lang="en-US" altLang="ko-KR" dirty="0" smtClean="0"/>
              <a:t>The Hybrid Approach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7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the modified form generation algorithm</a:t>
            </a:r>
          </a:p>
          <a:p>
            <a:pPr lvl="1"/>
            <a:r>
              <a:rPr lang="en-US" altLang="ko-KR" dirty="0" smtClean="0"/>
              <a:t>The number of duplicate forms that the modified form generation algorithm eliminates when compared to the previous approach</a:t>
            </a:r>
          </a:p>
          <a:p>
            <a:pPr lvl="2"/>
            <a:r>
              <a:rPr lang="en-US" altLang="ko-KR" dirty="0" smtClean="0"/>
              <a:t>For the </a:t>
            </a:r>
            <a:r>
              <a:rPr lang="en-US" altLang="ko-KR" dirty="0" err="1" smtClean="0"/>
              <a:t>DBLife</a:t>
            </a:r>
            <a:r>
              <a:rPr lang="en-US" altLang="ko-KR" dirty="0" smtClean="0"/>
              <a:t> schema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The new approach generated 30-40% fewer forms than previous form generation algorithm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075037"/>
            <a:ext cx="44577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3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KWS’</a:t>
            </a:r>
          </a:p>
          <a:p>
            <a:pPr lvl="1"/>
            <a:r>
              <a:rPr lang="en-US" altLang="ko-KR" dirty="0" smtClean="0"/>
              <a:t>Interaction between CN generation and SQL query execution</a:t>
            </a:r>
          </a:p>
          <a:p>
            <a:pPr lvl="2"/>
            <a:r>
              <a:rPr lang="en-US" altLang="ko-KR" dirty="0" smtClean="0"/>
              <a:t>We set time out T=15s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The producer-consumer based approach performs better than the interleaved approach</a:t>
            </a:r>
          </a:p>
          <a:p>
            <a:pPr lvl="3"/>
            <a:r>
              <a:rPr lang="en-US" altLang="ko-KR" dirty="0" smtClean="0"/>
              <a:t>Because it takes SQL query execution cost into account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276872"/>
            <a:ext cx="43719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8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KWS’ (cont.)</a:t>
            </a:r>
          </a:p>
          <a:p>
            <a:pPr lvl="1"/>
            <a:r>
              <a:rPr lang="en-US" altLang="ko-KR" dirty="0" smtClean="0"/>
              <a:t>The distribution of the SQL queries generated in response to the keyword query “</a:t>
            </a:r>
            <a:r>
              <a:rPr lang="en-US" altLang="ko-KR" dirty="0" err="1" smtClean="0"/>
              <a:t>dewitt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widom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Most queries take under 2ms, while 3 queries take around 200ms</a:t>
            </a:r>
          </a:p>
          <a:p>
            <a:pPr lvl="2"/>
            <a:r>
              <a:rPr lang="en-US" altLang="ko-KR" dirty="0" smtClean="0"/>
              <a:t>Taking SQL query execution cost into account can help increase the total number of SQL queries executed by the KWS’ sub-system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204864"/>
            <a:ext cx="4210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3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the overlap minimization algorithm</a:t>
            </a:r>
          </a:p>
          <a:p>
            <a:pPr lvl="1"/>
            <a:r>
              <a:rPr lang="en-US" altLang="ko-KR" dirty="0" smtClean="0"/>
              <a:t>The number of queries and forms eliminated by the hybrid system after overlap minimization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After overlap minimization, only 0~14% of duplicates are left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276872"/>
            <a:ext cx="2904529" cy="20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5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explore techniques that allow keyword search over relational data that can guarantee a reasonable response time</a:t>
            </a:r>
          </a:p>
          <a:p>
            <a:pPr lvl="1"/>
            <a:r>
              <a:rPr lang="en-US" altLang="ko-KR" dirty="0" smtClean="0"/>
              <a:t>KWS generate all the answers within some time</a:t>
            </a:r>
            <a:r>
              <a:rPr lang="ko-KR" altLang="en-US" dirty="0" smtClean="0"/>
              <a:t> </a:t>
            </a:r>
            <a:r>
              <a:rPr lang="en-US" altLang="ko-KR" dirty="0" smtClean="0"/>
              <a:t>bound</a:t>
            </a:r>
          </a:p>
          <a:p>
            <a:pPr lvl="1"/>
            <a:r>
              <a:rPr lang="en-US" altLang="ko-KR" dirty="0" smtClean="0"/>
              <a:t>KWS-F search potential answers that KWS could not find in the specified time limit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5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latin typeface="Cambria Math" pitchFamily="18" charset="0"/>
                <a:ea typeface="Cambria Math" pitchFamily="18" charset="0"/>
              </a:rPr>
              <a:t>[1] </a:t>
            </a:r>
            <a:r>
              <a:rPr lang="en-US" altLang="ko-KR" sz="1600" dirty="0" smtClean="0">
                <a:latin typeface="Cambria Math" pitchFamily="18" charset="0"/>
                <a:ea typeface="Cambria Math" pitchFamily="18" charset="0"/>
              </a:rPr>
              <a:t> Keyword </a:t>
            </a:r>
            <a:r>
              <a:rPr lang="en-US" altLang="ko-KR" sz="1600" dirty="0">
                <a:latin typeface="Cambria Math" pitchFamily="18" charset="0"/>
                <a:ea typeface="Cambria Math" pitchFamily="18" charset="0"/>
              </a:rPr>
              <a:t>Search over Relational Tables and Streams, </a:t>
            </a:r>
            <a:r>
              <a:rPr lang="en-US" altLang="ko-KR" sz="1100" dirty="0">
                <a:latin typeface="Cambria Math" pitchFamily="18" charset="0"/>
                <a:ea typeface="Cambria Math" pitchFamily="18" charset="0"/>
              </a:rPr>
              <a:t>ACM Transactions on Database Systems (TODS) </a:t>
            </a:r>
            <a:r>
              <a:rPr lang="en-US" altLang="ko-KR" sz="1100" dirty="0" smtClean="0">
                <a:latin typeface="Cambria Math" pitchFamily="18" charset="0"/>
                <a:ea typeface="Cambria Math" pitchFamily="18" charset="0"/>
              </a:rPr>
              <a:t>2009.</a:t>
            </a:r>
            <a:endParaRPr lang="en-US" altLang="ko-KR" sz="16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600" dirty="0" smtClean="0">
                <a:latin typeface="Cambria Math" pitchFamily="18" charset="0"/>
                <a:ea typeface="Cambria Math" pitchFamily="18" charset="0"/>
              </a:rPr>
              <a:t>[2]  Combining Keyword Search and Forms for Ad Hoc Querying of Databases,</a:t>
            </a:r>
            <a:r>
              <a:rPr lang="en-US" altLang="ko-KR" sz="1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100" dirty="0" smtClean="0">
                <a:latin typeface="Cambria Math" pitchFamily="18" charset="0"/>
                <a:ea typeface="Cambria Math" pitchFamily="18" charset="0"/>
              </a:rPr>
              <a:t>SIGMOD ’09.</a:t>
            </a:r>
            <a:endParaRPr lang="en-US" altLang="ko-KR" sz="16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ko-KR" sz="1600" dirty="0" smtClean="0">
                <a:latin typeface="Cambria Math" pitchFamily="18" charset="0"/>
                <a:ea typeface="Cambria Math" pitchFamily="18" charset="0"/>
              </a:rPr>
              <a:t>[3]  DISCOVER : Keyword Search in Relational Databases,</a:t>
            </a:r>
            <a:r>
              <a:rPr lang="en-US" altLang="ko-KR" sz="1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1100" dirty="0" smtClean="0">
                <a:latin typeface="Cambria Math" pitchFamily="18" charset="0"/>
                <a:ea typeface="Cambria Math" pitchFamily="18" charset="0"/>
              </a:rPr>
              <a:t>VLDB 2002.</a:t>
            </a:r>
            <a:endParaRPr lang="en-US" altLang="ko-KR" sz="16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4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Retrieval over Relational DBMS</a:t>
            </a:r>
          </a:p>
          <a:p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8748" y="1700808"/>
            <a:ext cx="8838943" cy="4543860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90248"/>
            <a:ext cx="4579011" cy="336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8" y="2564904"/>
            <a:ext cx="437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Difficult for Untrained Users!</a:t>
            </a:r>
            <a:endParaRPr lang="ko-KR" altLang="en-US" sz="2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Keyword Search over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RDBMS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8748" y="1700808"/>
            <a:ext cx="8838943" cy="4543860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579011" cy="336497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00" y="2420889"/>
            <a:ext cx="5006400" cy="505966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2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Keyword Search </a:t>
            </a:r>
            <a:r>
              <a:rPr lang="en-US" altLang="ko-KR" b="1" dirty="0" smtClean="0"/>
              <a:t>on Documents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 RDBMS</a:t>
            </a:r>
          </a:p>
          <a:p>
            <a:pPr lvl="1"/>
            <a:r>
              <a:rPr lang="en-US" altLang="ko-KR" dirty="0" smtClean="0"/>
              <a:t>On Documents</a:t>
            </a:r>
          </a:p>
          <a:p>
            <a:pPr lvl="2"/>
            <a:r>
              <a:rPr lang="en-US" altLang="ko-KR" dirty="0" smtClean="0"/>
              <a:t>Information unit : document</a:t>
            </a:r>
          </a:p>
          <a:p>
            <a:pPr lvl="2"/>
            <a:r>
              <a:rPr lang="en-US" altLang="ko-KR" dirty="0" smtClean="0"/>
              <a:t>KWS queries can be answered by inspecting documents individually</a:t>
            </a:r>
          </a:p>
          <a:p>
            <a:pPr lvl="1"/>
            <a:r>
              <a:rPr lang="en-US" altLang="ko-KR" dirty="0" smtClean="0"/>
              <a:t>On RDBMS</a:t>
            </a:r>
          </a:p>
          <a:p>
            <a:pPr lvl="2"/>
            <a:r>
              <a:rPr lang="en-US" altLang="ko-KR" dirty="0"/>
              <a:t>Information unit : </a:t>
            </a:r>
            <a:r>
              <a:rPr lang="en-US" altLang="ko-KR" dirty="0" smtClean="0"/>
              <a:t>record/tuple</a:t>
            </a:r>
            <a:endParaRPr lang="en-US" altLang="ko-KR" dirty="0"/>
          </a:p>
          <a:p>
            <a:pPr lvl="2"/>
            <a:r>
              <a:rPr lang="en-US" altLang="ko-KR" dirty="0" smtClean="0"/>
              <a:t>KWS queries cannot be answered by inspecting records individually</a:t>
            </a:r>
          </a:p>
          <a:p>
            <a:pPr lvl="2"/>
            <a:r>
              <a:rPr lang="en-US" altLang="ko-KR" dirty="0" smtClean="0"/>
              <a:t>Results have to be constructed by </a:t>
            </a:r>
            <a:r>
              <a:rPr lang="en-US" altLang="ko-KR" dirty="0" smtClean="0">
                <a:solidFill>
                  <a:schemeClr val="accent6"/>
                </a:solidFill>
              </a:rPr>
              <a:t>joining tuples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021288"/>
            <a:ext cx="7373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[1] Keyword Search over Relational Tables and Streams,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ACM Transactions on Database Systems (TODS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) 2009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Current KWS Solutions</a:t>
            </a:r>
          </a:p>
          <a:p>
            <a:pPr lvl="1"/>
            <a:r>
              <a:rPr lang="en-US" altLang="ko-KR" dirty="0"/>
              <a:t>General Methodologies for Processing </a:t>
            </a:r>
            <a:r>
              <a:rPr lang="en-US" altLang="ko-KR" dirty="0" smtClean="0"/>
              <a:t>R-KWS</a:t>
            </a:r>
          </a:p>
          <a:p>
            <a:pPr lvl="1"/>
            <a:r>
              <a:rPr lang="en-US" altLang="ko-KR" dirty="0" smtClean="0"/>
              <a:t>Performance Problems</a:t>
            </a:r>
          </a:p>
          <a:p>
            <a:r>
              <a:rPr lang="en-US" altLang="ko-KR" dirty="0" smtClean="0"/>
              <a:t>Keyword Search Using Forms</a:t>
            </a:r>
          </a:p>
          <a:p>
            <a:r>
              <a:rPr lang="en-US" altLang="ko-KR" dirty="0" smtClean="0"/>
              <a:t>The Hybrid Approach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Graph based R-KWS : BANKS</a:t>
            </a:r>
          </a:p>
          <a:p>
            <a:pPr lvl="1"/>
            <a:r>
              <a:rPr lang="en-US" altLang="ko-KR" dirty="0" smtClean="0"/>
              <a:t>It maintains the data graph in main memory</a:t>
            </a:r>
          </a:p>
          <a:p>
            <a:pPr lvl="1"/>
            <a:r>
              <a:rPr lang="en-US" altLang="ko-KR" dirty="0" smtClean="0"/>
              <a:t>It limits join conditions to foreign to primary key relationship</a:t>
            </a:r>
          </a:p>
          <a:p>
            <a:pPr lvl="1"/>
            <a:r>
              <a:rPr lang="en-US" altLang="ko-KR" dirty="0" smtClean="0"/>
              <a:t>Results are retrieved by means of graph traversal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Current KWS Solutions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General Methodologies for Processing R-KWS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86964"/>
            <a:ext cx="8208912" cy="2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2" name="그룹 4111"/>
          <p:cNvGrpSpPr/>
          <p:nvPr/>
        </p:nvGrpSpPr>
        <p:grpSpPr>
          <a:xfrm>
            <a:off x="3464786" y="5266656"/>
            <a:ext cx="5499702" cy="610616"/>
            <a:chOff x="2862662" y="5229200"/>
            <a:chExt cx="5499702" cy="610616"/>
          </a:xfrm>
        </p:grpSpPr>
        <p:cxnSp>
          <p:nvCxnSpPr>
            <p:cNvPr id="4110" name="직선 화살표 연결선 4109"/>
            <p:cNvCxnSpPr/>
            <p:nvPr/>
          </p:nvCxnSpPr>
          <p:spPr>
            <a:xfrm>
              <a:off x="2862662" y="5429778"/>
              <a:ext cx="6480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862662" y="5723829"/>
              <a:ext cx="6480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1" name="TextBox 4110"/>
            <p:cNvSpPr txBox="1"/>
            <p:nvPr/>
          </p:nvSpPr>
          <p:spPr>
            <a:xfrm>
              <a:off x="3512767" y="5229200"/>
              <a:ext cx="4849597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From the tuple containing a foreign key to its primary key partner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The opposite direction</a:t>
              </a:r>
              <a:endParaRPr lang="ko-KR" altLang="en-US" sz="1200" dirty="0"/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481536" y="336542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Tuple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67488" y="281838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Keyword term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48264" y="467568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Connects nodes/tuples </a:t>
            </a:r>
          </a:p>
          <a:p>
            <a:r>
              <a:rPr lang="en-US" altLang="ko-KR" sz="1200" dirty="0" smtClean="0">
                <a:solidFill>
                  <a:schemeClr val="accent2"/>
                </a:solidFill>
              </a:rPr>
              <a:t>that can be joined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4114" name="타원 4113"/>
          <p:cNvSpPr/>
          <p:nvPr/>
        </p:nvSpPr>
        <p:spPr>
          <a:xfrm>
            <a:off x="7486620" y="4348666"/>
            <a:ext cx="860514" cy="3304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5" name="타원 4114"/>
          <p:cNvSpPr/>
          <p:nvPr/>
        </p:nvSpPr>
        <p:spPr>
          <a:xfrm>
            <a:off x="8088715" y="3283992"/>
            <a:ext cx="453152" cy="45315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8" name="직사각형 4117"/>
          <p:cNvSpPr/>
          <p:nvPr/>
        </p:nvSpPr>
        <p:spPr>
          <a:xfrm>
            <a:off x="8079287" y="3077537"/>
            <a:ext cx="515733" cy="1970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6021288"/>
            <a:ext cx="7373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[1] Keyword Search over Relational Tables and Streams,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ACM Transactions on Database Systems (TODS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) 2009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b="1" dirty="0"/>
              <a:t> </a:t>
            </a:r>
            <a:r>
              <a:rPr lang="en-US" altLang="ko-KR" dirty="0" smtClean="0"/>
              <a:t>Graph based R-KWS : BANKS (cont.)</a:t>
            </a:r>
          </a:p>
          <a:p>
            <a:pPr lvl="1"/>
            <a:r>
              <a:rPr lang="en-US" altLang="ko-KR" dirty="0" smtClean="0"/>
              <a:t>The result of an R-KWS query q={k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… , k</a:t>
            </a:r>
            <a:r>
              <a:rPr lang="en-US" altLang="ko-KR" baseline="-25000" dirty="0" smtClean="0"/>
              <a:t>m</a:t>
            </a:r>
            <a:r>
              <a:rPr lang="en-US" altLang="ko-KR" dirty="0" smtClean="0"/>
              <a:t>} is the set of trees in G</a:t>
            </a:r>
          </a:p>
          <a:p>
            <a:pPr lvl="2"/>
            <a:r>
              <a:rPr lang="en-US" altLang="ko-KR" dirty="0" smtClean="0"/>
              <a:t>Edges (forward or backward) point from the root towards the leafs</a:t>
            </a:r>
          </a:p>
          <a:p>
            <a:pPr lvl="2"/>
            <a:r>
              <a:rPr lang="en-US" altLang="ko-KR" dirty="0" smtClean="0"/>
              <a:t>Each leaf node contains at least one keyword in q</a:t>
            </a:r>
          </a:p>
          <a:p>
            <a:pPr lvl="2"/>
            <a:r>
              <a:rPr lang="en-US" altLang="ko-KR" dirty="0" smtClean="0"/>
              <a:t>The nodes jointly covers all term of q</a:t>
            </a:r>
          </a:p>
          <a:p>
            <a:pPr lvl="2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Current KWS Solutions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General Methodologies for Processing R-KWS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635846" y="3681038"/>
            <a:ext cx="8040610" cy="2052218"/>
            <a:chOff x="635846" y="3537022"/>
            <a:chExt cx="8040610" cy="205221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46" y="3537022"/>
              <a:ext cx="8040610" cy="1495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오른쪽 중괄호 9"/>
            <p:cNvSpPr/>
            <p:nvPr/>
          </p:nvSpPr>
          <p:spPr>
            <a:xfrm rot="5400000">
              <a:off x="3089977" y="2577899"/>
              <a:ext cx="324036" cy="5232298"/>
            </a:xfrm>
            <a:prstGeom prst="rightBrace">
              <a:avLst>
                <a:gd name="adj1" fmla="val 8333"/>
                <a:gd name="adj2" fmla="val 49820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3290" y="5312241"/>
              <a:ext cx="1544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/>
                  </a:solidFill>
                </a:rPr>
                <a:t>De-facto duplicates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61140" y="3121222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q = {k</a:t>
            </a:r>
            <a:r>
              <a:rPr lang="en-US" altLang="ko-KR" sz="1400" b="1" baseline="-25000" dirty="0" smtClean="0"/>
              <a:t>1</a:t>
            </a:r>
            <a:r>
              <a:rPr lang="en-US" altLang="ko-KR" sz="1400" b="1" dirty="0" smtClean="0"/>
              <a:t>, k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, k</a:t>
            </a:r>
            <a:r>
              <a:rPr lang="en-US" altLang="ko-KR" sz="1400" b="1" baseline="-25000" dirty="0" smtClean="0"/>
              <a:t>3</a:t>
            </a:r>
            <a:r>
              <a:rPr lang="en-US" altLang="ko-KR" sz="1400" b="1" dirty="0" smtClean="0"/>
              <a:t>}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6021288"/>
            <a:ext cx="7373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[1] Keyword Search over Relational Tables and Streams, </a:t>
            </a:r>
            <a:r>
              <a:rPr lang="en-US" altLang="ko-KR" sz="1200" dirty="0">
                <a:latin typeface="Cambria Math" pitchFamily="18" charset="0"/>
                <a:ea typeface="Cambria Math" pitchFamily="18" charset="0"/>
              </a:rPr>
              <a:t>ACM Transactions on Database Systems (TODS</a:t>
            </a:r>
            <a:r>
              <a:rPr lang="en-US" altLang="ko-KR" sz="1200" dirty="0" smtClean="0">
                <a:latin typeface="Cambria Math" pitchFamily="18" charset="0"/>
                <a:ea typeface="Cambria Math" pitchFamily="18" charset="0"/>
              </a:rPr>
              <a:t>) 2009</a:t>
            </a:r>
            <a:endParaRPr lang="ko-KR" altLang="en-US" sz="12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302430</TotalTime>
  <Words>2014</Words>
  <Application>Microsoft Office PowerPoint</Application>
  <PresentationFormat>화면 슬라이드 쇼(4:3)</PresentationFormat>
  <Paragraphs>455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SNU IDB Lab.</vt:lpstr>
      <vt:lpstr>Toward Scalable Keyword Search over Relational Data</vt:lpstr>
      <vt:lpstr>Outline</vt:lpstr>
      <vt:lpstr>Introduction</vt:lpstr>
      <vt:lpstr>Introduction</vt:lpstr>
      <vt:lpstr>Introduction</vt:lpstr>
      <vt:lpstr>Introduction</vt:lpstr>
      <vt:lpstr>Outline</vt:lpstr>
      <vt:lpstr>Current KWS Solutions General Methodologies for Processing R-KWS</vt:lpstr>
      <vt:lpstr>Current KWS Solutions General Methodologies for Processing R-KWS</vt:lpstr>
      <vt:lpstr>Current KWS Solutions General Methodologies for Processing R-KWS</vt:lpstr>
      <vt:lpstr>Current KWS Solutions General Methodologies for Processing R-KWS</vt:lpstr>
      <vt:lpstr>Current KWS Solutions General Methodologies for Processing R-KWS</vt:lpstr>
      <vt:lpstr>Current KWS Solutions General Methodologies for Processing R-KWS</vt:lpstr>
      <vt:lpstr>Current KWS Solutions Performance Problems</vt:lpstr>
      <vt:lpstr>Outline</vt:lpstr>
      <vt:lpstr>Keyword Search Using Forms Overview of KWS-F</vt:lpstr>
      <vt:lpstr>* DBLife</vt:lpstr>
      <vt:lpstr>* DBLife</vt:lpstr>
      <vt:lpstr>Keyword Search Using Forms Overview of KWS-F</vt:lpstr>
      <vt:lpstr>Keyword Search Using Forms A Case for Combining KWS and KWS-F</vt:lpstr>
      <vt:lpstr>Keyword Search Using Forms A Case for Combining KWS and KWS-F</vt:lpstr>
      <vt:lpstr>Outline</vt:lpstr>
      <vt:lpstr>The Hybrid Approach Overview</vt:lpstr>
      <vt:lpstr>The Hybrid Approach KWS-F : form generation (phase 0)</vt:lpstr>
      <vt:lpstr>The Hybrid Approach KWS-F : form generation (phase 0)</vt:lpstr>
      <vt:lpstr>The Hybrid Approach KWS’ (phase 1)</vt:lpstr>
      <vt:lpstr>The Hybrid Approach KWS’ (phase 1)</vt:lpstr>
      <vt:lpstr>The Hybrid Approach KWS-F : search (phase 2)</vt:lpstr>
      <vt:lpstr>The Hybrid Approach KWS-F : search (phase 2)</vt:lpstr>
      <vt:lpstr>The Hybrid Approach KWS-F : search (phase 2)</vt:lpstr>
      <vt:lpstr>The Hybrid Approach Minimising Overlap (phase 3)</vt:lpstr>
      <vt:lpstr>Outline</vt:lpstr>
      <vt:lpstr>Experimental Evaluation</vt:lpstr>
      <vt:lpstr>Experimental Evaluation</vt:lpstr>
      <vt:lpstr>Experimental Evaluation</vt:lpstr>
      <vt:lpstr>Experimental Evaluation</vt:lpstr>
      <vt:lpstr>Conclusion</vt:lpstr>
      <vt:lpstr>References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Tag</dc:title>
  <dc:creator>Microsoft Corporation</dc:creator>
  <cp:lastModifiedBy>smkim</cp:lastModifiedBy>
  <cp:revision>2369</cp:revision>
  <dcterms:created xsi:type="dcterms:W3CDTF">2006-10-05T04:04:58Z</dcterms:created>
  <dcterms:modified xsi:type="dcterms:W3CDTF">2011-09-29T03:48:10Z</dcterms:modified>
</cp:coreProperties>
</file>