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8" r:id="rId2"/>
    <p:sldId id="368" r:id="rId3"/>
    <p:sldId id="355" r:id="rId4"/>
    <p:sldId id="356" r:id="rId5"/>
    <p:sldId id="357" r:id="rId6"/>
    <p:sldId id="358" r:id="rId7"/>
    <p:sldId id="359" r:id="rId8"/>
    <p:sldId id="360" r:id="rId9"/>
    <p:sldId id="33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70" r:id="rId18"/>
    <p:sldId id="371" r:id="rId19"/>
    <p:sldId id="373" r:id="rId20"/>
    <p:sldId id="377" r:id="rId21"/>
    <p:sldId id="374" r:id="rId22"/>
    <p:sldId id="375" r:id="rId23"/>
    <p:sldId id="376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69" r:id="rId32"/>
    <p:sldId id="354" r:id="rId33"/>
    <p:sldId id="308" r:id="rId34"/>
  </p:sldIdLst>
  <p:sldSz cx="9144000" cy="6858000" type="screen4x3"/>
  <p:notesSz cx="6811963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AABA8"/>
    <a:srgbClr val="33CCCC"/>
    <a:srgbClr val="996600"/>
    <a:srgbClr val="CC6600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6176" autoAdjust="0"/>
    <p:restoredTop sz="92946" autoAdjust="0"/>
  </p:normalViewPr>
  <p:slideViewPr>
    <p:cSldViewPr>
      <p:cViewPr varScale="1">
        <p:scale>
          <a:sx n="106" d="100"/>
          <a:sy n="106" d="100"/>
        </p:scale>
        <p:origin x="-5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3048" y="-114"/>
      </p:cViewPr>
      <p:guideLst>
        <p:guide orient="horz" pos="3133"/>
        <p:guide pos="214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1850" cy="497285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8537" y="1"/>
            <a:ext cx="2951850" cy="497285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6680"/>
            <a:ext cx="2951850" cy="497285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8537" y="9446680"/>
            <a:ext cx="2951850" cy="497285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99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1850" cy="497285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8537" y="1"/>
            <a:ext cx="2951850" cy="497285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r">
              <a:defRPr sz="1200"/>
            </a:lvl1pPr>
          </a:lstStyle>
          <a:p>
            <a:fld id="{DC716F53-3723-4E20-8B48-55D705579F0E}" type="datetimeFigureOut">
              <a:rPr lang="ko-KR" altLang="en-US" smtClean="0"/>
              <a:pPr/>
              <a:t>2011-07-13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7713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2" tIns="46151" rIns="92302" bIns="4615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197" y="4724203"/>
            <a:ext cx="5449570" cy="4475560"/>
          </a:xfrm>
          <a:prstGeom prst="rect">
            <a:avLst/>
          </a:prstGeom>
        </p:spPr>
        <p:txBody>
          <a:bodyPr vert="horz" lIns="92302" tIns="46151" rIns="92302" bIns="46151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80"/>
            <a:ext cx="2951850" cy="497285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8537" y="9446680"/>
            <a:ext cx="2951850" cy="497285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r">
              <a:defRPr sz="1200"/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4968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7425" y="233363"/>
            <a:ext cx="4973638" cy="37290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8537" y="9446680"/>
            <a:ext cx="2951850" cy="497285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pic>
        <p:nvPicPr>
          <p:cNvPr id="8" name="Picture 16" descr="iDB_colo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8000" y="6197600"/>
            <a:ext cx="10160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en-US" altLang="ko-KR" dirty="0" smtClean="0"/>
              <a:t>/29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928694"/>
          </a:xfrm>
        </p:spPr>
        <p:txBody>
          <a:bodyPr>
            <a:noAutofit/>
          </a:bodyPr>
          <a:lstStyle/>
          <a:p>
            <a:r>
              <a:rPr lang="en-US" altLang="ko-KR" sz="2400" b="1" dirty="0" smtClean="0"/>
              <a:t>Ready to Buy or Just Browsing? </a:t>
            </a:r>
            <a:br>
              <a:rPr lang="en-US" altLang="ko-KR" sz="2400" b="1" dirty="0" smtClean="0"/>
            </a:br>
            <a:r>
              <a:rPr lang="en-US" altLang="ko-KR" sz="2400" b="1" dirty="0" smtClean="0"/>
              <a:t>: </a:t>
            </a:r>
            <a:r>
              <a:rPr lang="en-US" altLang="ko-KR" sz="1800" b="1" dirty="0" smtClean="0"/>
              <a:t>Detecting Web Searcher Goals from Interaction Data</a:t>
            </a:r>
            <a:endParaRPr lang="ko-KR" altLang="en-US" sz="1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3000396"/>
          </a:xfrm>
        </p:spPr>
        <p:txBody>
          <a:bodyPr>
            <a:normAutofit/>
          </a:bodyPr>
          <a:lstStyle/>
          <a:p>
            <a:r>
              <a:rPr lang="en-US" altLang="ko-KR" sz="1800" i="1" dirty="0" err="1" smtClean="0"/>
              <a:t>Qi</a:t>
            </a:r>
            <a:r>
              <a:rPr lang="en-US" altLang="ko-KR" sz="1800" i="1" dirty="0" smtClean="0"/>
              <a:t> </a:t>
            </a:r>
            <a:r>
              <a:rPr lang="en-US" altLang="ko-KR" sz="1800" i="1" dirty="0" err="1" smtClean="0"/>
              <a:t>Guo</a:t>
            </a:r>
            <a:r>
              <a:rPr lang="en-US" altLang="ko-KR" sz="1800" i="1" dirty="0" smtClean="0"/>
              <a:t>, Eugene </a:t>
            </a:r>
            <a:r>
              <a:rPr lang="en-US" altLang="ko-KR" sz="1800" i="1" dirty="0" err="1" smtClean="0"/>
              <a:t>Agichtein</a:t>
            </a:r>
            <a:endParaRPr lang="en-US" altLang="ko-KR" sz="1800" i="1" dirty="0" smtClean="0"/>
          </a:p>
          <a:p>
            <a:r>
              <a:rPr lang="en-US" altLang="ko-KR" i="1" dirty="0" smtClean="0"/>
              <a:t>Emory University, Emory University</a:t>
            </a:r>
          </a:p>
          <a:p>
            <a:r>
              <a:rPr lang="en-US" altLang="ko-KR" i="1" dirty="0" smtClean="0"/>
              <a:t>SIGIR’ 10</a:t>
            </a:r>
          </a:p>
          <a:p>
            <a:pPr algn="r"/>
            <a:r>
              <a:rPr lang="en-US" altLang="ko-KR" smtClean="0"/>
              <a:t>July 13 </a:t>
            </a:r>
            <a:r>
              <a:rPr lang="en-US" altLang="ko-KR" dirty="0" smtClean="0"/>
              <a:t>2011</a:t>
            </a:r>
          </a:p>
          <a:p>
            <a:pPr algn="r"/>
            <a:r>
              <a:rPr lang="en-US" altLang="ko-KR" dirty="0" smtClean="0"/>
              <a:t>Presented by </a:t>
            </a:r>
            <a:r>
              <a:rPr lang="en-US" altLang="ko-KR" dirty="0" err="1" smtClean="0"/>
              <a:t>Somin</a:t>
            </a:r>
            <a:r>
              <a:rPr lang="en-US" altLang="ko-KR" dirty="0" smtClean="0"/>
              <a:t> Kim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Searcher behavior can help distinguish user intent</a:t>
            </a:r>
          </a:p>
          <a:p>
            <a:pPr lvl="1"/>
            <a:r>
              <a:rPr lang="en-US" altLang="ko-KR" dirty="0" smtClean="0"/>
              <a:t>Using eye-mouse coordination patterns to understanding user behavior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Background and Motivation(2/4)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Related Work</a:t>
            </a:r>
            <a:endParaRPr lang="en-US" altLang="ko-KR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2000240"/>
            <a:ext cx="4663095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Informational query intent encapsulates many different types of important search tasks</a:t>
            </a:r>
          </a:p>
          <a:p>
            <a:pPr lvl="1"/>
            <a:r>
              <a:rPr lang="en-US" altLang="ko-KR" dirty="0" smtClean="0"/>
              <a:t>It is difficult to identify specific kinds of informational intent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We focus on one important intersection of informational and commercial intent categories</a:t>
            </a:r>
          </a:p>
          <a:p>
            <a:pPr lvl="1"/>
            <a:r>
              <a:rPr lang="en-US" altLang="ko-KR" i="1" dirty="0" smtClean="0"/>
              <a:t>Research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en-US" altLang="ko-KR" i="1" dirty="0" smtClean="0"/>
              <a:t>Purchase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It is important to model the searcher’s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immediate intent</a:t>
            </a:r>
            <a:r>
              <a:rPr lang="en-US" altLang="ko-KR" dirty="0" smtClean="0"/>
              <a:t> based on the context within a search session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Background and Motivation(3/4)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Deconstructing Informational Searches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Search Advertising</a:t>
            </a:r>
          </a:p>
          <a:p>
            <a:pPr lvl="1"/>
            <a:r>
              <a:rPr lang="en-US" altLang="ko-KR" dirty="0" smtClean="0"/>
              <a:t>Placing online advertisements on web page that show results from search engine queries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Contextualized user interaction models are required </a:t>
            </a:r>
          </a:p>
          <a:p>
            <a:pPr lvl="1"/>
            <a:r>
              <a:rPr lang="en-US" altLang="ko-KR" dirty="0" smtClean="0"/>
              <a:t>If a search engine knows searcher intent, the next results returned can be more accurately targeted towards this user</a:t>
            </a:r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Background and Motivation(4/4)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Application : Search Advertising</a:t>
            </a:r>
            <a:endParaRPr lang="en-US" altLang="ko-KR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3786190"/>
            <a:ext cx="4697882" cy="2542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Background and Motivation</a:t>
            </a:r>
          </a:p>
          <a:p>
            <a:r>
              <a:rPr lang="en-US" altLang="ko-KR" b="1" dirty="0" smtClean="0"/>
              <a:t>Search and User Model</a:t>
            </a:r>
          </a:p>
          <a:p>
            <a:pPr lvl="1"/>
            <a:r>
              <a:rPr lang="en-US" altLang="ko-KR" b="1" dirty="0" smtClean="0"/>
              <a:t>Search Model : Tasks and Goals</a:t>
            </a:r>
          </a:p>
          <a:p>
            <a:pPr lvl="1"/>
            <a:r>
              <a:rPr lang="en-US" altLang="ko-KR" b="1" dirty="0" smtClean="0"/>
              <a:t>User Model : Goal-driven Search</a:t>
            </a:r>
          </a:p>
          <a:p>
            <a:r>
              <a:rPr lang="en-US" altLang="ko-KR" dirty="0" smtClean="0"/>
              <a:t>Infrastructure, Features, and Algorithms</a:t>
            </a:r>
          </a:p>
          <a:p>
            <a:r>
              <a:rPr lang="en-US" altLang="ko-KR" dirty="0" smtClean="0"/>
              <a:t>Experimental Results : Buying or Browsing?</a:t>
            </a:r>
          </a:p>
          <a:p>
            <a:r>
              <a:rPr lang="en-US" altLang="ko-KR" dirty="0" smtClean="0"/>
              <a:t>Predicting Ad </a:t>
            </a:r>
            <a:r>
              <a:rPr lang="en-US" altLang="ko-KR" dirty="0" err="1" smtClean="0"/>
              <a:t>Clickthrough</a:t>
            </a:r>
            <a:endParaRPr lang="en-US" altLang="ko-KR" dirty="0" smtClean="0"/>
          </a:p>
          <a:p>
            <a:r>
              <a:rPr lang="en-US" altLang="ko-KR" dirty="0" smtClean="0"/>
              <a:t>Conclusions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User is attempting to accomplish an overall search task by solving specific search goals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It is natural to organize individual queries into overall tasks and immediate goals</a:t>
            </a:r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Search and User Model(1/3)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Search Model : Tasks and Goals</a:t>
            </a:r>
            <a:endParaRPr lang="en-US" altLang="ko-KR" dirty="0" smtClean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1928802"/>
            <a:ext cx="44386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Search task</a:t>
            </a:r>
          </a:p>
          <a:p>
            <a:pPr lvl="1"/>
            <a:r>
              <a:rPr lang="en-US" altLang="ko-KR" dirty="0" smtClean="0"/>
              <a:t>A consecutive sequence of queries that share at least one non-</a:t>
            </a:r>
            <a:r>
              <a:rPr lang="en-US" altLang="ko-KR" dirty="0" err="1" smtClean="0"/>
              <a:t>stopword</a:t>
            </a:r>
            <a:r>
              <a:rPr lang="en-US" altLang="ko-KR" dirty="0" smtClean="0"/>
              <a:t> term with any previous query within in the task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Users perform on average only two or three query reformulations before giving it up</a:t>
            </a:r>
          </a:p>
          <a:p>
            <a:pPr lvl="1"/>
            <a:r>
              <a:rPr lang="en-US" altLang="ko-KR" dirty="0" smtClean="0"/>
              <a:t>The 30-minute sessions tend to be 6.77 searches long on average</a:t>
            </a:r>
          </a:p>
          <a:p>
            <a:pPr lvl="1"/>
            <a:r>
              <a:rPr lang="en-US" altLang="ko-KR" dirty="0" smtClean="0"/>
              <a:t>Tasks tend to contain 2.71 searches on average</a:t>
            </a:r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Search and User Model(2/3)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Search Model : Tasks and Goals</a:t>
            </a:r>
            <a:endParaRPr lang="en-US" altLang="ko-KR" dirty="0" smtClean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2285992"/>
            <a:ext cx="5320580" cy="1204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 user, while solving a search task, has a number of immediate goals</a:t>
            </a:r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Hidden states</a:t>
            </a:r>
            <a:r>
              <a:rPr lang="en-US" altLang="ko-KR" dirty="0" smtClean="0"/>
              <a:t> representing user goals are not directly observable</a:t>
            </a:r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Observable actions</a:t>
            </a:r>
            <a:r>
              <a:rPr lang="en-US" altLang="ko-KR" dirty="0" smtClean="0"/>
              <a:t> depend on the user’s current state can be observed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Search and User Model(3/3)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User</a:t>
            </a:r>
            <a:r>
              <a:rPr lang="en-US" altLang="ko-KR" sz="4400" dirty="0" smtClean="0"/>
              <a:t> </a:t>
            </a:r>
            <a:r>
              <a:rPr lang="en-US" altLang="ko-KR" sz="4000" dirty="0" smtClean="0"/>
              <a:t>Model : Goal-driven Search</a:t>
            </a:r>
            <a:endParaRPr lang="en-US" altLang="ko-KR" dirty="0" smtClean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2714620"/>
            <a:ext cx="56197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Background and Motivation</a:t>
            </a:r>
          </a:p>
          <a:p>
            <a:r>
              <a:rPr lang="en-US" altLang="ko-KR" dirty="0" smtClean="0"/>
              <a:t>Search and User Model</a:t>
            </a:r>
          </a:p>
          <a:p>
            <a:r>
              <a:rPr lang="en-US" altLang="ko-KR" b="1" dirty="0" smtClean="0"/>
              <a:t>Infrastructure, Features, and Algorithms</a:t>
            </a:r>
          </a:p>
          <a:p>
            <a:pPr lvl="1"/>
            <a:r>
              <a:rPr lang="en-US" altLang="ko-KR" b="1" dirty="0" smtClean="0"/>
              <a:t>Infrastructure</a:t>
            </a:r>
          </a:p>
          <a:p>
            <a:pPr lvl="1"/>
            <a:r>
              <a:rPr lang="en-US" altLang="ko-KR" b="1" dirty="0" smtClean="0"/>
              <a:t>Features</a:t>
            </a:r>
          </a:p>
          <a:p>
            <a:pPr lvl="1"/>
            <a:r>
              <a:rPr lang="en-US" altLang="ko-KR" b="1" dirty="0" smtClean="0"/>
              <a:t>Classifier implementation</a:t>
            </a:r>
          </a:p>
          <a:p>
            <a:r>
              <a:rPr lang="en-US" altLang="ko-KR" dirty="0" smtClean="0"/>
              <a:t>Experimental Results : Buying or Browsing?</a:t>
            </a:r>
          </a:p>
          <a:p>
            <a:r>
              <a:rPr lang="en-US" altLang="ko-KR" dirty="0" smtClean="0"/>
              <a:t>Predicting Ad </a:t>
            </a:r>
            <a:r>
              <a:rPr lang="en-US" altLang="ko-KR" dirty="0" err="1" smtClean="0"/>
              <a:t>Clickthrough</a:t>
            </a:r>
            <a:endParaRPr lang="en-US" altLang="ko-KR" dirty="0" smtClean="0"/>
          </a:p>
          <a:p>
            <a:r>
              <a:rPr lang="en-US" altLang="ko-KR" dirty="0" smtClean="0"/>
              <a:t>Conclusions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The user interaction data was captured by the </a:t>
            </a:r>
            <a:r>
              <a:rPr lang="en-US" altLang="ko-KR" dirty="0" err="1" smtClean="0"/>
              <a:t>LibX</a:t>
            </a:r>
            <a:r>
              <a:rPr lang="en-US" altLang="ko-KR" dirty="0" smtClean="0"/>
              <a:t> toolbar</a:t>
            </a:r>
          </a:p>
          <a:p>
            <a:pPr lvl="1"/>
            <a:r>
              <a:rPr lang="en-US" altLang="ko-KR" dirty="0" smtClean="0"/>
              <a:t>150 public-use computers at the Emory University library</a:t>
            </a:r>
          </a:p>
          <a:p>
            <a:pPr lvl="1"/>
            <a:r>
              <a:rPr lang="en-US" altLang="ko-KR" dirty="0" smtClean="0"/>
              <a:t>Users who have explicitly opted in to participate in our study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We are only modeling searcher behavior on a SERP(Search Engine Result Page) and do not consider the external result pages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Infrastructure, Features, and Algorithms(1/4)</a:t>
            </a:r>
            <a:br>
              <a:rPr lang="en-US" altLang="ko-KR" sz="2200" dirty="0" smtClean="0"/>
            </a:br>
            <a:r>
              <a:rPr lang="en-US" altLang="ko-KR" sz="4000" dirty="0" smtClean="0"/>
              <a:t>Infrastructure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The types of interactions captured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Interaction</a:t>
            </a:r>
          </a:p>
          <a:p>
            <a:pPr lvl="2"/>
            <a:r>
              <a:rPr lang="en-US" altLang="ko-KR" dirty="0" smtClean="0"/>
              <a:t>Mouse(global) : general statistics of the trajectory</a:t>
            </a:r>
          </a:p>
          <a:p>
            <a:pPr lvl="2"/>
            <a:r>
              <a:rPr lang="en-US" altLang="ko-KR" dirty="0" smtClean="0"/>
              <a:t>Mouse(local)  : 5 stages of SERP examination </a:t>
            </a:r>
          </a:p>
          <a:p>
            <a:pPr lvl="3"/>
            <a:r>
              <a:rPr lang="en-US" altLang="ko-KR" dirty="0" smtClean="0"/>
              <a:t>Initial, early, middle, late and end</a:t>
            </a:r>
          </a:p>
          <a:p>
            <a:pPr lvl="3"/>
            <a:endParaRPr lang="en-US" altLang="ko-KR" dirty="0" smtClean="0"/>
          </a:p>
          <a:p>
            <a:pPr lvl="1"/>
            <a:endParaRPr lang="en-US" altLang="ko-KR" dirty="0" smtClean="0"/>
          </a:p>
          <a:p>
            <a:pPr>
              <a:buNone/>
            </a:pPr>
            <a:endParaRPr lang="en-US" altLang="ko-KR" sz="14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Infrastructure, Features, and Algorithms (2/4)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Features</a:t>
            </a:r>
            <a:endParaRPr lang="en-US" altLang="ko-KR" dirty="0" smtClean="0"/>
          </a:p>
        </p:txBody>
      </p:sp>
      <p:grpSp>
        <p:nvGrpSpPr>
          <p:cNvPr id="10" name="그룹 9"/>
          <p:cNvGrpSpPr/>
          <p:nvPr/>
        </p:nvGrpSpPr>
        <p:grpSpPr>
          <a:xfrm>
            <a:off x="35860" y="1571612"/>
            <a:ext cx="9035819" cy="2496638"/>
            <a:chOff x="35860" y="1571612"/>
            <a:chExt cx="9035819" cy="2496638"/>
          </a:xfrm>
        </p:grpSpPr>
        <p:pic>
          <p:nvPicPr>
            <p:cNvPr id="3789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60" y="1571612"/>
              <a:ext cx="9035819" cy="2496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직사각형 5"/>
            <p:cNvSpPr/>
            <p:nvPr/>
          </p:nvSpPr>
          <p:spPr>
            <a:xfrm>
              <a:off x="106984" y="2626826"/>
              <a:ext cx="1678934" cy="35719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Introduction</a:t>
            </a:r>
          </a:p>
          <a:p>
            <a:r>
              <a:rPr lang="en-US" altLang="ko-KR" dirty="0" smtClean="0"/>
              <a:t>Background and Motivation</a:t>
            </a:r>
          </a:p>
          <a:p>
            <a:r>
              <a:rPr lang="en-US" altLang="ko-KR" dirty="0" smtClean="0"/>
              <a:t>Search and User Model</a:t>
            </a:r>
          </a:p>
          <a:p>
            <a:r>
              <a:rPr lang="en-US" altLang="ko-KR" dirty="0" smtClean="0"/>
              <a:t>Infrastructure, Features, and Algorithms</a:t>
            </a:r>
          </a:p>
          <a:p>
            <a:r>
              <a:rPr lang="en-US" altLang="ko-KR" dirty="0" smtClean="0"/>
              <a:t>Experimental Results : Buying or Browsing?</a:t>
            </a:r>
          </a:p>
          <a:p>
            <a:r>
              <a:rPr lang="en-US" altLang="ko-KR" dirty="0" smtClean="0"/>
              <a:t>Predicting Ad </a:t>
            </a:r>
            <a:r>
              <a:rPr lang="en-US" altLang="ko-KR" dirty="0" err="1" smtClean="0"/>
              <a:t>Clickthrough</a:t>
            </a:r>
            <a:endParaRPr lang="en-US" altLang="ko-KR" dirty="0" smtClean="0"/>
          </a:p>
          <a:p>
            <a:r>
              <a:rPr lang="en-US" altLang="ko-KR" dirty="0" smtClean="0"/>
              <a:t>Conclusions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171448" y="109605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ko-KR" sz="2400" dirty="0" smtClean="0">
                <a:latin typeface="Corbel" pitchFamily="34" charset="0"/>
              </a:rPr>
              <a:t>Our SVM classifier configuration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Infrastructure, Features, and Algorithms (3/4)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Classifier Implementation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1643050"/>
            <a:ext cx="3826387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686832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SVM (Support Vector Machine)</a:t>
            </a:r>
          </a:p>
          <a:p>
            <a:pPr lvl="1"/>
            <a:r>
              <a:rPr lang="en-US" altLang="ko-KR" dirty="0" smtClean="0"/>
              <a:t>Perform classification by constructing an N-dimensional </a:t>
            </a:r>
            <a:r>
              <a:rPr lang="en-US" altLang="ko-KR" dirty="0" err="1" smtClean="0"/>
              <a:t>hyperplane</a:t>
            </a:r>
            <a:r>
              <a:rPr lang="en-US" altLang="ko-KR" dirty="0" smtClean="0"/>
              <a:t> that optimally </a:t>
            </a:r>
            <a:r>
              <a:rPr lang="en-US" altLang="ko-KR" dirty="0" err="1" smtClean="0"/>
              <a:t>seperates</a:t>
            </a:r>
            <a:r>
              <a:rPr lang="en-US" altLang="ko-KR" dirty="0" smtClean="0"/>
              <a:t> the data into two categories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CRF (Conditional Random Field)</a:t>
            </a:r>
          </a:p>
          <a:p>
            <a:pPr lvl="1"/>
            <a:r>
              <a:rPr lang="en-US" altLang="ko-KR" dirty="0" smtClean="0"/>
              <a:t>Modeling sequences</a:t>
            </a:r>
          </a:p>
          <a:p>
            <a:pPr lvl="1"/>
            <a:r>
              <a:rPr lang="en-US" altLang="ko-KR" dirty="0" smtClean="0"/>
              <a:t>Define a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conditional probability</a:t>
            </a:r>
            <a:r>
              <a:rPr lang="en-US" altLang="ko-KR" dirty="0" smtClean="0"/>
              <a:t> over hidden state sequences given a particular observation sequence of searches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Infrastructure, Features, and Algorithms (4/4)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Classifier Implementation</a:t>
            </a:r>
          </a:p>
        </p:txBody>
      </p:sp>
      <p:pic>
        <p:nvPicPr>
          <p:cNvPr id="1030" name="Picture 6" descr="http://www.dtreg.com/SvmFlo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2214272"/>
            <a:ext cx="3905250" cy="2343151"/>
          </a:xfrm>
          <a:prstGeom prst="rect">
            <a:avLst/>
          </a:prstGeom>
          <a:noFill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Background and Motivation</a:t>
            </a:r>
          </a:p>
          <a:p>
            <a:r>
              <a:rPr lang="en-US" altLang="ko-KR" dirty="0" smtClean="0"/>
              <a:t>Search and User Model</a:t>
            </a:r>
          </a:p>
          <a:p>
            <a:r>
              <a:rPr lang="en-US" altLang="ko-KR" dirty="0" smtClean="0"/>
              <a:t>Infrastructure, Features, and Algorithms</a:t>
            </a:r>
          </a:p>
          <a:p>
            <a:r>
              <a:rPr lang="en-US" altLang="ko-KR" b="1" dirty="0" smtClean="0"/>
              <a:t>Experimental Results : Buying or Browsing?</a:t>
            </a:r>
          </a:p>
          <a:p>
            <a:pPr lvl="1"/>
            <a:r>
              <a:rPr lang="en-US" altLang="ko-KR" b="1" dirty="0" smtClean="0"/>
              <a:t>Search Task and Data Collection</a:t>
            </a:r>
          </a:p>
          <a:p>
            <a:pPr lvl="1"/>
            <a:r>
              <a:rPr lang="en-US" altLang="ko-KR" b="1" dirty="0" smtClean="0"/>
              <a:t>Results</a:t>
            </a:r>
          </a:p>
          <a:p>
            <a:pPr lvl="1"/>
            <a:r>
              <a:rPr lang="en-US" altLang="ko-KR" b="1" dirty="0" smtClean="0"/>
              <a:t>Ad </a:t>
            </a:r>
            <a:r>
              <a:rPr lang="en-US" altLang="ko-KR" b="1" dirty="0" err="1" smtClean="0"/>
              <a:t>Clickthrough</a:t>
            </a:r>
            <a:r>
              <a:rPr lang="en-US" altLang="ko-KR" b="1" dirty="0" smtClean="0"/>
              <a:t> on Real Search Data</a:t>
            </a:r>
          </a:p>
          <a:p>
            <a:r>
              <a:rPr lang="en-US" altLang="ko-KR" dirty="0" smtClean="0"/>
              <a:t>Predicting Ad </a:t>
            </a:r>
            <a:r>
              <a:rPr lang="en-US" altLang="ko-KR" dirty="0" err="1" smtClean="0"/>
              <a:t>Clickthrough</a:t>
            </a:r>
            <a:endParaRPr lang="en-US" altLang="ko-KR" dirty="0" smtClean="0"/>
          </a:p>
          <a:p>
            <a:r>
              <a:rPr lang="en-US" altLang="ko-KR" dirty="0" smtClean="0"/>
              <a:t>Conclusions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Task</a:t>
            </a:r>
          </a:p>
          <a:p>
            <a:pPr lvl="1"/>
            <a:r>
              <a:rPr lang="en-US" altLang="ko-KR" dirty="0" smtClean="0"/>
              <a:t>To detect, given a user’s behavior on a SERP, whether the query had </a:t>
            </a:r>
            <a:r>
              <a:rPr lang="en-US" altLang="ko-KR" i="1" dirty="0" smtClean="0"/>
              <a:t>research</a:t>
            </a:r>
            <a:r>
              <a:rPr lang="en-US" altLang="ko-KR" dirty="0" smtClean="0"/>
              <a:t> or </a:t>
            </a:r>
            <a:r>
              <a:rPr lang="en-US" altLang="ko-KR" i="1" dirty="0" smtClean="0"/>
              <a:t>purchase</a:t>
            </a:r>
            <a:r>
              <a:rPr lang="en-US" altLang="ko-KR" dirty="0" smtClean="0"/>
              <a:t> intent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Data Collection</a:t>
            </a:r>
          </a:p>
          <a:p>
            <a:pPr lvl="1"/>
            <a:r>
              <a:rPr lang="en-US" altLang="ko-KR" dirty="0" smtClean="0"/>
              <a:t>10 subjects</a:t>
            </a:r>
          </a:p>
          <a:p>
            <a:pPr lvl="2"/>
            <a:r>
              <a:rPr lang="en-US" altLang="ko-KR" dirty="0" smtClean="0"/>
              <a:t>who were graduate and undergraduate students and university staff</a:t>
            </a:r>
          </a:p>
          <a:p>
            <a:pPr lvl="1"/>
            <a:r>
              <a:rPr lang="en-US" altLang="ko-KR" dirty="0" smtClean="0"/>
              <a:t>Asked to perform two search session</a:t>
            </a:r>
          </a:p>
          <a:p>
            <a:pPr lvl="2"/>
            <a:r>
              <a:rPr lang="en-US" altLang="ko-KR" dirty="0" smtClean="0"/>
              <a:t>Research a product of interest to them for potential future research</a:t>
            </a:r>
          </a:p>
          <a:p>
            <a:pPr lvl="2"/>
            <a:r>
              <a:rPr lang="en-US" altLang="ko-KR" dirty="0" smtClean="0"/>
              <a:t>Attempt to “buy” an item of immediate interest to them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Experimental Results : Buying or Browsing?(1/4)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Search Task and Data Collection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Whether the searcher had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research</a:t>
            </a:r>
            <a:r>
              <a:rPr lang="en-US" altLang="ko-KR" b="1" dirty="0" smtClean="0"/>
              <a:t> or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purchase</a:t>
            </a:r>
            <a:r>
              <a:rPr lang="en-US" altLang="ko-KR" b="1" dirty="0" smtClean="0"/>
              <a:t> intent</a:t>
            </a:r>
          </a:p>
          <a:p>
            <a:pPr lvl="1"/>
            <a:r>
              <a:rPr lang="en-US" altLang="ko-KR" b="1" dirty="0" smtClean="0"/>
              <a:t>predicted independently </a:t>
            </a:r>
            <a:r>
              <a:rPr lang="en-US" altLang="ko-KR" dirty="0" smtClean="0"/>
              <a:t>of other searches in the session</a:t>
            </a:r>
          </a:p>
          <a:p>
            <a:pPr lvl="1"/>
            <a:r>
              <a:rPr lang="en-US" altLang="ko-KR" dirty="0" smtClean="0"/>
              <a:t>The first 90% of searches for training, and the rest for testing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Classification performance</a:t>
            </a:r>
          </a:p>
          <a:p>
            <a:pPr lvl="1"/>
            <a:r>
              <a:rPr lang="en-US" altLang="ko-KR" dirty="0" smtClean="0"/>
              <a:t>SVM(all) outperforms both baselines, resulting in accuracy of almost 97%</a:t>
            </a:r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Experimental Results : Buying or Browsing?(2/4)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Results</a:t>
            </a:r>
            <a:endParaRPr lang="en-US" altLang="ko-KR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1685930" y="3643314"/>
            <a:ext cx="5672152" cy="1500326"/>
            <a:chOff x="1685930" y="3643314"/>
            <a:chExt cx="5672152" cy="1500326"/>
          </a:xfrm>
        </p:grpSpPr>
        <p:pic>
          <p:nvPicPr>
            <p:cNvPr id="5939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85930" y="3643314"/>
              <a:ext cx="5672152" cy="1500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직사각형 5"/>
            <p:cNvSpPr/>
            <p:nvPr/>
          </p:nvSpPr>
          <p:spPr>
            <a:xfrm>
              <a:off x="1928794" y="4661376"/>
              <a:ext cx="5214974" cy="21431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Identifying the most important features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i="1" dirty="0" smtClean="0"/>
          </a:p>
          <a:p>
            <a:pPr lvl="1"/>
            <a:r>
              <a:rPr lang="en-US" altLang="ko-KR" i="1" dirty="0" err="1" smtClean="0"/>
              <a:t>SERPContent</a:t>
            </a:r>
            <a:r>
              <a:rPr lang="en-US" altLang="ko-KR" dirty="0" smtClean="0"/>
              <a:t> and </a:t>
            </a:r>
            <a:r>
              <a:rPr lang="en-US" altLang="ko-KR" i="1" dirty="0" smtClean="0"/>
              <a:t>Interaction</a:t>
            </a:r>
            <a:r>
              <a:rPr lang="en-US" altLang="ko-KR" dirty="0" smtClean="0"/>
              <a:t> features appear to be the most important</a:t>
            </a:r>
          </a:p>
          <a:p>
            <a:pPr lvl="2"/>
            <a:r>
              <a:rPr lang="en-US" altLang="ko-KR" dirty="0" smtClean="0"/>
              <a:t>The </a:t>
            </a:r>
            <a:r>
              <a:rPr lang="en-US" altLang="ko-KR" dirty="0" err="1" smtClean="0"/>
              <a:t>SERPContent</a:t>
            </a:r>
            <a:r>
              <a:rPr lang="en-US" altLang="ko-KR" dirty="0" smtClean="0"/>
              <a:t> can help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enrich the context</a:t>
            </a:r>
            <a:r>
              <a:rPr lang="en-US" altLang="ko-KR" dirty="0" smtClean="0"/>
              <a:t> of a query</a:t>
            </a:r>
          </a:p>
          <a:p>
            <a:pPr lvl="2"/>
            <a:r>
              <a:rPr lang="en-US" altLang="ko-KR" dirty="0" smtClean="0"/>
              <a:t>The interaction provide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additional clues</a:t>
            </a:r>
            <a:r>
              <a:rPr lang="en-US" altLang="ko-KR" dirty="0" smtClean="0"/>
              <a:t> about the searcher interest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Experimental Results : Buying or Browsing?(3/4)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Results</a:t>
            </a:r>
            <a:endParaRPr lang="en-US" altLang="ko-KR" dirty="0" smtClean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1714488"/>
            <a:ext cx="6253181" cy="2592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그룹 9"/>
          <p:cNvGrpSpPr/>
          <p:nvPr/>
        </p:nvGrpSpPr>
        <p:grpSpPr>
          <a:xfrm>
            <a:off x="1419763" y="2777093"/>
            <a:ext cx="2786082" cy="972889"/>
            <a:chOff x="1643042" y="2991407"/>
            <a:chExt cx="6072230" cy="972889"/>
          </a:xfrm>
        </p:grpSpPr>
        <p:sp>
          <p:nvSpPr>
            <p:cNvPr id="8" name="직사각형 7"/>
            <p:cNvSpPr/>
            <p:nvPr/>
          </p:nvSpPr>
          <p:spPr>
            <a:xfrm>
              <a:off x="1643042" y="2991407"/>
              <a:ext cx="6072230" cy="24954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43042" y="3714752"/>
              <a:ext cx="6072230" cy="24954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 lnSpcReduction="10000"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Comparing the ad 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clickthrough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b="1" dirty="0" smtClean="0"/>
              <a:t>on the </a:t>
            </a:r>
            <a:r>
              <a:rPr lang="en-US" altLang="ko-KR" b="1" i="1" dirty="0" smtClean="0"/>
              <a:t>research</a:t>
            </a:r>
            <a:r>
              <a:rPr lang="en-US" altLang="ko-KR" b="1" dirty="0" smtClean="0"/>
              <a:t> to </a:t>
            </a:r>
            <a:r>
              <a:rPr lang="en-US" altLang="ko-KR" b="1" i="1" dirty="0" smtClean="0"/>
              <a:t>purchase</a:t>
            </a:r>
            <a:r>
              <a:rPr lang="en-US" altLang="ko-KR" b="1" dirty="0" smtClean="0"/>
              <a:t> classified by our model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Data</a:t>
            </a:r>
          </a:p>
          <a:p>
            <a:pPr lvl="1"/>
            <a:r>
              <a:rPr lang="en-US" altLang="ko-KR" dirty="0" smtClean="0"/>
              <a:t>From mid-August through mid-December 2008, 440 opted-in users</a:t>
            </a:r>
          </a:p>
          <a:p>
            <a:pPr lvl="1"/>
            <a:r>
              <a:rPr lang="en-US" altLang="ko-KR" dirty="0" smtClean="0"/>
              <a:t>6,476 search sessions, 16,693 search tasks and 45,212 searches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Results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The predicted </a:t>
            </a:r>
            <a:r>
              <a:rPr lang="en-US" altLang="ko-KR" i="1" dirty="0" smtClean="0"/>
              <a:t>purchase</a:t>
            </a:r>
            <a:r>
              <a:rPr lang="en-US" altLang="ko-KR" dirty="0" smtClean="0"/>
              <a:t> searches have substantially  higher ad </a:t>
            </a:r>
            <a:r>
              <a:rPr lang="en-US" altLang="ko-KR" dirty="0" err="1" smtClean="0"/>
              <a:t>clickthrough</a:t>
            </a:r>
            <a:r>
              <a:rPr lang="en-US" altLang="ko-KR" dirty="0" smtClean="0"/>
              <a:t> rates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Experimental Results : Buying or Browsing?(4/4)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Ad </a:t>
            </a:r>
            <a:r>
              <a:rPr lang="en-US" altLang="ko-KR" sz="4000" dirty="0" err="1" smtClean="0"/>
              <a:t>Clickthrough</a:t>
            </a:r>
            <a:r>
              <a:rPr lang="en-US" altLang="ko-KR" sz="4000" dirty="0" smtClean="0"/>
              <a:t> on Real Search Data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134224"/>
            <a:ext cx="568660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Background and Motivation</a:t>
            </a:r>
          </a:p>
          <a:p>
            <a:r>
              <a:rPr lang="en-US" altLang="ko-KR" dirty="0" smtClean="0"/>
              <a:t>Search and User Model</a:t>
            </a:r>
          </a:p>
          <a:p>
            <a:r>
              <a:rPr lang="en-US" altLang="ko-KR" dirty="0" smtClean="0"/>
              <a:t>Infrastructure, Features, and Algorithms</a:t>
            </a:r>
          </a:p>
          <a:p>
            <a:r>
              <a:rPr lang="en-US" altLang="ko-KR" dirty="0" smtClean="0"/>
              <a:t>Experimental Results : Buying or Browsing?</a:t>
            </a:r>
          </a:p>
          <a:p>
            <a:r>
              <a:rPr lang="en-US" altLang="ko-KR" b="1" dirty="0" smtClean="0"/>
              <a:t>Predicting Ad </a:t>
            </a:r>
            <a:r>
              <a:rPr lang="en-US" altLang="ko-KR" b="1" dirty="0" err="1" smtClean="0"/>
              <a:t>Clickthrough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Problem statement and Classifier Configuration</a:t>
            </a:r>
          </a:p>
          <a:p>
            <a:pPr lvl="1"/>
            <a:r>
              <a:rPr lang="en-US" altLang="ko-KR" b="1" dirty="0" smtClean="0"/>
              <a:t>Results and Discussion</a:t>
            </a:r>
          </a:p>
          <a:p>
            <a:r>
              <a:rPr lang="en-US" altLang="ko-KR" dirty="0" smtClean="0"/>
              <a:t>Conclusions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Problem statement</a:t>
            </a:r>
          </a:p>
          <a:p>
            <a:pPr lvl="1"/>
            <a:r>
              <a:rPr lang="en-US" altLang="ko-KR" dirty="0" smtClean="0"/>
              <a:t>Given the first </a:t>
            </a:r>
            <a:r>
              <a:rPr lang="en-US" altLang="ko-KR" i="1" dirty="0" err="1" smtClean="0"/>
              <a:t>i</a:t>
            </a:r>
            <a:r>
              <a:rPr lang="en-US" altLang="ko-KR" dirty="0" smtClean="0"/>
              <a:t> searches in a search task S(s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, … , </a:t>
            </a:r>
            <a:r>
              <a:rPr lang="en-US" altLang="ko-KR" dirty="0" err="1" smtClean="0"/>
              <a:t>s</a:t>
            </a:r>
            <a:r>
              <a:rPr lang="en-US" altLang="ko-KR" baseline="-25000" dirty="0" err="1" smtClean="0"/>
              <a:t>i</a:t>
            </a:r>
            <a:r>
              <a:rPr lang="en-US" altLang="ko-KR" dirty="0" smtClean="0"/>
              <a:t>, …, </a:t>
            </a:r>
            <a:r>
              <a:rPr lang="en-US" altLang="ko-KR" dirty="0" err="1" smtClean="0"/>
              <a:t>s</a:t>
            </a:r>
            <a:r>
              <a:rPr lang="en-US" altLang="ko-KR" baseline="-25000" dirty="0" err="1" smtClean="0"/>
              <a:t>m</a:t>
            </a:r>
            <a:r>
              <a:rPr lang="en-US" altLang="ko-KR" dirty="0" smtClean="0"/>
              <a:t>), and the searcher behavior on these first </a:t>
            </a:r>
            <a:r>
              <a:rPr lang="en-US" altLang="ko-KR" i="1" dirty="0" err="1" smtClean="0"/>
              <a:t>i</a:t>
            </a:r>
            <a:r>
              <a:rPr lang="en-US" altLang="ko-KR" dirty="0" smtClean="0"/>
              <a:t> SERPs,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predict whether the searcher will click on an ad on the SERP</a:t>
            </a:r>
            <a:r>
              <a:rPr lang="en-US" altLang="ko-KR" dirty="0" smtClean="0"/>
              <a:t> within the current search task S, for any of the future searches s</a:t>
            </a:r>
            <a:r>
              <a:rPr lang="en-US" altLang="ko-KR" baseline="-25000" dirty="0" smtClean="0"/>
              <a:t>i+1</a:t>
            </a:r>
            <a:r>
              <a:rPr lang="en-US" altLang="ko-KR" dirty="0" smtClean="0"/>
              <a:t>, s</a:t>
            </a:r>
            <a:r>
              <a:rPr lang="en-US" altLang="ko-KR" baseline="-25000" dirty="0" smtClean="0"/>
              <a:t>i+2</a:t>
            </a:r>
            <a:r>
              <a:rPr lang="en-US" altLang="ko-KR" dirty="0" smtClean="0"/>
              <a:t>, …, </a:t>
            </a:r>
            <a:r>
              <a:rPr lang="en-US" altLang="ko-KR" dirty="0" err="1" smtClean="0"/>
              <a:t>s</a:t>
            </a:r>
            <a:r>
              <a:rPr lang="en-US" altLang="ko-KR" baseline="-25000" dirty="0" err="1" smtClean="0"/>
              <a:t>m</a:t>
            </a:r>
            <a:endParaRPr lang="en-US" altLang="ko-KR" baseline="-2500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Classifier Configuration</a:t>
            </a:r>
          </a:p>
          <a:p>
            <a:pPr lvl="1"/>
            <a:r>
              <a:rPr lang="en-US" altLang="ko-KR" dirty="0" smtClean="0"/>
              <a:t>A+ : “Receptive”</a:t>
            </a:r>
          </a:p>
          <a:p>
            <a:pPr lvl="1"/>
            <a:r>
              <a:rPr lang="en-US" altLang="ko-KR" dirty="0" smtClean="0"/>
              <a:t>A- : “Not Receptive”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Predicting Ad </a:t>
            </a:r>
            <a:r>
              <a:rPr lang="en-US" altLang="ko-KR" sz="2200" dirty="0" err="1" smtClean="0"/>
              <a:t>Clickthrough</a:t>
            </a:r>
            <a:r>
              <a:rPr lang="en-US" altLang="ko-KR" sz="2200" dirty="0" smtClean="0"/>
              <a:t>(1/3)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spc="-150" dirty="0" smtClean="0"/>
              <a:t>Problem Statement and Classifier Configuration</a:t>
            </a:r>
            <a:endParaRPr lang="en-US" altLang="ko-KR" spc="-15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5194" y="3643314"/>
            <a:ext cx="58674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Results</a:t>
            </a:r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CRF(</a:t>
            </a:r>
            <a:r>
              <a:rPr lang="en-US" altLang="ko-KR" dirty="0" err="1" smtClean="0"/>
              <a:t>Query+Click</a:t>
            </a:r>
            <a:r>
              <a:rPr lang="en-US" altLang="ko-KR" dirty="0" smtClean="0"/>
              <a:t>) outperforms CRF(Query) on the ad receptiveness prediction task</a:t>
            </a:r>
          </a:p>
          <a:p>
            <a:pPr lvl="1"/>
            <a:r>
              <a:rPr lang="en-US" altLang="ko-KR" dirty="0" smtClean="0"/>
              <a:t>CRF(All) system further increases both precision and recall</a:t>
            </a:r>
          </a:p>
          <a:p>
            <a:pPr lvl="1"/>
            <a:r>
              <a:rPr lang="en-US" altLang="ko-KR" dirty="0" smtClean="0"/>
              <a:t>CRF(All-Interaction) degrades the recall and F1, while precision is somewhat improved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Predicting Ad </a:t>
            </a:r>
            <a:r>
              <a:rPr lang="en-US" altLang="ko-KR" sz="2200" dirty="0" err="1" smtClean="0"/>
              <a:t>Clickthrough</a:t>
            </a:r>
            <a:r>
              <a:rPr lang="en-US" altLang="ko-KR" sz="2200" dirty="0" smtClean="0"/>
              <a:t>(2/3)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Results and Discussion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599656"/>
            <a:ext cx="6153702" cy="2014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Introduction(1/5)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 improved understanding of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searcher needs </a:t>
            </a:r>
            <a:r>
              <a:rPr lang="en-US" altLang="ko-KR" dirty="0" smtClean="0"/>
              <a:t>and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 interests</a:t>
            </a:r>
            <a:r>
              <a:rPr lang="en-US" altLang="ko-KR" dirty="0" smtClean="0"/>
              <a:t> is crucial for search engine</a:t>
            </a:r>
          </a:p>
          <a:p>
            <a:pPr lvl="1"/>
            <a:r>
              <a:rPr lang="en-US" altLang="ko-KR" dirty="0" smtClean="0"/>
              <a:t>To generate satisfactory search results</a:t>
            </a:r>
          </a:p>
          <a:p>
            <a:pPr lvl="1"/>
            <a:r>
              <a:rPr lang="en-US" altLang="ko-KR" dirty="0" smtClean="0"/>
              <a:t>To improve search ranking, presentation and usability</a:t>
            </a:r>
          </a:p>
        </p:txBody>
      </p:sp>
      <p:pic>
        <p:nvPicPr>
          <p:cNvPr id="2050" name="Picture 2" descr="http://profile.ak.fbcdn.net/hprofile-ak-snc4/41573_41425394902_8241508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2786058"/>
            <a:ext cx="1905000" cy="2962276"/>
          </a:xfrm>
          <a:prstGeom prst="rect">
            <a:avLst/>
          </a:prstGeom>
          <a:noFill/>
        </p:spPr>
      </p:pic>
      <p:pic>
        <p:nvPicPr>
          <p:cNvPr id="7" name="Picture 2" descr="http://www.casedetails.com/wp-content/uploads/2011/06/search-other-guy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290" y="3286124"/>
            <a:ext cx="2857500" cy="2143125"/>
          </a:xfrm>
          <a:prstGeom prst="rect">
            <a:avLst/>
          </a:prstGeom>
          <a:noFill/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Discussion</a:t>
            </a:r>
          </a:p>
          <a:p>
            <a:pPr lvl="1"/>
            <a:r>
              <a:rPr lang="en-US" altLang="ko-KR" dirty="0" smtClean="0"/>
              <a:t>Potential limitations</a:t>
            </a:r>
          </a:p>
          <a:p>
            <a:pPr lvl="2"/>
            <a:r>
              <a:rPr lang="en-US" altLang="ko-KR" dirty="0" smtClean="0"/>
              <a:t>User population is relatively homogeneous</a:t>
            </a:r>
          </a:p>
          <a:p>
            <a:pPr lvl="2"/>
            <a:r>
              <a:rPr lang="en-US" altLang="ko-KR" dirty="0" smtClean="0"/>
              <a:t>Ad  </a:t>
            </a:r>
            <a:r>
              <a:rPr lang="en-US" altLang="ko-KR" dirty="0" err="1" smtClean="0"/>
              <a:t>clickthrough</a:t>
            </a:r>
            <a:r>
              <a:rPr lang="en-US" altLang="ko-KR" dirty="0" smtClean="0"/>
              <a:t> is just one evaluation metric</a:t>
            </a:r>
          </a:p>
          <a:p>
            <a:pPr lvl="1"/>
            <a:r>
              <a:rPr lang="en-US" altLang="ko-KR" dirty="0" smtClean="0"/>
              <a:t>Not using a mouse as a reading aid</a:t>
            </a:r>
          </a:p>
          <a:p>
            <a:pPr lvl="2"/>
            <a:r>
              <a:rPr lang="en-US" altLang="ko-KR" dirty="0" smtClean="0"/>
              <a:t>Some user may not use a mouse to mark or focus their interest</a:t>
            </a:r>
          </a:p>
          <a:p>
            <a:pPr lvl="1"/>
            <a:r>
              <a:rPr lang="en-US" altLang="ko-KR" dirty="0" smtClean="0"/>
              <a:t>Long difficult research sessions with ad clicks</a:t>
            </a:r>
          </a:p>
          <a:p>
            <a:pPr lvl="2"/>
            <a:r>
              <a:rPr lang="en-US" altLang="ko-KR" dirty="0" smtClean="0"/>
              <a:t>User can click on ads because of  the unsatisfactory organic results</a:t>
            </a:r>
          </a:p>
          <a:p>
            <a:pPr lvl="1"/>
            <a:r>
              <a:rPr lang="en-US" altLang="ko-KR" dirty="0" smtClean="0"/>
              <a:t>Commercial purchase sessions without ad clicks</a:t>
            </a:r>
          </a:p>
          <a:p>
            <a:pPr lvl="2"/>
            <a:r>
              <a:rPr lang="en-US" altLang="ko-KR" dirty="0" smtClean="0"/>
              <a:t>User may not click ad because of poor quality of search ads, or availability of more promising organic search results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Predicting Ad </a:t>
            </a:r>
            <a:r>
              <a:rPr lang="en-US" altLang="ko-KR" sz="2200" dirty="0" err="1" smtClean="0"/>
              <a:t>Clickthrough</a:t>
            </a:r>
            <a:r>
              <a:rPr lang="en-US" altLang="ko-KR" sz="2200" dirty="0" smtClean="0"/>
              <a:t>(3/3)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Results and Discussion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Background and Motivation</a:t>
            </a:r>
          </a:p>
          <a:p>
            <a:r>
              <a:rPr lang="en-US" altLang="ko-KR" dirty="0" smtClean="0"/>
              <a:t>Search and User Model</a:t>
            </a:r>
          </a:p>
          <a:p>
            <a:r>
              <a:rPr lang="en-US" altLang="ko-KR" dirty="0" smtClean="0"/>
              <a:t>Infrastructure, Features, and Algorithms</a:t>
            </a:r>
          </a:p>
          <a:p>
            <a:r>
              <a:rPr lang="en-US" altLang="ko-KR" dirty="0" smtClean="0"/>
              <a:t>Experimental Results : Buying or Browsing?</a:t>
            </a:r>
          </a:p>
          <a:p>
            <a:r>
              <a:rPr lang="en-US" altLang="ko-KR" dirty="0" smtClean="0"/>
              <a:t>Predicting Ad </a:t>
            </a:r>
            <a:r>
              <a:rPr lang="en-US" altLang="ko-KR" dirty="0" err="1" smtClean="0"/>
              <a:t>Clickthrough</a:t>
            </a:r>
            <a:endParaRPr lang="en-US" altLang="ko-KR" dirty="0" smtClean="0"/>
          </a:p>
          <a:p>
            <a:r>
              <a:rPr lang="en-US" altLang="ko-KR" b="1" dirty="0" smtClean="0"/>
              <a:t>Conclusions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Contributions</a:t>
            </a:r>
          </a:p>
          <a:p>
            <a:pPr lvl="1"/>
            <a:r>
              <a:rPr lang="en-US" altLang="ko-KR" dirty="0" smtClean="0"/>
              <a:t>Predicting </a:t>
            </a:r>
            <a:r>
              <a:rPr lang="en-US" altLang="ko-KR" i="1" dirty="0" smtClean="0"/>
              <a:t>research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vs</a:t>
            </a:r>
            <a:r>
              <a:rPr lang="en-US" altLang="ko-KR" i="1" dirty="0" smtClean="0"/>
              <a:t> purchase</a:t>
            </a:r>
            <a:r>
              <a:rPr lang="en-US" altLang="ko-KR" dirty="0" smtClean="0"/>
              <a:t> goal of the user provided insights about the feature group</a:t>
            </a:r>
          </a:p>
          <a:p>
            <a:pPr lvl="1"/>
            <a:r>
              <a:rPr lang="en-US" altLang="ko-KR" dirty="0" smtClean="0"/>
              <a:t>We showed correlation of the predicted search intents with the ad click through rates of real users</a:t>
            </a:r>
          </a:p>
          <a:p>
            <a:pPr lvl="1"/>
            <a:r>
              <a:rPr lang="en-US" altLang="ko-KR" dirty="0" smtClean="0"/>
              <a:t>We demonstrated the performance of our model for application of predicting </a:t>
            </a:r>
            <a:r>
              <a:rPr lang="en-US" altLang="ko-KR" i="1" dirty="0" smtClean="0"/>
              <a:t>future</a:t>
            </a:r>
            <a:r>
              <a:rPr lang="en-US" altLang="ko-KR" dirty="0" smtClean="0"/>
              <a:t> search ad </a:t>
            </a:r>
            <a:r>
              <a:rPr lang="en-US" altLang="ko-KR" dirty="0" err="1" smtClean="0"/>
              <a:t>clickthrough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Future work</a:t>
            </a:r>
          </a:p>
          <a:p>
            <a:pPr lvl="1"/>
            <a:r>
              <a:rPr lang="en-US" altLang="ko-KR" dirty="0" smtClean="0"/>
              <a:t>Expanding our model to consider user interactions other than the search result pages</a:t>
            </a:r>
          </a:p>
          <a:p>
            <a:pPr lvl="1"/>
            <a:r>
              <a:rPr lang="en-US" altLang="ko-KR" dirty="0" smtClean="0"/>
              <a:t>We plan to incorporate the user’s history to enable the personalization of intent inference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2071678"/>
            <a:ext cx="21526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Introduction(2/5)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Problem : The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same query</a:t>
            </a:r>
            <a:r>
              <a:rPr lang="en-US" altLang="ko-KR" dirty="0" smtClean="0"/>
              <a:t> may reflect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different goals</a:t>
            </a:r>
          </a:p>
          <a:p>
            <a:endParaRPr lang="en-US" altLang="ko-KR" dirty="0" smtClean="0"/>
          </a:p>
        </p:txBody>
      </p:sp>
      <p:sp>
        <p:nvSpPr>
          <p:cNvPr id="11" name="오른쪽 화살표 10"/>
          <p:cNvSpPr/>
          <p:nvPr/>
        </p:nvSpPr>
        <p:spPr>
          <a:xfrm>
            <a:off x="2093394" y="3500438"/>
            <a:ext cx="692656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62018" y="5072074"/>
            <a:ext cx="156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2AABA8"/>
                </a:solidFill>
              </a:rPr>
              <a:t>“Blackberry”</a:t>
            </a:r>
            <a:endParaRPr lang="ko-KR" altLang="en-US" b="1" dirty="0">
              <a:solidFill>
                <a:srgbClr val="2AABA8"/>
              </a:solidFill>
            </a:endParaRPr>
          </a:p>
        </p:txBody>
      </p:sp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500306"/>
            <a:ext cx="5929353" cy="250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6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1857364"/>
            <a:ext cx="5850185" cy="4062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" name="그룹 18"/>
          <p:cNvGrpSpPr/>
          <p:nvPr/>
        </p:nvGrpSpPr>
        <p:grpSpPr>
          <a:xfrm>
            <a:off x="3000364" y="1785926"/>
            <a:ext cx="5929354" cy="4357718"/>
            <a:chOff x="3000364" y="1785926"/>
            <a:chExt cx="5929354" cy="4357718"/>
          </a:xfrm>
        </p:grpSpPr>
        <p:sp>
          <p:nvSpPr>
            <p:cNvPr id="18" name="직사각형 17"/>
            <p:cNvSpPr/>
            <p:nvPr/>
          </p:nvSpPr>
          <p:spPr>
            <a:xfrm>
              <a:off x="3000364" y="1785926"/>
              <a:ext cx="5929354" cy="43577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467" name="Picture 1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000364" y="2714620"/>
              <a:ext cx="5893668" cy="2136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Introduction(3/5)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Previous studies have shown the effectiveness of eye tracking to identify user interests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Recent work has shown the existence of coordination between the searcher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gaze position</a:t>
            </a:r>
            <a:r>
              <a:rPr lang="en-US" altLang="ko-KR" dirty="0" smtClean="0"/>
              <a:t> and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mouse movement</a:t>
            </a:r>
            <a:r>
              <a:rPr lang="en-US" altLang="ko-KR" dirty="0" smtClean="0"/>
              <a:t> over the search results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21506" name="Picture 2" descr="http://internetmarketingcoach.files.wordpress.com/2010/02/eye_tracking1.jpg?w=340&amp;h=2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1928802"/>
            <a:ext cx="3238500" cy="2133601"/>
          </a:xfrm>
          <a:prstGeom prst="rect">
            <a:avLst/>
          </a:prstGeom>
          <a:noFill/>
        </p:spPr>
      </p:pic>
      <p:pic>
        <p:nvPicPr>
          <p:cNvPr id="21508" name="Picture 4" descr="http://www.iqcontent.com/blog/files/eyetracking_googl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28" y="1928802"/>
            <a:ext cx="2571768" cy="2143141"/>
          </a:xfrm>
          <a:prstGeom prst="rect">
            <a:avLst/>
          </a:prstGeom>
          <a:noFill/>
        </p:spPr>
      </p:pic>
      <p:sp>
        <p:nvSpPr>
          <p:cNvPr id="9" name="타원 8"/>
          <p:cNvSpPr/>
          <p:nvPr/>
        </p:nvSpPr>
        <p:spPr>
          <a:xfrm>
            <a:off x="2571736" y="2214554"/>
            <a:ext cx="4286280" cy="150019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Expensive equipment &amp;</a:t>
            </a:r>
          </a:p>
          <a:p>
            <a:pPr algn="ctr"/>
            <a:endParaRPr lang="en-US" altLang="ko-KR" sz="7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Limiting the applicability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Introduction(4/5)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focus on two general types of commercial search intent</a:t>
            </a:r>
          </a:p>
          <a:p>
            <a:endParaRPr lang="en-US" altLang="ko-KR" sz="700" dirty="0" smtClean="0"/>
          </a:p>
          <a:p>
            <a:pPr algn="ctr">
              <a:buNone/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Research       </a:t>
            </a:r>
            <a:r>
              <a:rPr lang="en-US" altLang="ko-KR" b="1" dirty="0" err="1" smtClean="0"/>
              <a:t>vs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       Purchase</a:t>
            </a:r>
          </a:p>
          <a:p>
            <a:pPr lvl="1"/>
            <a:endParaRPr lang="en-US" altLang="ko-KR" sz="700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These are broad classes of informational queries</a:t>
            </a:r>
          </a:p>
          <a:p>
            <a:pPr lvl="1"/>
            <a:r>
              <a:rPr lang="en-US" altLang="ko-KR" dirty="0" smtClean="0"/>
              <a:t>Distinguishing between the two</a:t>
            </a:r>
            <a:r>
              <a:rPr lang="ko-KR" altLang="en-US" dirty="0" smtClean="0"/>
              <a:t> </a:t>
            </a:r>
            <a:r>
              <a:rPr lang="en-US" altLang="ko-KR" dirty="0" smtClean="0"/>
              <a:t>has significant practical applications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3295" y="2214554"/>
            <a:ext cx="349779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2214554"/>
            <a:ext cx="3726720" cy="1571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Introduction(5/5)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Contributions</a:t>
            </a:r>
          </a:p>
          <a:p>
            <a:pPr lvl="1"/>
            <a:r>
              <a:rPr lang="en-US" altLang="ko-KR" dirty="0" smtClean="0"/>
              <a:t>A richer model of searcher intent, that incorporates </a:t>
            </a:r>
            <a:r>
              <a:rPr lang="en-US" altLang="ko-KR" b="1" dirty="0" smtClean="0"/>
              <a:t>searcher interactions</a:t>
            </a:r>
          </a:p>
          <a:p>
            <a:pPr lvl="1"/>
            <a:r>
              <a:rPr lang="en-US" altLang="ko-KR" b="1" dirty="0" smtClean="0"/>
              <a:t>Empirical evidence</a:t>
            </a:r>
            <a:r>
              <a:rPr lang="en-US" altLang="ko-KR" dirty="0" smtClean="0"/>
              <a:t> that the predictions of the searcher’s goals correlate with empirical ad </a:t>
            </a:r>
            <a:r>
              <a:rPr lang="en-US" altLang="ko-KR" dirty="0" err="1" smtClean="0"/>
              <a:t>clickthrough</a:t>
            </a:r>
            <a:r>
              <a:rPr lang="en-US" altLang="ko-KR" dirty="0" smtClean="0"/>
              <a:t> rates</a:t>
            </a:r>
          </a:p>
          <a:p>
            <a:pPr lvl="1"/>
            <a:r>
              <a:rPr lang="en-US" altLang="ko-KR" b="1" dirty="0" smtClean="0"/>
              <a:t>A large-scale experimental evaluation</a:t>
            </a:r>
            <a:r>
              <a:rPr lang="en-US" altLang="ko-KR" dirty="0" smtClean="0"/>
              <a:t> on predicting ad </a:t>
            </a:r>
            <a:r>
              <a:rPr lang="en-US" altLang="ko-KR" dirty="0" err="1" smtClean="0"/>
              <a:t>clickthrough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b="1" dirty="0" smtClean="0"/>
              <a:t>Background and Motivation</a:t>
            </a:r>
          </a:p>
          <a:p>
            <a:pPr lvl="1"/>
            <a:r>
              <a:rPr lang="en-US" altLang="ko-KR" b="1" dirty="0" smtClean="0"/>
              <a:t>Related work</a:t>
            </a:r>
          </a:p>
          <a:p>
            <a:pPr lvl="1"/>
            <a:r>
              <a:rPr lang="en-US" altLang="ko-KR" b="1" dirty="0" smtClean="0"/>
              <a:t>Deconstructing Informational Searches</a:t>
            </a:r>
          </a:p>
          <a:p>
            <a:pPr lvl="1"/>
            <a:r>
              <a:rPr lang="en-US" altLang="ko-KR" b="1" dirty="0" smtClean="0"/>
              <a:t>Application : Search Advertising</a:t>
            </a:r>
          </a:p>
          <a:p>
            <a:r>
              <a:rPr lang="en-US" altLang="ko-KR" dirty="0" smtClean="0"/>
              <a:t>Search and User Model</a:t>
            </a:r>
          </a:p>
          <a:p>
            <a:r>
              <a:rPr lang="en-US" altLang="ko-KR" dirty="0" smtClean="0"/>
              <a:t>Infrastructure, Features, and Algorithms</a:t>
            </a:r>
          </a:p>
          <a:p>
            <a:r>
              <a:rPr lang="en-US" altLang="ko-KR" dirty="0" smtClean="0"/>
              <a:t>Experimental Results : Buying or Browsing?</a:t>
            </a:r>
          </a:p>
          <a:p>
            <a:r>
              <a:rPr lang="en-US" altLang="ko-KR" dirty="0" smtClean="0"/>
              <a:t>Predicting Ad </a:t>
            </a:r>
            <a:r>
              <a:rPr lang="en-US" altLang="ko-KR" dirty="0" err="1" smtClean="0"/>
              <a:t>Clickthrough</a:t>
            </a:r>
            <a:endParaRPr lang="en-US" altLang="ko-KR" dirty="0" smtClean="0"/>
          </a:p>
          <a:p>
            <a:r>
              <a:rPr lang="en-US" altLang="ko-KR" dirty="0" smtClean="0"/>
              <a:t>Conclusions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 taxonomy of web searches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A. Broader. A taxonomy of web search. SIGIR Forum, 2002.</a:t>
            </a:r>
          </a:p>
          <a:p>
            <a:pPr lvl="1"/>
            <a:endParaRPr lang="en-US" altLang="ko-KR" dirty="0" smtClean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71472" y="1618612"/>
          <a:ext cx="8143932" cy="45250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714644"/>
                <a:gridCol w="2714644"/>
                <a:gridCol w="271464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Navigational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Informational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Transactional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To reach particular site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To acquire</a:t>
                      </a:r>
                      <a:r>
                        <a:rPr lang="en-US" altLang="ko-KR" sz="1400" baseline="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some information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To perform 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some</a:t>
                      </a:r>
                      <a:r>
                        <a:rPr lang="en-US" altLang="ko-KR" sz="1400" baseline="0" dirty="0" smtClean="0"/>
                        <a:t> web-mediated activity</a:t>
                      </a:r>
                      <a:endParaRPr lang="ko-KR" altLang="en-US" sz="1400" dirty="0"/>
                    </a:p>
                  </a:txBody>
                  <a:tcPr/>
                </a:tc>
              </a:tr>
              <a:tr h="36360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Background and Motivation(1/4)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Related Work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168" y="2569294"/>
            <a:ext cx="254403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6666" y="2569294"/>
            <a:ext cx="2500330" cy="3126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7456" y="2569294"/>
            <a:ext cx="2533635" cy="186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300023</TotalTime>
  <Words>1454</Words>
  <Application>Microsoft Office PowerPoint</Application>
  <PresentationFormat>화면 슬라이드 쇼(4:3)</PresentationFormat>
  <Paragraphs>382</Paragraphs>
  <Slides>33</Slides>
  <Notes>33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SNU IDB Lab.</vt:lpstr>
      <vt:lpstr>Ready to Buy or Just Browsing?  : Detecting Web Searcher Goals from Interaction Data</vt:lpstr>
      <vt:lpstr>Outline</vt:lpstr>
      <vt:lpstr>Introduction(1/5)</vt:lpstr>
      <vt:lpstr>Introduction(2/5)</vt:lpstr>
      <vt:lpstr>Introduction(3/5)</vt:lpstr>
      <vt:lpstr>Introduction(4/5)</vt:lpstr>
      <vt:lpstr>Introduction(5/5)</vt:lpstr>
      <vt:lpstr>Outline</vt:lpstr>
      <vt:lpstr>Background and Motivation(1/4) Related Work</vt:lpstr>
      <vt:lpstr>Background and Motivation(2/4) Related Work</vt:lpstr>
      <vt:lpstr>Background and Motivation(3/4) Deconstructing Informational Searches</vt:lpstr>
      <vt:lpstr>Background and Motivation(4/4) Application : Search Advertising</vt:lpstr>
      <vt:lpstr>Outline</vt:lpstr>
      <vt:lpstr>Search and User Model(1/3) Search Model : Tasks and Goals</vt:lpstr>
      <vt:lpstr>Search and User Model(2/3) Search Model : Tasks and Goals</vt:lpstr>
      <vt:lpstr>Search and User Model(3/3) User Model : Goal-driven Search</vt:lpstr>
      <vt:lpstr>Outline</vt:lpstr>
      <vt:lpstr>Infrastructure, Features, and Algorithms(1/4) Infrastructure</vt:lpstr>
      <vt:lpstr>Infrastructure, Features, and Algorithms (2/4) Features</vt:lpstr>
      <vt:lpstr>Infrastructure, Features, and Algorithms (3/4) Classifier Implementation</vt:lpstr>
      <vt:lpstr>Infrastructure, Features, and Algorithms (4/4) Classifier Implementation</vt:lpstr>
      <vt:lpstr>Outline</vt:lpstr>
      <vt:lpstr>Experimental Results : Buying or Browsing?(1/4) Search Task and Data Collection</vt:lpstr>
      <vt:lpstr>Experimental Results : Buying or Browsing?(2/4) Results</vt:lpstr>
      <vt:lpstr>Experimental Results : Buying or Browsing?(3/4) Results</vt:lpstr>
      <vt:lpstr>Experimental Results : Buying or Browsing?(4/4) Ad Clickthrough on Real Search Data</vt:lpstr>
      <vt:lpstr>Outline</vt:lpstr>
      <vt:lpstr>Predicting Ad Clickthrough(1/3) Problem Statement and Classifier Configuration</vt:lpstr>
      <vt:lpstr>Predicting Ad Clickthrough(2/3) Results and Discussion</vt:lpstr>
      <vt:lpstr>Predicting Ad Clickthrough(3/3) Results and Discussion</vt:lpstr>
      <vt:lpstr>Outline</vt:lpstr>
      <vt:lpstr>Conclusion</vt:lpstr>
      <vt:lpstr>슬라이드 33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Tag</dc:title>
  <dc:creator>Microsoft Corporation</dc:creator>
  <cp:lastModifiedBy>smkim</cp:lastModifiedBy>
  <cp:revision>2171</cp:revision>
  <dcterms:created xsi:type="dcterms:W3CDTF">2006-10-05T04:04:58Z</dcterms:created>
  <dcterms:modified xsi:type="dcterms:W3CDTF">2011-07-13T02:55:36Z</dcterms:modified>
</cp:coreProperties>
</file>