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70" r:id="rId17"/>
    <p:sldId id="277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3385" autoAdjust="0"/>
  </p:normalViewPr>
  <p:slideViewPr>
    <p:cSldViewPr>
      <p:cViewPr varScale="1">
        <p:scale>
          <a:sx n="84" d="100"/>
          <a:sy n="84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Aggregate Write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  <c:pt idx="3">
                  <c:v>220</c:v>
                </c:pt>
                <c:pt idx="4">
                  <c:v>290</c:v>
                </c:pt>
                <c:pt idx="5">
                  <c:v>285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Aggregate Read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195</c:v>
                </c:pt>
                <c:pt idx="3">
                  <c:v>350</c:v>
                </c:pt>
                <c:pt idx="4">
                  <c:v>355</c:v>
                </c:pt>
                <c:pt idx="5">
                  <c:v>355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 Limit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401</c:v>
                </c:pt>
                <c:pt idx="1">
                  <c:v>400</c:v>
                </c:pt>
                <c:pt idx="2">
                  <c:v>400</c:v>
                </c:pt>
                <c:pt idx="3">
                  <c:v>399</c:v>
                </c:pt>
                <c:pt idx="4">
                  <c:v>399</c:v>
                </c:pt>
                <c:pt idx="5">
                  <c:v>399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152064"/>
        <c:axId val="73584576"/>
      </c:lineChart>
      <c:catAx>
        <c:axId val="208152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Number</a:t>
                </a:r>
                <a:r>
                  <a:rPr lang="en-US" altLang="ko-KR" sz="1400" baseline="0" dirty="0" smtClean="0">
                    <a:latin typeface="Calibri" pitchFamily="34" charset="0"/>
                    <a:cs typeface="Calibri" pitchFamily="34" charset="0"/>
                  </a:rPr>
                  <a:t> of clients</a:t>
                </a:r>
                <a:endParaRPr lang="ko-KR" altLang="en-US" sz="14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crossAx val="73584576"/>
        <c:crosses val="autoZero"/>
        <c:auto val="0"/>
        <c:lblAlgn val="ctr"/>
        <c:lblOffset val="100"/>
        <c:noMultiLvlLbl val="0"/>
      </c:catAx>
      <c:valAx>
        <c:axId val="73584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MB</a:t>
                </a:r>
                <a:endParaRPr lang="ko-KR" altLang="en-US" sz="1400" dirty="0">
                  <a:latin typeface="Calibri" pitchFamily="34" charset="0"/>
                  <a:cs typeface="Calibri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crossAx val="2081520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latin typeface="Calibri" pitchFamily="34" charset="0"/>
              <a:cs typeface="Calibri" pitchFamily="34" charset="0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054BE-6EC2-4DBB-A4F1-46740D83F28D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F9DCC-99E3-472C-A86D-12742026B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1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핵심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F9DCC-99E3-472C-A86D-12742026BE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92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20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3C93-F0B4-4B23-AD68-2121CF679FD9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3A7D-53F7-428C-8210-52E43603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6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1DD3C93-F0B4-4B23-AD68-2121CF679FD9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8F23A7D-53F7-428C-8210-52E43603722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HDFS: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Distributed File System</a:t>
            </a:r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atinLnBrk="0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 13, 2013</a:t>
            </a:r>
          </a:p>
          <a:p>
            <a:pPr algn="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Team: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7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IO </a:t>
            </a:r>
            <a:r>
              <a:rPr lang="ko-KR" altLang="en-US"/>
              <a:t>성능과 확장성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쓰기보단 읽기</a:t>
            </a:r>
            <a:r>
              <a:rPr lang="en-US" altLang="ko-KR"/>
              <a:t>, </a:t>
            </a:r>
            <a:r>
              <a:rPr lang="ko-KR" altLang="en-US"/>
              <a:t>작은 파일 보단 큰 파일에 최적</a:t>
            </a:r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323168738"/>
              </p:ext>
            </p:extLst>
          </p:nvPr>
        </p:nvGraphicFramePr>
        <p:xfrm>
          <a:off x="971600" y="1988840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78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Datanode Recovery</a:t>
            </a:r>
          </a:p>
        </p:txBody>
      </p:sp>
      <p:pic>
        <p:nvPicPr>
          <p:cNvPr id="1026" name="Picture 2" descr="C:\Users\Administrato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99288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5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Namenode </a:t>
            </a:r>
            <a:r>
              <a:rPr lang="ko-KR" altLang="en-US"/>
              <a:t>장애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Single Point of Failure (SPOF)</a:t>
            </a:r>
          </a:p>
          <a:p>
            <a:pPr lvl="1"/>
            <a:r>
              <a:rPr lang="en-US" altLang="ko-KR" dirty="0"/>
              <a:t>Secondary </a:t>
            </a:r>
            <a:r>
              <a:rPr lang="en-US" altLang="ko-KR" dirty="0" err="1" smtClean="0"/>
              <a:t>NameNode</a:t>
            </a:r>
            <a:r>
              <a:rPr lang="ko-KR" altLang="en-US" dirty="0"/>
              <a:t>에 </a:t>
            </a:r>
            <a:r>
              <a:rPr lang="ko-KR" altLang="en-US" dirty="0" smtClean="0"/>
              <a:t>백업 안된 </a:t>
            </a:r>
            <a:r>
              <a:rPr lang="en-US" altLang="ko-KR" dirty="0" err="1" smtClean="0"/>
              <a:t>NameNode</a:t>
            </a:r>
            <a:r>
              <a:rPr lang="ko-KR" altLang="en-US" dirty="0"/>
              <a:t>의 메모리 정보는 </a:t>
            </a:r>
            <a:r>
              <a:rPr lang="ko-KR" altLang="en-US" dirty="0" smtClean="0"/>
              <a:t>사라짐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  <a:p>
            <a:pPr lvl="0"/>
            <a:r>
              <a:rPr lang="en-US" altLang="ko-KR" dirty="0"/>
              <a:t>Secondary</a:t>
            </a:r>
            <a:r>
              <a:rPr lang="ko-KR" altLang="en-US" dirty="0"/>
              <a:t>와 동일한 서버에 있을 경우</a:t>
            </a:r>
          </a:p>
          <a:p>
            <a:pPr lvl="1"/>
            <a:r>
              <a:rPr lang="ko-KR" altLang="en-US" dirty="0"/>
              <a:t>서버 </a:t>
            </a:r>
            <a:r>
              <a:rPr lang="en-US" altLang="ko-KR" dirty="0" smtClean="0"/>
              <a:t>Down</a:t>
            </a:r>
            <a:r>
              <a:rPr lang="ko-KR" altLang="en-US" dirty="0"/>
              <a:t>시 클러스터는 불능상태</a:t>
            </a:r>
          </a:p>
        </p:txBody>
      </p:sp>
    </p:spTree>
    <p:extLst>
      <p:ext uri="{BB962C8B-B14F-4D97-AF65-F5344CB8AC3E}">
        <p14:creationId xmlns:p14="http://schemas.microsoft.com/office/powerpoint/2010/main" val="35088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Namenode</a:t>
            </a:r>
            <a:r>
              <a:rPr lang="en-US" altLang="ko-KR" dirty="0"/>
              <a:t> </a:t>
            </a:r>
            <a:r>
              <a:rPr lang="en-US" altLang="ko-KR" dirty="0" smtClean="0"/>
              <a:t>Recovery [1/2]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Namenode</a:t>
            </a:r>
            <a:r>
              <a:rPr lang="ko-KR" altLang="en-US" dirty="0"/>
              <a:t>가 다시 복구될 경우</a:t>
            </a:r>
          </a:p>
          <a:p>
            <a:pPr lvl="1"/>
            <a:r>
              <a:rPr lang="en-US" altLang="ko-KR" dirty="0"/>
              <a:t>Secondary</a:t>
            </a:r>
            <a:r>
              <a:rPr lang="ko-KR" altLang="en-US" dirty="0"/>
              <a:t>는 </a:t>
            </a:r>
            <a:r>
              <a:rPr lang="en-US" altLang="ko-KR" dirty="0" err="1" smtClean="0"/>
              <a:t>NameNode</a:t>
            </a:r>
            <a:r>
              <a:rPr lang="ko-KR" altLang="en-US" dirty="0"/>
              <a:t>의 가장 최신 정보로 </a:t>
            </a:r>
            <a:r>
              <a:rPr lang="ko-KR" altLang="en-US" dirty="0" smtClean="0"/>
              <a:t>재설정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Transaction </a:t>
            </a:r>
            <a:r>
              <a:rPr lang="ko-KR" altLang="en-US" dirty="0" smtClean="0"/>
              <a:t>단위가 아닌 특정 시점에만 백업하므로 최신 상태 정보는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실시간 </a:t>
            </a:r>
            <a:r>
              <a:rPr lang="en-US" altLang="ko-KR" dirty="0" smtClean="0"/>
              <a:t>Metadata </a:t>
            </a:r>
            <a:r>
              <a:rPr lang="ko-KR" altLang="en-US" dirty="0" smtClean="0"/>
              <a:t>동기화 옵션 있기는 함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  <a:p>
            <a:pPr lvl="0"/>
            <a:r>
              <a:rPr lang="ko-KR" altLang="en-US" dirty="0"/>
              <a:t>원래 </a:t>
            </a:r>
            <a:r>
              <a:rPr lang="en-US" altLang="ko-KR" dirty="0" err="1" smtClean="0"/>
              <a:t>NameNode</a:t>
            </a:r>
            <a:r>
              <a:rPr lang="ko-KR" altLang="en-US" dirty="0"/>
              <a:t>가 복구 안될 경우</a:t>
            </a:r>
          </a:p>
          <a:p>
            <a:pPr lvl="1"/>
            <a:r>
              <a:rPr lang="en-US" altLang="ko-KR" dirty="0"/>
              <a:t>Secondary </a:t>
            </a:r>
            <a:r>
              <a:rPr lang="en-US" altLang="ko-KR" dirty="0" err="1" smtClean="0"/>
              <a:t>NameNode</a:t>
            </a:r>
            <a:r>
              <a:rPr lang="ko-KR" altLang="en-US" dirty="0"/>
              <a:t>의 </a:t>
            </a:r>
            <a:r>
              <a:rPr lang="en-US" altLang="ko-KR" dirty="0" smtClean="0"/>
              <a:t>Metadata</a:t>
            </a:r>
            <a:r>
              <a:rPr lang="ko-KR" altLang="en-US" dirty="0"/>
              <a:t>를 복사한 후 모든 클러스터 </a:t>
            </a:r>
            <a:r>
              <a:rPr lang="ko-KR" altLang="en-US" dirty="0" err="1"/>
              <a:t>재시작</a:t>
            </a:r>
            <a:endParaRPr lang="ko-KR" altLang="en-US" dirty="0"/>
          </a:p>
          <a:p>
            <a:pPr lvl="1"/>
            <a:r>
              <a:rPr lang="en-US" altLang="ko-KR" dirty="0"/>
              <a:t>DNS</a:t>
            </a:r>
            <a:r>
              <a:rPr lang="ko-KR" altLang="en-US" dirty="0"/>
              <a:t>를 활용해 </a:t>
            </a:r>
            <a:r>
              <a:rPr lang="ko-KR" altLang="en-US" dirty="0" err="1"/>
              <a:t>재시작은</a:t>
            </a:r>
            <a:r>
              <a:rPr lang="ko-KR" altLang="en-US" dirty="0"/>
              <a:t> 피할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1718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Namenode</a:t>
            </a:r>
            <a:r>
              <a:rPr lang="en-US" altLang="ko-KR" dirty="0"/>
              <a:t> </a:t>
            </a:r>
            <a:r>
              <a:rPr lang="en-US" altLang="ko-KR" dirty="0" smtClean="0"/>
              <a:t>Recovery [2/2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두 가지 복구 방법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백업파일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원격 </a:t>
            </a:r>
            <a:r>
              <a:rPr lang="ko-KR" altLang="en-US" dirty="0" err="1"/>
              <a:t>네임노드</a:t>
            </a:r>
            <a:r>
              <a:rPr lang="ko-KR" altLang="en-US" dirty="0"/>
              <a:t>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/>
              <a:t>복구</a:t>
            </a:r>
          </a:p>
          <a:p>
            <a:pPr lvl="1"/>
            <a:r>
              <a:rPr lang="en-US" altLang="ko-KR" dirty="0"/>
              <a:t>vi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/hdfs-site.xml</a:t>
            </a:r>
            <a:r>
              <a:rPr lang="ko-KR" altLang="en-US" dirty="0" smtClean="0"/>
              <a:t>에서 복구 옵션 설정</a:t>
            </a:r>
            <a:endParaRPr lang="en-US" altLang="ko-KR" dirty="0" smtClean="0"/>
          </a:p>
          <a:p>
            <a:endParaRPr lang="en-US" altLang="ko-KR" dirty="0"/>
          </a:p>
          <a:p>
            <a:pPr lvl="0"/>
            <a:r>
              <a:rPr lang="en-US" altLang="ko-KR" dirty="0" smtClean="0"/>
              <a:t>2. Secondary </a:t>
            </a:r>
            <a:r>
              <a:rPr lang="ko-KR" altLang="en-US" dirty="0" err="1"/>
              <a:t>네임노드</a:t>
            </a:r>
            <a:r>
              <a:rPr lang="ko-KR" altLang="en-US" dirty="0"/>
              <a:t> 이미지로 </a:t>
            </a:r>
            <a:r>
              <a:rPr lang="ko-KR" altLang="en-US" dirty="0" smtClean="0"/>
              <a:t>복구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/core-site.xml</a:t>
            </a:r>
            <a:r>
              <a:rPr lang="ko-KR" altLang="en-US" dirty="0" smtClean="0"/>
              <a:t>에서 복구 옵션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776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보안 모델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하둡</a:t>
            </a:r>
            <a:r>
              <a:rPr lang="ko-KR" altLang="en-US" dirty="0"/>
              <a:t> 자체 사용자 계정 없음</a:t>
            </a:r>
            <a:endParaRPr lang="en-US" altLang="ko-KR" dirty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사용자 계정이나 </a:t>
            </a:r>
            <a:r>
              <a:rPr lang="ko-KR" altLang="en-US" dirty="0" err="1"/>
              <a:t>커버로스</a:t>
            </a:r>
            <a:r>
              <a:rPr lang="en-US" altLang="ko-KR" dirty="0"/>
              <a:t>(Kerberos)</a:t>
            </a:r>
            <a:r>
              <a:rPr lang="ko-KR" altLang="en-US" dirty="0"/>
              <a:t>를 이용하여 사용자 인증</a:t>
            </a:r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ID </a:t>
            </a:r>
            <a:r>
              <a:rPr lang="ko-KR" altLang="en-US" dirty="0"/>
              <a:t>기반의 </a:t>
            </a:r>
            <a:r>
              <a:rPr lang="en-US" altLang="ko-KR" dirty="0"/>
              <a:t>Access mode </a:t>
            </a:r>
            <a:r>
              <a:rPr lang="ko-KR" altLang="en-US" dirty="0"/>
              <a:t>제어</a:t>
            </a:r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ID</a:t>
            </a:r>
            <a:r>
              <a:rPr lang="ko-KR" altLang="en-US" dirty="0"/>
              <a:t>별 </a:t>
            </a:r>
            <a:r>
              <a:rPr lang="en-US" altLang="ko-KR" dirty="0"/>
              <a:t>Access mode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ko-KR" altLang="en-US" dirty="0"/>
              <a:t>접근한 사용자의 </a:t>
            </a:r>
            <a:r>
              <a:rPr lang="en-US" altLang="ko-KR" dirty="0"/>
              <a:t>ID</a:t>
            </a:r>
            <a:r>
              <a:rPr lang="ko-KR" altLang="en-US" dirty="0"/>
              <a:t>를 보고 파일 생성</a:t>
            </a:r>
            <a:r>
              <a:rPr lang="en-US" altLang="ko-KR" dirty="0"/>
              <a:t>/</a:t>
            </a:r>
            <a:r>
              <a:rPr lang="ko-KR" altLang="en-US" dirty="0"/>
              <a:t>삭제 권한 확인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1.0.0 </a:t>
            </a:r>
            <a:r>
              <a:rPr lang="ko-KR" altLang="en-US" dirty="0"/>
              <a:t>부터는 </a:t>
            </a:r>
            <a:r>
              <a:rPr lang="en-US" altLang="ko-KR" dirty="0"/>
              <a:t>Kerberos </a:t>
            </a:r>
            <a:r>
              <a:rPr lang="ko-KR" altLang="en-US" dirty="0"/>
              <a:t>인증 방식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0"/>
            <a:r>
              <a:rPr lang="en-US" altLang="ko-KR" dirty="0"/>
              <a:t>IP </a:t>
            </a:r>
            <a:r>
              <a:rPr lang="ko-KR" altLang="en-US" dirty="0"/>
              <a:t>기반의 접근 제어</a:t>
            </a:r>
          </a:p>
          <a:p>
            <a:pPr lvl="1"/>
            <a:r>
              <a:rPr lang="ko-KR" altLang="en-US" dirty="0"/>
              <a:t>시스템에 접속 할 수 있는 </a:t>
            </a:r>
            <a:r>
              <a:rPr lang="en-US" altLang="ko-KR" dirty="0"/>
              <a:t>IP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endParaRPr lang="en-US" altLang="ko-KR" dirty="0" smtClean="0"/>
          </a:p>
          <a:p>
            <a:pPr lvl="0"/>
            <a:r>
              <a:rPr lang="ko-KR" altLang="en-US" dirty="0"/>
              <a:t>공격자가 쉽게 다른 사용자 흉내 가능</a:t>
            </a:r>
          </a:p>
          <a:p>
            <a:pPr lvl="1"/>
            <a:r>
              <a:rPr lang="ko-KR" altLang="en-US" dirty="0"/>
              <a:t>따라서 보안보다는 사용자 실수나 프로그램 버그로 데이터 손실을 방지하는 정도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59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</a:t>
            </a:r>
            <a:r>
              <a:rPr lang="en-US" altLang="ko-KR" dirty="0"/>
              <a:t>(Authentication</a:t>
            </a:r>
            <a:r>
              <a:rPr lang="en-US" altLang="ko-KR" dirty="0" smtClean="0"/>
              <a:t>) [1/3]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Kerberos</a:t>
            </a:r>
            <a:endParaRPr lang="ko-KR" altLang="en-US" dirty="0"/>
          </a:p>
          <a:p>
            <a:pPr lvl="1"/>
            <a:r>
              <a:rPr lang="ko-KR" altLang="en-US" dirty="0" smtClean="0"/>
              <a:t>사용자나 </a:t>
            </a:r>
            <a:r>
              <a:rPr lang="ko-KR" altLang="en-US" dirty="0"/>
              <a:t>서비스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TaskTracker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JobTracker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가 진짜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서비스인지 확인</a:t>
            </a:r>
            <a:endParaRPr lang="ko-KR" altLang="en-US" dirty="0"/>
          </a:p>
          <a:p>
            <a:pPr lvl="1"/>
            <a:r>
              <a:rPr lang="en-US" altLang="ko-KR" dirty="0" smtClean="0"/>
              <a:t>Kerberos</a:t>
            </a:r>
            <a:r>
              <a:rPr lang="ko-KR" altLang="en-US" dirty="0" smtClean="0"/>
              <a:t>는 인증까지만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</a:t>
            </a:r>
            <a:r>
              <a:rPr lang="ko-KR" altLang="en-US" dirty="0"/>
              <a:t>어떤 동작을 할 수 있는지는 </a:t>
            </a:r>
            <a:r>
              <a:rPr lang="ko-KR" altLang="en-US" dirty="0" err="1"/>
              <a:t>하둡</a:t>
            </a:r>
            <a:r>
              <a:rPr lang="ko-KR" altLang="en-US" dirty="0"/>
              <a:t> 책임</a:t>
            </a:r>
          </a:p>
          <a:p>
            <a:pPr lvl="1"/>
            <a:r>
              <a:rPr lang="en-US" altLang="ko-KR" dirty="0" smtClean="0"/>
              <a:t>Kerberos </a:t>
            </a:r>
            <a:r>
              <a:rPr lang="ko-KR" altLang="en-US" dirty="0" smtClean="0"/>
              <a:t>사용할 </a:t>
            </a:r>
            <a:r>
              <a:rPr lang="ko-KR" altLang="en-US" dirty="0"/>
              <a:t>때 </a:t>
            </a:r>
            <a:r>
              <a:rPr lang="en-US" altLang="ko-KR" dirty="0" err="1"/>
              <a:t>kinit</a:t>
            </a:r>
            <a:r>
              <a:rPr lang="en-US" altLang="ko-KR" dirty="0"/>
              <a:t> </a:t>
            </a:r>
            <a:r>
              <a:rPr lang="ko-KR" altLang="en-US" dirty="0"/>
              <a:t>명령으로 티켓을 </a:t>
            </a:r>
            <a:r>
              <a:rPr lang="ko-KR" altLang="en-US" dirty="0" smtClean="0"/>
              <a:t>요청필요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Keytab</a:t>
            </a:r>
            <a:r>
              <a:rPr lang="en-US" altLang="ko-KR" dirty="0" smtClean="0"/>
              <a:t> </a:t>
            </a:r>
            <a:r>
              <a:rPr lang="ko-KR" altLang="en-US" dirty="0"/>
              <a:t>파일을 만들어 둬서 귀찮은 과정 </a:t>
            </a:r>
            <a:r>
              <a:rPr lang="en-US" altLang="ko-KR" dirty="0"/>
              <a:t>Skip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endParaRPr lang="ko-KR" altLang="en-US" dirty="0"/>
          </a:p>
          <a:p>
            <a:pPr lvl="0"/>
            <a:r>
              <a:rPr lang="ko-KR" altLang="en-US" dirty="0" err="1" smtClean="0"/>
              <a:t>하둡은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Name/Data Node, Job/Task Tracker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Communication</a:t>
            </a:r>
            <a:r>
              <a:rPr lang="ko-KR" altLang="en-US" dirty="0" smtClean="0"/>
              <a:t>하며 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동작 기능을 흉내내면 다른 사용자가 정보 탈취 가능한 취약점 </a:t>
            </a:r>
            <a:r>
              <a:rPr lang="ko-KR" altLang="en-US" dirty="0" err="1" smtClean="0"/>
              <a:t>방지위해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Delegation </a:t>
            </a:r>
            <a:r>
              <a:rPr lang="en-US" altLang="ko-KR" dirty="0"/>
              <a:t>Token</a:t>
            </a:r>
            <a:r>
              <a:rPr lang="ko-KR" altLang="en-US" dirty="0"/>
              <a:t>을 사용해 </a:t>
            </a:r>
            <a:r>
              <a:rPr lang="ko-KR" altLang="en-US" dirty="0" err="1"/>
              <a:t>데몬끼리</a:t>
            </a:r>
            <a:r>
              <a:rPr lang="ko-KR" altLang="en-US" dirty="0"/>
              <a:t> 인증을 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아니라 </a:t>
            </a:r>
            <a:r>
              <a:rPr lang="ko-KR" altLang="en-US" dirty="0" err="1"/>
              <a:t>하둡이</a:t>
            </a:r>
            <a:r>
              <a:rPr lang="ko-KR" altLang="en-US" dirty="0"/>
              <a:t> 자체적으로 하는 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NameNode</a:t>
            </a:r>
            <a:r>
              <a:rPr lang="ko-KR" altLang="en-US" dirty="0" smtClean="0"/>
              <a:t>에 </a:t>
            </a:r>
            <a:r>
              <a:rPr lang="ko-KR" altLang="en-US" dirty="0"/>
              <a:t>접근하면 </a:t>
            </a:r>
            <a:r>
              <a:rPr lang="en-US" altLang="ko-KR" dirty="0"/>
              <a:t>Delegation Token</a:t>
            </a:r>
            <a:r>
              <a:rPr lang="ko-KR" altLang="en-US" dirty="0"/>
              <a:t>이 없기 때문에 </a:t>
            </a:r>
            <a:r>
              <a:rPr lang="en-US" altLang="ko-KR" dirty="0" err="1" smtClean="0"/>
              <a:t>NameNode</a:t>
            </a:r>
            <a:r>
              <a:rPr lang="ko-KR" altLang="en-US" dirty="0" smtClean="0"/>
              <a:t>는 </a:t>
            </a:r>
            <a:r>
              <a:rPr lang="en-US" altLang="ko-KR" dirty="0"/>
              <a:t>Delegation Token</a:t>
            </a:r>
            <a:r>
              <a:rPr lang="ko-KR" altLang="en-US" dirty="0"/>
              <a:t>을 만들어 클라이언트에게 준다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smtClean="0"/>
              <a:t>Client</a:t>
            </a:r>
            <a:r>
              <a:rPr lang="ko-KR" altLang="en-US" dirty="0" smtClean="0"/>
              <a:t>는 </a:t>
            </a:r>
            <a:r>
              <a:rPr lang="ko-KR" altLang="en-US" dirty="0"/>
              <a:t>다음 통신부터 </a:t>
            </a:r>
            <a:r>
              <a:rPr lang="en-US" altLang="ko-KR" dirty="0"/>
              <a:t>Delegation Token</a:t>
            </a:r>
            <a:r>
              <a:rPr lang="ko-KR" altLang="en-US" dirty="0"/>
              <a:t>을 보여줌으로써 자신이 인증된 사용자라는 것을 </a:t>
            </a:r>
            <a:r>
              <a:rPr lang="ko-KR" altLang="en-US" dirty="0" smtClean="0"/>
              <a:t>증명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8225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</a:t>
            </a:r>
            <a:r>
              <a:rPr lang="en-US" altLang="ko-KR" dirty="0"/>
              <a:t>(Authentication</a:t>
            </a:r>
            <a:r>
              <a:rPr lang="en-US" altLang="ko-KR" dirty="0" smtClean="0"/>
              <a:t>) [2/3]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HDFS Block</a:t>
            </a:r>
            <a:r>
              <a:rPr lang="ko-KR" altLang="en-US" dirty="0" smtClean="0"/>
              <a:t> </a:t>
            </a:r>
            <a:r>
              <a:rPr lang="ko-KR" altLang="en-US" dirty="0"/>
              <a:t>요청이 있을 때</a:t>
            </a:r>
          </a:p>
          <a:p>
            <a:pPr lvl="1"/>
            <a:r>
              <a:rPr lang="ko-KR" altLang="en-US" dirty="0"/>
              <a:t>특별한 형태의 </a:t>
            </a:r>
            <a:r>
              <a:rPr lang="en-US" altLang="ko-KR" dirty="0"/>
              <a:t>Delegation Token</a:t>
            </a:r>
            <a:r>
              <a:rPr lang="ko-KR" altLang="en-US" dirty="0"/>
              <a:t>인 </a:t>
            </a:r>
            <a:r>
              <a:rPr lang="en-US" altLang="ko-KR" dirty="0" smtClean="0"/>
              <a:t>Block Access Token</a:t>
            </a:r>
            <a:r>
              <a:rPr lang="ko-KR" altLang="en-US" dirty="0" smtClean="0"/>
              <a:t> </a:t>
            </a:r>
            <a:r>
              <a:rPr lang="ko-KR" altLang="en-US" dirty="0"/>
              <a:t>사용</a:t>
            </a:r>
          </a:p>
          <a:p>
            <a:pPr lvl="1"/>
            <a:r>
              <a:rPr lang="en-US" altLang="ko-KR" dirty="0" err="1" smtClean="0"/>
              <a:t>NameNode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Metadata</a:t>
            </a:r>
            <a:r>
              <a:rPr lang="ko-KR" altLang="en-US" dirty="0" smtClean="0"/>
              <a:t> </a:t>
            </a:r>
            <a:r>
              <a:rPr lang="ko-KR" altLang="en-US" dirty="0"/>
              <a:t>요청을 받으면 </a:t>
            </a:r>
            <a:r>
              <a:rPr lang="en-US" altLang="ko-KR" dirty="0"/>
              <a:t>Block </a:t>
            </a:r>
            <a:r>
              <a:rPr lang="en-US" altLang="ko-KR" dirty="0" smtClean="0"/>
              <a:t>Access Token</a:t>
            </a:r>
            <a:r>
              <a:rPr lang="ko-KR" altLang="en-US" dirty="0"/>
              <a:t>을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</a:t>
            </a:r>
            <a:r>
              <a:rPr lang="ko-KR" altLang="en-US" dirty="0"/>
              <a:t>넘겨주고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DataNode</a:t>
            </a:r>
            <a:r>
              <a:rPr lang="ko-KR" altLang="en-US" dirty="0" smtClean="0"/>
              <a:t>와 </a:t>
            </a:r>
            <a:r>
              <a:rPr lang="ko-KR" altLang="en-US" dirty="0"/>
              <a:t>통신할 때 자신이 </a:t>
            </a:r>
            <a:r>
              <a:rPr lang="ko-KR" altLang="en-US" dirty="0" err="1"/>
              <a:t>인증받은</a:t>
            </a:r>
            <a:r>
              <a:rPr lang="ko-KR" altLang="en-US" dirty="0"/>
              <a:t> 사용자라는 것을 </a:t>
            </a:r>
            <a:r>
              <a:rPr lang="en-US" altLang="ko-KR" dirty="0"/>
              <a:t>Block </a:t>
            </a:r>
            <a:r>
              <a:rPr lang="en-US" altLang="ko-KR" dirty="0" smtClean="0"/>
              <a:t>Access </a:t>
            </a:r>
            <a:r>
              <a:rPr lang="en-US" altLang="ko-KR" dirty="0"/>
              <a:t>T</a:t>
            </a:r>
            <a:r>
              <a:rPr lang="en-US" altLang="ko-KR" dirty="0" smtClean="0"/>
              <a:t>oken</a:t>
            </a:r>
            <a:r>
              <a:rPr lang="ko-KR" altLang="en-US" dirty="0"/>
              <a:t>으로 </a:t>
            </a:r>
            <a:r>
              <a:rPr lang="ko-KR" altLang="en-US" dirty="0" smtClean="0"/>
              <a:t>증명가능하며 </a:t>
            </a:r>
            <a:r>
              <a:rPr lang="en-US" altLang="ko-KR" dirty="0"/>
              <a:t>HDFS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접근이 허용됨</a:t>
            </a:r>
            <a:endParaRPr lang="en-US" altLang="ko-KR" dirty="0"/>
          </a:p>
          <a:p>
            <a:pPr lvl="1"/>
            <a:r>
              <a:rPr lang="ko-KR" altLang="en-US" dirty="0" smtClean="0"/>
              <a:t>토큰을 </a:t>
            </a:r>
            <a:r>
              <a:rPr lang="ko-KR" altLang="en-US" dirty="0"/>
              <a:t>생성할 때 사용하는 </a:t>
            </a:r>
            <a:r>
              <a:rPr lang="ko-KR" altLang="en-US" dirty="0" err="1"/>
              <a:t>비밀키를</a:t>
            </a:r>
            <a:r>
              <a:rPr lang="ko-KR" altLang="en-US" dirty="0"/>
              <a:t> </a:t>
            </a:r>
            <a:r>
              <a:rPr lang="en-US" altLang="ko-KR" dirty="0" err="1" smtClean="0"/>
              <a:t>NameNode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DataNode</a:t>
            </a:r>
            <a:r>
              <a:rPr lang="ko-KR" altLang="en-US" dirty="0" smtClean="0"/>
              <a:t>가 </a:t>
            </a:r>
            <a:r>
              <a:rPr lang="ko-KR" altLang="en-US" dirty="0"/>
              <a:t>공유하기 때문에 </a:t>
            </a:r>
            <a:r>
              <a:rPr lang="ko-KR" altLang="en-US" dirty="0" smtClean="0"/>
              <a:t>가능한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0"/>
            <a:r>
              <a:rPr lang="en-US" altLang="ko-KR" dirty="0" err="1" smtClean="0"/>
              <a:t>MapReduce</a:t>
            </a:r>
            <a:r>
              <a:rPr lang="en-US" altLang="ko-KR" dirty="0" smtClean="0"/>
              <a:t> Program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실행시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JobTracker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TaskTracker</a:t>
            </a:r>
            <a:r>
              <a:rPr lang="ko-KR" altLang="en-US" dirty="0" smtClean="0"/>
              <a:t>가 </a:t>
            </a:r>
            <a:r>
              <a:rPr lang="ko-KR" altLang="en-US" dirty="0"/>
              <a:t>동작할 때도 </a:t>
            </a:r>
            <a:r>
              <a:rPr lang="en-US" altLang="ko-KR" dirty="0"/>
              <a:t>Delegation Token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2683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</a:t>
            </a:r>
            <a:r>
              <a:rPr lang="en-US" altLang="ko-KR" dirty="0"/>
              <a:t>(Authentication) </a:t>
            </a:r>
            <a:r>
              <a:rPr lang="en-US" altLang="ko-KR" dirty="0" smtClean="0"/>
              <a:t>[3/3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 smtClean="0"/>
              <a:t>MapReduce</a:t>
            </a:r>
            <a:r>
              <a:rPr lang="en-US" altLang="ko-KR" dirty="0" smtClean="0"/>
              <a:t> Job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TaskTracker</a:t>
            </a:r>
            <a:r>
              <a:rPr lang="ko-KR" altLang="en-US" dirty="0" smtClean="0"/>
              <a:t>를 </a:t>
            </a:r>
            <a:r>
              <a:rPr lang="ko-KR" altLang="en-US" dirty="0"/>
              <a:t>실행하는 사용자가 아니라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</a:t>
            </a:r>
            <a:r>
              <a:rPr lang="ko-KR" altLang="en-US" dirty="0"/>
              <a:t>제출하는 사용자의 권한으로 </a:t>
            </a:r>
            <a:r>
              <a:rPr lang="ko-KR" altLang="en-US" dirty="0" smtClean="0"/>
              <a:t>실행가능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이것은 </a:t>
            </a:r>
            <a:r>
              <a:rPr lang="ko-KR" altLang="en-US" dirty="0"/>
              <a:t>다른 사용자의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과 </a:t>
            </a:r>
            <a:r>
              <a:rPr lang="ko-KR" altLang="en-US" dirty="0"/>
              <a:t>자신의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</a:t>
            </a:r>
            <a:r>
              <a:rPr lang="ko-KR" altLang="en-US" dirty="0"/>
              <a:t>분리하여 보안을 </a:t>
            </a:r>
            <a:r>
              <a:rPr lang="ko-KR" altLang="en-US" dirty="0" smtClean="0"/>
              <a:t>향상시킴</a:t>
            </a:r>
            <a:endParaRPr lang="en-US" altLang="ko-KR" dirty="0"/>
          </a:p>
          <a:p>
            <a:pPr lvl="1"/>
            <a:r>
              <a:rPr lang="en-US" altLang="ko-KR" dirty="0" smtClean="0"/>
              <a:t>Job</a:t>
            </a:r>
            <a:r>
              <a:rPr lang="ko-KR" altLang="en-US" dirty="0" smtClean="0"/>
              <a:t>이 </a:t>
            </a:r>
            <a:r>
              <a:rPr lang="ko-KR" altLang="en-US" dirty="0"/>
              <a:t>요구하는 리소스 등이 다른 사용자의 것과 분리되며 </a:t>
            </a:r>
            <a:r>
              <a:rPr lang="en-US" altLang="ko-KR" dirty="0"/>
              <a:t>Distributed Cache</a:t>
            </a:r>
            <a:r>
              <a:rPr lang="ko-KR" altLang="en-US" dirty="0"/>
              <a:t>도 다른 사용자의 것과 </a:t>
            </a:r>
            <a:r>
              <a:rPr lang="ko-KR" altLang="en-US" dirty="0" smtClean="0"/>
              <a:t>구분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/>
              <a:t>Access Control List</a:t>
            </a:r>
            <a:r>
              <a:rPr lang="ko-KR" altLang="en-US" dirty="0"/>
              <a:t>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사용자는 </a:t>
            </a:r>
            <a:r>
              <a:rPr lang="ko-KR" altLang="en-US" dirty="0"/>
              <a:t>오직 자신의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만 </a:t>
            </a:r>
            <a:r>
              <a:rPr lang="ko-KR" altLang="en-US" dirty="0"/>
              <a:t>보거나 수정할 수 </a:t>
            </a:r>
            <a:r>
              <a:rPr lang="ko-KR" altLang="en-US" dirty="0" smtClean="0"/>
              <a:t>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0"/>
            <a:r>
              <a:rPr lang="en-US" altLang="ko-KR" dirty="0" smtClean="0"/>
              <a:t>Shuffle</a:t>
            </a:r>
          </a:p>
          <a:p>
            <a:pPr lvl="1"/>
            <a:r>
              <a:rPr lang="ko-KR" altLang="en-US" dirty="0" smtClean="0"/>
              <a:t>안전하지만 </a:t>
            </a:r>
            <a:r>
              <a:rPr lang="ko-KR" altLang="en-US" dirty="0"/>
              <a:t>암호화되지 않기 때문에 공격자가 훔쳐볼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en-US" altLang="ko-KR" dirty="0" smtClean="0"/>
              <a:t>2.0</a:t>
            </a:r>
            <a:r>
              <a:rPr lang="ko-KR" altLang="en-US" dirty="0" smtClean="0"/>
              <a:t>에선</a:t>
            </a:r>
            <a:r>
              <a:rPr lang="en-US" altLang="ko-KR" dirty="0" smtClean="0"/>
              <a:t> Shuffle </a:t>
            </a:r>
            <a:r>
              <a:rPr lang="ko-KR" altLang="en-US" dirty="0"/>
              <a:t>단계의 </a:t>
            </a:r>
            <a:r>
              <a:rPr lang="ko-KR" altLang="en-US" dirty="0" smtClean="0"/>
              <a:t>암호화 추가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689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Balancer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증설을 위한 기능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클러스터 </a:t>
            </a:r>
            <a:r>
              <a:rPr lang="ko-KR" altLang="en-US" dirty="0"/>
              <a:t>내 </a:t>
            </a:r>
            <a:r>
              <a:rPr lang="en-US" altLang="ko-KR" dirty="0"/>
              <a:t>data block</a:t>
            </a:r>
            <a:r>
              <a:rPr lang="ko-KR" altLang="en-US" dirty="0"/>
              <a:t>을 균등하게 재분배</a:t>
            </a:r>
          </a:p>
          <a:p>
            <a:pPr lvl="0"/>
            <a:r>
              <a:rPr lang="en-US" altLang="ko-KR" dirty="0" err="1"/>
              <a:t>dfs.datanode.du.reserved</a:t>
            </a:r>
            <a:r>
              <a:rPr lang="en-US" altLang="ko-KR" dirty="0"/>
              <a:t> </a:t>
            </a:r>
            <a:r>
              <a:rPr lang="ko-KR" altLang="en-US" dirty="0"/>
              <a:t>옵션과 함께 사용해서 데이터 분배 제어</a:t>
            </a:r>
          </a:p>
        </p:txBody>
      </p:sp>
    </p:spTree>
    <p:extLst>
      <p:ext uri="{BB962C8B-B14F-4D97-AF65-F5344CB8AC3E}">
        <p14:creationId xmlns:p14="http://schemas.microsoft.com/office/powerpoint/2010/main" val="95184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HDFS Architecture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03667" y="2211441"/>
            <a:ext cx="172629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NameNode</a:t>
            </a:r>
            <a:endParaRPr lang="ko-KR" altLang="en-US" sz="14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589882" y="4437471"/>
            <a:ext cx="1152128" cy="743447"/>
            <a:chOff x="1763688" y="3861048"/>
            <a:chExt cx="1152128" cy="743447"/>
          </a:xfrm>
        </p:grpSpPr>
        <p:sp>
          <p:nvSpPr>
            <p:cNvPr id="8" name="직사각형 7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DataNode1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843117" y="4437471"/>
            <a:ext cx="1152128" cy="743447"/>
            <a:chOff x="1763688" y="3861048"/>
            <a:chExt cx="1152128" cy="743447"/>
          </a:xfrm>
        </p:grpSpPr>
        <p:sp>
          <p:nvSpPr>
            <p:cNvPr id="18" name="직사각형 17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DataNode2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96352" y="4437471"/>
            <a:ext cx="1152128" cy="743447"/>
            <a:chOff x="1763688" y="3861048"/>
            <a:chExt cx="1152128" cy="743447"/>
          </a:xfrm>
        </p:grpSpPr>
        <p:sp>
          <p:nvSpPr>
            <p:cNvPr id="23" name="직사각형 22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DataNode3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349587" y="4437471"/>
            <a:ext cx="1152128" cy="743447"/>
            <a:chOff x="1763688" y="3861048"/>
            <a:chExt cx="1152128" cy="743447"/>
          </a:xfrm>
        </p:grpSpPr>
        <p:sp>
          <p:nvSpPr>
            <p:cNvPr id="28" name="직사각형 27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DataNode4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602822" y="4437471"/>
            <a:ext cx="1152128" cy="743447"/>
            <a:chOff x="1763688" y="3861048"/>
            <a:chExt cx="1152128" cy="743447"/>
          </a:xfrm>
        </p:grpSpPr>
        <p:sp>
          <p:nvSpPr>
            <p:cNvPr id="33" name="직사각형 32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DataNode5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589882" y="5317486"/>
            <a:ext cx="1152128" cy="743447"/>
            <a:chOff x="1763688" y="3861048"/>
            <a:chExt cx="1152128" cy="743447"/>
          </a:xfrm>
        </p:grpSpPr>
        <p:sp>
          <p:nvSpPr>
            <p:cNvPr id="38" name="직사각형 37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DataNode6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843117" y="5317486"/>
            <a:ext cx="1152128" cy="743447"/>
            <a:chOff x="1763688" y="3861048"/>
            <a:chExt cx="1152128" cy="743447"/>
          </a:xfrm>
        </p:grpSpPr>
        <p:sp>
          <p:nvSpPr>
            <p:cNvPr id="43" name="직사각형 42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DataNode7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96352" y="5317486"/>
            <a:ext cx="1152128" cy="743447"/>
            <a:chOff x="1763688" y="3861048"/>
            <a:chExt cx="1152128" cy="743447"/>
          </a:xfrm>
        </p:grpSpPr>
        <p:sp>
          <p:nvSpPr>
            <p:cNvPr id="48" name="직사각형 47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DataNode8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49587" y="5317486"/>
            <a:ext cx="1152128" cy="743447"/>
            <a:chOff x="1763688" y="3861048"/>
            <a:chExt cx="1152128" cy="743447"/>
          </a:xfrm>
        </p:grpSpPr>
        <p:sp>
          <p:nvSpPr>
            <p:cNvPr id="53" name="직사각형 52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DataNode9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602822" y="5317486"/>
            <a:ext cx="1152128" cy="743447"/>
            <a:chOff x="1763688" y="3861048"/>
            <a:chExt cx="1152128" cy="743447"/>
          </a:xfrm>
        </p:grpSpPr>
        <p:sp>
          <p:nvSpPr>
            <p:cNvPr id="58" name="직사각형 57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DataNode10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56043" y="3260985"/>
            <a:ext cx="864096" cy="43204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DFS Client</a:t>
            </a:r>
            <a:endParaRPr lang="ko-KR" altLang="en-US" sz="1200" b="1" dirty="0"/>
          </a:p>
        </p:txBody>
      </p:sp>
      <p:sp>
        <p:nvSpPr>
          <p:cNvPr id="63" name="직사각형 62"/>
          <p:cNvSpPr/>
          <p:nvPr/>
        </p:nvSpPr>
        <p:spPr>
          <a:xfrm>
            <a:off x="2903667" y="1281350"/>
            <a:ext cx="1731538" cy="6484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Metadata</a:t>
            </a:r>
          </a:p>
          <a:p>
            <a:pPr algn="ctr"/>
            <a:r>
              <a:rPr lang="en-US" altLang="ko-KR" sz="1200" b="1" dirty="0" smtClean="0"/>
              <a:t>{file_a:blk_1, blk_2}</a:t>
            </a:r>
          </a:p>
          <a:p>
            <a:pPr algn="ctr"/>
            <a:r>
              <a:rPr lang="en-US" altLang="ko-KR" sz="1200" b="1" dirty="0" smtClean="0"/>
              <a:t>{blk1:DN3, DN2, ..}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5518876" y="2211441"/>
            <a:ext cx="172629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Secondary</a:t>
            </a:r>
          </a:p>
          <a:p>
            <a:pPr algn="ctr"/>
            <a:r>
              <a:rPr lang="en-US" altLang="ko-KR" sz="1400" b="1" dirty="0" err="1" smtClean="0"/>
              <a:t>NameNode</a:t>
            </a:r>
            <a:endParaRPr lang="ko-KR" altLang="en-US" sz="1400" b="1" dirty="0"/>
          </a:p>
        </p:txBody>
      </p:sp>
      <p:sp>
        <p:nvSpPr>
          <p:cNvPr id="65" name="직사각형 64"/>
          <p:cNvSpPr/>
          <p:nvPr/>
        </p:nvSpPr>
        <p:spPr>
          <a:xfrm>
            <a:off x="2627784" y="980728"/>
            <a:ext cx="2250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물리적 주소는 부팅 시 확인함</a:t>
            </a:r>
            <a:endParaRPr lang="ko-KR" altLang="en-US" sz="1200" dirty="0"/>
          </a:p>
        </p:txBody>
      </p:sp>
      <p:sp>
        <p:nvSpPr>
          <p:cNvPr id="66" name="위쪽/아래쪽 화살표 65"/>
          <p:cNvSpPr/>
          <p:nvPr/>
        </p:nvSpPr>
        <p:spPr>
          <a:xfrm>
            <a:off x="3670002" y="1964974"/>
            <a:ext cx="72008" cy="216024"/>
          </a:xfrm>
          <a:prstGeom prst="upDownArrow">
            <a:avLst>
              <a:gd name="adj1" fmla="val 50000"/>
              <a:gd name="adj2" fmla="val 665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위쪽/아래쪽 화살표 67"/>
          <p:cNvSpPr/>
          <p:nvPr/>
        </p:nvSpPr>
        <p:spPr>
          <a:xfrm rot="5400000">
            <a:off x="5035820" y="2013936"/>
            <a:ext cx="72008" cy="827059"/>
          </a:xfrm>
          <a:prstGeom prst="upDownArrow">
            <a:avLst>
              <a:gd name="adj1" fmla="val 50000"/>
              <a:gd name="adj2" fmla="val 863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68887" y="6181582"/>
            <a:ext cx="38527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Datanode</a:t>
            </a:r>
            <a:r>
              <a:rPr lang="en-US" altLang="ko-KR" sz="1200" dirty="0" smtClean="0"/>
              <a:t>: block, map </a:t>
            </a:r>
            <a:r>
              <a:rPr lang="ko-KR" altLang="en-US" sz="1200" dirty="0" smtClean="0"/>
              <a:t>정보 관리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blk_id:location</a:t>
            </a:r>
            <a:r>
              <a:rPr lang="en-US" altLang="ko-KR" sz="1200" dirty="0" smtClean="0"/>
              <a:t>..)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37188" y="2692940"/>
            <a:ext cx="1292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사용자가 </a:t>
            </a:r>
            <a:r>
              <a:rPr lang="ko-KR" altLang="en-US" sz="1200" dirty="0" err="1" smtClean="0"/>
              <a:t>아닌클래스</a:t>
            </a:r>
            <a:r>
              <a:rPr lang="ko-KR" altLang="en-US" sz="1200" dirty="0" smtClean="0"/>
              <a:t> 이름임</a:t>
            </a:r>
            <a:endParaRPr lang="ko-KR" altLang="en-US" sz="1200" dirty="0"/>
          </a:p>
        </p:txBody>
      </p:sp>
      <p:sp>
        <p:nvSpPr>
          <p:cNvPr id="71" name="위쪽/아래쪽 화살표 70"/>
          <p:cNvSpPr/>
          <p:nvPr/>
        </p:nvSpPr>
        <p:spPr>
          <a:xfrm rot="6986745">
            <a:off x="1748590" y="3328469"/>
            <a:ext cx="72010" cy="1507983"/>
          </a:xfrm>
          <a:prstGeom prst="upDownArrow">
            <a:avLst>
              <a:gd name="adj1" fmla="val 50000"/>
              <a:gd name="adj2" fmla="val 18897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화살표 72"/>
          <p:cNvSpPr/>
          <p:nvPr/>
        </p:nvSpPr>
        <p:spPr>
          <a:xfrm rot="19966507">
            <a:off x="1005215" y="2792384"/>
            <a:ext cx="1888772" cy="72311"/>
          </a:xfrm>
          <a:prstGeom prst="rightArrow">
            <a:avLst>
              <a:gd name="adj1" fmla="val 50000"/>
              <a:gd name="adj2" fmla="val 1586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화살표 73"/>
          <p:cNvSpPr/>
          <p:nvPr/>
        </p:nvSpPr>
        <p:spPr>
          <a:xfrm rot="9164390">
            <a:off x="1016844" y="2921358"/>
            <a:ext cx="1888772" cy="72311"/>
          </a:xfrm>
          <a:prstGeom prst="rightArrow">
            <a:avLst>
              <a:gd name="adj1" fmla="val 50000"/>
              <a:gd name="adj2" fmla="val 18794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 rot="16781694">
            <a:off x="2576800" y="3375194"/>
            <a:ext cx="1246870" cy="1469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 rot="15573306">
            <a:off x="3361868" y="3378452"/>
            <a:ext cx="1269572" cy="15021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오른쪽 화살표 76"/>
          <p:cNvSpPr/>
          <p:nvPr/>
        </p:nvSpPr>
        <p:spPr>
          <a:xfrm rot="14472896">
            <a:off x="4038420" y="3368819"/>
            <a:ext cx="1395838" cy="14822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오른쪽 화살표 77"/>
          <p:cNvSpPr/>
          <p:nvPr/>
        </p:nvSpPr>
        <p:spPr>
          <a:xfrm rot="12823209">
            <a:off x="4695311" y="3393344"/>
            <a:ext cx="2236338" cy="13729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860032" y="4097700"/>
            <a:ext cx="1782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/>
              <a:t>Block Report </a:t>
            </a:r>
            <a:r>
              <a:rPr lang="ko-KR" altLang="en-US" sz="1200" b="1" dirty="0" smtClean="0"/>
              <a:t>전송</a:t>
            </a:r>
            <a:endParaRPr lang="ko-KR" altLang="en-US" sz="1200" b="1" dirty="0"/>
          </a:p>
        </p:txBody>
      </p:sp>
      <p:sp>
        <p:nvSpPr>
          <p:cNvPr id="81" name="직사각형 80"/>
          <p:cNvSpPr/>
          <p:nvPr/>
        </p:nvSpPr>
        <p:spPr>
          <a:xfrm>
            <a:off x="2277874" y="4097700"/>
            <a:ext cx="2890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/>
              <a:t>주기적으로 </a:t>
            </a:r>
            <a:r>
              <a:rPr lang="en-US" altLang="ko-KR" sz="1200" b="1" dirty="0" smtClean="0"/>
              <a:t>Heartbeat </a:t>
            </a:r>
            <a:r>
              <a:rPr lang="ko-KR" altLang="en-US" sz="1200" b="1" dirty="0" smtClean="0"/>
              <a:t>전송</a:t>
            </a:r>
            <a:endParaRPr lang="ko-KR" altLang="en-US" sz="1200" b="1" dirty="0"/>
          </a:p>
        </p:txBody>
      </p:sp>
      <p:sp>
        <p:nvSpPr>
          <p:cNvPr id="82" name="직사각형 81"/>
          <p:cNvSpPr/>
          <p:nvPr/>
        </p:nvSpPr>
        <p:spPr>
          <a:xfrm>
            <a:off x="1291020" y="2415941"/>
            <a:ext cx="12927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(1) File </a:t>
            </a:r>
            <a:r>
              <a:rPr lang="en-US" altLang="ko-KR" sz="1200" dirty="0"/>
              <a:t>N</a:t>
            </a:r>
            <a:r>
              <a:rPr lang="en-US" altLang="ko-KR" sz="1200" dirty="0" smtClean="0"/>
              <a:t>ame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1821916" y="3015344"/>
            <a:ext cx="1132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(2) Block id,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Data </a:t>
            </a:r>
            <a:r>
              <a:rPr lang="en-US" altLang="ko-KR" sz="1200" dirty="0"/>
              <a:t>N</a:t>
            </a:r>
            <a:r>
              <a:rPr lang="en-US" altLang="ko-KR" sz="1200" dirty="0" smtClean="0"/>
              <a:t>odes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899591" y="4236199"/>
            <a:ext cx="1488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(3) Data Read</a:t>
            </a:r>
          </a:p>
          <a:p>
            <a:r>
              <a:rPr lang="ko-KR" altLang="en-US" sz="1200" dirty="0" smtClean="0"/>
              <a:t>순차적으로 읽음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5045015" y="1013043"/>
            <a:ext cx="3996881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 err="1" smtClean="0"/>
              <a:t>FSImage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inode</a:t>
            </a:r>
            <a:r>
              <a:rPr lang="ko-KR" altLang="en-US" sz="1200" dirty="0" smtClean="0"/>
              <a:t>정보저장</a:t>
            </a:r>
            <a:endParaRPr lang="en-US" altLang="ko-KR" sz="1200" dirty="0" smtClean="0"/>
          </a:p>
          <a:p>
            <a:r>
              <a:rPr lang="en-US" altLang="ko-KR" sz="1200" dirty="0" smtClean="0"/>
              <a:t>Edits: file</a:t>
            </a:r>
            <a:r>
              <a:rPr lang="ko-KR" altLang="en-US" sz="1200" dirty="0" smtClean="0"/>
              <a:t>변경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 commit log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이 두 곳의 정보 관리 잘해야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부팅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실행시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FSImage</a:t>
            </a:r>
            <a:r>
              <a:rPr lang="en-US" altLang="ko-KR" sz="1200" dirty="0" smtClean="0"/>
              <a:t>, Edits </a:t>
            </a:r>
            <a:r>
              <a:rPr lang="ko-KR" altLang="en-US" sz="1200" dirty="0" smtClean="0"/>
              <a:t>읽어서 </a:t>
            </a:r>
            <a:r>
              <a:rPr lang="en-US" altLang="ko-KR" sz="1200" dirty="0"/>
              <a:t>R</a:t>
            </a:r>
            <a:r>
              <a:rPr lang="en-US" altLang="ko-KR" sz="1200" dirty="0" smtClean="0"/>
              <a:t>edo(</a:t>
            </a:r>
            <a:r>
              <a:rPr lang="en-US" altLang="ko-KR" sz="1200" dirty="0" err="1" smtClean="0"/>
              <a:t>Mem</a:t>
            </a:r>
            <a:r>
              <a:rPr lang="ko-KR" altLang="en-US" sz="1200" dirty="0" smtClean="0"/>
              <a:t>에 정보 올라감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하고 비워</a:t>
            </a:r>
            <a:endParaRPr lang="en-US" altLang="ko-KR" sz="1200" dirty="0" smtClean="0"/>
          </a:p>
          <a:p>
            <a:r>
              <a:rPr lang="en-US" altLang="ko-KR" sz="1200" dirty="0" smtClean="0"/>
              <a:t>Client </a:t>
            </a:r>
            <a:r>
              <a:rPr lang="ko-KR" altLang="en-US" sz="1200" dirty="0" err="1" smtClean="0"/>
              <a:t>요청오면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namenode</a:t>
            </a:r>
            <a:r>
              <a:rPr lang="en-US" altLang="ko-KR" sz="1200" dirty="0" smtClean="0"/>
              <a:t> log</a:t>
            </a:r>
            <a:r>
              <a:rPr lang="ko-KR" altLang="en-US" sz="1200" dirty="0" smtClean="0"/>
              <a:t>기록하고 </a:t>
            </a:r>
            <a:r>
              <a:rPr lang="en-US" altLang="ko-KR" sz="1200" dirty="0" err="1" smtClean="0"/>
              <a:t>Mem</a:t>
            </a:r>
            <a:r>
              <a:rPr lang="ko-KR" altLang="en-US" sz="1200" dirty="0" smtClean="0"/>
              <a:t>에 반영</a:t>
            </a:r>
            <a:endParaRPr lang="ko-KR" altLang="en-US" sz="1200" dirty="0"/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4716016" y="1525434"/>
            <a:ext cx="258906" cy="80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562515" y="2636912"/>
            <a:ext cx="35814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그런데 </a:t>
            </a:r>
            <a:r>
              <a:rPr lang="en-US" altLang="ko-KR" sz="1200" dirty="0" smtClean="0"/>
              <a:t>Redo </a:t>
            </a:r>
            <a:r>
              <a:rPr lang="ko-KR" altLang="en-US" sz="1200" dirty="0" err="1" smtClean="0"/>
              <a:t>오래걸려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주기적으로</a:t>
            </a:r>
            <a:endParaRPr lang="en-US" altLang="ko-KR" sz="1200" dirty="0" smtClean="0"/>
          </a:p>
          <a:p>
            <a:r>
              <a:rPr lang="en-US" altLang="ko-KR" sz="1200" dirty="0" err="1" smtClean="0"/>
              <a:t>FSImage</a:t>
            </a:r>
            <a:r>
              <a:rPr lang="en-US" altLang="ko-KR" sz="1200" dirty="0" smtClean="0"/>
              <a:t>, Edits Compact</a:t>
            </a:r>
            <a:r>
              <a:rPr lang="ko-KR" altLang="en-US" sz="1200" dirty="0" smtClean="0"/>
              <a:t>하게 해서 시간 줄여줘야</a:t>
            </a:r>
            <a:endParaRPr lang="en-US" altLang="ko-KR" sz="1200" dirty="0" smtClean="0"/>
          </a:p>
          <a:p>
            <a:r>
              <a:rPr lang="en-US" altLang="ko-KR" sz="1200" dirty="0" smtClean="0"/>
              <a:t>Secondary </a:t>
            </a:r>
            <a:r>
              <a:rPr lang="en-US" altLang="ko-KR" sz="1200" dirty="0" err="1" smtClean="0"/>
              <a:t>Namenode</a:t>
            </a:r>
            <a:r>
              <a:rPr lang="ko-KR" altLang="en-US" sz="1200" dirty="0" smtClean="0"/>
              <a:t>가 실행</a:t>
            </a:r>
            <a:r>
              <a:rPr lang="en-US" altLang="ko-KR" sz="1200" dirty="0" smtClean="0"/>
              <a:t>, merge </a:t>
            </a:r>
            <a:r>
              <a:rPr lang="ko-KR" altLang="en-US" sz="1200" dirty="0" smtClean="0"/>
              <a:t>후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namenode</a:t>
            </a:r>
            <a:r>
              <a:rPr lang="ko-KR" altLang="en-US" sz="1200" dirty="0" smtClean="0"/>
              <a:t>에 보낸다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  =&gt; Secondary </a:t>
            </a:r>
            <a:r>
              <a:rPr lang="en-US" altLang="ko-KR" sz="1200" dirty="0" err="1" smtClean="0"/>
              <a:t>Namenode</a:t>
            </a:r>
            <a:r>
              <a:rPr lang="ko-KR" altLang="en-US" sz="1200" dirty="0" smtClean="0"/>
              <a:t>는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       </a:t>
            </a:r>
            <a:r>
              <a:rPr lang="en-US" altLang="ko-KR" sz="1200" dirty="0" err="1" smtClean="0"/>
              <a:t>CheckPoint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역할</a:t>
            </a:r>
            <a:r>
              <a:rPr lang="en-US" altLang="ko-KR" sz="1200" dirty="0" smtClean="0"/>
              <a:t>!</a:t>
            </a:r>
          </a:p>
          <a:p>
            <a:r>
              <a:rPr lang="en-US" altLang="ko-KR" sz="1200" dirty="0" smtClean="0"/>
              <a:t>                       (</a:t>
            </a:r>
            <a:r>
              <a:rPr lang="ko-KR" altLang="en-US" sz="1200" dirty="0" smtClean="0"/>
              <a:t>잘 관리해야</a:t>
            </a:r>
            <a:r>
              <a:rPr lang="en-US" altLang="ko-KR" sz="1200" dirty="0" smtClean="0"/>
              <a:t>!)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940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Quota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NameNode</a:t>
            </a:r>
            <a:r>
              <a:rPr lang="ko-KR" altLang="en-US" dirty="0"/>
              <a:t>의 확장성에 대한 보완</a:t>
            </a:r>
          </a:p>
          <a:p>
            <a:pPr lvl="1"/>
            <a:r>
              <a:rPr lang="en-US" altLang="ko-KR" dirty="0" err="1" smtClean="0"/>
              <a:t>NameNode</a:t>
            </a:r>
            <a:r>
              <a:rPr lang="en-US" altLang="ko-KR" dirty="0" smtClean="0"/>
              <a:t> </a:t>
            </a:r>
            <a:r>
              <a:rPr lang="ko-KR" altLang="en-US" dirty="0"/>
              <a:t>메모리에 의해 저장 가능한 파일 개수에 한계가 있으며 초과시에는 장애 상황</a:t>
            </a:r>
          </a:p>
          <a:p>
            <a:pPr lvl="1"/>
            <a:r>
              <a:rPr lang="ko-KR" altLang="en-US" dirty="0" err="1"/>
              <a:t>디렉토리</a:t>
            </a:r>
            <a:r>
              <a:rPr lang="ko-KR" altLang="en-US" dirty="0"/>
              <a:t> 별 파일 개수와 총 저장량을 제한하는 기능</a:t>
            </a:r>
          </a:p>
        </p:txBody>
      </p:sp>
    </p:spTree>
    <p:extLst>
      <p:ext uri="{BB962C8B-B14F-4D97-AF65-F5344CB8AC3E}">
        <p14:creationId xmlns:p14="http://schemas.microsoft.com/office/powerpoint/2010/main" val="184456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NameNode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파일시스템의 </a:t>
            </a:r>
            <a:r>
              <a:rPr lang="en-US" altLang="ko-KR" dirty="0"/>
              <a:t>Namespace </a:t>
            </a:r>
            <a:r>
              <a:rPr lang="ko-KR" altLang="en-US" dirty="0"/>
              <a:t>관리</a:t>
            </a:r>
          </a:p>
          <a:p>
            <a:pPr lvl="1"/>
            <a:r>
              <a:rPr lang="en-US" altLang="ko-KR" dirty="0"/>
              <a:t>File </a:t>
            </a:r>
            <a:r>
              <a:rPr lang="en-US" altLang="ko-KR" dirty="0" smtClean="0"/>
              <a:t>Names</a:t>
            </a:r>
            <a:r>
              <a:rPr lang="en-US" altLang="ko-KR" dirty="0"/>
              <a:t>, Block </a:t>
            </a:r>
            <a:r>
              <a:rPr lang="en-US" altLang="ko-KR" dirty="0" smtClean="0"/>
              <a:t>Set </a:t>
            </a:r>
            <a:r>
              <a:rPr lang="ko-KR" altLang="en-US" dirty="0"/>
              <a:t>관리</a:t>
            </a:r>
          </a:p>
          <a:p>
            <a:pPr lvl="1"/>
            <a:r>
              <a:rPr lang="en-US" altLang="ko-KR" dirty="0"/>
              <a:t>Block, Block</a:t>
            </a:r>
            <a:r>
              <a:rPr lang="ko-KR" altLang="en-US" dirty="0"/>
              <a:t>이 위치한 </a:t>
            </a:r>
            <a:r>
              <a:rPr lang="en-US" altLang="ko-KR" dirty="0" err="1" smtClean="0"/>
              <a:t>DataNode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정보관리</a:t>
            </a:r>
            <a:endParaRPr lang="en-US" altLang="ko-KR" dirty="0" smtClean="0"/>
          </a:p>
          <a:p>
            <a:endParaRPr lang="ko-KR" altLang="en-US" dirty="0"/>
          </a:p>
          <a:p>
            <a:pPr lvl="0"/>
            <a:r>
              <a:rPr lang="en-US" altLang="ko-KR" dirty="0"/>
              <a:t>Block</a:t>
            </a:r>
            <a:r>
              <a:rPr lang="ko-KR" altLang="en-US" dirty="0"/>
              <a:t>에 대한 복제 </a:t>
            </a:r>
            <a:r>
              <a:rPr lang="ko-KR" altLang="en-US" dirty="0" err="1"/>
              <a:t>스케쥴링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Metadata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Namenode</a:t>
            </a:r>
            <a:r>
              <a:rPr lang="ko-KR" altLang="en-US" dirty="0"/>
              <a:t>가 메모리로 모두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en-US" altLang="ko-KR" dirty="0" err="1" smtClean="0"/>
              <a:t>inode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FSImage</a:t>
            </a:r>
            <a:r>
              <a:rPr lang="ko-KR" altLang="en-US" dirty="0" smtClean="0"/>
              <a:t>가 처리하는 메타정보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파일 리스트</a:t>
            </a:r>
            <a:r>
              <a:rPr lang="en-US" altLang="ko-KR" dirty="0"/>
              <a:t>, </a:t>
            </a:r>
            <a:r>
              <a:rPr lang="ko-KR" altLang="en-US" dirty="0" err="1"/>
              <a:t>파일별</a:t>
            </a:r>
            <a:r>
              <a:rPr lang="ko-KR" altLang="en-US" dirty="0"/>
              <a:t> 속성 정보</a:t>
            </a:r>
          </a:p>
          <a:p>
            <a:pPr lvl="1"/>
            <a:r>
              <a:rPr lang="ko-KR" altLang="en-US" dirty="0"/>
              <a:t>각 파일 별 블록 리스트</a:t>
            </a:r>
          </a:p>
          <a:p>
            <a:pPr lvl="1"/>
            <a:r>
              <a:rPr lang="ko-KR" altLang="en-US" dirty="0"/>
              <a:t>각 블록 별 </a:t>
            </a:r>
            <a:r>
              <a:rPr lang="en-US" altLang="ko-KR" dirty="0" err="1"/>
              <a:t>datanode</a:t>
            </a:r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0"/>
            <a:r>
              <a:rPr lang="en-US" altLang="ko-KR" dirty="0"/>
              <a:t>Transaction </a:t>
            </a:r>
            <a:r>
              <a:rPr lang="en-US" altLang="ko-KR" dirty="0" smtClean="0"/>
              <a:t>log (Edits</a:t>
            </a:r>
            <a:r>
              <a:rPr lang="ko-KR" altLang="en-US" dirty="0" smtClean="0"/>
              <a:t>가 처리하는 정보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파일 생성</a:t>
            </a:r>
            <a:r>
              <a:rPr lang="en-US" altLang="ko-KR" dirty="0"/>
              <a:t>/</a:t>
            </a:r>
            <a:r>
              <a:rPr lang="ko-KR" altLang="en-US" dirty="0"/>
              <a:t>삭제 기록</a:t>
            </a:r>
          </a:p>
        </p:txBody>
      </p:sp>
    </p:spTree>
    <p:extLst>
      <p:ext uri="{BB962C8B-B14F-4D97-AF65-F5344CB8AC3E}">
        <p14:creationId xmlns:p14="http://schemas.microsoft.com/office/powerpoint/2010/main" val="23689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Secondary </a:t>
            </a:r>
            <a:r>
              <a:rPr lang="en-US" altLang="ko-KR" dirty="0" err="1" smtClean="0"/>
              <a:t>NameNode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NameNode</a:t>
            </a:r>
            <a:r>
              <a:rPr lang="ko-KR" altLang="en-US" dirty="0"/>
              <a:t>의 </a:t>
            </a:r>
            <a:r>
              <a:rPr lang="en-US" altLang="ko-KR" dirty="0" err="1"/>
              <a:t>FSImage</a:t>
            </a:r>
            <a:r>
              <a:rPr lang="en-US" altLang="ko-KR" dirty="0"/>
              <a:t>, Transaction Log(Edits) </a:t>
            </a:r>
            <a:r>
              <a:rPr lang="ko-KR" altLang="en-US" dirty="0"/>
              <a:t>복사</a:t>
            </a:r>
          </a:p>
          <a:p>
            <a:pPr lvl="0"/>
            <a:r>
              <a:rPr lang="ko-KR" altLang="en-US" dirty="0"/>
              <a:t>복사한 </a:t>
            </a:r>
            <a:r>
              <a:rPr lang="en-US" altLang="ko-KR" dirty="0" err="1"/>
              <a:t>FSImage</a:t>
            </a:r>
            <a:r>
              <a:rPr lang="ko-KR" altLang="en-US" dirty="0"/>
              <a:t>와 </a:t>
            </a:r>
            <a:r>
              <a:rPr lang="en-US" altLang="ko-KR" dirty="0"/>
              <a:t>Transaction </a:t>
            </a:r>
            <a:r>
              <a:rPr lang="en-US" altLang="ko-KR" dirty="0" smtClean="0"/>
              <a:t>Log </a:t>
            </a:r>
            <a:r>
              <a:rPr lang="ko-KR" altLang="en-US" dirty="0"/>
              <a:t>병합</a:t>
            </a:r>
          </a:p>
          <a:p>
            <a:pPr lvl="0"/>
            <a:r>
              <a:rPr lang="ko-KR" altLang="en-US" dirty="0"/>
              <a:t>새로운 </a:t>
            </a:r>
            <a:r>
              <a:rPr lang="en-US" altLang="ko-KR" dirty="0" err="1"/>
              <a:t>FSImage</a:t>
            </a:r>
            <a:r>
              <a:rPr lang="ko-KR" altLang="en-US" dirty="0"/>
              <a:t>를 </a:t>
            </a:r>
            <a:r>
              <a:rPr lang="en-US" altLang="ko-KR" dirty="0" err="1" smtClean="0"/>
              <a:t>NameNode</a:t>
            </a:r>
            <a:r>
              <a:rPr lang="ko-KR" altLang="en-US" dirty="0"/>
              <a:t>에게 </a:t>
            </a:r>
            <a:r>
              <a:rPr lang="ko-KR" altLang="en-US" dirty="0" smtClean="0"/>
              <a:t>보냄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Checkpoint Process</a:t>
            </a:r>
          </a:p>
          <a:p>
            <a:pPr lvl="1"/>
            <a:r>
              <a:rPr lang="en-US" altLang="ko-KR" dirty="0" err="1" smtClean="0"/>
              <a:t>Namenode</a:t>
            </a:r>
            <a:r>
              <a:rPr lang="ko-KR" altLang="en-US" dirty="0" smtClean="0"/>
              <a:t>가 구동하면 </a:t>
            </a:r>
            <a:r>
              <a:rPr lang="en-US" altLang="ko-KR" dirty="0" smtClean="0"/>
              <a:t>Edits log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FSImage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Read</a:t>
            </a:r>
          </a:p>
          <a:p>
            <a:pPr lvl="1"/>
            <a:r>
              <a:rPr lang="en-US" altLang="ko-KR" dirty="0" smtClean="0"/>
              <a:t>Edits Log </a:t>
            </a:r>
            <a:r>
              <a:rPr lang="ko-KR" altLang="en-US" dirty="0" smtClean="0"/>
              <a:t>를 토대로 메모리 상의 </a:t>
            </a:r>
            <a:r>
              <a:rPr lang="en-US" altLang="ko-KR" dirty="0" err="1" smtClean="0"/>
              <a:t>FSImage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갱신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메모리의 </a:t>
            </a:r>
            <a:r>
              <a:rPr lang="en-US" altLang="ko-KR" dirty="0" err="1" smtClean="0"/>
              <a:t>FSImage</a:t>
            </a:r>
            <a:r>
              <a:rPr lang="ko-KR" altLang="en-US" dirty="0" smtClean="0"/>
              <a:t>정보를 </a:t>
            </a:r>
            <a:r>
              <a:rPr lang="en-US" altLang="ko-KR" dirty="0" err="1" smtClean="0"/>
              <a:t>FSImage</a:t>
            </a:r>
            <a:r>
              <a:rPr lang="ko-KR" altLang="en-US" dirty="0" smtClean="0"/>
              <a:t>파일로 갱신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Edits </a:t>
            </a:r>
            <a:r>
              <a:rPr lang="ko-KR" altLang="en-US" dirty="0" smtClean="0"/>
              <a:t>파일 비움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0"/>
            <a:r>
              <a:rPr lang="en-US" altLang="ko-KR" dirty="0"/>
              <a:t>Secondary </a:t>
            </a:r>
            <a:r>
              <a:rPr lang="en-US" altLang="ko-KR" dirty="0" err="1" smtClean="0"/>
              <a:t>NameNode</a:t>
            </a:r>
            <a:r>
              <a:rPr lang="en-US" altLang="ko-KR" dirty="0" smtClean="0"/>
              <a:t> </a:t>
            </a:r>
            <a:r>
              <a:rPr lang="ko-KR" altLang="en-US" dirty="0"/>
              <a:t>중요성</a:t>
            </a:r>
          </a:p>
          <a:p>
            <a:pPr lvl="1"/>
            <a:r>
              <a:rPr lang="en-US" altLang="ko-KR" dirty="0" err="1" smtClean="0"/>
              <a:t>NameNode</a:t>
            </a:r>
            <a:r>
              <a:rPr lang="ko-KR" altLang="en-US" dirty="0"/>
              <a:t>의 단순 백업 </a:t>
            </a:r>
            <a:r>
              <a:rPr lang="ko-KR" altLang="en-US" dirty="0" err="1"/>
              <a:t>데몬이</a:t>
            </a:r>
            <a:r>
              <a:rPr lang="ko-KR" altLang="en-US" dirty="0"/>
              <a:t> 아님</a:t>
            </a:r>
          </a:p>
          <a:p>
            <a:pPr lvl="1"/>
            <a:r>
              <a:rPr lang="en-US" altLang="ko-KR" dirty="0" err="1"/>
              <a:t>FSImage</a:t>
            </a:r>
            <a:r>
              <a:rPr lang="en-US" altLang="ko-KR" dirty="0"/>
              <a:t> </a:t>
            </a:r>
            <a:r>
              <a:rPr lang="ko-KR" altLang="en-US" dirty="0"/>
              <a:t>관리를 공동 담당</a:t>
            </a:r>
          </a:p>
        </p:txBody>
      </p:sp>
    </p:spTree>
    <p:extLst>
      <p:ext uri="{BB962C8B-B14F-4D97-AF65-F5344CB8AC3E}">
        <p14:creationId xmlns:p14="http://schemas.microsoft.com/office/powerpoint/2010/main" val="41314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DataNode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Block </a:t>
            </a:r>
            <a:r>
              <a:rPr lang="en-US" altLang="ko-KR" dirty="0" smtClean="0"/>
              <a:t>Server</a:t>
            </a:r>
            <a:endParaRPr lang="en-US" altLang="ko-KR" dirty="0"/>
          </a:p>
          <a:p>
            <a:pPr lvl="1"/>
            <a:r>
              <a:rPr lang="en-US" altLang="ko-KR" dirty="0"/>
              <a:t>Block metadata</a:t>
            </a:r>
            <a:r>
              <a:rPr lang="ko-KR" altLang="en-US" dirty="0"/>
              <a:t>를 </a:t>
            </a:r>
            <a:r>
              <a:rPr lang="en-US" altLang="ko-KR" dirty="0"/>
              <a:t>local</a:t>
            </a:r>
            <a:r>
              <a:rPr lang="ko-KR" altLang="en-US" dirty="0"/>
              <a:t>에 저장</a:t>
            </a:r>
            <a:r>
              <a:rPr lang="en-US" altLang="ko-KR" dirty="0"/>
              <a:t>(ext3)</a:t>
            </a:r>
          </a:p>
          <a:p>
            <a:pPr lvl="1"/>
            <a:r>
              <a:rPr lang="en-US" altLang="ko-KR" dirty="0"/>
              <a:t>Client</a:t>
            </a:r>
            <a:r>
              <a:rPr lang="ko-KR" altLang="en-US" dirty="0"/>
              <a:t>에게 </a:t>
            </a:r>
            <a:r>
              <a:rPr lang="en-US" altLang="ko-KR" dirty="0" smtClean="0"/>
              <a:t>Block</a:t>
            </a:r>
            <a:r>
              <a:rPr lang="ko-KR" altLang="en-US" dirty="0"/>
              <a:t>과 </a:t>
            </a:r>
            <a:r>
              <a:rPr lang="en-US" altLang="ko-KR" dirty="0"/>
              <a:t>M</a:t>
            </a:r>
            <a:r>
              <a:rPr lang="en-US" altLang="ko-KR" dirty="0" smtClean="0"/>
              <a:t>etadata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 smtClean="0"/>
              <a:t>Heartbeat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 smtClean="0"/>
              <a:t>초 주기로 </a:t>
            </a:r>
            <a:r>
              <a:rPr lang="en-US" altLang="ko-KR" dirty="0" smtClean="0"/>
              <a:t>Heartbeat </a:t>
            </a:r>
            <a:r>
              <a:rPr lang="ko-KR" altLang="en-US" dirty="0" smtClean="0"/>
              <a:t>메시지 주고받으며 </a:t>
            </a:r>
            <a:r>
              <a:rPr lang="en-US" altLang="ko-KR" dirty="0" err="1" smtClean="0"/>
              <a:t>DataNode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상황 점검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Heartbeat </a:t>
            </a:r>
            <a:r>
              <a:rPr lang="ko-KR" altLang="en-US" dirty="0" smtClean="0"/>
              <a:t>일정시간 오지 않으면 해당 </a:t>
            </a:r>
            <a:r>
              <a:rPr lang="en-US" altLang="ko-KR" dirty="0" err="1" smtClean="0"/>
              <a:t>DataNode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사용불가로 판단하고 장애 발생 </a:t>
            </a:r>
            <a:r>
              <a:rPr lang="en-US" altLang="ko-KR" dirty="0" err="1" smtClean="0"/>
              <a:t>DataNode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들을 다른 서버에 </a:t>
            </a:r>
            <a:r>
              <a:rPr lang="ko-KR" altLang="en-US" dirty="0" err="1" smtClean="0"/>
              <a:t>만듬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항상 </a:t>
            </a:r>
            <a:r>
              <a:rPr lang="en-US" altLang="ko-KR" dirty="0" smtClean="0"/>
              <a:t>Replication 3</a:t>
            </a:r>
            <a:r>
              <a:rPr lang="ko-KR" altLang="en-US" dirty="0" smtClean="0"/>
              <a:t>개 유지</a:t>
            </a:r>
            <a:r>
              <a:rPr lang="en-US" altLang="ko-KR" dirty="0" smtClean="0"/>
              <a:t>)</a:t>
            </a:r>
          </a:p>
          <a:p>
            <a:pPr lvl="0"/>
            <a:r>
              <a:rPr lang="en-US" altLang="ko-KR" dirty="0" smtClean="0"/>
              <a:t>Block Report (Every 10th Heartbeat)</a:t>
            </a:r>
            <a:endParaRPr lang="ko-KR" altLang="en-US" dirty="0"/>
          </a:p>
          <a:p>
            <a:pPr lvl="1"/>
            <a:r>
              <a:rPr lang="ko-KR" altLang="en-US" dirty="0"/>
              <a:t>모든 블록 리스트를 </a:t>
            </a:r>
            <a:r>
              <a:rPr lang="en-US" altLang="ko-KR" dirty="0" err="1" smtClean="0"/>
              <a:t>NameNode</a:t>
            </a:r>
            <a:r>
              <a:rPr lang="ko-KR" altLang="en-US" dirty="0"/>
              <a:t>에 주기적으로 </a:t>
            </a:r>
            <a:r>
              <a:rPr lang="ko-KR" altLang="en-US" dirty="0" smtClean="0"/>
              <a:t>보고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Pipelining </a:t>
            </a:r>
            <a:r>
              <a:rPr lang="ko-KR" altLang="en-US" dirty="0"/>
              <a:t>데이터 저장</a:t>
            </a:r>
          </a:p>
          <a:p>
            <a:pPr lvl="1"/>
            <a:r>
              <a:rPr lang="ko-KR" altLang="en-US" dirty="0"/>
              <a:t>데이터를 다른 </a:t>
            </a:r>
            <a:r>
              <a:rPr lang="en-US" altLang="ko-KR" dirty="0" err="1" smtClean="0"/>
              <a:t>DataNode</a:t>
            </a:r>
            <a:r>
              <a:rPr lang="ko-KR" altLang="en-US" dirty="0"/>
              <a:t>에 전달</a:t>
            </a:r>
          </a:p>
        </p:txBody>
      </p:sp>
    </p:spTree>
    <p:extLst>
      <p:ext uri="{BB962C8B-B14F-4D97-AF65-F5344CB8AC3E}">
        <p14:creationId xmlns:p14="http://schemas.microsoft.com/office/powerpoint/2010/main" val="18081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1201038" y="5175539"/>
            <a:ext cx="7122306" cy="9594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Block Replication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1st replication</a:t>
            </a:r>
          </a:p>
          <a:p>
            <a:pPr lvl="1"/>
            <a:r>
              <a:rPr lang="en-US" altLang="ko-KR" dirty="0" smtClean="0"/>
              <a:t>Local Node: DFS Client Class</a:t>
            </a:r>
            <a:r>
              <a:rPr lang="ko-KR" altLang="en-US" dirty="0" smtClean="0"/>
              <a:t>가 있는 </a:t>
            </a:r>
            <a:r>
              <a:rPr lang="en-US" altLang="ko-KR" dirty="0" err="1" smtClean="0"/>
              <a:t>DataNode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대가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DataNode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2nd replica: </a:t>
            </a:r>
            <a:r>
              <a:rPr lang="ko-KR" altLang="en-US" dirty="0"/>
              <a:t>원격 </a:t>
            </a:r>
            <a:r>
              <a:rPr lang="en-US" altLang="ko-KR" dirty="0" smtClean="0"/>
              <a:t>Rack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하게 선택</a:t>
            </a:r>
            <a:endParaRPr lang="en-US" altLang="ko-KR" dirty="0"/>
          </a:p>
          <a:p>
            <a:r>
              <a:rPr lang="en-US" altLang="ko-KR" dirty="0"/>
              <a:t>3rd replica: </a:t>
            </a:r>
            <a:r>
              <a:rPr lang="ko-KR" altLang="en-US" dirty="0"/>
              <a:t>같은 </a:t>
            </a:r>
            <a:r>
              <a:rPr lang="en-US" altLang="ko-KR" dirty="0" smtClean="0"/>
              <a:t>Rack</a:t>
            </a:r>
            <a:r>
              <a:rPr lang="ko-KR" altLang="en-US" dirty="0"/>
              <a:t> 에서 </a:t>
            </a:r>
            <a:r>
              <a:rPr lang="en-US" altLang="ko-KR" dirty="0"/>
              <a:t>Random</a:t>
            </a:r>
            <a:r>
              <a:rPr lang="ko-KR" altLang="en-US" dirty="0"/>
              <a:t>하게 선택</a:t>
            </a:r>
            <a:endParaRPr lang="en-US" altLang="ko-KR" dirty="0"/>
          </a:p>
          <a:p>
            <a:pPr lvl="0"/>
            <a:r>
              <a:rPr lang="en-US" altLang="ko-KR" dirty="0" smtClean="0"/>
              <a:t>Reading </a:t>
            </a:r>
            <a:r>
              <a:rPr lang="en-US" altLang="ko-KR" dirty="0"/>
              <a:t>order from </a:t>
            </a:r>
            <a:r>
              <a:rPr lang="en-US" altLang="ko-KR" dirty="0" smtClean="0"/>
              <a:t>client: Local Node </a:t>
            </a:r>
            <a:r>
              <a:rPr lang="en-US" altLang="ko-KR" dirty="0"/>
              <a:t>-&gt; </a:t>
            </a:r>
            <a:r>
              <a:rPr lang="ko-KR" altLang="en-US" dirty="0"/>
              <a:t>같은 </a:t>
            </a:r>
            <a:r>
              <a:rPr lang="en-US" altLang="ko-KR" dirty="0"/>
              <a:t>Rack -&gt; </a:t>
            </a:r>
            <a:r>
              <a:rPr lang="ko-KR" altLang="en-US" dirty="0"/>
              <a:t>원격 </a:t>
            </a:r>
            <a:r>
              <a:rPr lang="en-US" altLang="ko-KR" dirty="0"/>
              <a:t>Rack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201038" y="4010863"/>
            <a:ext cx="7122306" cy="9594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701387" y="4127189"/>
            <a:ext cx="1152128" cy="743447"/>
            <a:chOff x="1763688" y="3861048"/>
            <a:chExt cx="1152128" cy="743447"/>
          </a:xfrm>
        </p:grpSpPr>
        <p:sp>
          <p:nvSpPr>
            <p:cNvPr id="6" name="직사각형 5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DataNode1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954622" y="4127189"/>
            <a:ext cx="1152128" cy="743447"/>
            <a:chOff x="1763688" y="3861048"/>
            <a:chExt cx="1152128" cy="743447"/>
          </a:xfrm>
        </p:grpSpPr>
        <p:sp>
          <p:nvSpPr>
            <p:cNvPr id="11" name="직사각형 10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DataNode2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207857" y="4127189"/>
            <a:ext cx="1152128" cy="743447"/>
            <a:chOff x="1763688" y="3861048"/>
            <a:chExt cx="1152128" cy="743447"/>
          </a:xfrm>
        </p:grpSpPr>
        <p:sp>
          <p:nvSpPr>
            <p:cNvPr id="16" name="직사각형 15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DataNode3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461092" y="4127189"/>
            <a:ext cx="1152128" cy="743447"/>
            <a:chOff x="1763688" y="3861048"/>
            <a:chExt cx="1152128" cy="743447"/>
          </a:xfrm>
        </p:grpSpPr>
        <p:sp>
          <p:nvSpPr>
            <p:cNvPr id="21" name="직사각형 20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DataNode4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714327" y="4127189"/>
            <a:ext cx="1152128" cy="743447"/>
            <a:chOff x="1763688" y="3861048"/>
            <a:chExt cx="1152128" cy="743447"/>
          </a:xfrm>
        </p:grpSpPr>
        <p:sp>
          <p:nvSpPr>
            <p:cNvPr id="26" name="직사각형 25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DataNode5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701387" y="5283552"/>
            <a:ext cx="1152128" cy="743447"/>
            <a:chOff x="1763688" y="3861048"/>
            <a:chExt cx="1152128" cy="743447"/>
          </a:xfrm>
        </p:grpSpPr>
        <p:sp>
          <p:nvSpPr>
            <p:cNvPr id="31" name="직사각형 30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DataNode6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954622" y="5283552"/>
            <a:ext cx="1152128" cy="743447"/>
            <a:chOff x="1763688" y="3861048"/>
            <a:chExt cx="1152128" cy="743447"/>
          </a:xfrm>
        </p:grpSpPr>
        <p:sp>
          <p:nvSpPr>
            <p:cNvPr id="36" name="직사각형 35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DataNode7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207857" y="5283552"/>
            <a:ext cx="1152128" cy="743447"/>
            <a:chOff x="1763688" y="3861048"/>
            <a:chExt cx="1152128" cy="743447"/>
          </a:xfrm>
        </p:grpSpPr>
        <p:sp>
          <p:nvSpPr>
            <p:cNvPr id="41" name="직사각형 40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DataNode8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461092" y="5283552"/>
            <a:ext cx="1152128" cy="743447"/>
            <a:chOff x="1763688" y="3861048"/>
            <a:chExt cx="1152128" cy="743447"/>
          </a:xfrm>
        </p:grpSpPr>
        <p:sp>
          <p:nvSpPr>
            <p:cNvPr id="46" name="직사각형 45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DataNode9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714327" y="5283552"/>
            <a:ext cx="1152128" cy="743447"/>
            <a:chOff x="1763688" y="3861048"/>
            <a:chExt cx="1152128" cy="743447"/>
          </a:xfrm>
        </p:grpSpPr>
        <p:sp>
          <p:nvSpPr>
            <p:cNvPr id="51" name="직사각형 50"/>
            <p:cNvSpPr/>
            <p:nvPr/>
          </p:nvSpPr>
          <p:spPr>
            <a:xfrm>
              <a:off x="1763688" y="3861048"/>
              <a:ext cx="1152128" cy="7434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DataNode10</a:t>
              </a:r>
            </a:p>
            <a:p>
              <a:pPr algn="ctr"/>
              <a:endParaRPr lang="ko-KR" altLang="en-US" sz="12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83569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9573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55776" y="4316463"/>
              <a:ext cx="288032" cy="1926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blk</a:t>
              </a:r>
              <a:endParaRPr lang="ko-KR" altLang="en-US" sz="1000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2334329" y="3084022"/>
            <a:ext cx="41394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DFS Client Class</a:t>
            </a:r>
            <a:r>
              <a:rPr lang="ko-KR" altLang="en-US" sz="1200" b="1" dirty="0" smtClean="0"/>
              <a:t>가 있는 곳이 </a:t>
            </a:r>
            <a:r>
              <a:rPr lang="en-US" altLang="ko-KR" sz="1200" b="1" dirty="0" smtClean="0"/>
              <a:t>DataNode2 </a:t>
            </a:r>
            <a:r>
              <a:rPr lang="ko-KR" altLang="en-US" sz="1200" b="1" dirty="0" smtClean="0"/>
              <a:t>인 경우</a:t>
            </a:r>
            <a:r>
              <a:rPr lang="en-US" altLang="ko-KR" sz="1200" b="1" dirty="0" smtClean="0"/>
              <a:t>,</a:t>
            </a:r>
            <a:endParaRPr lang="ko-KR" altLang="en-US" sz="1200" b="1" dirty="0"/>
          </a:p>
        </p:txBody>
      </p:sp>
      <p:sp>
        <p:nvSpPr>
          <p:cNvPr id="57" name="직사각형 56"/>
          <p:cNvSpPr/>
          <p:nvPr/>
        </p:nvSpPr>
        <p:spPr>
          <a:xfrm>
            <a:off x="467544" y="4397938"/>
            <a:ext cx="5957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Rack1</a:t>
            </a:r>
            <a:endParaRPr lang="ko-KR" altLang="en-US" sz="1200" b="1" dirty="0"/>
          </a:p>
        </p:txBody>
      </p:sp>
      <p:sp>
        <p:nvSpPr>
          <p:cNvPr id="58" name="직사각형 57"/>
          <p:cNvSpPr/>
          <p:nvPr/>
        </p:nvSpPr>
        <p:spPr>
          <a:xfrm>
            <a:off x="467544" y="5554301"/>
            <a:ext cx="5957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Rack2</a:t>
            </a:r>
            <a:endParaRPr lang="ko-KR" altLang="en-US" sz="1200" b="1" dirty="0"/>
          </a:p>
        </p:txBody>
      </p:sp>
      <p:sp>
        <p:nvSpPr>
          <p:cNvPr id="59" name="아래쪽 화살표 58"/>
          <p:cNvSpPr/>
          <p:nvPr/>
        </p:nvSpPr>
        <p:spPr>
          <a:xfrm rot="2264668">
            <a:off x="3609303" y="3776252"/>
            <a:ext cx="360040" cy="36004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 rot="2264668">
            <a:off x="6001152" y="3776253"/>
            <a:ext cx="360040" cy="36004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 rot="8691436">
            <a:off x="4747917" y="6020089"/>
            <a:ext cx="360040" cy="36004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24160" y="3519057"/>
            <a:ext cx="139825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1st Replication</a:t>
            </a:r>
            <a:endParaRPr lang="ko-KR" altLang="en-US" sz="1200" b="1" dirty="0"/>
          </a:p>
        </p:txBody>
      </p:sp>
      <p:sp>
        <p:nvSpPr>
          <p:cNvPr id="63" name="직사각형 62"/>
          <p:cNvSpPr/>
          <p:nvPr/>
        </p:nvSpPr>
        <p:spPr>
          <a:xfrm>
            <a:off x="4982522" y="6430059"/>
            <a:ext cx="139825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2nd Replication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6221734" y="3519757"/>
            <a:ext cx="139825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3rd Replication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594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모서리가 둥근 직사각형 142"/>
          <p:cNvSpPr/>
          <p:nvPr/>
        </p:nvSpPr>
        <p:spPr>
          <a:xfrm>
            <a:off x="6884121" y="2696181"/>
            <a:ext cx="1551076" cy="3960440"/>
          </a:xfrm>
          <a:prstGeom prst="roundRect">
            <a:avLst>
              <a:gd name="adj" fmla="val 196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Write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95535" y="3103898"/>
            <a:ext cx="864096" cy="1104453"/>
          </a:xfrm>
          <a:prstGeom prst="roundRect">
            <a:avLst>
              <a:gd name="adj" fmla="val 27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DFS Client</a:t>
            </a:r>
            <a:endParaRPr lang="ko-KR" altLang="en-US" sz="12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7468" y="2696181"/>
            <a:ext cx="1551076" cy="3960440"/>
          </a:xfrm>
          <a:prstGeom prst="roundRect">
            <a:avLst>
              <a:gd name="adj" fmla="val 1961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46040" y="6673334"/>
            <a:ext cx="5957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Rack1</a:t>
            </a:r>
            <a:endParaRPr lang="ko-KR" altLang="en-US" sz="12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91308" y="6673334"/>
            <a:ext cx="5957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Rack2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179512" y="952153"/>
            <a:ext cx="632903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/>
              <a:t>Client</a:t>
            </a:r>
            <a:r>
              <a:rPr lang="ko-KR" altLang="en-US" sz="1200" b="1" dirty="0" smtClean="0"/>
              <a:t>가 </a:t>
            </a:r>
            <a:r>
              <a:rPr lang="en-US" altLang="ko-KR" sz="1200" b="1" dirty="0" err="1" smtClean="0"/>
              <a:t>File_A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쓰겠다고 요청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File_A</a:t>
            </a:r>
            <a:r>
              <a:rPr lang="en-US" altLang="ko-KR" sz="1200" b="1" dirty="0" smtClean="0"/>
              <a:t> [</a:t>
            </a:r>
            <a:r>
              <a:rPr lang="en-US" altLang="ko-KR" sz="1200" b="1" dirty="0" err="1" smtClean="0"/>
              <a:t>Block_A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Block_B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Block_C</a:t>
            </a:r>
            <a:r>
              <a:rPr lang="en-US" altLang="ko-KR" sz="1200" b="1" dirty="0" smtClean="0"/>
              <a:t>, ..]</a:t>
            </a:r>
            <a:r>
              <a:rPr lang="ko-KR" altLang="en-US" sz="1200" b="1" dirty="0" smtClean="0"/>
              <a:t>로 구성되었다 가정</a:t>
            </a:r>
            <a:r>
              <a:rPr lang="en-US" altLang="ko-KR" sz="1200" b="1" dirty="0" smtClean="0"/>
              <a:t>) </a:t>
            </a:r>
            <a:r>
              <a:rPr lang="en-US" altLang="ko-KR" sz="1200" b="1" dirty="0" err="1" smtClean="0"/>
              <a:t>Block_A</a:t>
            </a:r>
            <a:r>
              <a:rPr lang="en-US" altLang="ko-KR" sz="1200" b="1" dirty="0" smtClean="0"/>
              <a:t> Replication </a:t>
            </a:r>
            <a:r>
              <a:rPr lang="ko-KR" altLang="en-US" sz="1200" b="1" dirty="0" smtClean="0"/>
              <a:t>끝난 후 다음 </a:t>
            </a:r>
            <a:r>
              <a:rPr lang="en-US" altLang="ko-KR" sz="1200" b="1" dirty="0" smtClean="0"/>
              <a:t>Block</a:t>
            </a:r>
            <a:r>
              <a:rPr lang="ko-KR" altLang="en-US" sz="1200" b="1" dirty="0" smtClean="0"/>
              <a:t>에 대해 </a:t>
            </a:r>
            <a:r>
              <a:rPr lang="en-US" altLang="ko-KR" sz="1200" b="1" dirty="0" smtClean="0"/>
              <a:t>1-7</a:t>
            </a:r>
            <a:r>
              <a:rPr lang="ko-KR" altLang="en-US" sz="1200" b="1" dirty="0" smtClean="0"/>
              <a:t>과정 반복하며</a:t>
            </a:r>
            <a:r>
              <a:rPr lang="en-US" altLang="ko-KR" sz="1200" b="1" dirty="0" smtClean="0"/>
              <a:t> Replication </a:t>
            </a:r>
            <a:r>
              <a:rPr lang="ko-KR" altLang="en-US" sz="1200" b="1" dirty="0" smtClean="0"/>
              <a:t>수행</a:t>
            </a:r>
            <a:endParaRPr lang="ko-KR" altLang="en-US" sz="1200" b="1" dirty="0"/>
          </a:p>
        </p:txBody>
      </p:sp>
      <p:sp>
        <p:nvSpPr>
          <p:cNvPr id="66" name="직사각형 65"/>
          <p:cNvSpPr/>
          <p:nvPr/>
        </p:nvSpPr>
        <p:spPr>
          <a:xfrm>
            <a:off x="5968805" y="2408149"/>
            <a:ext cx="139825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(4) Response</a:t>
            </a:r>
            <a:endParaRPr lang="ko-KR" altLang="en-US" sz="12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5161050" y="2948850"/>
            <a:ext cx="1142421" cy="1446452"/>
            <a:chOff x="1672054" y="4208822"/>
            <a:chExt cx="1142421" cy="1446452"/>
          </a:xfrm>
        </p:grpSpPr>
        <p:sp>
          <p:nvSpPr>
            <p:cNvPr id="9" name="직사각형 8"/>
            <p:cNvSpPr/>
            <p:nvPr/>
          </p:nvSpPr>
          <p:spPr>
            <a:xfrm>
              <a:off x="1672054" y="4208822"/>
              <a:ext cx="1142421" cy="14464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DataNode1</a:t>
              </a:r>
            </a:p>
            <a:p>
              <a:endParaRPr lang="en-US" altLang="ko-KR" sz="1200" b="1" dirty="0" smtClean="0"/>
            </a:p>
            <a:p>
              <a:endParaRPr lang="en-US" altLang="ko-KR" sz="1200" b="1" dirty="0"/>
            </a:p>
            <a:p>
              <a:endParaRPr lang="en-US" altLang="ko-KR" sz="1200" b="1" dirty="0" smtClean="0"/>
            </a:p>
            <a:p>
              <a:endParaRPr lang="en-US" altLang="ko-KR" sz="1200" b="1" dirty="0" smtClean="0"/>
            </a:p>
            <a:p>
              <a:pPr algn="ctr"/>
              <a:endParaRPr lang="en-US" altLang="ko-KR" sz="1200" b="1" dirty="0" smtClean="0"/>
            </a:p>
            <a:p>
              <a:pPr algn="ctr"/>
              <a:endParaRPr lang="ko-KR" altLang="en-US" sz="1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73395" y="4582604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D1</a:t>
              </a:r>
              <a:endParaRPr lang="ko-KR" altLang="en-US" sz="1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65508" y="4582604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D2</a:t>
              </a:r>
              <a:endParaRPr lang="ko-KR" altLang="en-US" sz="10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57106" y="4582604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D3</a:t>
              </a:r>
              <a:endParaRPr lang="ko-KR" altLang="en-US" sz="10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346895" y="4581128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D4</a:t>
              </a:r>
              <a:endParaRPr lang="ko-KR" altLang="en-US" sz="10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36728" y="4581127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D5</a:t>
              </a:r>
              <a:endParaRPr lang="ko-KR" altLang="en-US" sz="10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779863" y="5021610"/>
              <a:ext cx="934133" cy="543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Block_A</a:t>
              </a:r>
              <a:endParaRPr lang="ko-KR" altLang="en-US" sz="1000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1862029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2051720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2246929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435529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2625362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5161049" y="5009209"/>
            <a:ext cx="1142421" cy="1446452"/>
            <a:chOff x="1672054" y="4208822"/>
            <a:chExt cx="1142421" cy="1446452"/>
          </a:xfrm>
        </p:grpSpPr>
        <p:sp>
          <p:nvSpPr>
            <p:cNvPr id="81" name="직사각형 80"/>
            <p:cNvSpPr/>
            <p:nvPr/>
          </p:nvSpPr>
          <p:spPr>
            <a:xfrm>
              <a:off x="1672054" y="4208822"/>
              <a:ext cx="1142421" cy="14464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DataNode4</a:t>
              </a:r>
            </a:p>
            <a:p>
              <a:endParaRPr lang="en-US" altLang="ko-KR" sz="1200" b="1" dirty="0" smtClean="0"/>
            </a:p>
            <a:p>
              <a:endParaRPr lang="en-US" altLang="ko-KR" sz="1200" b="1" dirty="0"/>
            </a:p>
            <a:p>
              <a:endParaRPr lang="en-US" altLang="ko-KR" sz="1200" b="1" dirty="0" smtClean="0"/>
            </a:p>
            <a:p>
              <a:endParaRPr lang="en-US" altLang="ko-KR" sz="1200" b="1" dirty="0" smtClean="0"/>
            </a:p>
            <a:p>
              <a:pPr algn="ctr"/>
              <a:endParaRPr lang="en-US" altLang="ko-KR" sz="1200" b="1" dirty="0" smtClean="0"/>
            </a:p>
            <a:p>
              <a:pPr algn="ctr"/>
              <a:endParaRPr lang="ko-KR" altLang="en-US" sz="1200" b="1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773395" y="4582604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D1</a:t>
              </a:r>
              <a:endParaRPr lang="ko-KR" altLang="en-US" sz="1000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965508" y="4582604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D2</a:t>
              </a:r>
              <a:endParaRPr lang="ko-KR" altLang="en-US" sz="10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157106" y="4582604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D3</a:t>
              </a:r>
              <a:endParaRPr lang="ko-KR" altLang="en-US" sz="10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346895" y="4581128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D4</a:t>
              </a:r>
              <a:endParaRPr lang="ko-KR" altLang="en-US" sz="1000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536728" y="4581127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D5</a:t>
              </a:r>
              <a:endParaRPr lang="ko-KR" altLang="en-US" sz="1000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779863" y="5021610"/>
              <a:ext cx="934133" cy="543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Block_A</a:t>
              </a:r>
              <a:endParaRPr lang="ko-KR" altLang="en-US" sz="1000" dirty="0"/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1862029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2051720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2246929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>
              <a:off x="2435529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>
              <a:off x="2625362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7088449" y="2969355"/>
            <a:ext cx="1142421" cy="1446452"/>
            <a:chOff x="1672054" y="4208822"/>
            <a:chExt cx="1142421" cy="1446452"/>
          </a:xfrm>
        </p:grpSpPr>
        <p:sp>
          <p:nvSpPr>
            <p:cNvPr id="94" name="직사각형 93"/>
            <p:cNvSpPr/>
            <p:nvPr/>
          </p:nvSpPr>
          <p:spPr>
            <a:xfrm>
              <a:off x="1672054" y="4208822"/>
              <a:ext cx="1142421" cy="14464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DataNode6</a:t>
              </a:r>
            </a:p>
            <a:p>
              <a:endParaRPr lang="en-US" altLang="ko-KR" sz="1200" b="1" dirty="0" smtClean="0"/>
            </a:p>
            <a:p>
              <a:endParaRPr lang="en-US" altLang="ko-KR" sz="1200" b="1" dirty="0"/>
            </a:p>
            <a:p>
              <a:endParaRPr lang="en-US" altLang="ko-KR" sz="1200" b="1" dirty="0" smtClean="0"/>
            </a:p>
            <a:p>
              <a:endParaRPr lang="en-US" altLang="ko-KR" sz="1200" b="1" dirty="0" smtClean="0"/>
            </a:p>
            <a:p>
              <a:pPr algn="ctr"/>
              <a:endParaRPr lang="en-US" altLang="ko-KR" sz="1200" b="1" dirty="0" smtClean="0"/>
            </a:p>
            <a:p>
              <a:pPr algn="ctr"/>
              <a:endParaRPr lang="ko-KR" altLang="en-US" sz="1200" b="1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773395" y="4582604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D1</a:t>
              </a:r>
              <a:endParaRPr lang="ko-KR" altLang="en-US" sz="10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965508" y="4582604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D2</a:t>
              </a:r>
              <a:endParaRPr lang="ko-KR" altLang="en-US" sz="100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57106" y="4582604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D3</a:t>
              </a:r>
              <a:endParaRPr lang="ko-KR" altLang="en-US" sz="100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346895" y="4581128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D4</a:t>
              </a:r>
              <a:endParaRPr lang="ko-KR" altLang="en-US" sz="1000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536728" y="4581127"/>
              <a:ext cx="177268" cy="1926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/>
                <a:t>D5</a:t>
              </a:r>
              <a:endParaRPr lang="ko-KR" altLang="en-US" sz="10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779863" y="5021610"/>
              <a:ext cx="934133" cy="543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/>
                <a:t>Block_A</a:t>
              </a:r>
              <a:endParaRPr lang="ko-KR" altLang="en-US" sz="1000" dirty="0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862029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2051720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2246929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2435529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>
              <a:off x="2625362" y="4806565"/>
              <a:ext cx="0" cy="17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직사각형 105"/>
          <p:cNvSpPr/>
          <p:nvPr/>
        </p:nvSpPr>
        <p:spPr>
          <a:xfrm>
            <a:off x="2375056" y="3471459"/>
            <a:ext cx="155810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 smtClean="0"/>
              <a:t>Default </a:t>
            </a:r>
            <a:r>
              <a:rPr lang="ko-KR" altLang="en-US" sz="1200" dirty="0" err="1" smtClean="0"/>
              <a:t>패킷단위</a:t>
            </a:r>
            <a:r>
              <a:rPr lang="en-US" altLang="ko-KR" sz="1200" dirty="0" smtClean="0"/>
              <a:t>(1-5)</a:t>
            </a:r>
            <a:endParaRPr lang="ko-KR" altLang="en-US" sz="1200" dirty="0"/>
          </a:p>
        </p:txBody>
      </p:sp>
      <p:sp>
        <p:nvSpPr>
          <p:cNvPr id="107" name="직사각형 106"/>
          <p:cNvSpPr/>
          <p:nvPr/>
        </p:nvSpPr>
        <p:spPr>
          <a:xfrm>
            <a:off x="2627784" y="1518879"/>
            <a:ext cx="172629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NameNode</a:t>
            </a:r>
            <a:endParaRPr lang="ko-KR" altLang="en-US" sz="1400" b="1" dirty="0"/>
          </a:p>
        </p:txBody>
      </p:sp>
      <p:sp>
        <p:nvSpPr>
          <p:cNvPr id="108" name="오른쪽 화살표 107"/>
          <p:cNvSpPr/>
          <p:nvPr/>
        </p:nvSpPr>
        <p:spPr>
          <a:xfrm rot="19036535">
            <a:off x="963077" y="2425043"/>
            <a:ext cx="1738653" cy="72311"/>
          </a:xfrm>
          <a:prstGeom prst="rightArrow">
            <a:avLst>
              <a:gd name="adj1" fmla="val 50000"/>
              <a:gd name="adj2" fmla="val 1586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2277140" y="3166843"/>
            <a:ext cx="16247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/>
              <a:t>(3) Write* to DN1</a:t>
            </a:r>
            <a:endParaRPr lang="ko-KR" altLang="en-US" sz="1200" b="1" dirty="0"/>
          </a:p>
        </p:txBody>
      </p:sp>
      <p:cxnSp>
        <p:nvCxnSpPr>
          <p:cNvPr id="110" name="직선 화살표 연결선 109"/>
          <p:cNvCxnSpPr>
            <a:stCxn id="68" idx="3"/>
          </p:cNvCxnSpPr>
          <p:nvPr/>
        </p:nvCxnSpPr>
        <p:spPr>
          <a:xfrm>
            <a:off x="6202992" y="3417484"/>
            <a:ext cx="960128" cy="14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endCxn id="86" idx="0"/>
          </p:cNvCxnSpPr>
          <p:nvPr/>
        </p:nvCxnSpPr>
        <p:spPr>
          <a:xfrm flipH="1">
            <a:off x="6114357" y="3439465"/>
            <a:ext cx="1048763" cy="19420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endCxn id="10" idx="1"/>
          </p:cNvCxnSpPr>
          <p:nvPr/>
        </p:nvCxnSpPr>
        <p:spPr>
          <a:xfrm>
            <a:off x="1415140" y="3417483"/>
            <a:ext cx="3847251" cy="1478"/>
          </a:xfrm>
          <a:prstGeom prst="straightConnector1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오른쪽 대괄호 137"/>
          <p:cNvSpPr/>
          <p:nvPr/>
        </p:nvSpPr>
        <p:spPr>
          <a:xfrm rot="16200000">
            <a:off x="6520717" y="2344319"/>
            <a:ext cx="324677" cy="884383"/>
          </a:xfrm>
          <a:prstGeom prst="rightBracket">
            <a:avLst>
              <a:gd name="adj" fmla="val 136194"/>
            </a:avLst>
          </a:prstGeom>
          <a:ln>
            <a:headEnd type="triangle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오른쪽 대괄호 138"/>
          <p:cNvSpPr/>
          <p:nvPr/>
        </p:nvSpPr>
        <p:spPr>
          <a:xfrm flipH="1">
            <a:off x="4754113" y="4205264"/>
            <a:ext cx="406936" cy="884383"/>
          </a:xfrm>
          <a:prstGeom prst="rightBracket">
            <a:avLst>
              <a:gd name="adj" fmla="val 136194"/>
            </a:avLst>
          </a:prstGeom>
          <a:ln>
            <a:headEnd type="triangle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3820060" y="4916876"/>
            <a:ext cx="10993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(4) Response</a:t>
            </a:r>
            <a:endParaRPr lang="ko-KR" altLang="en-US" sz="1200" b="1" dirty="0"/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1331640" y="3923273"/>
            <a:ext cx="3840769" cy="0"/>
          </a:xfrm>
          <a:prstGeom prst="straightConnector1">
            <a:avLst/>
          </a:prstGeom>
          <a:ln>
            <a:headEnd type="arrow" w="med" len="lg"/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2239249" y="4027779"/>
            <a:ext cx="21011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/>
              <a:t>(5) Response from DN1</a:t>
            </a:r>
            <a:endParaRPr lang="ko-KR" altLang="en-US" sz="1200" b="1" dirty="0"/>
          </a:p>
        </p:txBody>
      </p:sp>
      <p:sp>
        <p:nvSpPr>
          <p:cNvPr id="145" name="직사각형 144"/>
          <p:cNvSpPr/>
          <p:nvPr/>
        </p:nvSpPr>
        <p:spPr>
          <a:xfrm>
            <a:off x="754228" y="4677327"/>
            <a:ext cx="253559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*Pipelined Write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76109" y="4901438"/>
            <a:ext cx="3326280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 smtClean="0"/>
              <a:t>Client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첫번째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DataNode</a:t>
            </a:r>
            <a:r>
              <a:rPr lang="ko-KR" altLang="en-US" sz="1200" dirty="0" smtClean="0"/>
              <a:t>하고만 통신</a:t>
            </a:r>
            <a:endParaRPr lang="en-US" altLang="ko-KR" sz="1200" dirty="0" smtClean="0"/>
          </a:p>
          <a:p>
            <a:r>
              <a:rPr lang="ko-KR" altLang="en-US" sz="1200" dirty="0" smtClean="0"/>
              <a:t>나머지 </a:t>
            </a:r>
            <a:r>
              <a:rPr lang="en-US" altLang="ko-KR" sz="1200" dirty="0" err="1" smtClean="0"/>
              <a:t>DataNode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첫번째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DataNode</a:t>
            </a:r>
            <a:r>
              <a:rPr lang="ko-KR" altLang="en-US" sz="1200" dirty="0" smtClean="0"/>
              <a:t>가 받은 </a:t>
            </a:r>
            <a:r>
              <a:rPr lang="en-US" altLang="ko-KR" sz="1200" dirty="0" smtClean="0"/>
              <a:t>Block</a:t>
            </a:r>
            <a:r>
              <a:rPr lang="ko-KR" altLang="en-US" sz="1200" dirty="0" smtClean="0"/>
              <a:t>정보를 </a:t>
            </a:r>
            <a:r>
              <a:rPr lang="en-US" altLang="ko-KR" sz="1200" dirty="0" smtClean="0"/>
              <a:t>Pipeline</a:t>
            </a:r>
            <a:r>
              <a:rPr lang="ko-KR" altLang="en-US" sz="1200" dirty="0" smtClean="0"/>
              <a:t>형태로 넘겨 받는다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Client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Replication </a:t>
            </a:r>
            <a:r>
              <a:rPr lang="ko-KR" altLang="en-US" sz="1200" dirty="0" smtClean="0"/>
              <a:t>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3)</a:t>
            </a:r>
            <a:r>
              <a:rPr lang="ko-KR" altLang="en-US" sz="1200" dirty="0" smtClean="0"/>
              <a:t>를 몇 개로</a:t>
            </a:r>
            <a:endParaRPr lang="en-US" altLang="ko-KR" sz="1200" dirty="0" smtClean="0"/>
          </a:p>
          <a:p>
            <a:r>
              <a:rPr lang="ko-KR" altLang="en-US" sz="1200" dirty="0" smtClean="0"/>
              <a:t>설정하던 시간 차이 없음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패킷딜레이</a:t>
            </a:r>
            <a:r>
              <a:rPr lang="ko-KR" altLang="en-US" sz="1200" dirty="0" smtClean="0"/>
              <a:t> 일정</a:t>
            </a:r>
            <a:r>
              <a:rPr lang="en-US" altLang="ko-KR" sz="1200" dirty="0" smtClean="0"/>
              <a:t>(64k)</a:t>
            </a:r>
            <a:endParaRPr lang="en-US" altLang="ko-KR" sz="1200" dirty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서버만 부하 증가 </a:t>
            </a:r>
            <a:r>
              <a:rPr lang="en-US" altLang="ko-KR" sz="1200" dirty="0" smtClean="0"/>
              <a:t>64k × Replication</a:t>
            </a:r>
            <a:r>
              <a:rPr lang="ko-KR" altLang="en-US" sz="1200" dirty="0" smtClean="0"/>
              <a:t>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7" name="직사각형 146"/>
          <p:cNvSpPr/>
          <p:nvPr/>
        </p:nvSpPr>
        <p:spPr>
          <a:xfrm>
            <a:off x="792097" y="1907540"/>
            <a:ext cx="124608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/>
              <a:t>(1) Create </a:t>
            </a:r>
            <a:r>
              <a:rPr lang="en-US" altLang="ko-KR" sz="1200" b="1" dirty="0" err="1" smtClean="0"/>
              <a:t>File_A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800" b="1" dirty="0" smtClean="0"/>
              <a:t> </a:t>
            </a:r>
            <a:r>
              <a:rPr lang="en-US" altLang="ko-KR" sz="1200" b="1" dirty="0" smtClean="0"/>
              <a:t>Replica 3</a:t>
            </a:r>
            <a:endParaRPr lang="ko-KR" altLang="en-US" sz="1200" b="1" dirty="0"/>
          </a:p>
        </p:txBody>
      </p:sp>
      <p:sp>
        <p:nvSpPr>
          <p:cNvPr id="148" name="오른쪽 화살표 147"/>
          <p:cNvSpPr/>
          <p:nvPr/>
        </p:nvSpPr>
        <p:spPr>
          <a:xfrm rot="8301916">
            <a:off x="1064903" y="2553140"/>
            <a:ext cx="1731951" cy="72311"/>
          </a:xfrm>
          <a:prstGeom prst="rightArrow">
            <a:avLst>
              <a:gd name="adj1" fmla="val 50000"/>
              <a:gd name="adj2" fmla="val 18794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2158861" y="2346966"/>
            <a:ext cx="23276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(2) </a:t>
            </a:r>
            <a:r>
              <a:rPr lang="en-US" altLang="ko-KR" sz="1200" b="1" dirty="0" err="1" smtClean="0"/>
              <a:t>Block_A</a:t>
            </a:r>
            <a:r>
              <a:rPr lang="en-US" altLang="ko-KR" sz="1200" b="1" dirty="0" smtClean="0"/>
              <a:t>: DN1, DN6, DN4</a:t>
            </a:r>
            <a:endParaRPr lang="ko-KR" altLang="en-US" sz="1200" b="1" dirty="0"/>
          </a:p>
        </p:txBody>
      </p:sp>
      <p:sp>
        <p:nvSpPr>
          <p:cNvPr id="150" name="직사각형 149"/>
          <p:cNvSpPr/>
          <p:nvPr/>
        </p:nvSpPr>
        <p:spPr>
          <a:xfrm>
            <a:off x="2022024" y="2531838"/>
            <a:ext cx="260509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복제할 </a:t>
            </a:r>
            <a:r>
              <a:rPr lang="en-US" altLang="ko-KR" sz="1200" dirty="0" err="1" smtClean="0"/>
              <a:t>DataNode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정해서 알려줌</a:t>
            </a:r>
            <a:endParaRPr lang="ko-KR" altLang="en-US" sz="1200" dirty="0"/>
          </a:p>
        </p:txBody>
      </p:sp>
      <p:sp>
        <p:nvSpPr>
          <p:cNvPr id="151" name="오른쪽 화살표 150"/>
          <p:cNvSpPr/>
          <p:nvPr/>
        </p:nvSpPr>
        <p:spPr>
          <a:xfrm>
            <a:off x="4505143" y="1614715"/>
            <a:ext cx="1755096" cy="72311"/>
          </a:xfrm>
          <a:prstGeom prst="rightArrow">
            <a:avLst>
              <a:gd name="adj1" fmla="val 50000"/>
              <a:gd name="adj2" fmla="val 18794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원통 151"/>
          <p:cNvSpPr/>
          <p:nvPr/>
        </p:nvSpPr>
        <p:spPr>
          <a:xfrm>
            <a:off x="6394099" y="1480965"/>
            <a:ext cx="817472" cy="507875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FSEdit</a:t>
            </a:r>
            <a:endParaRPr lang="ko-KR" altLang="en-US" sz="14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4627119" y="1729959"/>
            <a:ext cx="139825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(7) Save Edit Log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54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106" grpId="0"/>
      <p:bldP spid="140" grpId="0"/>
      <p:bldP spid="145" grpId="0"/>
      <p:bldP spid="146" grpId="0"/>
      <p:bldP spid="150" grpId="0"/>
      <p:bldP spid="1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Read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Checksum </a:t>
            </a:r>
            <a:r>
              <a:rPr lang="ko-KR" altLang="en-US" dirty="0"/>
              <a:t>저장</a:t>
            </a:r>
          </a:p>
          <a:p>
            <a:pPr lvl="1"/>
            <a:r>
              <a:rPr lang="en-US" altLang="ko-KR" dirty="0"/>
              <a:t>Client</a:t>
            </a:r>
            <a:r>
              <a:rPr lang="ko-KR" altLang="en-US" dirty="0"/>
              <a:t>는 블록의 </a:t>
            </a:r>
            <a:r>
              <a:rPr lang="en-US" altLang="ko-KR" dirty="0"/>
              <a:t>Checksum </a:t>
            </a:r>
            <a:r>
              <a:rPr lang="ko-KR" altLang="en-US" dirty="0"/>
              <a:t>계산 </a:t>
            </a:r>
            <a:r>
              <a:rPr lang="en-US" altLang="ko-KR" dirty="0"/>
              <a:t>(data </a:t>
            </a:r>
            <a:r>
              <a:rPr lang="ko-KR" altLang="en-US" dirty="0"/>
              <a:t>변경여부 </a:t>
            </a:r>
            <a:r>
              <a:rPr lang="ko-KR" altLang="en-US" dirty="0" err="1"/>
              <a:t>검사시</a:t>
            </a:r>
            <a:r>
              <a:rPr lang="ko-KR" altLang="en-US" dirty="0"/>
              <a:t> 필요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Data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ode</a:t>
            </a:r>
            <a:r>
              <a:rPr lang="ko-KR" altLang="en-US" dirty="0"/>
              <a:t>는 블록과 </a:t>
            </a:r>
            <a:r>
              <a:rPr lang="en-US" altLang="ko-KR" dirty="0"/>
              <a:t>Checksum </a:t>
            </a:r>
            <a:r>
              <a:rPr lang="ko-KR" altLang="en-US" dirty="0"/>
              <a:t>저장</a:t>
            </a:r>
          </a:p>
          <a:p>
            <a:pPr lvl="0"/>
            <a:r>
              <a:rPr lang="en-US" altLang="ko-KR" dirty="0"/>
              <a:t>Data </a:t>
            </a:r>
            <a:r>
              <a:rPr lang="en-US" altLang="ko-KR" dirty="0" smtClean="0"/>
              <a:t>Integrity Check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무결성</a:t>
            </a:r>
            <a:r>
              <a:rPr lang="ko-KR" altLang="en-US" dirty="0"/>
              <a:t> 검사</a:t>
            </a:r>
            <a:r>
              <a:rPr lang="en-US" altLang="ko-KR" dirty="0" smtClean="0"/>
              <a:t>(Checksum</a:t>
            </a:r>
            <a:r>
              <a:rPr lang="en-US" altLang="ko-KR" dirty="0"/>
              <a:t>) </a:t>
            </a:r>
            <a:r>
              <a:rPr lang="ko-KR" altLang="en-US" dirty="0" smtClean="0"/>
              <a:t>실패 시 </a:t>
            </a:r>
            <a:r>
              <a:rPr lang="ko-KR" altLang="en-US" dirty="0"/>
              <a:t>다른 블록 읽기 시도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4365104"/>
            <a:ext cx="6264696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400" b="1" dirty="0" smtClean="0"/>
              <a:t>…     524295 2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13 15:34 blk_8621626192181697837_1338.meta</a:t>
            </a:r>
          </a:p>
          <a:p>
            <a:r>
              <a:rPr lang="en-US" altLang="ko-KR" sz="1400" b="1" dirty="0" smtClean="0"/>
              <a:t>…671008864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13 15:34 </a:t>
            </a:r>
            <a:r>
              <a:rPr lang="en-US" altLang="ko-KR" sz="1400" b="1" dirty="0" smtClean="0"/>
              <a:t>blk_8621626192181697837</a:t>
            </a:r>
            <a:endParaRPr lang="en-US" altLang="ko-KR" sz="1400" b="1" dirty="0"/>
          </a:p>
          <a:p>
            <a:r>
              <a:rPr lang="en-US" altLang="ko-KR" sz="1400" b="1" dirty="0"/>
              <a:t>…     524295 2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13 15:34 </a:t>
            </a:r>
            <a:r>
              <a:rPr lang="en-US" altLang="ko-KR" sz="1400" b="1" dirty="0" smtClean="0"/>
              <a:t>blk_7246573506062680575_1338.meta</a:t>
            </a:r>
            <a:endParaRPr lang="en-US" altLang="ko-KR" sz="1400" b="1" dirty="0"/>
          </a:p>
          <a:p>
            <a:r>
              <a:rPr lang="en-US" altLang="ko-KR" sz="1400" b="1" dirty="0"/>
              <a:t>…671008864 2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13 15:34 </a:t>
            </a:r>
            <a:r>
              <a:rPr lang="en-US" altLang="ko-KR" sz="1400" b="1" dirty="0" smtClean="0"/>
              <a:t>blk_7246573506062680575</a:t>
            </a:r>
            <a:endParaRPr lang="ko-KR" altLang="en-US" sz="1400" b="1" dirty="0"/>
          </a:p>
        </p:txBody>
      </p:sp>
      <p:sp>
        <p:nvSpPr>
          <p:cNvPr id="5" name="직사각형 4"/>
          <p:cNvSpPr/>
          <p:nvPr/>
        </p:nvSpPr>
        <p:spPr>
          <a:xfrm>
            <a:off x="6905550" y="4503236"/>
            <a:ext cx="18722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smtClean="0"/>
              <a:t>비교해서 다르면 이상한 것</a:t>
            </a:r>
            <a:endParaRPr lang="ko-KR" altLang="en-US" sz="1200" dirty="0"/>
          </a:p>
        </p:txBody>
      </p:sp>
      <p:sp>
        <p:nvSpPr>
          <p:cNvPr id="6" name="오른쪽 대괄호 5"/>
          <p:cNvSpPr/>
          <p:nvPr/>
        </p:nvSpPr>
        <p:spPr>
          <a:xfrm>
            <a:off x="6283399" y="4451553"/>
            <a:ext cx="504056" cy="288032"/>
          </a:xfrm>
          <a:prstGeom prst="rightBracket">
            <a:avLst>
              <a:gd name="adj" fmla="val 0"/>
            </a:avLst>
          </a:prstGeom>
          <a:ln>
            <a:headEnd type="triangl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823</TotalTime>
  <Words>1286</Words>
  <Application>Microsoft Office PowerPoint</Application>
  <PresentationFormat>화면 슬라이드 쇼(4:3)</PresentationFormat>
  <Paragraphs>321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테마1</vt:lpstr>
      <vt:lpstr>HDFS: Hadoop Distributed File System</vt:lpstr>
      <vt:lpstr>HDFS Architecture</vt:lpstr>
      <vt:lpstr>NameNode</vt:lpstr>
      <vt:lpstr>Metadata</vt:lpstr>
      <vt:lpstr>Secondary NameNode</vt:lpstr>
      <vt:lpstr>DataNode</vt:lpstr>
      <vt:lpstr>Block Replication</vt:lpstr>
      <vt:lpstr>Data Write</vt:lpstr>
      <vt:lpstr>Data Read</vt:lpstr>
      <vt:lpstr>IO 성능과 확장성</vt:lpstr>
      <vt:lpstr>Datanode Recovery</vt:lpstr>
      <vt:lpstr>Namenode 장애</vt:lpstr>
      <vt:lpstr>Namenode Recovery [1/2]</vt:lpstr>
      <vt:lpstr>Namenode Recovery [2/2]</vt:lpstr>
      <vt:lpstr>보안 모델</vt:lpstr>
      <vt:lpstr>인증 (Authentication) [1/3]</vt:lpstr>
      <vt:lpstr>인증 (Authentication) [2/3]</vt:lpstr>
      <vt:lpstr>인증 (Authentication) [3/3]</vt:lpstr>
      <vt:lpstr>Balancer</vt:lpstr>
      <vt:lpstr>Quota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HDFS: Hadoop Distributed File System</dc:title>
  <dc:creator>Jun</dc:creator>
  <cp:lastModifiedBy>Jun</cp:lastModifiedBy>
  <cp:revision>35</cp:revision>
  <dcterms:created xsi:type="dcterms:W3CDTF">2013-09-08T09:43:14Z</dcterms:created>
  <dcterms:modified xsi:type="dcterms:W3CDTF">2013-09-13T03:42:10Z</dcterms:modified>
</cp:coreProperties>
</file>