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78" r:id="rId2"/>
    <p:sldId id="279" r:id="rId3"/>
    <p:sldId id="280" r:id="rId4"/>
    <p:sldId id="281" r:id="rId5"/>
    <p:sldId id="304" r:id="rId6"/>
    <p:sldId id="269" r:id="rId7"/>
    <p:sldId id="270" r:id="rId8"/>
    <p:sldId id="283" r:id="rId9"/>
    <p:sldId id="298" r:id="rId10"/>
    <p:sldId id="299" r:id="rId11"/>
    <p:sldId id="300" r:id="rId12"/>
    <p:sldId id="301" r:id="rId13"/>
    <p:sldId id="302" r:id="rId14"/>
    <p:sldId id="303" r:id="rId15"/>
    <p:sldId id="286" r:id="rId16"/>
    <p:sldId id="287" r:id="rId17"/>
    <p:sldId id="274" r:id="rId18"/>
    <p:sldId id="285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307" r:id="rId27"/>
    <p:sldId id="308" r:id="rId28"/>
    <p:sldId id="297" r:id="rId29"/>
    <p:sldId id="305" r:id="rId30"/>
    <p:sldId id="306" r:id="rId31"/>
  </p:sldIdLst>
  <p:sldSz cx="9144000" cy="6858000" type="screen4x3"/>
  <p:notesSz cx="6858000" cy="9266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67916" autoAdjust="0"/>
  </p:normalViewPr>
  <p:slideViewPr>
    <p:cSldViewPr>
      <p:cViewPr varScale="1">
        <p:scale>
          <a:sx n="82" d="100"/>
          <a:sy n="82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824" y="-90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nford_Universit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United_States_dollar" TargetMode="External"/><Relationship Id="rId4" Type="http://schemas.openxmlformats.org/officeDocument/2006/relationships/hyperlink" Target="http://terms.naver.com/entry.nhn?docId=1232606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세미나 발표를 맡은 이인회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1981</a:t>
            </a:r>
            <a:r>
              <a:rPr lang="ko-KR" altLang="en-US" smtClean="0"/>
              <a:t>년 </a:t>
            </a:r>
            <a:r>
              <a:rPr lang="en-US" altLang="ko-KR" smtClean="0"/>
              <a:t>Communications of the ACM</a:t>
            </a:r>
            <a:r>
              <a:rPr lang="ko-KR" altLang="en-US" smtClean="0"/>
              <a:t>에 실린</a:t>
            </a:r>
            <a:endParaRPr lang="en-US" altLang="ko-KR" smtClean="0"/>
          </a:p>
          <a:p>
            <a:r>
              <a:rPr lang="en-US" altLang="ko-KR" smtClean="0"/>
              <a:t>Operating System Support for Database management </a:t>
            </a:r>
            <a:r>
              <a:rPr lang="ko-KR" altLang="en-US" smtClean="0"/>
              <a:t>에 대하여 발표하겠습니다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9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35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D: </a:t>
            </a:r>
            <a:r>
              <a:rPr lang="ko-KR" alt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어떤 마구잡이로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웹서핑을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하는 사람이 그 페이지에 만족을 못하고 다른 페이지로 가는 링크를 클릭할 확률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53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00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24</a:t>
            </a:r>
            <a:r>
              <a:rPr lang="ko-KR" altLang="en-US" dirty="0" smtClean="0"/>
              <a:t>백만</a:t>
            </a:r>
            <a:endParaRPr lang="en-US" altLang="ko-KR" dirty="0" smtClean="0"/>
          </a:p>
          <a:p>
            <a:r>
              <a:rPr lang="en-US" altLang="ko-KR" dirty="0" smtClean="0"/>
              <a:t>75</a:t>
            </a:r>
            <a:r>
              <a:rPr lang="ko-KR" altLang="en-US" dirty="0" smtClean="0"/>
              <a:t>백만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4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sz="1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[Nielsen2005] - “Introduction to expander graphs”, M. A. Nielsen, 2005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1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r>
              <a:rPr lang="ko-KR" altLang="en-US" dirty="0" smtClean="0"/>
              <a:t>가 실제 </a:t>
            </a:r>
            <a:r>
              <a:rPr lang="ko-KR" altLang="en-US" dirty="0" err="1" smtClean="0"/>
              <a:t>사용도와</a:t>
            </a:r>
            <a:r>
              <a:rPr lang="ko-KR" altLang="en-US" dirty="0" smtClean="0"/>
              <a:t> 어떻게 대응되는지 알아보기 위해서</a:t>
            </a:r>
            <a:endParaRPr lang="en-US" altLang="ko-KR" dirty="0" smtClean="0"/>
          </a:p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캐쉬로부터</a:t>
            </a:r>
            <a:r>
              <a:rPr lang="ko-KR" altLang="en-US" dirty="0" smtClean="0"/>
              <a:t> 얻은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접근 횟수를 페이지랭크와 비교해보았습니다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흥미로운 </a:t>
            </a:r>
            <a:r>
              <a:rPr lang="ko-KR" altLang="en-US" dirty="0" err="1" smtClean="0"/>
              <a:t>트렌드는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케쉬데이터에서는</a:t>
            </a:r>
            <a:r>
              <a:rPr lang="ko-KR" altLang="en-US" dirty="0" smtClean="0"/>
              <a:t> 포르노그래프 사이트들이 높은 </a:t>
            </a:r>
            <a:r>
              <a:rPr lang="ko-KR" altLang="en-US" dirty="0" err="1" smtClean="0"/>
              <a:t>사용도를</a:t>
            </a:r>
            <a:r>
              <a:rPr lang="ko-KR" altLang="en-US" dirty="0" smtClean="0"/>
              <a:t> 보였음에도 이들의 페이지랭크 값은 대부분 낮았습니다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사람들이 </a:t>
            </a:r>
            <a:r>
              <a:rPr lang="ko-KR" altLang="en-US" dirty="0" err="1" smtClean="0"/>
              <a:t>보고싶어</a:t>
            </a:r>
            <a:r>
              <a:rPr lang="ko-KR" altLang="en-US" dirty="0" smtClean="0"/>
              <a:t> 하지만 자신의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언급하고 싶어 하지 </a:t>
            </a:r>
            <a:r>
              <a:rPr lang="ko-KR" altLang="en-US" dirty="0" err="1" smtClean="0"/>
              <a:t>않는게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어떤것인지</a:t>
            </a:r>
            <a:r>
              <a:rPr lang="ko-KR" altLang="en-US" dirty="0" smtClean="0"/>
              <a:t> 알 수 있었다고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네스케이프의</a:t>
            </a:r>
            <a:r>
              <a:rPr lang="ko-KR" altLang="en-US" dirty="0" smtClean="0"/>
              <a:t> 경우 매우 높은 </a:t>
            </a:r>
            <a:r>
              <a:rPr lang="ko-KR" altLang="en-US" dirty="0" err="1" smtClean="0"/>
              <a:t>사용도를</a:t>
            </a:r>
            <a:r>
              <a:rPr lang="ko-KR" altLang="en-US" dirty="0" smtClean="0"/>
              <a:t> 갖지만 그것에 비해 페이지랭크는 낮은 경우가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</a:t>
            </a:r>
            <a:endParaRPr lang="en-US" altLang="ko-KR" dirty="0" smtClean="0"/>
          </a:p>
          <a:p>
            <a:r>
              <a:rPr lang="ko-KR" altLang="en-US" dirty="0" smtClean="0"/>
              <a:t>중요한 </a:t>
            </a:r>
            <a:r>
              <a:rPr lang="en-US" altLang="ko-KR" dirty="0" err="1" smtClean="0"/>
              <a:t>banklink</a:t>
            </a:r>
            <a:r>
              <a:rPr lang="ko-KR" altLang="en-US" dirty="0" smtClean="0"/>
              <a:t>가 누락되었기 때문인 것 같다고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patent is assigned to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tanford University"/>
              </a:rPr>
              <a:t>Stanford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tanford University"/>
              </a:rPr>
              <a:t>University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not to Google.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 has exclusive license rights on the patent from Stanford University.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전용실시권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독점적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배타적으로 실시할 수 있는 권리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university received 1.8 million shares of Google in exchange for use of the patent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the shares were sold in 2005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United States dollar"/>
              </a:rPr>
              <a:t>$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336 million (1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백만달라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69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17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발표순서는 </a:t>
            </a:r>
            <a:r>
              <a:rPr lang="en-US" altLang="ko-KR" smtClean="0">
                <a:ea typeface="굴림" charset="-127"/>
              </a:rPr>
              <a:t>Intro </a:t>
            </a:r>
          </a:p>
          <a:p>
            <a:r>
              <a:rPr lang="en-US" altLang="ko-KR" smtClean="0">
                <a:ea typeface="굴림" charset="-127"/>
              </a:rPr>
              <a:t>OS service</a:t>
            </a:r>
            <a:r>
              <a:rPr lang="ko-KR" altLang="en-US" smtClean="0">
                <a:ea typeface="굴림" charset="-127"/>
              </a:rPr>
              <a:t>의</a:t>
            </a:r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Consider the following</a:t>
            </a:r>
          </a:p>
          <a:p>
            <a:r>
              <a:rPr lang="en-US" altLang="ko-KR" smtClean="0"/>
              <a:t>	BPM</a:t>
            </a:r>
          </a:p>
          <a:p>
            <a:r>
              <a:rPr lang="en-US" altLang="ko-KR" smtClean="0"/>
              <a:t>	FS</a:t>
            </a:r>
          </a:p>
          <a:p>
            <a:r>
              <a:rPr lang="en-US" altLang="ko-KR" smtClean="0"/>
              <a:t>	S/PM</a:t>
            </a:r>
          </a:p>
          <a:p>
            <a:r>
              <a:rPr lang="ko-KR" altLang="en-US" smtClean="0"/>
              <a:t>과 </a:t>
            </a:r>
            <a:r>
              <a:rPr lang="en-US" altLang="ko-KR" smtClean="0"/>
              <a:t>Conclusions</a:t>
            </a:r>
            <a:r>
              <a:rPr lang="ko-KR" altLang="en-US" smtClean="0"/>
              <a:t>이 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8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웹은 매우 거대하며 </a:t>
            </a:r>
            <a:endParaRPr lang="en-US" altLang="ko-KR" dirty="0" smtClean="0"/>
          </a:p>
          <a:p>
            <a:r>
              <a:rPr lang="en-US" altLang="ko-KR" dirty="0" smtClean="0"/>
              <a:t>content,</a:t>
            </a:r>
            <a:r>
              <a:rPr lang="en-US" altLang="ko-KR" baseline="0" dirty="0" smtClean="0"/>
              <a:t> quality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structure</a:t>
            </a:r>
            <a:r>
              <a:rPr lang="ko-KR" altLang="en-US" baseline="0" dirty="0" smtClean="0"/>
              <a:t>에 관하여 매우 다양합니다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에 가장 알맞은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top</a:t>
            </a:r>
            <a:r>
              <a:rPr lang="ko-KR" altLang="en-US" baseline="0" dirty="0" smtClean="0"/>
              <a:t>에 놓을 수 있는가 하는 문제가 발생합니다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웹의 </a:t>
            </a:r>
            <a:r>
              <a:rPr lang="en-US" altLang="ko-KR" dirty="0" smtClean="0"/>
              <a:t>link structure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그래프를 기반으로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페이지를 </a:t>
            </a:r>
            <a:r>
              <a:rPr lang="en-US" altLang="ko-KR" baseline="0" dirty="0" smtClean="0"/>
              <a:t>ranking</a:t>
            </a:r>
            <a:r>
              <a:rPr lang="ko-KR" altLang="en-US" baseline="0" dirty="0" smtClean="0"/>
              <a:t>하는 방식인 </a:t>
            </a:r>
            <a:r>
              <a:rPr lang="en-US" altLang="ko-KR" baseline="0" dirty="0" smtClean="0"/>
              <a:t>page Ranking</a:t>
            </a:r>
            <a:r>
              <a:rPr lang="ko-KR" altLang="en-US" baseline="0" dirty="0" smtClean="0"/>
              <a:t>을 제안하였습니다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구조를 살펴보면</a:t>
            </a:r>
            <a:r>
              <a:rPr lang="en-US" altLang="ko-KR" dirty="0" smtClean="0"/>
              <a:t>,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78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forward link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를 가지고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그림을 보면 </a:t>
            </a:r>
            <a:r>
              <a:rPr lang="en-US" altLang="ko-KR" dirty="0" smtClean="0"/>
              <a:t>e1,</a:t>
            </a:r>
            <a:r>
              <a:rPr lang="en-US" altLang="ko-KR" baseline="0" dirty="0" smtClean="0"/>
              <a:t> e2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back link</a:t>
            </a:r>
            <a:r>
              <a:rPr lang="ko-KR" altLang="en-US" baseline="0" dirty="0" smtClean="0"/>
              <a:t>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E1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forward link</a:t>
            </a:r>
            <a:r>
              <a:rPr lang="ko-KR" altLang="en-US" baseline="0" dirty="0" smtClean="0"/>
              <a:t>인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를 알 수 는 없으나 모든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다운로드 한 후에는 모든 </a:t>
            </a:r>
            <a:r>
              <a:rPr lang="en-US" altLang="ko-KR" dirty="0" smtClean="0"/>
              <a:t>forward link</a:t>
            </a:r>
            <a:r>
              <a:rPr lang="ko-KR" altLang="en-US" dirty="0" smtClean="0"/>
              <a:t>를 알 수 있기 때문에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학술인용에서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가 많으면 더 중요한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한술 인용에서도 인용의 횟수를 세는 </a:t>
            </a:r>
            <a:r>
              <a:rPr lang="ko-KR" altLang="en-US" b="1" dirty="0" smtClean="0"/>
              <a:t>단순한 방법</a:t>
            </a:r>
            <a:r>
              <a:rPr lang="ko-KR" altLang="en-US" dirty="0" smtClean="0"/>
              <a:t>이 미래의 노벨상 수상자를 예측하는데 사용될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랭크는 더 정교한 방법을 제시합니다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인용횟수가 일반적인 의미의 중요성과 일치하지 않는 경우가 많기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페이지가 </a:t>
            </a:r>
            <a:r>
              <a:rPr lang="ko-KR" altLang="en-US" dirty="0" err="1" smtClean="0"/>
              <a:t>야후에</a:t>
            </a:r>
            <a:r>
              <a:rPr lang="ko-KR" altLang="en-US" dirty="0" smtClean="0"/>
              <a:t> 링크가 되어 있다면 그 페이지는 오직 하나의 </a:t>
            </a:r>
            <a:r>
              <a:rPr lang="en-US" altLang="ko-KR" dirty="0" smtClean="0"/>
              <a:t>back</a:t>
            </a:r>
            <a:r>
              <a:rPr lang="en-US" altLang="ko-KR" baseline="0" dirty="0" smtClean="0"/>
              <a:t> link</a:t>
            </a:r>
            <a:r>
              <a:rPr lang="ko-KR" altLang="en-US" dirty="0" smtClean="0"/>
              <a:t>밖에 없지만</a:t>
            </a:r>
            <a:endParaRPr lang="en-US" altLang="ko-KR" dirty="0" smtClean="0"/>
          </a:p>
          <a:p>
            <a:r>
              <a:rPr lang="ko-KR" altLang="en-US" dirty="0" smtClean="0"/>
              <a:t>그 링크는 매우 중요한 링크입니다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야후</a:t>
            </a:r>
            <a:r>
              <a:rPr lang="ko-KR" altLang="en-US" dirty="0" smtClean="0"/>
              <a:t> 에 링크된 페이지는 다른 별볼일 없는 여러 곳에서 링크된 페이지보다 더 높은 순위를 가져야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05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그래프가 이해를 도울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back</a:t>
            </a:r>
            <a:r>
              <a:rPr lang="en-US" altLang="ko-KR" baseline="0" dirty="0" smtClean="0"/>
              <a:t> link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로부터 한 개만 있지만 </a:t>
            </a:r>
            <a:r>
              <a:rPr lang="en-US" altLang="ko-KR" baseline="0" dirty="0" smtClean="0"/>
              <a:t>Page Rank</a:t>
            </a:r>
            <a:r>
              <a:rPr lang="ko-KR" altLang="en-US" baseline="0" dirty="0" smtClean="0"/>
              <a:t>값이 굉장히 높은 것을 알 수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8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94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17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60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Radom</a:t>
            </a:r>
            <a:r>
              <a:rPr lang="en-US" altLang="ko-KR" baseline="0" dirty="0" smtClean="0">
                <a:ea typeface="굴림" charset="-127"/>
              </a:rPr>
              <a:t> surfer model</a:t>
            </a:r>
          </a:p>
          <a:p>
            <a:pPr eaLnBrk="1" hangingPunct="1"/>
            <a:r>
              <a:rPr lang="en-US" altLang="ko-KR" baseline="0" dirty="0" smtClean="0">
                <a:ea typeface="굴림" charset="-127"/>
              </a:rPr>
              <a:t>Keep clicking on successive links at random</a:t>
            </a:r>
          </a:p>
          <a:p>
            <a:pPr eaLnBrk="1" hangingPunct="1"/>
            <a:endParaRPr lang="en-US" altLang="ko-KR" baseline="0" dirty="0" smtClean="0">
              <a:ea typeface="굴림" charset="-127"/>
            </a:endParaRPr>
          </a:p>
          <a:p>
            <a:pPr eaLnBrk="1" hangingPunct="1"/>
            <a:r>
              <a:rPr lang="en-US" altLang="ko-KR" baseline="0" dirty="0" smtClean="0">
                <a:ea typeface="굴림" charset="-127"/>
              </a:rPr>
              <a:t>It is unlikely that surfer will continue in the loop forever, the surfer will jump to some other page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47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660838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7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53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tmp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 smtClean="0">
                <a:ea typeface="굴림" charset="-127"/>
              </a:rPr>
              <a:t>The PageRank Citation Ranking:</a:t>
            </a:r>
            <a:br>
              <a:rPr lang="en-US" altLang="ko-KR" sz="4000" dirty="0" smtClean="0">
                <a:ea typeface="굴림" charset="-127"/>
              </a:rPr>
            </a:br>
            <a:r>
              <a:rPr lang="en-US" altLang="ko-KR" sz="4000" dirty="0" smtClean="0">
                <a:ea typeface="굴림" charset="-127"/>
              </a:rPr>
              <a:t>Bringing Order to the Web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ea typeface="굴림" panose="020B0600000101010101" pitchFamily="50" charset="-127"/>
              </a:rPr>
              <a:t>Lawrence Page, Sergey </a:t>
            </a:r>
            <a:r>
              <a:rPr lang="en-US" altLang="ko-KR" sz="1800" dirty="0" err="1">
                <a:ea typeface="굴림" panose="020B0600000101010101" pitchFamily="50" charset="-127"/>
              </a:rPr>
              <a:t>Brin</a:t>
            </a:r>
            <a:r>
              <a:rPr lang="en-US" altLang="ko-KR" sz="1800" dirty="0">
                <a:ea typeface="굴림" panose="020B0600000101010101" pitchFamily="50" charset="-127"/>
              </a:rPr>
              <a:t>, 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r>
              <a:rPr lang="en-US" altLang="ko-KR" sz="1800" dirty="0" smtClean="0">
                <a:ea typeface="굴림" panose="020B0600000101010101" pitchFamily="50" charset="-127"/>
              </a:rPr>
              <a:t>Rajeev </a:t>
            </a:r>
            <a:r>
              <a:rPr lang="en-US" altLang="ko-KR" sz="1800" dirty="0" err="1">
                <a:ea typeface="굴림" panose="020B0600000101010101" pitchFamily="50" charset="-127"/>
              </a:rPr>
              <a:t>Motwani</a:t>
            </a:r>
            <a:r>
              <a:rPr lang="en-US" altLang="ko-KR" sz="1800" dirty="0">
                <a:ea typeface="굴림" panose="020B0600000101010101" pitchFamily="50" charset="-127"/>
              </a:rPr>
              <a:t>, Terry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Winograd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endParaRPr lang="en-US" altLang="ko-KR" sz="1800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GB" altLang="ko-KR" sz="1700" dirty="0" smtClean="0">
                <a:ea typeface="굴림" charset="-127"/>
              </a:rPr>
              <a:t>Stanford Digital Library Project Technologies  1998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5 July 2013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err="1" smtClean="0">
                <a:ea typeface="굴림" charset="-127"/>
              </a:rPr>
              <a:t>Inhoe</a:t>
            </a:r>
            <a:r>
              <a:rPr lang="en-US" altLang="ko-KR" sz="1700" dirty="0" smtClean="0">
                <a:ea typeface="굴림" charset="-127"/>
              </a:rPr>
              <a:t> Lee</a:t>
            </a:r>
            <a:endParaRPr lang="ko-KR" altLang="en-US" sz="17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  <a:ea typeface="宋体" panose="02010600030101010101" pitchFamily="2" charset="-122"/>
              </a:rPr>
              <a:t>PageRank Calculation: second iteration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4400550"/>
            <a:ext cx="3933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  <a:ea typeface="宋体" panose="02010600030101010101" pitchFamily="2" charset="-122"/>
              </a:rPr>
              <a:t>Convergence after some iterations</a:t>
            </a:r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397375"/>
            <a:ext cx="3533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3414713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308100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797425"/>
            <a:ext cx="36020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308100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724400"/>
            <a:ext cx="322738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1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388" y="1439863"/>
            <a:ext cx="5219701" cy="738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1 : Rank Sink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83613" cy="5305425"/>
          </a:xfrm>
        </p:spPr>
        <p:txBody>
          <a:bodyPr/>
          <a:lstStyle/>
          <a:p>
            <a:pPr lvl="2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lvl="2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67200" y="1768475"/>
            <a:ext cx="48006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1513" indent="-671513" eaLnBrk="1">
              <a:buFont typeface="Times New Roman" panose="02020603050405020304" pitchFamily="18" charset="0"/>
              <a:buChar char="•"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A, B and C pages form a </a:t>
            </a: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loop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that accumulates rank (rank sink)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buFont typeface="Times New Roman" panose="02020603050405020304" pitchFamily="18" charset="0"/>
              <a:buChar char="•"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Solution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u="sng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Random Surfer Model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jump to a random page based on some distribution E (rank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343400" cy="254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2 : Dangling Links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0193" y="1219200"/>
            <a:ext cx="8583613" cy="5229225"/>
          </a:xfrm>
        </p:spPr>
        <p:txBody>
          <a:bodyPr>
            <a:normAutofit lnSpcReduction="10000"/>
          </a:bodyPr>
          <a:lstStyle/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Dangling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links: </a:t>
            </a:r>
          </a:p>
          <a:p>
            <a:pPr lvl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2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links </a:t>
            </a: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50" charset="-127"/>
              </a:rPr>
              <a:t>that point to any page with no outgoing links or </a:t>
            </a:r>
            <a:endParaRPr lang="en-US" altLang="ko-KR" sz="22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2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pages </a:t>
            </a: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50" charset="-127"/>
              </a:rPr>
              <a:t>not downloaded yet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 smtClean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>
              <a:ea typeface="굴림" charset="-127"/>
            </a:endParaRPr>
          </a:p>
          <a:p>
            <a:pPr eaLnBrk="1">
              <a:spcAft>
                <a:spcPts val="1425"/>
              </a:spcAft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: how to distribute their weight</a:t>
            </a:r>
          </a:p>
          <a:p>
            <a:pPr eaLnBrk="1">
              <a:spcAft>
                <a:spcPts val="1425"/>
              </a:spcAft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Solution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: they are removed from the system until all the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PageRanks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are calculated. Afterwards, they are added in without affecting things significantly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PageRank (equations)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34787" y="2362200"/>
            <a:ext cx="40655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E : distribution over pages</a:t>
            </a:r>
          </a:p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Democratic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PageRank</a:t>
            </a:r>
          </a:p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uniform over all pages with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11122"/>
              </p:ext>
            </p:extLst>
          </p:nvPr>
        </p:nvGraphicFramePr>
        <p:xfrm>
          <a:off x="2100263" y="1157288"/>
          <a:ext cx="3832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수식" r:id="rId4" imgW="1422360" imgH="469800" progId="Equation.3">
                  <p:embed/>
                </p:oleObj>
              </mc:Choice>
              <mc:Fallback>
                <p:oleObj name="수식" r:id="rId4" imgW="1422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1157288"/>
                        <a:ext cx="38322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63338"/>
              </p:ext>
            </p:extLst>
          </p:nvPr>
        </p:nvGraphicFramePr>
        <p:xfrm>
          <a:off x="481012" y="3955281"/>
          <a:ext cx="3375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r:id="rId6" imgW="1542600" imgH="390960" progId="">
                  <p:embed/>
                </p:oleObj>
              </mc:Choice>
              <mc:Fallback>
                <p:oleObj r:id="rId6" imgW="1542600" imgH="390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" y="3955281"/>
                        <a:ext cx="33750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429681" y="2430511"/>
            <a:ext cx="4605337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spcAft>
                <a:spcPts val="1425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d: damping factor (usually equal to 0.85)</a:t>
            </a:r>
          </a:p>
          <a:p>
            <a:pPr eaLnBrk="1">
              <a:lnSpc>
                <a:spcPct val="100000"/>
              </a:lnSpc>
              <a:spcAft>
                <a:spcPts val="1425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Pages with many related links end up with high rating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2089" y="5014962"/>
            <a:ext cx="40655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Personalized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PageRank</a:t>
            </a:r>
          </a:p>
          <a:p>
            <a:pPr eaLnBrk="1">
              <a:spcAft>
                <a:spcPts val="1425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default or user's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Computing PageRank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105400" y="1219200"/>
            <a:ext cx="3859213" cy="5305425"/>
          </a:xfrm>
        </p:spPr>
        <p:txBody>
          <a:bodyPr/>
          <a:lstStyle/>
          <a:p>
            <a:pPr marL="0" indent="0" eaLnBrk="1"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S: any vector over the web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pages</a:t>
            </a: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Calculate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Ri+1 vector using </a:t>
            </a:r>
            <a:r>
              <a:rPr lang="en-US" altLang="ko-KR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Ri</a:t>
            </a: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Find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norm of the difference of 2 vectors</a:t>
            </a:r>
          </a:p>
          <a:p>
            <a:pPr marL="671513" indent="-671513" eaLnBrk="1">
              <a:buClrTx/>
              <a:buSzTx/>
              <a:buFontTx/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buClrTx/>
              <a:buSzTx/>
              <a:buFontTx/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Loop until convergence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27527"/>
              </p:ext>
            </p:extLst>
          </p:nvPr>
        </p:nvGraphicFramePr>
        <p:xfrm>
          <a:off x="500063" y="2278063"/>
          <a:ext cx="3614737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수식" r:id="rId4" imgW="1282680" imgH="1231560" progId="Equation.3">
                  <p:embed/>
                </p:oleObj>
              </mc:Choice>
              <mc:Fallback>
                <p:oleObj name="수식" r:id="rId4" imgW="128268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78063"/>
                        <a:ext cx="3614737" cy="300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7315200"/>
            <a:ext cx="4888327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Quick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eaLnBrk="1">
              <a:buSzPct val="75000"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2400" dirty="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marL="342900" lvl="1" indent="-342900" eaLnBrk="1">
              <a:buSzPct val="75000"/>
              <a:buFont typeface="Wingdings" pitchFamily="2" charset="2"/>
              <a:buChar char="§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Have </a:t>
            </a: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talked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about</a:t>
            </a: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: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Web as a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graph</a:t>
            </a:r>
            <a:endParaRPr lang="en-GB" altLang="ko-KR" sz="2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marL="1200150" lvl="3" indent="-34290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Why need page ranking</a:t>
            </a:r>
          </a:p>
          <a:p>
            <a:pPr marL="1200150" lvl="3" indent="-34290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PageRank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Algorithm</a:t>
            </a:r>
          </a:p>
          <a:p>
            <a:pPr marL="0" indent="-40005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What's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  <a:r>
              <a:rPr lang="en-GB" altLang="ko-KR" dirty="0">
                <a:ea typeface="굴림" panose="020B0600000101010101" pitchFamily="50" charset="-127"/>
              </a:rPr>
              <a:t>next?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Actual implementation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Testing on search engines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Applications</a:t>
            </a:r>
          </a:p>
          <a:p>
            <a:pPr marL="1657350" lvl="4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Web </a:t>
            </a:r>
            <a:r>
              <a:rPr lang="en-GB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traffic estimation</a:t>
            </a:r>
          </a:p>
          <a:p>
            <a:pPr marL="1657350" lvl="4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Pagerank</a:t>
            </a:r>
            <a:r>
              <a:rPr lang="en-GB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proxy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Outline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Link Structure of the </a:t>
            </a:r>
            <a:r>
              <a:rPr lang="en-US" altLang="ko-KR" dirty="0" smtClean="0">
                <a:ea typeface="굴림" panose="020B0600000101010101" pitchFamily="50" charset="-127"/>
              </a:rPr>
              <a:t>Web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PageRank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</a:t>
            </a:r>
            <a:r>
              <a:rPr lang="en-US" altLang="ko-KR" dirty="0" smtClean="0">
                <a:ea typeface="굴림" panose="020B0600000101010101" pitchFamily="50" charset="-127"/>
              </a:rPr>
              <a:t>PageRank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GB" altLang="ko-KR" dirty="0" smtClean="0">
                <a:ea typeface="굴림" panose="020B0600000101010101" pitchFamily="50" charset="-127"/>
              </a:rPr>
              <a:t>Implementation</a:t>
            </a:r>
          </a:p>
          <a:p>
            <a:pPr>
              <a:defRPr/>
            </a:pPr>
            <a:r>
              <a:rPr lang="en-GB" altLang="ko-KR" dirty="0">
                <a:ea typeface="굴림" panose="020B0600000101010101" pitchFamily="50" charset="-127"/>
              </a:rPr>
              <a:t>Testing on search engines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Application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Conclusion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Web crawler and indexer – 24 million pages, 75 million hyperlinks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Input: each link as unique ID in database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Method: 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Sort by parent ID;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Remove dangling links;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Assign initial ranks;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Start iterating PageRank;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After convergence add back dangling links;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 err="1">
                <a:ea typeface="굴림" panose="020B0600000101010101" pitchFamily="50" charset="-127"/>
              </a:rPr>
              <a:t>Recompute</a:t>
            </a:r>
            <a:r>
              <a:rPr lang="en-GB" altLang="ko-KR" sz="2700" dirty="0">
                <a:ea typeface="굴림" panose="020B0600000101010101" pitchFamily="50" charset="-127"/>
              </a:rPr>
              <a:t> rankings.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Output: a rank for each link in the database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Implementation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Memory constraints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300 MB for ranks of 75 million URLs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Need both current ranks and previous ranks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Current ranks in memory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Previous ranks and matrix A on disk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Linear access to database, since it is sorted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Time span: 5 hours for 75 million URLs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200" dirty="0">
                <a:ea typeface="굴림" panose="020B0600000101010101" pitchFamily="50" charset="-127"/>
              </a:rPr>
              <a:t>Could converge faster if efficient initialization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Convergence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606821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400" y="1981200"/>
            <a:ext cx="3478088" cy="4544144"/>
          </a:xfrm>
        </p:spPr>
        <p:txBody>
          <a:bodyPr/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Fast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Scales well 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Because web is </a:t>
            </a:r>
            <a:r>
              <a:rPr lang="en-GB" altLang="ko-KR" b="1" dirty="0">
                <a:solidFill>
                  <a:srgbClr val="944794"/>
                </a:solidFill>
                <a:ea typeface="굴림" panose="020B0600000101010101" pitchFamily="50" charset="-127"/>
              </a:rPr>
              <a:t>expander-like graph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search engines – Title Search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237" y="1063625"/>
            <a:ext cx="7453527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search engines -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0" y="1063277"/>
            <a:ext cx="3325688" cy="5462067"/>
          </a:xfrm>
        </p:spPr>
        <p:txBody>
          <a:bodyPr/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Good quality pages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No broken links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Relevant results</a:t>
            </a: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ea typeface="굴림" panose="020B0600000101010101" pitchFamily="50" charset="-127"/>
              </a:rPr>
              <a:t>Source: [Brin98]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9922"/>
            <a:ext cx="503078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</a:t>
            </a:r>
            <a:r>
              <a:rPr lang="en-GB" altLang="ko-KR" dirty="0" smtClean="0">
                <a:ea typeface="굴림" panose="020B0600000101010101" pitchFamily="50" charset="-127"/>
              </a:rPr>
              <a:t>search </a:t>
            </a:r>
            <a:r>
              <a:rPr lang="en-GB" altLang="ko-KR" dirty="0">
                <a:ea typeface="굴림" panose="020B0600000101010101" pitchFamily="50" charset="-127"/>
              </a:rPr>
              <a:t>engines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" y="1600200"/>
            <a:ext cx="78311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7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Applications- Web traffic </a:t>
            </a:r>
            <a:r>
              <a:rPr lang="en-US" altLang="ko-KR" dirty="0" smtClean="0"/>
              <a:t>&amp;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Web traffic &amp; PageRank</a:t>
            </a:r>
            <a:endParaRPr lang="en-US" altLang="zh-CN" sz="2800" dirty="0" smtClean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Some </a:t>
            </a:r>
            <a:r>
              <a:rPr lang="en-US" altLang="zh-CN" sz="2800" dirty="0"/>
              <a:t>highly accessed web pages have low page </a:t>
            </a:r>
            <a:r>
              <a:rPr lang="en-US" altLang="zh-CN" sz="2800" dirty="0" smtClean="0"/>
              <a:t>rank      because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People do not want to link to these pages from their own web pages (the example in their paper is pornographic sites…)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Some important backlinks are omitted</a:t>
            </a:r>
          </a:p>
          <a:p>
            <a:pPr lvl="1">
              <a:spcAft>
                <a:spcPts val="600"/>
              </a:spcAft>
            </a:pPr>
            <a:endParaRPr lang="en-US" altLang="zh-CN" sz="2400" dirty="0"/>
          </a:p>
          <a:p>
            <a:pPr lvl="1">
              <a:spcAft>
                <a:spcPts val="600"/>
              </a:spcAft>
              <a:buNone/>
            </a:pPr>
            <a:r>
              <a:rPr lang="en-US" altLang="zh-CN" sz="2400" dirty="0" smtClean="0"/>
              <a:t>-&gt; use </a:t>
            </a:r>
            <a:r>
              <a:rPr lang="en-US" altLang="zh-CN" sz="2400" dirty="0"/>
              <a:t>usage data as a start vector for PageRank. </a:t>
            </a:r>
            <a:r>
              <a:rPr lang="en-US" altLang="zh-CN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6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Applications </a:t>
            </a:r>
            <a:r>
              <a:rPr lang="en-US" altLang="ko-KR" dirty="0" smtClean="0"/>
              <a:t>– 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>
                <a:ea typeface="굴림" charset="-127"/>
              </a:rPr>
              <a:t>Annotates each link with its PageRank to help users decide which is more </a:t>
            </a:r>
            <a:r>
              <a:rPr lang="en-GB" altLang="ko-KR" sz="2400" dirty="0" smtClean="0">
                <a:ea typeface="굴림" charset="-127"/>
              </a:rPr>
              <a:t>relevant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 smtClean="0">
                <a:ea typeface="굴림" charset="-127"/>
              </a:rPr>
              <a:t>Useful because user receive information about link before they click</a:t>
            </a:r>
          </a:p>
          <a:p>
            <a:pPr marL="0" lvl="1" indent="0">
              <a:buNone/>
            </a:pPr>
            <a:endParaRPr lang="en-GB" altLang="ko-KR" sz="2400" dirty="0">
              <a:ea typeface="굴림" charset="-127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GB" altLang="ko-KR" sz="2400" dirty="0" smtClean="0">
              <a:ea typeface="굴림" charset="-127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 smtClean="0">
                <a:ea typeface="굴림" charset="-127"/>
              </a:rPr>
              <a:t>Other uses</a:t>
            </a:r>
          </a:p>
          <a:p>
            <a:pPr marL="742950" lvl="2" indent="-342900"/>
            <a:r>
              <a:rPr lang="en-GB" altLang="ko-KR" sz="2200" dirty="0" smtClean="0">
                <a:ea typeface="굴림" charset="-127"/>
              </a:rPr>
              <a:t>Competition</a:t>
            </a:r>
          </a:p>
          <a:p>
            <a:pPr lvl="2">
              <a:spcAft>
                <a:spcPts val="600"/>
              </a:spcAft>
            </a:pPr>
            <a:r>
              <a:rPr lang="en-GB" altLang="ko-KR" sz="2200" dirty="0"/>
              <a:t>Keep track of significant backlinks of competition has</a:t>
            </a:r>
          </a:p>
          <a:p>
            <a:pPr marL="1200150" lvl="3" indent="-342900"/>
            <a:endParaRPr lang="en-GB" altLang="ko-KR" sz="2000" dirty="0" smtClean="0">
              <a:ea typeface="굴림" charset="-127"/>
            </a:endParaRPr>
          </a:p>
          <a:p>
            <a:pPr marL="742950" lvl="2" indent="-342900"/>
            <a:r>
              <a:rPr lang="en-GB" altLang="ko-KR" sz="2200" dirty="0" smtClean="0">
                <a:ea typeface="굴림" charset="-127"/>
              </a:rPr>
              <a:t>Trustworthy</a:t>
            </a:r>
          </a:p>
          <a:p>
            <a:pPr marL="1200150" lvl="3" indent="-342900"/>
            <a:r>
              <a:rPr lang="en-GB" altLang="ko-KR" sz="2000" dirty="0" smtClean="0">
                <a:ea typeface="굴림" charset="-127"/>
              </a:rPr>
              <a:t>Directly cited from Stanford </a:t>
            </a:r>
            <a:r>
              <a:rPr lang="en-GB" altLang="ko-KR" sz="2000" dirty="0" err="1" smtClean="0">
                <a:ea typeface="굴림" charset="-127"/>
              </a:rPr>
              <a:t>hompage</a:t>
            </a:r>
            <a:endParaRPr lang="en-GB" altLang="ko-KR" sz="2000" dirty="0">
              <a:ea typeface="굴림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5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PageRank describes the </a:t>
            </a:r>
            <a:r>
              <a:rPr lang="en-US" altLang="ko-KR" dirty="0" smtClean="0">
                <a:ea typeface="굴림" panose="020B0600000101010101" pitchFamily="50" charset="-127"/>
              </a:rPr>
              <a:t>behavior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  <a:r>
              <a:rPr lang="en-GB" altLang="ko-KR" dirty="0">
                <a:ea typeface="굴림" panose="020B0600000101010101" pitchFamily="50" charset="-127"/>
              </a:rPr>
              <a:t>of an average web user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Fast computation even in 1998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Although famous, the paper is unclear about the actual computation of PageRank.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No statistical results for the tests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References:</a:t>
            </a:r>
          </a:p>
          <a:p>
            <a:pPr marL="1717675" lvl="1" indent="-566738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[Brin98]  - “The Anatomy of a Large-Scale </a:t>
            </a:r>
            <a:r>
              <a:rPr lang="en-GB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Hypertextual</a:t>
            </a: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Web Search Engine”, Sergey </a:t>
            </a:r>
            <a:r>
              <a:rPr lang="en-GB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Brin</a:t>
            </a: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, Lawrence Page, 1998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[Nielsen2005] - “Introduction to expander graphs”, M. A. Nielsen, </a:t>
            </a:r>
            <a:r>
              <a:rPr lang="en-GB" altLang="ko-KR" sz="1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2005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18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22275" lvl="0" indent="-317500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 smtClean="0">
                <a:solidFill>
                  <a:prstClr val="black"/>
                </a:solidFill>
                <a:ea typeface="굴림" panose="020B0600000101010101" pitchFamily="50" charset="-127"/>
              </a:rPr>
              <a:t>Patent ?</a:t>
            </a:r>
          </a:p>
          <a:p>
            <a:pPr marL="422275" lvl="0" indent="-317500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1150937" lvl="1" indent="0" eaLnBrk="1">
              <a:buSzPct val="75000"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18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PageRank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32756" y="1219200"/>
            <a:ext cx="5131857" cy="5181599"/>
          </a:xfrm>
        </p:spPr>
        <p:txBody>
          <a:bodyPr>
            <a:normAutofit lnSpcReduction="10000"/>
          </a:bodyPr>
          <a:lstStyle/>
          <a:p>
            <a:pPr marL="0" indent="0" eaLnBrk="1">
              <a:buNone/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    A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=       1   2    3  4</a:t>
            </a:r>
          </a:p>
          <a:p>
            <a:pPr marL="0" indent="0" eaLnBrk="1">
              <a:buNone/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1  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0   0    0   0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 0    0   0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1/2  0   1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1/2  1   0 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1: URL 4 has PageRank value 0.4571875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2: URL 3 has PageRank value 0.4571875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3: URL 2 has PageRank value 0.048125000000000015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4: URL 1 has PageRank value 0.037500000000000006</a:t>
            </a:r>
          </a:p>
          <a:p>
            <a:pPr lvl="1" eaLnBrk="1" hangingPunct="1"/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600" y="2247900"/>
            <a:ext cx="3733800" cy="3162300"/>
            <a:chOff x="228600" y="2247900"/>
            <a:chExt cx="4343400" cy="346710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685800" y="2476500"/>
              <a:ext cx="685800" cy="685800"/>
            </a:xfrm>
            <a:prstGeom prst="smileyFace">
              <a:avLst>
                <a:gd name="adj" fmla="val -4653"/>
              </a:avLst>
            </a:prstGeom>
            <a:solidFill>
              <a:srgbClr val="DC2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3429000" y="2476500"/>
              <a:ext cx="685800" cy="685800"/>
            </a:xfrm>
            <a:prstGeom prst="smileyFace">
              <a:avLst>
                <a:gd name="adj" fmla="val 4653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429000" y="4533900"/>
              <a:ext cx="685800" cy="685800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85800" y="4533900"/>
              <a:ext cx="685800" cy="685800"/>
            </a:xfrm>
            <a:prstGeom prst="smileyFace">
              <a:avLst>
                <a:gd name="adj" fmla="val 1819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43000" y="3162300"/>
              <a:ext cx="1588" cy="1371600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371600" y="2933700"/>
              <a:ext cx="2057400" cy="1588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71600" y="2933700"/>
              <a:ext cx="2057400" cy="1828800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886200" y="3162300"/>
              <a:ext cx="1588" cy="1371600"/>
            </a:xfrm>
            <a:prstGeom prst="line">
              <a:avLst/>
            </a:prstGeom>
            <a:noFill/>
            <a:ln w="1836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71600" y="4991100"/>
              <a:ext cx="2057400" cy="1588"/>
            </a:xfrm>
            <a:prstGeom prst="line">
              <a:avLst/>
            </a:prstGeom>
            <a:noFill/>
            <a:ln w="3672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371600" y="3160713"/>
              <a:ext cx="2057400" cy="1374775"/>
            </a:xfrm>
            <a:prstGeom prst="line">
              <a:avLst/>
            </a:prstGeom>
            <a:noFill/>
            <a:ln w="3672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8600" y="2247900"/>
              <a:ext cx="457200" cy="547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DC2300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04825" y="5219700"/>
              <a:ext cx="379413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00808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22750" y="2247900"/>
              <a:ext cx="34925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00FF00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86200" y="5219700"/>
              <a:ext cx="360363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FFFF00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657600" y="3160713"/>
              <a:ext cx="1588" cy="1374775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4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Introduction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1"/>
            <a:ext cx="8583613" cy="1523999"/>
          </a:xfrm>
        </p:spPr>
        <p:txBody>
          <a:bodyPr>
            <a:normAutofit/>
          </a:bodyPr>
          <a:lstStyle/>
          <a:p>
            <a:pPr eaLnBrk="1" hangingPunct="1"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Web is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huge</a:t>
            </a: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 web pages are extremely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diverse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 terms of content, quality and structure</a:t>
            </a:r>
          </a:p>
          <a:p>
            <a:pPr eaLnBrk="1" hangingPunct="1">
              <a:spcBef>
                <a:spcPts val="550"/>
              </a:spcBef>
              <a:buClrTx/>
              <a:buSzTx/>
              <a:buFontTx/>
              <a:buNone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0875" y="2819401"/>
            <a:ext cx="8583613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How can the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most relevant pages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the user's query be ranked at the top?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80750" y="4267201"/>
            <a:ext cx="8583613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Answer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Take advantage of the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link structure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the Web to produce ranking of every web page known as PageRank</a:t>
            </a:r>
          </a:p>
          <a:p>
            <a:pPr fontAlgn="auto">
              <a:spcAft>
                <a:spcPts val="0"/>
              </a:spcAft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Convergence Properties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Expander graph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= graph where any (not too large) subset of nodes is linked to a larger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neighboring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subset;   	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 web is an expander-like graph!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PageRank &lt;=&gt; Random walk &lt;=&gt; Markov Chain. 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For expander graphs:    p' =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A/d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* p 				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Markov Chain with uniform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distrib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= stationary distribution converges exponentially quickly to uniform distribution</a:t>
            </a:r>
          </a:p>
          <a:p>
            <a:pPr marL="422275" indent="-317500" eaLnBrk="1">
              <a:buClrTx/>
              <a:buSzTx/>
              <a:buFontTx/>
              <a:buNone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										[Nielsen2005]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Rapidly mixing random walk 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= quick convergence to a limiting distribution on the set of nodes in the graph;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The PageRank of a node = the limiting probability that the random walk will be at that node after a sufficiently large time</a:t>
            </a:r>
          </a:p>
        </p:txBody>
      </p:sp>
    </p:spTree>
    <p:extLst>
      <p:ext uri="{BB962C8B-B14F-4D97-AF65-F5344CB8AC3E}">
        <p14:creationId xmlns:p14="http://schemas.microsoft.com/office/powerpoint/2010/main" val="21058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Link Structure of the Web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267200" y="1219200"/>
            <a:ext cx="4697413" cy="5305425"/>
          </a:xfrm>
        </p:spPr>
        <p:txBody>
          <a:bodyPr/>
          <a:lstStyle/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Forward </a:t>
            </a:r>
            <a:r>
              <a:rPr lang="en-US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links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outedges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Backlinks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inedges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e1 and e2 are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Backlinks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e1 is forward link of A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We can never know all the backlinks of a page, but we know all of its forward links (once we download it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more backlinks, the more important the page</a:t>
            </a:r>
          </a:p>
          <a:p>
            <a:endParaRPr lang="ko-KR" altLang="en-US" dirty="0" smtClean="0">
              <a:ea typeface="굴림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162300" cy="363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Link Structure of the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4" name="Picture 4" descr="http://upload.wikimedia.org/wikipedia/commons/thumb/f/fb/PageRanks-Example.svg/596px-PageRanks-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08310"/>
            <a:ext cx="5676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1219200"/>
            <a:ext cx="4191000" cy="5410200"/>
          </a:xfrm>
        </p:spPr>
        <p:txBody>
          <a:bodyPr/>
          <a:lstStyle/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Innovation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: backlinks from high-rated pages are very important!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A page with N 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outlinks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redistributes its rank to the N successor nodes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A page has high rank if the sum of the ranks of its backlinks is high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295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 (equations)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23495"/>
              </p:ext>
            </p:extLst>
          </p:nvPr>
        </p:nvGraphicFramePr>
        <p:xfrm>
          <a:off x="762000" y="1779588"/>
          <a:ext cx="22161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수식" r:id="rId4" imgW="1130040" imgH="469800" progId="Equation.3">
                  <p:embed/>
                </p:oleObj>
              </mc:Choice>
              <mc:Fallback>
                <p:oleObj name="수식" r:id="rId4" imgW="1130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79588"/>
                        <a:ext cx="22161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38" y="2514600"/>
            <a:ext cx="4339462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10730"/>
              </p:ext>
            </p:extLst>
          </p:nvPr>
        </p:nvGraphicFramePr>
        <p:xfrm>
          <a:off x="73025" y="2763838"/>
          <a:ext cx="4191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수식" r:id="rId7" imgW="2311200" imgH="1701720" progId="Equation.3">
                  <p:embed/>
                </p:oleObj>
              </mc:Choice>
              <mc:Fallback>
                <p:oleObj name="수식" r:id="rId7" imgW="231120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763838"/>
                        <a:ext cx="4191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0600" y="19900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7069" y="20164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>
            <a:off x="5279040" y="2201069"/>
            <a:ext cx="12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0741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000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 (equations)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96772"/>
              </p:ext>
            </p:extLst>
          </p:nvPr>
        </p:nvGraphicFramePr>
        <p:xfrm>
          <a:off x="3560762" y="1689894"/>
          <a:ext cx="1455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4" imgW="552960" imgH="182520" progId="">
                  <p:embed/>
                </p:oleObj>
              </mc:Choice>
              <mc:Fallback>
                <p:oleObj r:id="rId4" imgW="552960" imgH="182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2" y="1689894"/>
                        <a:ext cx="14557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28100"/>
              </p:ext>
            </p:extLst>
          </p:nvPr>
        </p:nvGraphicFramePr>
        <p:xfrm>
          <a:off x="407987" y="2601058"/>
          <a:ext cx="8328025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r:id="rId6" imgW="2916360" imgH="1309320" progId="">
                  <p:embed/>
                </p:oleObj>
              </mc:Choice>
              <mc:Fallback>
                <p:oleObj r:id="rId6" imgW="2916360" imgH="1309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" y="2601058"/>
                        <a:ext cx="8328025" cy="342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48163"/>
            <a:ext cx="3695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entury Schoolbook" panose="02040604050505020304" pitchFamily="18" charset="0"/>
                <a:ea typeface="宋体" panose="02010600030101010101" pitchFamily="2" charset="-122"/>
              </a:rPr>
              <a:t>PageRank Calculation: first iteration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6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4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IDB_Theme</Template>
  <TotalTime>2143</TotalTime>
  <Words>1244</Words>
  <Application>Microsoft Office PowerPoint</Application>
  <PresentationFormat>화면 슬라이드 쇼(4:3)</PresentationFormat>
  <Paragraphs>269</Paragraphs>
  <Slides>30</Slides>
  <Notes>17</Notes>
  <HiddenSlides>2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DejaVu Sans</vt:lpstr>
      <vt:lpstr>宋体</vt:lpstr>
      <vt:lpstr>굴림</vt:lpstr>
      <vt:lpstr>맑은 고딕</vt:lpstr>
      <vt:lpstr>Arial</vt:lpstr>
      <vt:lpstr>Calibri</vt:lpstr>
      <vt:lpstr>Century Schoolbook</vt:lpstr>
      <vt:lpstr>Courier New</vt:lpstr>
      <vt:lpstr>Symbol</vt:lpstr>
      <vt:lpstr>Times New Roman</vt:lpstr>
      <vt:lpstr>Wingdings</vt:lpstr>
      <vt:lpstr>IDB_Theme</vt:lpstr>
      <vt:lpstr>수식</vt:lpstr>
      <vt:lpstr>The PageRank Citation Ranking: Bringing Order to the Web</vt:lpstr>
      <vt:lpstr>Outline</vt:lpstr>
      <vt:lpstr>Introduction</vt:lpstr>
      <vt:lpstr>Link Structure of the Web</vt:lpstr>
      <vt:lpstr>Link Structure of the Web</vt:lpstr>
      <vt:lpstr>Simplified PageRank</vt:lpstr>
      <vt:lpstr>Simplified PageRank (equations)</vt:lpstr>
      <vt:lpstr>Simplified PageRank (equations)</vt:lpstr>
      <vt:lpstr>An example of Simplified PageRank</vt:lpstr>
      <vt:lpstr>An example of Simplified PageRank</vt:lpstr>
      <vt:lpstr>An example of Simplified PageRank</vt:lpstr>
      <vt:lpstr>An example of the Problem</vt:lpstr>
      <vt:lpstr>An example of the Problem</vt:lpstr>
      <vt:lpstr>An example of the Problem</vt:lpstr>
      <vt:lpstr>Problem 1 : Rank Sink</vt:lpstr>
      <vt:lpstr>Problem 2 : Dangling Links</vt:lpstr>
      <vt:lpstr>PageRank (equations)</vt:lpstr>
      <vt:lpstr>Computing PageRank</vt:lpstr>
      <vt:lpstr>Quick overview</vt:lpstr>
      <vt:lpstr>Implementation</vt:lpstr>
      <vt:lpstr>Implementation - 2</vt:lpstr>
      <vt:lpstr>Convergence</vt:lpstr>
      <vt:lpstr>Testing on search engines – Title Search</vt:lpstr>
      <vt:lpstr>Testing on search engines - Google</vt:lpstr>
      <vt:lpstr>Testing on search engines </vt:lpstr>
      <vt:lpstr>Applications- Web traffic &amp; PageRank</vt:lpstr>
      <vt:lpstr>Applications – proxy</vt:lpstr>
      <vt:lpstr>Conclusions</vt:lpstr>
      <vt:lpstr>PageRank Example</vt:lpstr>
      <vt:lpstr>Convergence Properties </vt:lpstr>
    </vt:vector>
  </TitlesOfParts>
  <Company>Dolemite's Total Experience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InhoeLee</cp:lastModifiedBy>
  <cp:revision>121</cp:revision>
  <dcterms:created xsi:type="dcterms:W3CDTF">2007-03-20T20:28:13Z</dcterms:created>
  <dcterms:modified xsi:type="dcterms:W3CDTF">2013-07-05T05:00:27Z</dcterms:modified>
</cp:coreProperties>
</file>