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0" r:id="rId3"/>
    <p:sldId id="291" r:id="rId4"/>
    <p:sldId id="292" r:id="rId5"/>
    <p:sldId id="293" r:id="rId6"/>
    <p:sldId id="295" r:id="rId7"/>
    <p:sldId id="294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8" r:id="rId17"/>
    <p:sldId id="309" r:id="rId18"/>
    <p:sldId id="304" r:id="rId19"/>
    <p:sldId id="305" r:id="rId20"/>
    <p:sldId id="306" r:id="rId21"/>
    <p:sldId id="307" r:id="rId2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CC"/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5863" autoAdjust="0"/>
  </p:normalViewPr>
  <p:slideViewPr>
    <p:cSldViewPr snapToGrid="0">
      <p:cViewPr varScale="1">
        <p:scale>
          <a:sx n="77" d="100"/>
          <a:sy n="77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16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Discovery and Data Mining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5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2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1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Disparity – </a:t>
            </a:r>
            <a:r>
              <a:rPr lang="ko-KR" altLang="en-US" dirty="0" smtClean="0"/>
              <a:t>차이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불공평성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8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21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Stream Sampling for Frequency Cap Statistics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 smtClean="0"/>
              <a:t>Edith Cohen</a:t>
            </a:r>
          </a:p>
          <a:p>
            <a:pPr algn="l"/>
            <a:r>
              <a:rPr lang="en-US" altLang="ko-KR" dirty="0" smtClean="0"/>
              <a:t>Google Research, CA, USA, </a:t>
            </a:r>
            <a:r>
              <a:rPr lang="en-US" altLang="ko-KR" dirty="0" smtClean="0"/>
              <a:t>Tel Aviv University, Israel</a:t>
            </a:r>
          </a:p>
          <a:p>
            <a:pPr algn="l"/>
            <a:r>
              <a:rPr lang="en-US" altLang="ko-KR" dirty="0" smtClean="0"/>
              <a:t>KDD’15</a:t>
            </a:r>
          </a:p>
          <a:p>
            <a:pPr algn="r"/>
            <a:r>
              <a:rPr lang="en-US" altLang="ko-KR" dirty="0" smtClean="0"/>
              <a:t>2016.2.12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Hyesung Oh(Some slides from author)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Unifies </a:t>
            </a:r>
            <a:r>
              <a:rPr lang="en-US" altLang="ko-KR" dirty="0"/>
              <a:t>classic schemes for distinct or sum statistics, </a:t>
            </a:r>
            <a:r>
              <a:rPr lang="en-US" altLang="ko-KR" dirty="0" smtClean="0"/>
              <a:t>generalizes bottom-k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Properties of </a:t>
            </a:r>
            <a:r>
              <a:rPr lang="en-US" altLang="ko-KR" dirty="0" err="1" smtClean="0"/>
              <a:t>ElementScore</a:t>
            </a:r>
            <a:r>
              <a:rPr lang="en-US" altLang="ko-KR" dirty="0" smtClean="0"/>
              <a:t>: Distribution depends only on x and w. Can be dependent for same key, independent for different keys.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Sampling framework for </a:t>
            </a:r>
            <a:r>
              <a:rPr lang="en-US" altLang="ko-KR" dirty="0" err="1"/>
              <a:t>unaggregated</a:t>
            </a:r>
            <a:r>
              <a:rPr lang="en-US" altLang="ko-KR" dirty="0"/>
              <a:t> data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4155"/>
              </p:ext>
            </p:extLst>
          </p:nvPr>
        </p:nvGraphicFramePr>
        <p:xfrm>
          <a:off x="662399" y="2073406"/>
          <a:ext cx="774341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34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en-US" altLang="ko-KR" dirty="0" smtClean="0"/>
                        <a:t>Scores of elements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Scheme is specified by a random mapping </a:t>
                      </a:r>
                      <a:r>
                        <a:rPr lang="en-US" altLang="ko-KR" dirty="0" err="1" smtClean="0"/>
                        <a:t>ElementScore</a:t>
                      </a:r>
                      <a:r>
                        <a:rPr lang="en-US" altLang="ko-KR" dirty="0" smtClean="0"/>
                        <a:t>(h) of elements h = (x, w) to a numeric score.</a:t>
                      </a: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3226850"/>
                  </p:ext>
                </p:extLst>
              </p:nvPr>
            </p:nvGraphicFramePr>
            <p:xfrm>
              <a:off x="662399" y="4104710"/>
              <a:ext cx="7743413" cy="1032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4341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2. Seeds of keys</a:t>
                          </a:r>
                          <a:endParaRPr lang="en-US" altLang="ko-KR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The seed of a key x is the minimum score of all its elements.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seed(x)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𝑤𝑖𝑡h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𝑘𝑒𝑦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ElementScore(h)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3226850"/>
                  </p:ext>
                </p:extLst>
              </p:nvPr>
            </p:nvGraphicFramePr>
            <p:xfrm>
              <a:off x="662399" y="4104710"/>
              <a:ext cx="7743413" cy="1032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4341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2. Seeds of keys</a:t>
                          </a:r>
                          <a:endParaRPr lang="en-US" altLang="ko-KR" dirty="0" smtClean="0"/>
                        </a:p>
                      </a:txBody>
                      <a:tcPr/>
                    </a:tc>
                  </a:tr>
                  <a:tr h="6617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" t="-60550" r="-393" b="-110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40803"/>
              </p:ext>
            </p:extLst>
          </p:nvPr>
        </p:nvGraphicFramePr>
        <p:xfrm>
          <a:off x="662399" y="5341716"/>
          <a:ext cx="774341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3413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3. Sample (S, </a:t>
                      </a:r>
                      <a:r>
                        <a:rPr lang="el-GR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τ</a:t>
                      </a:r>
                      <a:r>
                        <a:rPr lang="en-US" altLang="ko-KR" dirty="0" smtClean="0"/>
                        <a:t> )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 &lt;- the k keys with smallest seed(x) (and their seed values)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τ</a:t>
                      </a:r>
                      <a:r>
                        <a:rPr lang="en-US" altLang="ko-KR" dirty="0" smtClean="0"/>
                        <a:t> &lt;-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the (k + 1)</a:t>
                      </a:r>
                      <a:r>
                        <a:rPr lang="en-US" altLang="ko-KR" dirty="0" err="1" smtClean="0"/>
                        <a:t>st</a:t>
                      </a:r>
                      <a:r>
                        <a:rPr lang="en-US" altLang="ko-KR" dirty="0" smtClean="0"/>
                        <a:t> smallest seed value.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3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err="1" smtClean="0"/>
                  <a:t>Unaggregated</a:t>
                </a:r>
                <a:r>
                  <a:rPr lang="en-US" altLang="ko-KR" dirty="0" smtClean="0"/>
                  <a:t> data: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(with 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ElementScore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(h))</a:t>
                </a: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The aggregated view: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with </a:t>
                </a:r>
                <a:r>
                  <a:rPr lang="en-US" altLang="ko-KR" dirty="0" smtClean="0">
                    <a:solidFill>
                      <a:srgbClr val="00FF00"/>
                    </a:solidFill>
                  </a:rPr>
                  <a:t>seed(x)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Sample of size k = 2:                           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 smtClean="0"/>
                  <a:t> = 0.29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Sampling </a:t>
            </a:r>
            <a:r>
              <a:rPr lang="en-US" altLang="ko-KR" dirty="0" err="1"/>
              <a:t>unaggregated</a:t>
            </a:r>
            <a:r>
              <a:rPr lang="en-US" altLang="ko-KR" dirty="0"/>
              <a:t> data: Example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02" y="1801269"/>
            <a:ext cx="6143625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314" y="3200661"/>
            <a:ext cx="4248150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314" y="4663489"/>
            <a:ext cx="20955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distinct sample is a uniform sample of k active keys (keys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 smtClean="0"/>
                  <a:t>&gt; </a:t>
                </a:r>
                <a:r>
                  <a:rPr lang="en-US" altLang="ko-KR" dirty="0"/>
                  <a:t>0</a:t>
                </a:r>
                <a:r>
                  <a:rPr lang="en-US" altLang="ko-KR" dirty="0" smtClean="0"/>
                  <a:t>).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Correctness: All elements with same key x have the same score and </a:t>
                </a:r>
                <a:r>
                  <a:rPr lang="en-US" altLang="ko-KR" dirty="0" smtClean="0"/>
                  <a:t>thus seed(x</a:t>
                </a:r>
                <a:r>
                  <a:rPr lang="en-US" altLang="ko-KR" dirty="0"/>
                  <a:t>) </a:t>
                </a:r>
                <a:r>
                  <a:rPr lang="en-US" altLang="ko-KR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≡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Hash(x). The sample is the k active keys with smallest hash.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 r="-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Distinct </a:t>
            </a:r>
            <a:r>
              <a:rPr lang="en-US" altLang="ko-KR" dirty="0"/>
              <a:t>sampling, casted in our framework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48228"/>
              </p:ext>
            </p:extLst>
          </p:nvPr>
        </p:nvGraphicFramePr>
        <p:xfrm>
          <a:off x="662399" y="2236244"/>
          <a:ext cx="83022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2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Scoring for distinct sampling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ElementScore</a:t>
                      </a:r>
                      <a:r>
                        <a:rPr lang="en-US" altLang="ko-KR" dirty="0" smtClean="0"/>
                        <a:t>(h) = Hash(x), for random hash Hash(x) 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∼ </a:t>
                      </a:r>
                      <a:r>
                        <a:rPr lang="en-US" altLang="ko-KR" dirty="0" smtClean="0"/>
                        <a:t>U[0, 1]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0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Each key 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&gt; 0 is sampled (conditioned on hashes of other keys</a:t>
                </a:r>
                <a:r>
                  <a:rPr lang="en-US" altLang="ko-KR" dirty="0" smtClean="0"/>
                  <a:t>) with </a:t>
                </a:r>
                <a:r>
                  <a:rPr lang="en-US" altLang="ko-KR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Since </a:t>
                </a:r>
                <a:r>
                  <a:rPr lang="en-US" altLang="ko-KR" dirty="0"/>
                  <a:t>we also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:r>
                  <a:rPr lang="en-US" altLang="ko-KR" dirty="0"/>
                  <a:t>we can use for any f the unbiased </a:t>
                </a:r>
                <a:r>
                  <a:rPr lang="en-US" altLang="ko-KR" dirty="0" smtClean="0"/>
                  <a:t>inverse probability </a:t>
                </a:r>
                <a:r>
                  <a:rPr lang="en-US" altLang="ko-KR" dirty="0"/>
                  <a:t>estimate [HT52</a:t>
                </a:r>
                <a:r>
                  <a:rPr lang="en-US" altLang="ko-KR" dirty="0" smtClean="0"/>
                  <a:t>]: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Estimate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quality</a:t>
                </a:r>
                <a:r>
                  <a:rPr lang="en-US" altLang="ko-KR" dirty="0"/>
                  <a:t>: The sample and estimator are </a:t>
                </a:r>
                <a:r>
                  <a:rPr lang="en-US" altLang="ko-KR" dirty="0" err="1"/>
                  <a:t>ppswor</a:t>
                </a:r>
                <a:r>
                  <a:rPr lang="en-US" altLang="ko-KR" dirty="0"/>
                  <a:t> with respect </a:t>
                </a:r>
                <a:r>
                  <a:rPr lang="en-US" altLang="ko-KR" dirty="0" smtClean="0"/>
                  <a:t>to weights </a:t>
                </a:r>
                <a:r>
                  <a:rPr lang="en-US" altLang="ko-KR" dirty="0"/>
                  <a:t>f (w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from a distinct sample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038475"/>
            <a:ext cx="4248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3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Sample and Hold (counting samples) [GM98, EV02</a:t>
            </a:r>
            <a:r>
              <a:rPr lang="en-US" altLang="ko-KR" dirty="0" smtClean="0"/>
              <a:t>]:</a:t>
            </a:r>
          </a:p>
          <a:p>
            <a:endParaRPr lang="en-US" altLang="ko-KR" dirty="0"/>
          </a:p>
          <a:p>
            <a:r>
              <a:rPr lang="en-US" altLang="ko-KR" dirty="0"/>
              <a:t>Can be used with a </a:t>
            </a:r>
            <a:r>
              <a:rPr lang="en-US" altLang="ko-KR" dirty="0" smtClean="0"/>
              <a:t>fixed-size </a:t>
            </a:r>
            <a:r>
              <a:rPr lang="en-US" altLang="ko-KR" dirty="0"/>
              <a:t>sample k; Equivalent to </a:t>
            </a:r>
            <a:r>
              <a:rPr lang="en-US" altLang="ko-KR" dirty="0" err="1" smtClean="0"/>
              <a:t>ppswor</a:t>
            </a:r>
            <a:r>
              <a:rPr lang="en-US" altLang="ko-KR" dirty="0" smtClean="0"/>
              <a:t> [CDK+14];</a:t>
            </a:r>
            <a:endParaRPr lang="en-US" altLang="ko-KR" dirty="0"/>
          </a:p>
          <a:p>
            <a:r>
              <a:rPr lang="en-US" altLang="ko-KR" dirty="0"/>
              <a:t>Continuous version (element weights) [CCD11].</a:t>
            </a:r>
          </a:p>
          <a:p>
            <a:r>
              <a:rPr lang="en-US" altLang="ko-KR" dirty="0"/>
              <a:t>Sample and Hold casted in our framework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The minimum of independent exponential random variables is </a:t>
            </a:r>
            <a:r>
              <a:rPr lang="en-US" altLang="ko-KR" dirty="0" smtClean="0"/>
              <a:t>an exponential </a:t>
            </a:r>
            <a:r>
              <a:rPr lang="en-US" altLang="ko-KR" dirty="0"/>
              <a:t>random variable with a parameter that is the sum of </a:t>
            </a:r>
            <a:r>
              <a:rPr lang="en-US" altLang="ko-KR" dirty="0" smtClean="0"/>
              <a:t>their parameters</a:t>
            </a:r>
            <a:r>
              <a:rPr lang="en-US" altLang="ko-KR" dirty="0"/>
              <a:t>. We get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for sum statistics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859988"/>
                  </p:ext>
                </p:extLst>
              </p:nvPr>
            </p:nvGraphicFramePr>
            <p:xfrm>
              <a:off x="662399" y="1835411"/>
              <a:ext cx="806824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8241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If x </a:t>
                          </a:r>
                          <a:r>
                            <a:rPr lang="en-US" altLang="ko-KR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+mn-cs"/>
                            </a:rPr>
                            <a:t>∈</a:t>
                          </a:r>
                          <a:r>
                            <a:rPr lang="en-US" altLang="ko-KR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S, increment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u="none" strike="noStrike" kern="1200" baseline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u="none" strike="noStrike" kern="1200" baseline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800" b="0" i="1" u="none" strike="noStrike" kern="1200" baseline="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. Otherwise, cache if rand() &lt; </a:t>
                          </a:r>
                          <a:r>
                            <a:rPr lang="el-GR" altLang="ko-KR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돋움" panose="020B0600000101010101" pitchFamily="50" charset="-127"/>
                              <a:ea typeface="돋움" panose="020B0600000101010101" pitchFamily="50" charset="-127"/>
                              <a:cs typeface="+mn-cs"/>
                            </a:rPr>
                            <a:t>τ</a:t>
                          </a:r>
                          <a:r>
                            <a:rPr lang="en-US" altLang="ko-KR" sz="1800" b="0" i="0" u="none" strike="noStrike" kern="1200" baseline="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.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859988"/>
                  </p:ext>
                </p:extLst>
              </p:nvPr>
            </p:nvGraphicFramePr>
            <p:xfrm>
              <a:off x="662399" y="1835411"/>
              <a:ext cx="806824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824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" t="-11475" r="-302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05027"/>
              </p:ext>
            </p:extLst>
          </p:nvPr>
        </p:nvGraphicFramePr>
        <p:xfrm>
          <a:off x="662398" y="3974299"/>
          <a:ext cx="80682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2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Element scoring function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ElementScore</a:t>
                      </a:r>
                      <a:r>
                        <a:rPr lang="en-US" altLang="ko-KR" dirty="0" smtClean="0"/>
                        <a:t>(h=(</a:t>
                      </a:r>
                      <a:r>
                        <a:rPr lang="en-US" altLang="ko-KR" dirty="0" err="1" smtClean="0"/>
                        <a:t>x,w</a:t>
                      </a:r>
                      <a:r>
                        <a:rPr lang="en-US" altLang="ko-KR" dirty="0" smtClean="0"/>
                        <a:t>)) 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Exp</a:t>
                      </a:r>
                      <a:r>
                        <a:rPr lang="en-US" altLang="ko-KR" dirty="0" smtClean="0"/>
                        <a:t>[w]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655" y="5969677"/>
            <a:ext cx="61817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Caveat! </a:t>
                </a:r>
                <a:r>
                  <a:rPr lang="en-US" altLang="ko-KR" dirty="0" smtClean="0"/>
                  <a:t>We do have a </a:t>
                </a:r>
                <a:r>
                  <a:rPr lang="en-US" altLang="ko-KR" dirty="0" err="1"/>
                  <a:t>ppswor</a:t>
                </a:r>
                <a:r>
                  <a:rPr lang="en-US" altLang="ko-KR" dirty="0"/>
                  <a:t> sample S and the threshold </a:t>
                </a:r>
                <a:r>
                  <a:rPr lang="el-GR" altLang="ko-KR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τ</a:t>
                </a:r>
                <a:r>
                  <a:rPr lang="en-US" altLang="ko-KR" dirty="0" smtClean="0"/>
                  <a:t>,but exact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for x </a:t>
                </a:r>
                <a:r>
                  <a:rPr lang="en-US" altLang="ko-KR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∈ </a:t>
                </a:r>
                <a:r>
                  <a:rPr lang="en-US" altLang="ko-KR" dirty="0" smtClean="0"/>
                  <a:t>S </a:t>
                </a:r>
                <a:r>
                  <a:rPr lang="en-US" altLang="ko-KR" dirty="0"/>
                  <a:t>are needed for the inverse probability </a:t>
                </a:r>
                <a:r>
                  <a:rPr lang="en-US" altLang="ko-KR" dirty="0" smtClean="0"/>
                  <a:t>estimator. When </a:t>
                </a:r>
                <a:r>
                  <a:rPr lang="en-US" altLang="ko-KR" dirty="0"/>
                  <a:t>streaming (single pass), we can start </a:t>
                </a:r>
                <a:r>
                  <a:rPr lang="en-US" altLang="ko-KR" dirty="0" smtClean="0"/>
                  <a:t>“counting</a:t>
                </a:r>
                <a:r>
                  <a:rPr lang="en-US" altLang="ko-KR" dirty="0"/>
                  <a:t>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 only after </a:t>
                </a:r>
                <a:r>
                  <a:rPr lang="en-US" altLang="ko-KR" dirty="0" smtClean="0"/>
                  <a:t>x enters </a:t>
                </a:r>
                <a:r>
                  <a:rPr lang="en-US" altLang="ko-KR" dirty="0"/>
                  <a:t>the cache, so we may miss some elements and only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Solutions</a:t>
                </a:r>
                <a:r>
                  <a:rPr lang="en-US" altLang="ko-KR" dirty="0" smtClean="0"/>
                  <a:t>:</a:t>
                </a:r>
              </a:p>
              <a:p>
                <a:pPr lvl="1"/>
                <a:r>
                  <a:rPr lang="en-US" altLang="ko-KR" dirty="0"/>
                  <a:t>2-passes: Use the </a:t>
                </a:r>
                <a:r>
                  <a:rPr lang="en-US" altLang="ko-KR" dirty="0" smtClean="0"/>
                  <a:t>first </a:t>
                </a:r>
                <a:r>
                  <a:rPr lang="en-US" altLang="ko-KR" dirty="0"/>
                  <a:t>pass to identify the set S of sampled </a:t>
                </a:r>
                <a:r>
                  <a:rPr lang="en-US" altLang="ko-KR" dirty="0" smtClean="0"/>
                  <a:t>keys. Use </a:t>
                </a:r>
                <a:r>
                  <a:rPr lang="en-US" altLang="ko-KR" dirty="0"/>
                  <a:t>a second pass to exactly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 for sampled keys. </a:t>
                </a:r>
                <a:r>
                  <a:rPr lang="en-US" altLang="ko-KR" dirty="0" smtClean="0"/>
                  <a:t>Apply </a:t>
                </a:r>
                <a:r>
                  <a:rPr lang="en-US" altLang="ko-KR" dirty="0" err="1" smtClean="0"/>
                  <a:t>ppswor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inverse probability estimator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/>
                  <a:t>Work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 : For estimating sum statistics, we can add </a:t>
                </a:r>
                <a:r>
                  <a:rPr lang="en-US" altLang="ko-KR" dirty="0" smtClean="0"/>
                  <a:t>expected weight </a:t>
                </a:r>
                <a:r>
                  <a:rPr lang="en-US" altLang="ko-KR" dirty="0"/>
                  <a:t>of missed </a:t>
                </a:r>
                <a:r>
                  <a:rPr lang="en-US" altLang="ko-KR" dirty="0" smtClean="0"/>
                  <a:t>prefix </a:t>
                </a:r>
                <a:r>
                  <a:rPr lang="en-US" altLang="ko-KR" dirty="0"/>
                  <a:t>[GM98, EV02, CDK+14] (discrete) [CCD11</a:t>
                </a:r>
                <a:r>
                  <a:rPr lang="en-US" altLang="ko-KR" dirty="0" smtClean="0"/>
                  <a:t>] (</a:t>
                </a:r>
                <a:r>
                  <a:rPr lang="en-US" altLang="ko-KR" dirty="0"/>
                  <a:t>continuous) to each sampled key in segment to obtain an </a:t>
                </a:r>
                <a:r>
                  <a:rPr lang="en-US" altLang="ko-KR" dirty="0" smtClean="0"/>
                  <a:t>unbiased estimate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984" r="-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Unaggregated</a:t>
            </a:r>
            <a:r>
              <a:rPr lang="en-US" altLang="ko-KR" dirty="0"/>
              <a:t> data: Estimating sum statistics from </a:t>
            </a:r>
            <a:r>
              <a:rPr lang="en-US" altLang="ko-KR" dirty="0" err="1"/>
              <a:t>ppswor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3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Hurdle 1</a:t>
                </a:r>
              </a:p>
              <a:p>
                <a:pPr lvl="1"/>
                <a:r>
                  <a:rPr lang="en-US" altLang="ko-KR" dirty="0"/>
                  <a:t>To obtain a sample with gold standard quality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𝑐𝑎𝑝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:r>
                  <a:rPr lang="en-US" altLang="ko-KR" dirty="0"/>
                  <a:t>we </a:t>
                </a:r>
                <a:r>
                  <a:rPr lang="en-US" altLang="ko-KR" dirty="0" smtClean="0"/>
                  <a:t>need element </a:t>
                </a:r>
                <a:r>
                  <a:rPr lang="en-US" altLang="ko-KR" dirty="0"/>
                  <a:t>scoring that would result in inclusion probability </a:t>
                </a:r>
                <a:r>
                  <a:rPr lang="en-US" altLang="ko-KR" dirty="0" smtClean="0"/>
                  <a:t>roughly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 smtClean="0"/>
              </a:p>
              <a:p>
                <a:r>
                  <a:rPr lang="en-US" altLang="ko-KR" dirty="0" smtClean="0"/>
                  <a:t>Hurdle 2</a:t>
                </a:r>
              </a:p>
              <a:p>
                <a:pPr lvl="1"/>
                <a:r>
                  <a:rPr lang="en-US" altLang="ko-KR" dirty="0"/>
                  <a:t>Streaming: Even if we have the </a:t>
                </a:r>
                <a:r>
                  <a:rPr lang="en-US" altLang="ko-KR" dirty="0" smtClean="0"/>
                  <a:t>“right</a:t>
                </a:r>
                <a:r>
                  <a:rPr lang="en-US" altLang="ko-KR" dirty="0"/>
                  <a:t>" sampling probabilities, </a:t>
                </a:r>
                <a:r>
                  <a:rPr lang="en-US" altLang="ko-KR" dirty="0" smtClean="0"/>
                  <a:t>when using </a:t>
                </a:r>
                <a:r>
                  <a:rPr lang="en-US" altLang="ko-KR" dirty="0"/>
                  <a:t>a single pass we need estimators that work with </a:t>
                </a:r>
                <a:r>
                  <a:rPr lang="en-US" altLang="ko-KR" dirty="0" smtClean="0"/>
                  <a:t>observed counts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 smtClean="0"/>
                  <a:t> instead </a:t>
                </a:r>
                <a:r>
                  <a:rPr lang="en-US" altLang="ko-KR" dirty="0"/>
                  <a:t>of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 r="-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ko-KR" dirty="0" smtClean="0"/>
                  <a:t>-capped </a:t>
                </a:r>
                <a:r>
                  <a:rPr lang="en-US" altLang="ko-KR" dirty="0"/>
                  <a:t>sampling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6" t="-9677" b="-18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7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ko-KR" dirty="0"/>
                  <a:t>-capped sampling: Hurdle 1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6" t="-9677" b="-18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17" y="1468824"/>
            <a:ext cx="72866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1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Sampling algorithms and estimators were implemented in Python using </a:t>
                </a:r>
                <a:r>
                  <a:rPr lang="en-US" altLang="ko-KR" dirty="0" err="1" smtClean="0"/>
                  <a:t>numpy.random</a:t>
                </a:r>
                <a:r>
                  <a:rPr lang="en-US" altLang="ko-KR" dirty="0" smtClean="0"/>
                  <a:t> and </a:t>
                </a:r>
                <a:r>
                  <a:rPr lang="en-US" altLang="ko-KR" dirty="0" err="1" smtClean="0"/>
                  <a:t>hashlib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libraries.</a:t>
                </a:r>
              </a:p>
              <a:p>
                <a:r>
                  <a:rPr lang="en-US" altLang="ko-KR" dirty="0" smtClean="0"/>
                  <a:t>Performed on MacBook Air and Mac mini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What is the behavior on realistic instances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US" altLang="ko-KR" dirty="0"/>
                  <a:t>Quantify gain from second pass</a:t>
                </a:r>
              </a:p>
              <a:p>
                <a:pPr lvl="1"/>
                <a:r>
                  <a:rPr lang="en-US" altLang="ko-KR" dirty="0"/>
                  <a:t>Understand actual dependence on disparity</a:t>
                </a:r>
              </a:p>
              <a:p>
                <a:pPr lvl="1"/>
                <a:r>
                  <a:rPr lang="en-US" altLang="ko-KR" dirty="0"/>
                  <a:t>How much do we gain from skew (as in aggregated data) </a:t>
                </a:r>
                <a:r>
                  <a:rPr lang="en-US" altLang="ko-KR" dirty="0" smtClean="0"/>
                  <a:t>?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Experiments on </a:t>
                </a:r>
                <a:r>
                  <a:rPr lang="en-US" altLang="ko-KR" dirty="0" err="1">
                    <a:solidFill>
                      <a:srgbClr val="0000FF"/>
                    </a:solidFill>
                  </a:rPr>
                  <a:t>Zipf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 distributions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:</a:t>
                </a:r>
              </a:p>
              <a:p>
                <a:pPr lvl="1"/>
                <a:r>
                  <a:rPr lang="en-US" altLang="ko-KR" dirty="0" err="1"/>
                  <a:t>Zipf</a:t>
                </a:r>
                <a:r>
                  <a:rPr lang="en-US" altLang="ko-KR" dirty="0"/>
                  <a:t> parameters </a:t>
                </a:r>
                <a:r>
                  <a:rPr lang="el-GR" altLang="ko-KR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α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∈ </a:t>
                </a:r>
                <a:r>
                  <a:rPr lang="en-US" altLang="ko-KR" dirty="0" smtClean="0"/>
                  <a:t>[1, </a:t>
                </a:r>
                <a:r>
                  <a:rPr lang="en-US" altLang="ko-KR" dirty="0"/>
                  <a:t>2]</a:t>
                </a:r>
              </a:p>
              <a:p>
                <a:pPr lvl="1"/>
                <a:r>
                  <a:rPr lang="en-US" altLang="ko-KR" dirty="0"/>
                  <a:t>Segment=full population</a:t>
                </a:r>
              </a:p>
              <a:p>
                <a:pPr lvl="1"/>
                <a:r>
                  <a:rPr lang="en-US" altLang="ko-KR" dirty="0"/>
                  <a:t>Swept query cap T and sampling-scheme cap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3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91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ko-KR" dirty="0" smtClean="0"/>
                  <a:t>Simulation Results for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en-US" altLang="ko-KR" dirty="0"/>
                  <a:t>capped samples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47" t="-3226" b="-10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75" y="1345581"/>
            <a:ext cx="72866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6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</a:t>
            </a:r>
            <a:r>
              <a:rPr lang="en-US" altLang="ko-KR" dirty="0" smtClean="0">
                <a:solidFill>
                  <a:srgbClr val="0000FF"/>
                </a:solidFill>
              </a:rPr>
              <a:t>elements</a:t>
            </a:r>
            <a:r>
              <a:rPr lang="en-US" altLang="ko-KR" dirty="0" smtClean="0"/>
              <a:t> ( x, w ) have a </a:t>
            </a:r>
            <a:r>
              <a:rPr lang="en-US" altLang="ko-KR" dirty="0" smtClean="0">
                <a:solidFill>
                  <a:srgbClr val="0000FF"/>
                </a:solidFill>
              </a:rPr>
              <a:t>key</a:t>
            </a:r>
            <a:r>
              <a:rPr lang="en-US" altLang="ko-KR" dirty="0" smtClean="0"/>
              <a:t> x and a numeric </a:t>
            </a:r>
            <a:r>
              <a:rPr lang="en-US" altLang="ko-KR" dirty="0" smtClean="0">
                <a:solidFill>
                  <a:srgbClr val="0000FF"/>
                </a:solidFill>
              </a:rPr>
              <a:t>value</a:t>
            </a:r>
            <a:r>
              <a:rPr lang="en-US" altLang="ko-KR" dirty="0" smtClean="0"/>
              <a:t> w &gt; 0</a:t>
            </a:r>
          </a:p>
          <a:p>
            <a:pPr lvl="1"/>
            <a:r>
              <a:rPr lang="en-US" altLang="ko-KR" sz="1800" dirty="0" smtClean="0"/>
              <a:t>Elements are streamed or distributed, no particular order / partition</a:t>
            </a:r>
          </a:p>
          <a:p>
            <a:pPr lvl="1"/>
            <a:r>
              <a:rPr lang="en-US" altLang="ko-KR" sz="1800" dirty="0" smtClean="0"/>
              <a:t>“</a:t>
            </a:r>
            <a:r>
              <a:rPr lang="en-US" altLang="ko-KR" sz="1800" dirty="0" err="1" smtClean="0">
                <a:solidFill>
                  <a:srgbClr val="0000FF"/>
                </a:solidFill>
              </a:rPr>
              <a:t>Unaggregated</a:t>
            </a:r>
            <a:r>
              <a:rPr lang="en-US" altLang="ko-KR" sz="1800" dirty="0" smtClean="0"/>
              <a:t>” : Multiple elements can have the same key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“</a:t>
            </a:r>
            <a:r>
              <a:rPr lang="en-US" altLang="ko-KR" sz="1800" dirty="0" smtClean="0">
                <a:solidFill>
                  <a:srgbClr val="0000FF"/>
                </a:solidFill>
              </a:rPr>
              <a:t>Aggregated</a:t>
            </a:r>
            <a:r>
              <a:rPr lang="en-US" altLang="ko-KR" sz="1800" dirty="0" smtClean="0"/>
              <a:t>” : Elements have unique keys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</a:rPr>
              <a:t>Queries are typically specified over the aggregated view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Model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56" y="2454187"/>
            <a:ext cx="6896100" cy="1047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30" y="4010990"/>
            <a:ext cx="4286250" cy="112395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6989524" y="2242159"/>
            <a:ext cx="313150" cy="32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40252" y="1996982"/>
            <a:ext cx="8739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>
                <a:solidFill>
                  <a:srgbClr val="0000FF"/>
                </a:solidFill>
              </a:rPr>
              <a:t>element</a:t>
            </a:r>
            <a:endParaRPr lang="ko-KR" altLang="en-US" sz="1700" dirty="0">
              <a:solidFill>
                <a:srgbClr val="0000FF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858002" y="2754811"/>
            <a:ext cx="594984" cy="7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6838363" y="3180695"/>
            <a:ext cx="534054" cy="4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3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Actual NRMSE is lower than worst-case:</a:t>
                </a:r>
              </a:p>
              <a:p>
                <a:pPr lvl="1"/>
                <a:r>
                  <a:rPr lang="en-US" altLang="ko-KR" dirty="0"/>
                  <a:t>We do not see </a:t>
                </a:r>
                <a:r>
                  <a:rPr lang="en-US" altLang="ko-KR" dirty="0" smtClean="0"/>
                  <a:t>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rad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factor (comes in when many </a:t>
                </a:r>
                <a:r>
                  <a:rPr lang="en-US" altLang="ko-KR" dirty="0" smtClean="0"/>
                  <a:t>keys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 smtClean="0"/>
                  <a:t>).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Gain from skew: Observed for large T</a:t>
                </a:r>
              </a:p>
              <a:p>
                <a:pPr lvl="2"/>
                <a:r>
                  <a:rPr lang="en-US" altLang="ko-KR" dirty="0"/>
                  <a:t>Note that when T </a:t>
                </a:r>
                <a:r>
                  <a:rPr lang="en-US" altLang="ko-KR" dirty="0" smtClean="0"/>
                  <a:t>&lt;&lt;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, skew </a:t>
                </a:r>
                <a:r>
                  <a:rPr lang="en-US" altLang="ko-KR" dirty="0"/>
                  <a:t>can hurt us on </a:t>
                </a:r>
                <a:r>
                  <a:rPr lang="en-US" altLang="ko-KR" dirty="0" smtClean="0"/>
                  <a:t>“worst-case</a:t>
                </a:r>
                <a:r>
                  <a:rPr lang="en-US" altLang="ko-KR" dirty="0"/>
                  <a:t>" </a:t>
                </a:r>
                <a:r>
                  <a:rPr lang="en-US" altLang="ko-KR" dirty="0" smtClean="0"/>
                  <a:t>segments of </a:t>
                </a:r>
                <a:r>
                  <a:rPr lang="en-US" altLang="ko-KR" dirty="0"/>
                  <a:t>many light keys</a:t>
                </a:r>
              </a:p>
              <a:p>
                <a:r>
                  <a:rPr lang="en-US" altLang="ko-KR" dirty="0"/>
                  <a:t>Much better to use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 smtClean="0"/>
                  <a:t> T</a:t>
                </a:r>
                <a:endParaRPr lang="en-US" altLang="ko-KR" dirty="0"/>
              </a:p>
              <a:p>
                <a:r>
                  <a:rPr lang="en-US" altLang="ko-KR" dirty="0"/>
                  <a:t>2-pass estimation quality is within 10% of 1-pass ( </a:t>
                </a:r>
                <a:r>
                  <a:rPr lang="en-US" altLang="ko-KR" dirty="0" smtClean="0"/>
                  <a:t>=&gt; </a:t>
                </a:r>
                <a:r>
                  <a:rPr lang="en-US" altLang="ko-KR" dirty="0"/>
                  <a:t>use </a:t>
                </a:r>
                <a:r>
                  <a:rPr lang="en-US" altLang="ko-KR" dirty="0" smtClean="0"/>
                  <a:t>2-pass to </a:t>
                </a:r>
                <a:r>
                  <a:rPr lang="en-US" altLang="ko-KR" dirty="0"/>
                  <a:t>distribute computation but not to improve estimation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 r="-1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Observations from Simulations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19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Summary:</a:t>
                </a:r>
              </a:p>
              <a:p>
                <a:pPr lvl="1"/>
                <a:r>
                  <a:rPr lang="en-US" altLang="ko-KR" dirty="0"/>
                  <a:t>Aggregated data: Optimal multi-objective sampling scheme for all</a:t>
                </a:r>
              </a:p>
              <a:p>
                <a:pPr lvl="1"/>
                <a:r>
                  <a:rPr lang="en-US" altLang="ko-KR" dirty="0"/>
                  <a:t>monotone f</a:t>
                </a:r>
              </a:p>
              <a:p>
                <a:pPr lvl="1"/>
                <a:r>
                  <a:rPr lang="en-US" altLang="ko-KR" dirty="0" err="1"/>
                  <a:t>Unaggregated</a:t>
                </a:r>
                <a:r>
                  <a:rPr lang="en-US" altLang="ko-KR" dirty="0"/>
                  <a:t> data: Sampling framework which </a:t>
                </a:r>
                <a:r>
                  <a:rPr lang="en-US" altLang="ko-KR" dirty="0" smtClean="0"/>
                  <a:t>unifies </a:t>
                </a:r>
                <a:r>
                  <a:rPr lang="en-US" altLang="ko-KR" dirty="0"/>
                  <a:t>and extends</a:t>
                </a:r>
              </a:p>
              <a:p>
                <a:pPr lvl="1"/>
                <a:r>
                  <a:rPr lang="en-US" altLang="ko-KR" dirty="0"/>
                  <a:t>classic solutions for distinct and sum statistics.</a:t>
                </a:r>
              </a:p>
              <a:p>
                <a:pPr lvl="1"/>
                <a:r>
                  <a:rPr lang="en-US" altLang="ko-KR" dirty="0"/>
                  <a:t>First solution for mid-range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statistics, nearly </a:t>
                </a:r>
                <a:r>
                  <a:rPr lang="en-US" altLang="ko-KR" dirty="0" smtClean="0"/>
                  <a:t>matches aggregated </a:t>
                </a:r>
                <a:r>
                  <a:rPr lang="en-US" altLang="ko-KR" dirty="0"/>
                  <a:t>gold standard.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48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One (or few) passes over the data</a:t>
                </a:r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Streaming</a:t>
                </a:r>
                <a:r>
                  <a:rPr lang="en-US" altLang="ko-KR" sz="1800" dirty="0"/>
                  <a:t> (single sequential pass): Necessary for live </a:t>
                </a:r>
                <a:r>
                  <a:rPr lang="en-US" altLang="ko-KR" sz="1800" dirty="0" smtClean="0"/>
                  <a:t>dashboards and when data is discarded. 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 smtClean="0">
                    <a:solidFill>
                      <a:srgbClr val="FF0000"/>
                    </a:solidFill>
                  </a:rPr>
                  <a:t>Distributed/Parallel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aggregation</a:t>
                </a:r>
                <a:r>
                  <a:rPr lang="en-US" altLang="ko-KR" sz="1800" dirty="0"/>
                  <a:t>: Process parts of the data </a:t>
                </a:r>
                <a:r>
                  <a:rPr lang="en-US" altLang="ko-KR" sz="1800" dirty="0" smtClean="0"/>
                  <a:t>and combine </a:t>
                </a:r>
                <a:r>
                  <a:rPr lang="en-US" altLang="ko-KR" sz="1800" dirty="0"/>
                  <a:t>small summaries (look at each part once or few times)</a:t>
                </a:r>
              </a:p>
              <a:p>
                <a:r>
                  <a:rPr lang="en-US" altLang="ko-KR" dirty="0"/>
                  <a:t>Small state</a:t>
                </a:r>
              </a:p>
              <a:p>
                <a:pPr lvl="1"/>
                <a:r>
                  <a:rPr lang="en-US" altLang="ko-KR" sz="1800" dirty="0"/>
                  <a:t>When streaming, the state is what we keep in memory</a:t>
                </a:r>
              </a:p>
              <a:p>
                <a:pPr lvl="1"/>
                <a:r>
                  <a:rPr lang="en-US" altLang="ko-KR" sz="1800" dirty="0"/>
                  <a:t>In distributed aggregation, it is the summary size that is shared</a:t>
                </a:r>
              </a:p>
              <a:p>
                <a:pPr lvl="1"/>
                <a:r>
                  <a:rPr lang="en-US" altLang="ko-KR" sz="1800" dirty="0"/>
                  <a:t>We want </a:t>
                </a:r>
                <a:r>
                  <a:rPr lang="en-US" altLang="ko-KR" sz="1800" dirty="0" smtClean="0"/>
                  <a:t>state &lt;&lt; number </a:t>
                </a:r>
                <a:r>
                  <a:rPr lang="en-US" altLang="ko-KR" sz="1800" dirty="0"/>
                  <a:t>of (distinct) </a:t>
                </a:r>
                <a:r>
                  <a:rPr lang="en-US" altLang="ko-KR" sz="1800" dirty="0" smtClean="0"/>
                  <a:t>keys</a:t>
                </a:r>
              </a:p>
              <a:p>
                <a:pPr lvl="1"/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Challenge with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unaggregated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data</a:t>
                </a:r>
                <a:r>
                  <a:rPr lang="en-US" altLang="ko-KR" dirty="0"/>
                  <a:t>: Computing the aggregated </a:t>
                </a:r>
                <a:r>
                  <a:rPr lang="en-US" altLang="ko-KR" dirty="0" smtClean="0"/>
                  <a:t>view {( 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 smtClean="0"/>
                  <a:t> )} </a:t>
                </a:r>
                <a:r>
                  <a:rPr lang="en-US" altLang="ko-KR" dirty="0"/>
                  <a:t>requires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number of active keys, which can be very large.</a:t>
                </a:r>
                <a:endParaRPr lang="en-US" altLang="ko-KR" sz="1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3"/>
                <a:stretch>
                  <a:fillRect l="-1028" t="-1634" r="-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Scalable Computation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16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Example f():</a:t>
                </a:r>
              </a:p>
              <a:p>
                <a:pPr lvl="1"/>
                <a:r>
                  <a:rPr lang="en-US" altLang="ko-KR" sz="1800" dirty="0" smtClean="0">
                    <a:solidFill>
                      <a:srgbClr val="0000FF"/>
                    </a:solidFill>
                  </a:rPr>
                  <a:t>Distinct</a:t>
                </a:r>
                <a:r>
                  <a:rPr lang="en-US" altLang="ko-KR" sz="1800" dirty="0" smtClean="0"/>
                  <a:t> f(w) = 1 (# active keys in segment)</a:t>
                </a:r>
              </a:p>
              <a:p>
                <a:pPr lvl="1"/>
                <a:r>
                  <a:rPr lang="en-US" altLang="ko-KR" sz="1800" dirty="0" smtClean="0">
                    <a:solidFill>
                      <a:srgbClr val="0000FF"/>
                    </a:solidFill>
                  </a:rPr>
                  <a:t>Sum</a:t>
                </a:r>
                <a:r>
                  <a:rPr lang="en-US" altLang="ko-KR" sz="1800" dirty="0" smtClean="0"/>
                  <a:t> f(w) = w (sum of weights of keys in segment)</a:t>
                </a:r>
              </a:p>
              <a:p>
                <a:pPr lvl="1"/>
                <a:r>
                  <a:rPr lang="en-US" altLang="ko-KR" sz="1800" dirty="0" smtClean="0">
                    <a:solidFill>
                      <a:srgbClr val="0000FF"/>
                    </a:solidFill>
                  </a:rPr>
                  <a:t>Moments</a:t>
                </a:r>
                <a:r>
                  <a:rPr lang="en-US" altLang="ko-KR" sz="1800" dirty="0" smtClean="0"/>
                  <a:t> f(w)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1800" dirty="0" smtClean="0"/>
                  <a:t> (p &gt;= 0) (distinct p = 0, sum p = 1)</a:t>
                </a:r>
              </a:p>
              <a:p>
                <a:pPr lvl="1"/>
                <a:r>
                  <a:rPr lang="en-US" altLang="ko-KR" sz="1800" dirty="0" smtClean="0">
                    <a:solidFill>
                      <a:srgbClr val="0000FF"/>
                    </a:solidFill>
                  </a:rPr>
                  <a:t>Capping</a:t>
                </a:r>
                <a:r>
                  <a:rPr lang="en-US" altLang="ko-KR" sz="1800" dirty="0" smtClean="0"/>
                  <a:t> f(w)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𝑐𝑎𝑝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(distinct T = 1, sum T = +</a:t>
                </a:r>
                <a:r>
                  <a:rPr lang="en-US" altLang="ko-KR" sz="1800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∞</a:t>
                </a:r>
                <a:r>
                  <a:rPr lang="en-US" altLang="ko-KR" sz="1800" dirty="0" smtClean="0"/>
                  <a:t>)</a:t>
                </a:r>
              </a:p>
              <a:p>
                <a:pPr lvl="1"/>
                <a:r>
                  <a:rPr lang="en-US" altLang="ko-KR" sz="1800" dirty="0" smtClean="0">
                    <a:solidFill>
                      <a:srgbClr val="0000FF"/>
                    </a:solidFill>
                  </a:rPr>
                  <a:t>Threshold</a:t>
                </a:r>
                <a:r>
                  <a:rPr lang="en-US" altLang="ko-KR" sz="1800" dirty="0" smtClean="0"/>
                  <a:t> f(w)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𝑡h𝑟𝑒𝑠h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800" dirty="0" smtClean="0"/>
                  <a:t>)</a:t>
                </a:r>
              </a:p>
              <a:p>
                <a:r>
                  <a:rPr lang="en-US" altLang="ko-KR" dirty="0"/>
                  <a:t>Moments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dirty="0"/>
                  <a:t> with p </a:t>
                </a:r>
                <a:r>
                  <a:rPr lang="en-US" altLang="ko-KR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∈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[</a:t>
                </a:r>
                <a:r>
                  <a:rPr lang="en-US" altLang="ko-KR" dirty="0" smtClean="0"/>
                  <a:t>0, </a:t>
                </a:r>
                <a:r>
                  <a:rPr lang="en-US" altLang="ko-KR" dirty="0"/>
                  <a:t>1] and cap 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𝑐𝑎𝑝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 with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T </a:t>
                </a:r>
                <a:r>
                  <a:rPr lang="en-US" altLang="ko-KR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∈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(</a:t>
                </a:r>
                <a:r>
                  <a:rPr lang="en-US" altLang="ko-KR" dirty="0" smtClean="0"/>
                  <a:t>0, +</a:t>
                </a:r>
                <a:r>
                  <a:rPr lang="en-US" altLang="ko-KR" dirty="0" smtClean="0">
                    <a:latin typeface="돋움" panose="020B0600000101010101" pitchFamily="50" charset="-127"/>
                    <a:ea typeface="돋움" panose="020B0600000101010101" pitchFamily="50" charset="-127"/>
                  </a:rPr>
                  <a:t>∞</a:t>
                </a:r>
                <a:r>
                  <a:rPr lang="en-US" altLang="ko-KR" dirty="0" smtClean="0"/>
                  <a:t>) parametrize </a:t>
                </a:r>
                <a:r>
                  <a:rPr lang="en-US" altLang="ko-KR" dirty="0"/>
                  <a:t>the range between distinct and sum.</a:t>
                </a:r>
                <a:endParaRPr lang="en-US" altLang="ko-KR" dirty="0" smtClean="0"/>
              </a:p>
              <a:p>
                <a:endPara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Frequency statistics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모서리가 둥근 직사각형 3"/>
              <p:cNvSpPr/>
              <p:nvPr/>
            </p:nvSpPr>
            <p:spPr>
              <a:xfrm>
                <a:off x="1089764" y="1345581"/>
                <a:ext cx="7478039" cy="169824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 err="1" smtClean="0">
                    <a:solidFill>
                      <a:schemeClr val="tx1"/>
                    </a:solidFill>
                  </a:rPr>
                  <a:t>Funtion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f(w) &gt;= 0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for w &gt;= 0 so that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f(0) = 0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usually monotone non-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decresing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Selected segment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H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ko-KR" dirty="0" smtClean="0">
                    <a:solidFill>
                      <a:srgbClr val="0000FF"/>
                    </a:solidFill>
                  </a:rPr>
                  <a:t> X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(domain, subpopulation) from all keys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64" y="1345581"/>
                <a:ext cx="7478039" cy="1698244"/>
              </a:xfrm>
              <a:prstGeom prst="roundRect">
                <a:avLst/>
              </a:prstGeom>
              <a:blipFill rotWithShape="0">
                <a:blip r:embed="rId3"/>
                <a:stretch>
                  <a:fillRect b="-1786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28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smtClean="0"/>
              <a:t>first </a:t>
            </a:r>
            <a:r>
              <a:rPr lang="en-US" altLang="ko-KR" dirty="0"/>
              <a:t>few impressions of the same ad per user are more </a:t>
            </a:r>
            <a:r>
              <a:rPr lang="en-US" altLang="ko-KR" dirty="0" smtClean="0"/>
              <a:t>effective than later </a:t>
            </a:r>
            <a:r>
              <a:rPr lang="en-US" altLang="ko-KR" dirty="0"/>
              <a:t>ones (diminishing return</a:t>
            </a:r>
            <a:r>
              <a:rPr lang="en-US" altLang="ko-KR" dirty="0" smtClean="0"/>
              <a:t>).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>
                <a:solidFill>
                  <a:srgbClr val="0000FF"/>
                </a:solidFill>
              </a:rPr>
              <a:t>segment</a:t>
            </a:r>
            <a:r>
              <a:rPr lang="en-US" altLang="ko-KR" dirty="0"/>
              <a:t> of users (based on geography, demographics, other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Cap T</a:t>
            </a:r>
            <a:r>
              <a:rPr lang="en-US" altLang="ko-KR" dirty="0"/>
              <a:t> on the number of impressions per user per time period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Q</a:t>
            </a:r>
            <a:r>
              <a:rPr lang="en-US" altLang="ko-KR" dirty="0"/>
              <a:t>: targeted segment: </a:t>
            </a:r>
            <a:r>
              <a:rPr lang="en-US" altLang="ko-KR" dirty="0">
                <a:solidFill>
                  <a:srgbClr val="C00000"/>
                </a:solidFill>
              </a:rPr>
              <a:t>galactic-scale travelers</a:t>
            </a:r>
            <a:r>
              <a:rPr lang="en-US" altLang="ko-KR" dirty="0"/>
              <a:t> </a:t>
            </a:r>
            <a:r>
              <a:rPr lang="en-US" altLang="ko-KR" dirty="0" smtClean="0"/>
              <a:t>    cap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5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Answer (number of qualifying impressions): </a:t>
            </a: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Q</a:t>
            </a:r>
            <a:r>
              <a:rPr lang="en-US" altLang="ko-KR" dirty="0"/>
              <a:t>: targeted segment: </a:t>
            </a:r>
            <a:r>
              <a:rPr lang="en-US" altLang="ko-KR" dirty="0">
                <a:solidFill>
                  <a:srgbClr val="C00000"/>
                </a:solidFill>
              </a:rPr>
              <a:t>non-human intelligent </a:t>
            </a:r>
            <a:r>
              <a:rPr lang="en-US" altLang="ko-KR" dirty="0" smtClean="0">
                <a:solidFill>
                  <a:srgbClr val="C00000"/>
                </a:solidFill>
              </a:rPr>
              <a:t>life   </a:t>
            </a:r>
            <a:r>
              <a:rPr lang="en-US" altLang="ko-KR" dirty="0" smtClean="0"/>
              <a:t> </a:t>
            </a:r>
            <a:r>
              <a:rPr lang="en-US" altLang="ko-KR" dirty="0"/>
              <a:t>cap: </a:t>
            </a:r>
            <a:r>
              <a:rPr lang="en-US" altLang="ko-KR" dirty="0" smtClean="0">
                <a:solidFill>
                  <a:srgbClr val="C0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Answer (number of qualifying impressions): 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Use case for frequency capping: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Online </a:t>
            </a:r>
            <a:r>
              <a:rPr lang="en-US" altLang="ko-KR" sz="3200" dirty="0"/>
              <a:t>advertising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928937"/>
            <a:ext cx="5410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9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Advertisers specify:</a:t>
                </a:r>
              </a:p>
              <a:p>
                <a:pPr lvl="1"/>
                <a:r>
                  <a:rPr lang="en-US" altLang="ko-KR" dirty="0"/>
                  <a:t>A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segment</a:t>
                </a:r>
                <a:r>
                  <a:rPr lang="en-US" altLang="ko-KR" dirty="0"/>
                  <a:t> of users (based on geography, demographics, other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>
                    <a:solidFill>
                      <a:srgbClr val="0000FF"/>
                    </a:solidFill>
                  </a:rPr>
                  <a:t>Cap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on the number of impressions per user per time period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Campaign planning is interactive. Staging tools use past data to </a:t>
                </a:r>
                <a:r>
                  <a:rPr lang="en-US" altLang="ko-KR" dirty="0" smtClean="0"/>
                  <a:t>predict the </a:t>
                </a:r>
                <a:r>
                  <a:rPr lang="en-US" altLang="ko-KR" dirty="0"/>
                  <a:t>number </a:t>
                </a:r>
                <a:r>
                  <a:rPr lang="en-US" altLang="ko-KR" dirty="0" smtClean="0"/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 smtClean="0"/>
                  <a:t>, H</a:t>
                </a:r>
                <a:r>
                  <a:rPr lang="en-US" altLang="ko-KR" dirty="0"/>
                  <a:t>) of qualifying impressions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/>
                  <a:t>Data is </a:t>
                </a:r>
                <a:r>
                  <a:rPr lang="en-US" altLang="ko-KR" dirty="0" smtClean="0"/>
                  <a:t>“</a:t>
                </a:r>
                <a:r>
                  <a:rPr lang="en-US" altLang="ko-KR" dirty="0" err="1" smtClean="0"/>
                  <a:t>unaggregated</a:t>
                </a:r>
                <a:r>
                  <a:rPr lang="en-US" altLang="ko-KR" dirty="0"/>
                  <a:t>:" Impressions for same user come </a:t>
                </a:r>
                <a:r>
                  <a:rPr lang="en-US" altLang="ko-KR" dirty="0" smtClean="0"/>
                  <a:t>from diverse </a:t>
                </a:r>
                <a:r>
                  <a:rPr lang="en-US" altLang="ko-KR" dirty="0"/>
                  <a:t>sources (devices, apps, times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/>
                  <a:t>Need quick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𝑐𝑎𝑝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 smtClean="0"/>
                  <a:t>, H</a:t>
                </a:r>
                <a:r>
                  <a:rPr lang="en-US" altLang="ko-KR" dirty="0"/>
                  <a:t>) from a summary that </a:t>
                </a:r>
                <a:r>
                  <a:rPr lang="en-US" altLang="ko-KR" dirty="0" smtClean="0"/>
                  <a:t>is computed efficiently </a:t>
                </a:r>
                <a:r>
                  <a:rPr lang="en-US" altLang="ko-KR" dirty="0"/>
                  <a:t>over the </a:t>
                </a:r>
                <a:r>
                  <a:rPr lang="en-US" altLang="ko-KR" dirty="0" err="1"/>
                  <a:t>unaggregated</a:t>
                </a:r>
                <a:r>
                  <a:rPr lang="en-US" altLang="ko-KR" dirty="0"/>
                  <a:t> data set.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 r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Use case for frequency capping: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Online </a:t>
            </a:r>
            <a:r>
              <a:rPr lang="en-US" altLang="ko-KR" sz="3200" dirty="0"/>
              <a:t>advertising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80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Multi-objective sample (un)aggregated data: </a:t>
            </a:r>
            <a:r>
              <a:rPr lang="en-US" altLang="ko-KR" dirty="0">
                <a:solidFill>
                  <a:srgbClr val="0000FF"/>
                </a:solidFill>
              </a:rPr>
              <a:t>For a set of functions F</a:t>
            </a:r>
            <a:r>
              <a:rPr lang="en-US" altLang="ko-KR" dirty="0" smtClean="0">
                <a:solidFill>
                  <a:srgbClr val="0000FF"/>
                </a:solidFill>
              </a:rPr>
              <a:t>, compute </a:t>
            </a:r>
            <a:r>
              <a:rPr lang="en-US" altLang="ko-KR" dirty="0">
                <a:solidFill>
                  <a:srgbClr val="0000FF"/>
                </a:solidFill>
              </a:rPr>
              <a:t>a summary/sample from which we can estimate </a:t>
            </a:r>
            <a:r>
              <a:rPr lang="en-US" altLang="ko-KR" dirty="0" smtClean="0">
                <a:solidFill>
                  <a:srgbClr val="0000FF"/>
                </a:solidFill>
              </a:rPr>
              <a:t>Q(f, H</a:t>
            </a:r>
            <a:r>
              <a:rPr lang="en-US" altLang="ko-KR" dirty="0">
                <a:solidFill>
                  <a:srgbClr val="0000FF"/>
                </a:solidFill>
              </a:rPr>
              <a:t>) </a:t>
            </a:r>
            <a:r>
              <a:rPr lang="en-US" altLang="ko-KR" dirty="0" smtClean="0">
                <a:solidFill>
                  <a:srgbClr val="0000FF"/>
                </a:solidFill>
              </a:rPr>
              <a:t>for various </a:t>
            </a:r>
            <a:r>
              <a:rPr lang="en-US" altLang="ko-KR" dirty="0">
                <a:solidFill>
                  <a:srgbClr val="0000FF"/>
                </a:solidFill>
              </a:rPr>
              <a:t>f </a:t>
            </a:r>
            <a:r>
              <a:rPr lang="en-US" altLang="ko-KR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∈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F, </a:t>
            </a:r>
            <a:r>
              <a:rPr lang="en-US" altLang="ko-KR" dirty="0" smtClean="0">
                <a:solidFill>
                  <a:srgbClr val="0000FF"/>
                </a:solidFill>
              </a:rPr>
              <a:t>H </a:t>
            </a:r>
            <a:r>
              <a:rPr lang="en-US" altLang="ko-KR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⊆ </a:t>
            </a:r>
            <a:r>
              <a:rPr lang="en-US" altLang="ko-KR" dirty="0" smtClean="0">
                <a:solidFill>
                  <a:srgbClr val="0000FF"/>
                </a:solidFill>
              </a:rPr>
              <a:t>X.</a:t>
            </a:r>
          </a:p>
          <a:p>
            <a:r>
              <a:rPr lang="en-US" altLang="ko-KR" dirty="0"/>
              <a:t>Weighted sample </a:t>
            </a:r>
            <a:r>
              <a:rPr lang="en-US" altLang="ko-KR" dirty="0" err="1"/>
              <a:t>unaggregated</a:t>
            </a:r>
            <a:r>
              <a:rPr lang="en-US" altLang="ko-KR" dirty="0"/>
              <a:t> data: </a:t>
            </a:r>
            <a:r>
              <a:rPr lang="en-US" altLang="ko-KR" dirty="0">
                <a:solidFill>
                  <a:srgbClr val="0000FF"/>
                </a:solidFill>
              </a:rPr>
              <a:t>For a given f , compute </a:t>
            </a:r>
            <a:r>
              <a:rPr lang="en-US" altLang="ko-KR" dirty="0" smtClean="0">
                <a:solidFill>
                  <a:srgbClr val="0000FF"/>
                </a:solidFill>
              </a:rPr>
              <a:t>a summary/sample </a:t>
            </a:r>
            <a:r>
              <a:rPr lang="en-US" altLang="ko-KR" dirty="0">
                <a:solidFill>
                  <a:srgbClr val="0000FF"/>
                </a:solidFill>
              </a:rPr>
              <a:t>from which we can estimate </a:t>
            </a:r>
            <a:r>
              <a:rPr lang="en-US" altLang="ko-KR" dirty="0" smtClean="0">
                <a:solidFill>
                  <a:srgbClr val="0000FF"/>
                </a:solidFill>
              </a:rPr>
              <a:t>Q(f, H</a:t>
            </a:r>
            <a:r>
              <a:rPr lang="en-US" altLang="ko-KR" dirty="0">
                <a:solidFill>
                  <a:srgbClr val="0000FF"/>
                </a:solidFill>
              </a:rPr>
              <a:t>) for </a:t>
            </a:r>
            <a:r>
              <a:rPr lang="en-US" altLang="ko-KR" dirty="0" smtClean="0">
                <a:solidFill>
                  <a:srgbClr val="0000FF"/>
                </a:solidFill>
              </a:rPr>
              <a:t>various H</a:t>
            </a:r>
          </a:p>
          <a:p>
            <a:pPr lvl="1"/>
            <a:r>
              <a:rPr lang="en-US" altLang="ko-KR" dirty="0" smtClean="0"/>
              <a:t>Basic: </a:t>
            </a:r>
            <a:r>
              <a:rPr lang="en-US" altLang="ko-KR" dirty="0">
                <a:solidFill>
                  <a:srgbClr val="0000FF"/>
                </a:solidFill>
              </a:rPr>
              <a:t>estimate Q(f, H) for </a:t>
            </a:r>
            <a:r>
              <a:rPr lang="en-US" altLang="ko-KR" dirty="0" smtClean="0">
                <a:solidFill>
                  <a:srgbClr val="0000FF"/>
                </a:solidFill>
              </a:rPr>
              <a:t>given f, </a:t>
            </a:r>
            <a:r>
              <a:rPr lang="en-US" altLang="ko-KR" dirty="0">
                <a:solidFill>
                  <a:srgbClr val="0000FF"/>
                </a:solidFill>
              </a:rPr>
              <a:t>H </a:t>
            </a:r>
            <a:r>
              <a:rPr lang="en-US" altLang="ko-KR" dirty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⊆ </a:t>
            </a:r>
            <a:r>
              <a:rPr lang="en-US" altLang="ko-KR" dirty="0">
                <a:solidFill>
                  <a:srgbClr val="0000FF"/>
                </a:solidFill>
              </a:rPr>
              <a:t>X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Goals:</a:t>
            </a:r>
            <a:r>
              <a:rPr lang="en-US" altLang="ko-KR" dirty="0"/>
              <a:t> </a:t>
            </a:r>
            <a:r>
              <a:rPr lang="en-US" altLang="ko-KR" dirty="0" smtClean="0"/>
              <a:t>1. Optimize tradeoffs </a:t>
            </a:r>
            <a:r>
              <a:rPr lang="en-US" altLang="ko-KR" dirty="0"/>
              <a:t>of sample quality (statistical guarantees) </a:t>
            </a:r>
            <a:r>
              <a:rPr lang="en-US" altLang="ko-KR" dirty="0" smtClean="0"/>
              <a:t>and size. 2. Scalable </a:t>
            </a:r>
            <a:r>
              <a:rPr lang="en-US" altLang="ko-KR" dirty="0"/>
              <a:t>computation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Plan for this talk: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Aggregated data sets</a:t>
            </a:r>
            <a:r>
              <a:rPr lang="en-US" altLang="ko-KR" dirty="0"/>
              <a:t>: Review the </a:t>
            </a:r>
            <a:r>
              <a:rPr lang="en-US" altLang="ko-KR" dirty="0" smtClean="0"/>
              <a:t>“gold </a:t>
            </a:r>
            <a:r>
              <a:rPr lang="en-US" altLang="ko-KR" dirty="0"/>
              <a:t>standard" Sample </a:t>
            </a:r>
            <a:r>
              <a:rPr lang="en-US" altLang="ko-KR" dirty="0" smtClean="0"/>
              <a:t>size/ estimation </a:t>
            </a:r>
            <a:r>
              <a:rPr lang="en-US" altLang="ko-KR" dirty="0"/>
              <a:t>quality </a:t>
            </a:r>
            <a:r>
              <a:rPr lang="en-US" altLang="ko-KR" dirty="0" smtClean="0"/>
              <a:t>tradeoffs. </a:t>
            </a:r>
            <a:r>
              <a:rPr lang="en-US" altLang="ko-KR" dirty="0"/>
              <a:t>Multi-objective sampling scheme </a:t>
            </a:r>
            <a:r>
              <a:rPr lang="en-US" altLang="ko-KR" dirty="0" smtClean="0"/>
              <a:t>for all </a:t>
            </a:r>
            <a:r>
              <a:rPr lang="en-US" altLang="ko-KR" dirty="0"/>
              <a:t>monotone (non-decreasing) f . [Coh15b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</a:rPr>
              <a:t>Unaggregated</a:t>
            </a:r>
            <a:r>
              <a:rPr lang="en-US" altLang="ko-KR" dirty="0">
                <a:solidFill>
                  <a:srgbClr val="0000FF"/>
                </a:solidFill>
              </a:rPr>
              <a:t> data sets</a:t>
            </a:r>
            <a:r>
              <a:rPr lang="en-US" altLang="ko-KR" dirty="0"/>
              <a:t>: How to sample </a:t>
            </a:r>
            <a:r>
              <a:rPr lang="en-US" altLang="ko-KR" dirty="0" smtClean="0"/>
              <a:t>effectively without aggregation </a:t>
            </a:r>
            <a:r>
              <a:rPr lang="en-US" altLang="ko-KR" dirty="0"/>
              <a:t>for capping statistics (and more) [Coh15c]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Frequency statistics challenges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24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Aggregated data: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Weighted </a:t>
            </a:r>
            <a:r>
              <a:rPr lang="en-US" altLang="ko-KR" dirty="0"/>
              <a:t>sampling schemes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06" y="1458315"/>
            <a:ext cx="72390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6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Deterministic algorithms</a:t>
            </a:r>
            <a:r>
              <a:rPr lang="en-US" altLang="ko-KR" dirty="0"/>
              <a:t>: </a:t>
            </a:r>
            <a:r>
              <a:rPr lang="en-US" altLang="ko-KR" dirty="0" err="1"/>
              <a:t>Misra</a:t>
            </a:r>
            <a:r>
              <a:rPr lang="en-US" altLang="ko-KR" dirty="0"/>
              <a:t> </a:t>
            </a:r>
            <a:r>
              <a:rPr lang="en-US" altLang="ko-KR" dirty="0" err="1"/>
              <a:t>Gries</a:t>
            </a:r>
            <a:r>
              <a:rPr lang="en-US" altLang="ko-KR" dirty="0"/>
              <a:t>: [MG82] Space saving [</a:t>
            </a:r>
            <a:r>
              <a:rPr lang="en-US" altLang="ko-KR" dirty="0" smtClean="0"/>
              <a:t>MAEA05] for </a:t>
            </a:r>
            <a:r>
              <a:rPr lang="en-US" altLang="ko-KR" dirty="0"/>
              <a:t>heavy </a:t>
            </a:r>
            <a:r>
              <a:rPr lang="en-US" altLang="ko-KR" dirty="0" smtClean="0"/>
              <a:t>hitters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Random linear projections (linear sketches)</a:t>
            </a:r>
            <a:r>
              <a:rPr lang="en-US" altLang="ko-KR" dirty="0"/>
              <a:t>: Project vector of </a:t>
            </a:r>
            <a:r>
              <a:rPr lang="en-US" altLang="ko-KR" dirty="0" smtClean="0"/>
              <a:t>key values </a:t>
            </a:r>
            <a:r>
              <a:rPr lang="en-US" altLang="ko-KR" dirty="0"/>
              <a:t>to a vector with logarithmic dimension. JL </a:t>
            </a:r>
            <a:r>
              <a:rPr lang="en-US" altLang="ko-KR" dirty="0" smtClean="0"/>
              <a:t>transform </a:t>
            </a:r>
            <a:r>
              <a:rPr lang="en-US" altLang="ko-KR" dirty="0"/>
              <a:t>[</a:t>
            </a:r>
            <a:r>
              <a:rPr lang="en-US" altLang="ko-KR" dirty="0" smtClean="0"/>
              <a:t>JL84] and </a:t>
            </a:r>
            <a:r>
              <a:rPr lang="en-US" altLang="ko-KR" dirty="0"/>
              <a:t>stable distributions [Ind01] for frequency moments p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∈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en-US" altLang="ko-KR" dirty="0" smtClean="0"/>
              <a:t>0, </a:t>
            </a:r>
            <a:r>
              <a:rPr lang="en-US" altLang="ko-KR" dirty="0"/>
              <a:t>2</a:t>
            </a:r>
            <a:r>
              <a:rPr lang="en-US" altLang="ko-KR" dirty="0" smtClean="0"/>
              <a:t>].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Sampling-based</a:t>
            </a:r>
            <a:r>
              <a:rPr lang="en-US" altLang="ko-KR" dirty="0"/>
              <a:t> : Distinct Reservoir Sampling [Knu68] and </a:t>
            </a:r>
            <a:r>
              <a:rPr lang="en-US" altLang="ko-KR" dirty="0" err="1" smtClean="0"/>
              <a:t>MinHash</a:t>
            </a:r>
            <a:r>
              <a:rPr lang="en-US" altLang="ko-KR" dirty="0" smtClean="0"/>
              <a:t> sketches </a:t>
            </a:r>
            <a:r>
              <a:rPr lang="en-US" altLang="ko-KR" dirty="0"/>
              <a:t>[FM85, Coh97] (</a:t>
            </a:r>
            <a:r>
              <a:rPr lang="en-US" altLang="ko-KR" dirty="0">
                <a:solidFill>
                  <a:srgbClr val="0000FF"/>
                </a:solidFill>
              </a:rPr>
              <a:t>distinct</a:t>
            </a:r>
            <a:r>
              <a:rPr lang="en-US" altLang="ko-KR" dirty="0"/>
              <a:t> statistics), Sample and </a:t>
            </a:r>
            <a:r>
              <a:rPr lang="en-US" altLang="ko-KR" dirty="0" smtClean="0"/>
              <a:t>Hold [GM98</a:t>
            </a:r>
            <a:r>
              <a:rPr lang="en-US" altLang="ko-KR" dirty="0"/>
              <a:t>, EV02, CDK+14] (</a:t>
            </a:r>
            <a:r>
              <a:rPr lang="en-US" altLang="ko-KR" dirty="0">
                <a:solidFill>
                  <a:srgbClr val="0000FF"/>
                </a:solidFill>
              </a:rPr>
              <a:t>sum</a:t>
            </a:r>
            <a:r>
              <a:rPr lang="en-US" altLang="ko-KR" dirty="0"/>
              <a:t> statistics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No previous solutions for general capping statistics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Toolbox for frequency functions on </a:t>
            </a:r>
            <a:r>
              <a:rPr lang="en-US" altLang="ko-KR" dirty="0" err="1"/>
              <a:t>unaggregated</a:t>
            </a:r>
            <a:r>
              <a:rPr lang="en-US" altLang="ko-KR" dirty="0"/>
              <a:t> streams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5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2855</TotalTime>
  <Words>1114</Words>
  <Application>Microsoft Office PowerPoint</Application>
  <PresentationFormat>화면 슬라이드 쇼(4:3)</PresentationFormat>
  <Paragraphs>173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돋움</vt:lpstr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Stream Sampling for Frequency Cap Statistics</vt:lpstr>
      <vt:lpstr>Data Model</vt:lpstr>
      <vt:lpstr>Scalable Computation</vt:lpstr>
      <vt:lpstr>Frequency statistics</vt:lpstr>
      <vt:lpstr>Use case for frequency capping:  Online advertising</vt:lpstr>
      <vt:lpstr>Use case for frequency capping:  Online advertising</vt:lpstr>
      <vt:lpstr>Frequency statistics challenges</vt:lpstr>
      <vt:lpstr>Aggregated data:  Weighted sampling schemes</vt:lpstr>
      <vt:lpstr>Toolbox for frequency functions on unaggregated streams</vt:lpstr>
      <vt:lpstr>Sampling framework for unaggregated data</vt:lpstr>
      <vt:lpstr>Sampling unaggregated data: Example</vt:lpstr>
      <vt:lpstr>Distinct sampling, casted in our framework</vt:lpstr>
      <vt:lpstr>Estimation from a distinct sample</vt:lpstr>
      <vt:lpstr>Sampling for sum statistics</vt:lpstr>
      <vt:lpstr>Unaggregated data: Estimating sum statistics from ppswor</vt:lpstr>
      <vt:lpstr>l-capped sampling</vt:lpstr>
      <vt:lpstr>l-capped sampling: Hurdle 1</vt:lpstr>
      <vt:lpstr>Simulations</vt:lpstr>
      <vt:lpstr>Simulation Results for l-capped samples</vt:lpstr>
      <vt:lpstr>Observations from Simulations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Hyesung</cp:lastModifiedBy>
  <cp:revision>168</cp:revision>
  <dcterms:created xsi:type="dcterms:W3CDTF">2015-03-16T04:19:06Z</dcterms:created>
  <dcterms:modified xsi:type="dcterms:W3CDTF">2016-02-12T04:30:37Z</dcterms:modified>
</cp:coreProperties>
</file>