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3" r:id="rId3"/>
    <p:sldId id="274" r:id="rId4"/>
    <p:sldId id="275" r:id="rId5"/>
    <p:sldId id="278" r:id="rId6"/>
    <p:sldId id="279" r:id="rId7"/>
    <p:sldId id="277" r:id="rId8"/>
    <p:sldId id="294" r:id="rId9"/>
    <p:sldId id="276" r:id="rId10"/>
    <p:sldId id="295" r:id="rId11"/>
    <p:sldId id="280" r:id="rId12"/>
    <p:sldId id="281" r:id="rId13"/>
    <p:sldId id="282" r:id="rId14"/>
    <p:sldId id="283" r:id="rId15"/>
    <p:sldId id="285" r:id="rId16"/>
    <p:sldId id="286" r:id="rId17"/>
    <p:sldId id="284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6" r:id="rId26"/>
  </p:sldIdLst>
  <p:sldSz cx="9144000" cy="6858000" type="screen4x3"/>
  <p:notesSz cx="6985000" cy="101219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099" autoAdjust="0"/>
    <p:restoredTop sz="79980" autoAdjust="0"/>
  </p:normalViewPr>
  <p:slideViewPr>
    <p:cSldViewPr>
      <p:cViewPr varScale="1">
        <p:scale>
          <a:sx n="74" d="100"/>
          <a:sy n="74" d="100"/>
        </p:scale>
        <p:origin x="-6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738" y="-96"/>
      </p:cViewPr>
      <p:guideLst>
        <p:guide orient="horz" pos="3189"/>
        <p:guide pos="22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506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506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A131F-4277-4E27-AAC9-4CE6FB2E09E2}" type="datetimeFigureOut">
              <a:rPr lang="ko-KR" altLang="en-US" smtClean="0"/>
              <a:pPr/>
              <a:t>2011-07-06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613900"/>
            <a:ext cx="3027363" cy="506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56050" y="9613900"/>
            <a:ext cx="3027363" cy="506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53930-60EF-49AA-9AD9-1A95633972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44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26833" cy="506095"/>
          </a:xfrm>
          <a:prstGeom prst="rect">
            <a:avLst/>
          </a:prstGeom>
        </p:spPr>
        <p:txBody>
          <a:bodyPr vert="horz" lIns="97736" tIns="48869" rIns="97736" bIns="48869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56550" y="1"/>
            <a:ext cx="3026833" cy="506095"/>
          </a:xfrm>
          <a:prstGeom prst="rect">
            <a:avLst/>
          </a:prstGeom>
        </p:spPr>
        <p:txBody>
          <a:bodyPr vert="horz" lIns="97736" tIns="48869" rIns="97736" bIns="48869" rtlCol="0"/>
          <a:lstStyle>
            <a:lvl1pPr algn="r">
              <a:defRPr sz="1300"/>
            </a:lvl1pPr>
          </a:lstStyle>
          <a:p>
            <a:fld id="{172DF321-ADC3-46B6-A6DC-F32A92514B4A}" type="datetimeFigureOut">
              <a:rPr lang="ko-KR" altLang="en-US" smtClean="0"/>
              <a:pPr/>
              <a:t>2011-07-06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758825"/>
            <a:ext cx="5060950" cy="379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736" tIns="48869" rIns="97736" bIns="4886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98501" y="4807904"/>
            <a:ext cx="5588000" cy="4554855"/>
          </a:xfrm>
          <a:prstGeom prst="rect">
            <a:avLst/>
          </a:prstGeom>
        </p:spPr>
        <p:txBody>
          <a:bodyPr vert="horz" lIns="97736" tIns="48869" rIns="97736" bIns="4886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614049"/>
            <a:ext cx="3026833" cy="506095"/>
          </a:xfrm>
          <a:prstGeom prst="rect">
            <a:avLst/>
          </a:prstGeom>
        </p:spPr>
        <p:txBody>
          <a:bodyPr vert="horz" lIns="97736" tIns="48869" rIns="97736" bIns="48869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56550" y="9614049"/>
            <a:ext cx="3026833" cy="506095"/>
          </a:xfrm>
          <a:prstGeom prst="rect">
            <a:avLst/>
          </a:prstGeom>
        </p:spPr>
        <p:txBody>
          <a:bodyPr vert="horz" lIns="97736" tIns="48869" rIns="97736" bIns="48869" rtlCol="0" anchor="b"/>
          <a:lstStyle>
            <a:lvl1pPr algn="r">
              <a:defRPr sz="1300"/>
            </a:lvl1pPr>
          </a:lstStyle>
          <a:p>
            <a:fld id="{6A51678A-EBF3-4EC3-B5B8-E1E02433DA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2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7C969-CD8F-4690-B14C-22777E8EDB2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3" y="264348"/>
            <a:ext cx="7581900" cy="58625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000660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637953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 descr="IDB-blue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0616" y="6237312"/>
            <a:ext cx="887943" cy="59942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6248" y="6453336"/>
            <a:ext cx="789808" cy="264662"/>
          </a:xfrm>
          <a:prstGeom prst="rect">
            <a:avLst/>
          </a:prstGeom>
        </p:spPr>
        <p:txBody>
          <a:bodyPr anchor="ctr"/>
          <a:lstStyle>
            <a:lvl1pPr>
              <a:defRPr sz="1600"/>
            </a:lvl1pPr>
          </a:lstStyle>
          <a:p>
            <a:fld id="{90E643BE-F4AA-41F8-B578-B2897250BF68}" type="slidenum">
              <a:rPr lang="ko-KR" altLang="en-US" smtClean="0"/>
              <a:pPr/>
              <a:t>‹#›</a:t>
            </a:fld>
            <a:r>
              <a:rPr lang="en-US" altLang="ko-KR" dirty="0" smtClean="0"/>
              <a:t>/25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3913" y="1166552"/>
            <a:ext cx="7660868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dirty="0" smtClean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ko-KR" sz="200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23913" y="264348"/>
            <a:ext cx="7581900" cy="58625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5" r:id="rId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34" charset="-128"/>
          <a:cs typeface="MS PGothic" pitchFamily="34" charset="-128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34" charset="-128"/>
          <a:cs typeface="MS PGothic" pitchFamily="34" charset="-128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34" charset="-128"/>
          <a:cs typeface="MS PGothic" pitchFamily="34" charset="-128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34" charset="-128"/>
          <a:cs typeface="MS PGothic" pitchFamily="34" charset="-128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34" charset="-128"/>
          <a:cs typeface="MS PGothic" pitchFamily="34" charset="-128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1pPr>
      <a:lvl2pPr marL="569913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2pPr>
      <a:lvl3pPr marL="914400" indent="-230188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3pPr>
      <a:lvl4pPr marL="1258888" indent="-230188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4pPr>
      <a:lvl5pPr marL="16017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5pPr>
      <a:lvl6pPr marL="20589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161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29733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4305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484784"/>
            <a:ext cx="863754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 smtClean="0"/>
              <a:t>Characteristic Sets: Accurate Cardinality Estimation for RDF Queries with Multiple Joins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46326" y="3501008"/>
            <a:ext cx="7758122" cy="2664296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Thomas Neumann</a:t>
            </a:r>
            <a:r>
              <a:rPr lang="en-US" altLang="ko-KR" sz="1600" baseline="30000" dirty="0" smtClean="0"/>
              <a:t>1</a:t>
            </a:r>
            <a:r>
              <a:rPr lang="en-US" altLang="ko-KR" sz="1600" dirty="0" smtClean="0"/>
              <a:t>, Guido Moerkotte</a:t>
            </a:r>
            <a:r>
              <a:rPr lang="en-US" altLang="ko-KR" sz="1600" baseline="30000" dirty="0" smtClean="0"/>
              <a:t>2</a:t>
            </a:r>
          </a:p>
          <a:p>
            <a:pPr algn="r"/>
            <a:r>
              <a:rPr lang="en-US" altLang="ko-KR" sz="1600" baseline="30000" dirty="0" smtClean="0"/>
              <a:t>1</a:t>
            </a:r>
            <a:r>
              <a:rPr lang="en-US" altLang="ko-KR" sz="1600" dirty="0" smtClean="0"/>
              <a:t>Technische </a:t>
            </a:r>
            <a:r>
              <a:rPr lang="en-US" altLang="ko-KR" sz="1600" dirty="0" err="1" smtClean="0"/>
              <a:t>Universitat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Munchen</a:t>
            </a:r>
            <a:endParaRPr lang="en-US" altLang="ko-KR" sz="1600" dirty="0"/>
          </a:p>
          <a:p>
            <a:pPr algn="r"/>
            <a:r>
              <a:rPr lang="en-US" altLang="ko-KR" sz="1600" baseline="30000" dirty="0" smtClean="0"/>
              <a:t>2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Universitat</a:t>
            </a:r>
            <a:r>
              <a:rPr lang="en-US" altLang="ko-KR" sz="1600" dirty="0" smtClean="0"/>
              <a:t> Mannheim</a:t>
            </a:r>
          </a:p>
          <a:p>
            <a:pPr algn="r"/>
            <a:r>
              <a:rPr lang="en-US" altLang="ko-KR" sz="1600" dirty="0" smtClean="0"/>
              <a:t>ICDE 2011</a:t>
            </a:r>
          </a:p>
          <a:p>
            <a:pPr algn="r"/>
            <a:endParaRPr lang="en-US" altLang="ko-KR" dirty="0"/>
          </a:p>
          <a:p>
            <a:pPr algn="r"/>
            <a:r>
              <a:rPr lang="en-US" altLang="ko-KR" dirty="0" smtClean="0"/>
              <a:t>Presented by </a:t>
            </a:r>
            <a:r>
              <a:rPr lang="en-US" altLang="ko-KR" dirty="0" err="1" smtClean="0"/>
              <a:t>Kisung</a:t>
            </a:r>
            <a:r>
              <a:rPr lang="en-US" altLang="ko-KR" dirty="0" smtClean="0"/>
              <a:t> Kim</a:t>
            </a:r>
          </a:p>
          <a:p>
            <a:pPr algn="r"/>
            <a:r>
              <a:rPr lang="en-US" altLang="ko-KR" dirty="0" smtClean="0"/>
              <a:t>2011. 7. 6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RDF star query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 bwMode="auto">
          <a:xfrm>
            <a:off x="4075991" y="2420888"/>
            <a:ext cx="742076" cy="4320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?book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2585819" y="1772816"/>
            <a:ext cx="792088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?title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945859" y="3573016"/>
            <a:ext cx="720080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?year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925511" y="3629037"/>
            <a:ext cx="1008112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?publisher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250115" y="1700808"/>
            <a:ext cx="864096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?author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직선 화살표 연결선 9"/>
          <p:cNvCxnSpPr>
            <a:stCxn id="5" idx="1"/>
            <a:endCxn id="6" idx="5"/>
          </p:cNvCxnSpPr>
          <p:nvPr/>
        </p:nvCxnSpPr>
        <p:spPr bwMode="auto">
          <a:xfrm flipH="1" flipV="1">
            <a:off x="3261908" y="2141592"/>
            <a:ext cx="922758" cy="3425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>
            <a:stCxn id="5" idx="3"/>
            <a:endCxn id="7" idx="0"/>
          </p:cNvCxnSpPr>
          <p:nvPr/>
        </p:nvCxnSpPr>
        <p:spPr bwMode="auto">
          <a:xfrm flipH="1">
            <a:off x="3305899" y="2789664"/>
            <a:ext cx="878767" cy="78335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>
            <a:stCxn id="5" idx="5"/>
            <a:endCxn id="8" idx="0"/>
          </p:cNvCxnSpPr>
          <p:nvPr/>
        </p:nvCxnSpPr>
        <p:spPr bwMode="auto">
          <a:xfrm>
            <a:off x="4709392" y="2789664"/>
            <a:ext cx="720175" cy="83937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>
            <a:stCxn id="5" idx="7"/>
            <a:endCxn id="9" idx="3"/>
          </p:cNvCxnSpPr>
          <p:nvPr/>
        </p:nvCxnSpPr>
        <p:spPr bwMode="auto">
          <a:xfrm flipV="1">
            <a:off x="4709392" y="2069584"/>
            <a:ext cx="667267" cy="4145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266216" y="226758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89875" y="299695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year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65399" y="291565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publisher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65399" y="22048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author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77707" y="4365104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sel</a:t>
            </a:r>
            <a:r>
              <a:rPr lang="en-US" altLang="ko-KR" dirty="0" smtClean="0"/>
              <a:t>(P=title) X </a:t>
            </a:r>
            <a:r>
              <a:rPr lang="en-US" altLang="ko-KR" dirty="0" err="1" smtClean="0"/>
              <a:t>sel</a:t>
            </a:r>
            <a:r>
              <a:rPr lang="en-US" altLang="ko-KR" dirty="0" smtClean="0"/>
              <a:t>(P=year) X </a:t>
            </a:r>
            <a:r>
              <a:rPr lang="en-US" altLang="ko-KR" dirty="0" err="1" smtClean="0"/>
              <a:t>sel</a:t>
            </a:r>
            <a:r>
              <a:rPr lang="en-US" altLang="ko-KR" dirty="0" smtClean="0"/>
              <a:t>(P=author) X </a:t>
            </a:r>
            <a:r>
              <a:rPr lang="en-US" altLang="ko-KR" dirty="0" err="1" smtClean="0"/>
              <a:t>sel</a:t>
            </a:r>
            <a:r>
              <a:rPr lang="en-US" altLang="ko-KR" dirty="0" smtClean="0"/>
              <a:t>(P=publisher)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2066" y="4941168"/>
            <a:ext cx="68403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Most of RDF systems assume independence between predicates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  <a:sym typeface="Wingdings" pitchFamily="2" charset="2"/>
              </a:rPr>
              <a:t> Vastly underestimate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10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258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Characteristic Sets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Set of predicates of an entity(resource)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 bwMode="auto">
          <a:xfrm>
            <a:off x="1885708" y="2420888"/>
            <a:ext cx="742076" cy="4320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book1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95536" y="1772816"/>
            <a:ext cx="792088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title1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755576" y="3573016"/>
            <a:ext cx="720080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year1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735228" y="3629037"/>
            <a:ext cx="1008112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publisher1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059832" y="1700808"/>
            <a:ext cx="864096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author1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직선 화살표 연결선 9"/>
          <p:cNvCxnSpPr>
            <a:stCxn id="5" idx="1"/>
            <a:endCxn id="6" idx="5"/>
          </p:cNvCxnSpPr>
          <p:nvPr/>
        </p:nvCxnSpPr>
        <p:spPr bwMode="auto">
          <a:xfrm flipH="1" flipV="1">
            <a:off x="1071625" y="2141592"/>
            <a:ext cx="922758" cy="3425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>
            <a:stCxn id="5" idx="3"/>
            <a:endCxn id="7" idx="0"/>
          </p:cNvCxnSpPr>
          <p:nvPr/>
        </p:nvCxnSpPr>
        <p:spPr bwMode="auto">
          <a:xfrm flipH="1">
            <a:off x="1115616" y="2789664"/>
            <a:ext cx="878767" cy="78335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>
            <a:stCxn id="5" idx="5"/>
            <a:endCxn id="8" idx="0"/>
          </p:cNvCxnSpPr>
          <p:nvPr/>
        </p:nvCxnSpPr>
        <p:spPr bwMode="auto">
          <a:xfrm>
            <a:off x="2519109" y="2789664"/>
            <a:ext cx="720175" cy="83937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>
            <a:stCxn id="5" idx="7"/>
            <a:endCxn id="9" idx="3"/>
          </p:cNvCxnSpPr>
          <p:nvPr/>
        </p:nvCxnSpPr>
        <p:spPr bwMode="auto">
          <a:xfrm flipV="1">
            <a:off x="2519109" y="2069584"/>
            <a:ext cx="667267" cy="4145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075933" y="226758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299695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year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75116" y="291565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publisher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75116" y="22048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author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 bwMode="auto">
          <a:xfrm>
            <a:off x="5990164" y="2868923"/>
            <a:ext cx="742076" cy="4320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book2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499992" y="2220851"/>
            <a:ext cx="792088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title2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4860032" y="4021051"/>
            <a:ext cx="720080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year2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7164288" y="2148843"/>
            <a:ext cx="864096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author2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직선 화살표 연결선 22"/>
          <p:cNvCxnSpPr>
            <a:stCxn id="18" idx="1"/>
            <a:endCxn id="19" idx="5"/>
          </p:cNvCxnSpPr>
          <p:nvPr/>
        </p:nvCxnSpPr>
        <p:spPr bwMode="auto">
          <a:xfrm flipH="1" flipV="1">
            <a:off x="5176081" y="2589627"/>
            <a:ext cx="922758" cy="3425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>
            <a:stCxn id="18" idx="3"/>
            <a:endCxn id="20" idx="0"/>
          </p:cNvCxnSpPr>
          <p:nvPr/>
        </p:nvCxnSpPr>
        <p:spPr bwMode="auto">
          <a:xfrm flipH="1">
            <a:off x="5220072" y="3237699"/>
            <a:ext cx="878767" cy="78335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/>
          <p:cNvCxnSpPr>
            <a:stCxn id="18" idx="7"/>
            <a:endCxn id="22" idx="3"/>
          </p:cNvCxnSpPr>
          <p:nvPr/>
        </p:nvCxnSpPr>
        <p:spPr bwMode="auto">
          <a:xfrm flipV="1">
            <a:off x="6623565" y="2517619"/>
            <a:ext cx="667267" cy="4145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180389" y="271561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04048" y="344498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year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79572" y="265289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author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 bwMode="auto">
          <a:xfrm>
            <a:off x="1957716" y="4957155"/>
            <a:ext cx="742076" cy="4320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book3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467544" y="4309083"/>
            <a:ext cx="792088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title3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827584" y="6109283"/>
            <a:ext cx="720080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year3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1835696" y="6237312"/>
            <a:ext cx="1008112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publisher3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3131840" y="4237075"/>
            <a:ext cx="864096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author3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직선 화살표 연결선 35"/>
          <p:cNvCxnSpPr>
            <a:stCxn id="31" idx="1"/>
            <a:endCxn id="32" idx="5"/>
          </p:cNvCxnSpPr>
          <p:nvPr/>
        </p:nvCxnSpPr>
        <p:spPr bwMode="auto">
          <a:xfrm flipH="1" flipV="1">
            <a:off x="1143633" y="4677859"/>
            <a:ext cx="922758" cy="3425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직선 화살표 연결선 36"/>
          <p:cNvCxnSpPr>
            <a:stCxn id="31" idx="3"/>
            <a:endCxn id="33" idx="0"/>
          </p:cNvCxnSpPr>
          <p:nvPr/>
        </p:nvCxnSpPr>
        <p:spPr bwMode="auto">
          <a:xfrm flipH="1">
            <a:off x="1187624" y="5325931"/>
            <a:ext cx="878767" cy="78335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/>
          <p:cNvCxnSpPr>
            <a:stCxn id="31" idx="4"/>
            <a:endCxn id="34" idx="0"/>
          </p:cNvCxnSpPr>
          <p:nvPr/>
        </p:nvCxnSpPr>
        <p:spPr bwMode="auto">
          <a:xfrm>
            <a:off x="2328754" y="5389203"/>
            <a:ext cx="10998" cy="84810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>
            <a:stCxn id="31" idx="7"/>
            <a:endCxn id="35" idx="3"/>
          </p:cNvCxnSpPr>
          <p:nvPr/>
        </p:nvCxnSpPr>
        <p:spPr bwMode="auto">
          <a:xfrm flipV="1">
            <a:off x="2591117" y="4605851"/>
            <a:ext cx="667267" cy="4145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147941" y="480384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71600" y="553321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year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71060" y="587727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publisher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47124" y="474113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author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 bwMode="auto">
          <a:xfrm>
            <a:off x="3563888" y="5949280"/>
            <a:ext cx="864096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author3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직선 화살표 연결선 45"/>
          <p:cNvCxnSpPr>
            <a:stCxn id="31" idx="5"/>
            <a:endCxn id="45" idx="1"/>
          </p:cNvCxnSpPr>
          <p:nvPr/>
        </p:nvCxnSpPr>
        <p:spPr bwMode="auto">
          <a:xfrm>
            <a:off x="2591117" y="5325931"/>
            <a:ext cx="1099315" cy="68662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059832" y="530120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author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644008" y="4797152"/>
            <a:ext cx="433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</a:t>
            </a:r>
            <a:r>
              <a:rPr lang="en-US" altLang="ko-KR" baseline="-25000" dirty="0" smtClean="0"/>
              <a:t>C</a:t>
            </a:r>
            <a:r>
              <a:rPr lang="en-US" altLang="ko-KR" dirty="0" smtClean="0"/>
              <a:t>(book1)={title, author, year, publisher}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644008" y="5147900"/>
            <a:ext cx="322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</a:t>
            </a:r>
            <a:r>
              <a:rPr lang="en-US" altLang="ko-KR" baseline="-25000" dirty="0" smtClean="0"/>
              <a:t>C</a:t>
            </a:r>
            <a:r>
              <a:rPr lang="en-US" altLang="ko-KR" dirty="0" smtClean="0"/>
              <a:t>(book2)={title, author, year}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44008" y="5507940"/>
            <a:ext cx="433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</a:t>
            </a:r>
            <a:r>
              <a:rPr lang="en-US" altLang="ko-KR" baseline="-25000" dirty="0" smtClean="0"/>
              <a:t>C</a:t>
            </a:r>
            <a:r>
              <a:rPr lang="en-US" altLang="ko-KR" dirty="0" smtClean="0"/>
              <a:t>(book3)={title, author, year, publisher}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11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599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Characteristic Sets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Characteristic sets of RDF data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∃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𝑜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: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𝑜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altLang="ko-KR" dirty="0" smtClean="0"/>
                  <a:t>={{title, author, year, publisher}, {title, author, year}}</a:t>
                </a:r>
              </a:p>
              <a:p>
                <a:r>
                  <a:rPr lang="en-US" altLang="ko-KR" dirty="0" smtClean="0"/>
                  <a:t>For real-world data sets,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surprisingly small</a:t>
                </a:r>
              </a:p>
              <a:p>
                <a:pPr lvl="1"/>
                <a:r>
                  <a:rPr lang="en-US" altLang="ko-KR" dirty="0" smtClean="0"/>
                  <a:t>Ex) </a:t>
                </a:r>
                <a:r>
                  <a:rPr lang="en-US" altLang="ko-KR" dirty="0" err="1" smtClean="0"/>
                  <a:t>UniProt</a:t>
                </a:r>
                <a:r>
                  <a:rPr lang="en-US" altLang="ko-KR" dirty="0" smtClean="0"/>
                  <a:t> dataset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845,074,885 triples, only 615 distinct characteristic sets</a:t>
                </a:r>
              </a:p>
              <a:p>
                <a:r>
                  <a:rPr lang="en-US" altLang="ko-KR" dirty="0" smtClean="0"/>
                  <a:t>count(S)=|{</a:t>
                </a:r>
                <a:r>
                  <a:rPr lang="en-US" altLang="ko-KR" dirty="0" err="1" smtClean="0"/>
                  <a:t>s|S</a:t>
                </a:r>
                <a:r>
                  <a:rPr lang="en-US" altLang="ko-KR" baseline="-25000" dirty="0" err="1" smtClean="0"/>
                  <a:t>C</a:t>
                </a:r>
                <a:r>
                  <a:rPr lang="en-US" altLang="ko-KR" dirty="0" smtClean="0"/>
                  <a:t>(s)=S}|</a:t>
                </a:r>
                <a:endParaRPr lang="en-US" altLang="ko-KR" dirty="0"/>
              </a:p>
              <a:p>
                <a:r>
                  <a:rPr lang="en-US" altLang="ko-KR" dirty="0" smtClean="0"/>
                  <a:t>Store all count(S) for S</a:t>
                </a:r>
                <a:r>
                  <a:rPr lang="en-US" altLang="ko-K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ko-KR" dirty="0" smtClean="0"/>
                  <a:t>S</a:t>
                </a:r>
                <a:r>
                  <a:rPr lang="en-US" altLang="ko-KR" baseline="-25000" dirty="0" smtClean="0"/>
                  <a:t>C</a:t>
                </a:r>
                <a:r>
                  <a:rPr lang="en-US" altLang="ko-KR" dirty="0" smtClean="0"/>
                  <a:t>(R)</a:t>
                </a:r>
              </a:p>
              <a:p>
                <a:pPr lvl="1"/>
                <a:r>
                  <a:rPr lang="en-US" altLang="ko-KR" dirty="0" smtClean="0"/>
                  <a:t>Ex) count({</a:t>
                </a:r>
                <a:r>
                  <a:rPr lang="en-US" altLang="ko-KR" dirty="0" err="1" smtClean="0"/>
                  <a:t>title,author,year,publisher</a:t>
                </a:r>
                <a:r>
                  <a:rPr lang="en-US" altLang="ko-KR" dirty="0" smtClean="0"/>
                  <a:t>}) = 2</a:t>
                </a:r>
              </a:p>
              <a:p>
                <a:pPr marL="341313" lvl="1" indent="0">
                  <a:buNone/>
                </a:pPr>
                <a:r>
                  <a:rPr lang="en-US" altLang="ko-KR" dirty="0" smtClean="0"/>
                  <a:t>          count({</a:t>
                </a:r>
                <a:r>
                  <a:rPr lang="en-US" altLang="ko-KR" dirty="0" err="1" smtClean="0"/>
                  <a:t>title,author,year</a:t>
                </a:r>
                <a:r>
                  <a:rPr lang="en-US" altLang="ko-KR" dirty="0" smtClean="0"/>
                  <a:t>}) = 1</a:t>
                </a:r>
              </a:p>
              <a:p>
                <a:r>
                  <a:rPr lang="en-US" altLang="ko-KR" dirty="0" smtClean="0"/>
                  <a:t>64KB characteristic sets for 57GB </a:t>
                </a:r>
                <a:r>
                  <a:rPr lang="en-US" altLang="ko-KR" dirty="0" err="1" smtClean="0"/>
                  <a:t>UniProt</a:t>
                </a:r>
                <a:r>
                  <a:rPr lang="en-US" altLang="ko-KR" dirty="0" smtClean="0"/>
                  <a:t> data set 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58" t="-18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12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562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Characteristic Sets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타원 4"/>
          <p:cNvSpPr/>
          <p:nvPr/>
        </p:nvSpPr>
        <p:spPr bwMode="auto">
          <a:xfrm>
            <a:off x="2317756" y="3203684"/>
            <a:ext cx="742076" cy="4320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?book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827584" y="2555612"/>
            <a:ext cx="792088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?title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187624" y="4355812"/>
            <a:ext cx="720080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?year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직선 화살표 연결선 7"/>
          <p:cNvCxnSpPr>
            <a:stCxn id="5" idx="1"/>
            <a:endCxn id="6" idx="5"/>
          </p:cNvCxnSpPr>
          <p:nvPr/>
        </p:nvCxnSpPr>
        <p:spPr bwMode="auto">
          <a:xfrm flipH="1" flipV="1">
            <a:off x="1503673" y="2924388"/>
            <a:ext cx="922758" cy="3425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직선 화살표 연결선 8"/>
          <p:cNvCxnSpPr>
            <a:stCxn id="5" idx="3"/>
            <a:endCxn id="7" idx="0"/>
          </p:cNvCxnSpPr>
          <p:nvPr/>
        </p:nvCxnSpPr>
        <p:spPr bwMode="auto">
          <a:xfrm flipH="1">
            <a:off x="1547664" y="3572460"/>
            <a:ext cx="878767" cy="78335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507981" y="305037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31640" y="377974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year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19672" y="176352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Query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5075892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</a:t>
            </a:r>
            <a:r>
              <a:rPr lang="en-US" altLang="ko-KR" baseline="-25000" dirty="0" smtClean="0"/>
              <a:t>C</a:t>
            </a:r>
            <a:r>
              <a:rPr lang="en-US" altLang="ko-KR" dirty="0" smtClean="0"/>
              <a:t>(?book)={title, year}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48472" y="20515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altLang="ko-KR" dirty="0"/>
              <a:t>count({</a:t>
            </a:r>
            <a:r>
              <a:rPr lang="en-US" altLang="ko-KR" dirty="0" err="1"/>
              <a:t>title,author,year,publisher</a:t>
            </a:r>
            <a:r>
              <a:rPr lang="en-US" altLang="ko-KR" dirty="0"/>
              <a:t>}) = 2</a:t>
            </a:r>
          </a:p>
          <a:p>
            <a:pPr marL="0" lvl="1">
              <a:buNone/>
            </a:pPr>
            <a:r>
              <a:rPr lang="en-US" altLang="ko-KR" dirty="0" smtClean="0"/>
              <a:t>count</a:t>
            </a:r>
            <a:r>
              <a:rPr lang="en-US" altLang="ko-KR" dirty="0"/>
              <a:t>({</a:t>
            </a:r>
            <a:r>
              <a:rPr lang="en-US" altLang="ko-KR" dirty="0" err="1"/>
              <a:t>title,author,year</a:t>
            </a:r>
            <a:r>
              <a:rPr lang="en-US" altLang="ko-KR" dirty="0"/>
              <a:t>}) =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40416" y="396441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Cardinality for ?book is 3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22445" y="4695527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Exact cardinality</a:t>
            </a:r>
            <a:endParaRPr lang="ko-KR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13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957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Occurrence Annotations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타원 4"/>
          <p:cNvSpPr/>
          <p:nvPr/>
        </p:nvSpPr>
        <p:spPr bwMode="auto">
          <a:xfrm>
            <a:off x="1813700" y="3284984"/>
            <a:ext cx="742076" cy="4320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?book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23528" y="2636912"/>
            <a:ext cx="792088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?title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직선 화살표 연결선 7"/>
          <p:cNvCxnSpPr>
            <a:stCxn id="5" idx="1"/>
            <a:endCxn id="6" idx="5"/>
          </p:cNvCxnSpPr>
          <p:nvPr/>
        </p:nvCxnSpPr>
        <p:spPr bwMode="auto">
          <a:xfrm flipH="1" flipV="1">
            <a:off x="999617" y="3005688"/>
            <a:ext cx="922758" cy="3425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003925" y="313167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98717" y="19168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Query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3750" y="4221088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</a:t>
            </a:r>
            <a:r>
              <a:rPr lang="en-US" altLang="ko-KR" baseline="-25000" dirty="0" smtClean="0"/>
              <a:t>C</a:t>
            </a:r>
            <a:r>
              <a:rPr lang="en-US" altLang="ko-KR" dirty="0" smtClean="0"/>
              <a:t>(?book)={title, year}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48472" y="20515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altLang="ko-KR" dirty="0"/>
              <a:t>count({</a:t>
            </a:r>
            <a:r>
              <a:rPr lang="en-US" altLang="ko-KR" dirty="0" err="1"/>
              <a:t>title,author,year,publisher</a:t>
            </a:r>
            <a:r>
              <a:rPr lang="en-US" altLang="ko-KR" dirty="0"/>
              <a:t>}) = 2</a:t>
            </a:r>
          </a:p>
          <a:p>
            <a:pPr marL="0" lvl="1">
              <a:buNone/>
            </a:pPr>
            <a:r>
              <a:rPr lang="en-US" altLang="ko-KR" dirty="0" smtClean="0"/>
              <a:t>count</a:t>
            </a:r>
            <a:r>
              <a:rPr lang="en-US" altLang="ko-KR" dirty="0"/>
              <a:t>({</a:t>
            </a:r>
            <a:r>
              <a:rPr lang="en-US" altLang="ko-KR" dirty="0" err="1"/>
              <a:t>title,author,year</a:t>
            </a:r>
            <a:r>
              <a:rPr lang="en-US" altLang="ko-KR" dirty="0"/>
              <a:t>}) =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40416" y="3964414"/>
            <a:ext cx="376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Estimated cardinality for ?book is 3</a:t>
            </a:r>
          </a:p>
          <a:p>
            <a:r>
              <a:rPr lang="en-US" altLang="ko-KR" dirty="0" smtClean="0"/>
              <a:t>But real cardinality is 4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 bwMode="auto">
          <a:xfrm>
            <a:off x="2952483" y="2564904"/>
            <a:ext cx="864096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?author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직선 화살표 연결선 16"/>
          <p:cNvCxnSpPr>
            <a:stCxn id="5" idx="7"/>
            <a:endCxn id="16" idx="3"/>
          </p:cNvCxnSpPr>
          <p:nvPr/>
        </p:nvCxnSpPr>
        <p:spPr bwMode="auto">
          <a:xfrm flipV="1">
            <a:off x="2447101" y="2933680"/>
            <a:ext cx="631926" cy="4145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767767" y="306896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author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14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519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Occurrence Annotations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타원 4"/>
          <p:cNvSpPr/>
          <p:nvPr/>
        </p:nvSpPr>
        <p:spPr bwMode="auto">
          <a:xfrm>
            <a:off x="2029724" y="1916832"/>
            <a:ext cx="742076" cy="4320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book1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539552" y="1268760"/>
            <a:ext cx="792088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title1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899592" y="3068960"/>
            <a:ext cx="720080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year1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879244" y="3124981"/>
            <a:ext cx="1008112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publisher1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203848" y="1196752"/>
            <a:ext cx="864096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author1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직선 화살표 연결선 9"/>
          <p:cNvCxnSpPr>
            <a:stCxn id="5" idx="1"/>
            <a:endCxn id="6" idx="5"/>
          </p:cNvCxnSpPr>
          <p:nvPr/>
        </p:nvCxnSpPr>
        <p:spPr bwMode="auto">
          <a:xfrm flipH="1" flipV="1">
            <a:off x="1215641" y="1637536"/>
            <a:ext cx="922758" cy="3425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>
            <a:stCxn id="5" idx="3"/>
            <a:endCxn id="7" idx="0"/>
          </p:cNvCxnSpPr>
          <p:nvPr/>
        </p:nvCxnSpPr>
        <p:spPr bwMode="auto">
          <a:xfrm flipH="1">
            <a:off x="1259632" y="2285608"/>
            <a:ext cx="878767" cy="78335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>
            <a:stCxn id="5" idx="5"/>
            <a:endCxn id="8" idx="0"/>
          </p:cNvCxnSpPr>
          <p:nvPr/>
        </p:nvCxnSpPr>
        <p:spPr bwMode="auto">
          <a:xfrm>
            <a:off x="2663125" y="2285608"/>
            <a:ext cx="720175" cy="83937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>
            <a:stCxn id="5" idx="7"/>
            <a:endCxn id="9" idx="3"/>
          </p:cNvCxnSpPr>
          <p:nvPr/>
        </p:nvCxnSpPr>
        <p:spPr bwMode="auto">
          <a:xfrm flipV="1">
            <a:off x="2663125" y="1565528"/>
            <a:ext cx="667267" cy="4145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219949" y="176352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249289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year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19132" y="241159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publisher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19132" y="170080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author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 bwMode="auto">
          <a:xfrm>
            <a:off x="6566228" y="1988840"/>
            <a:ext cx="742076" cy="4320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book2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5076056" y="1340768"/>
            <a:ext cx="792088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title2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5436096" y="3140968"/>
            <a:ext cx="720080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year2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7740352" y="1268760"/>
            <a:ext cx="864096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author2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직선 화살표 연결선 21"/>
          <p:cNvCxnSpPr>
            <a:stCxn id="18" idx="1"/>
            <a:endCxn id="19" idx="5"/>
          </p:cNvCxnSpPr>
          <p:nvPr/>
        </p:nvCxnSpPr>
        <p:spPr bwMode="auto">
          <a:xfrm flipH="1" flipV="1">
            <a:off x="5752145" y="1709544"/>
            <a:ext cx="922758" cy="3425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/>
          <p:cNvCxnSpPr>
            <a:stCxn id="18" idx="3"/>
            <a:endCxn id="20" idx="0"/>
          </p:cNvCxnSpPr>
          <p:nvPr/>
        </p:nvCxnSpPr>
        <p:spPr bwMode="auto">
          <a:xfrm flipH="1">
            <a:off x="5796136" y="2357616"/>
            <a:ext cx="878767" cy="78335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>
            <a:stCxn id="18" idx="7"/>
            <a:endCxn id="21" idx="3"/>
          </p:cNvCxnSpPr>
          <p:nvPr/>
        </p:nvCxnSpPr>
        <p:spPr bwMode="auto">
          <a:xfrm flipV="1">
            <a:off x="7199629" y="1637536"/>
            <a:ext cx="667267" cy="4145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756453" y="183553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80112" y="256490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year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55636" y="177281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author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 bwMode="auto">
          <a:xfrm>
            <a:off x="2101732" y="4453099"/>
            <a:ext cx="742076" cy="4320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book3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611560" y="3805027"/>
            <a:ext cx="792088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title3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971600" y="5605227"/>
            <a:ext cx="720080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year3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1979712" y="5733256"/>
            <a:ext cx="1008112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publisher3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3275856" y="3733019"/>
            <a:ext cx="864096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author3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직선 화살표 연결선 32"/>
          <p:cNvCxnSpPr>
            <a:stCxn id="28" idx="1"/>
            <a:endCxn id="29" idx="5"/>
          </p:cNvCxnSpPr>
          <p:nvPr/>
        </p:nvCxnSpPr>
        <p:spPr bwMode="auto">
          <a:xfrm flipH="1" flipV="1">
            <a:off x="1287649" y="4173803"/>
            <a:ext cx="922758" cy="3425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직선 화살표 연결선 33"/>
          <p:cNvCxnSpPr>
            <a:stCxn id="28" idx="3"/>
            <a:endCxn id="30" idx="0"/>
          </p:cNvCxnSpPr>
          <p:nvPr/>
        </p:nvCxnSpPr>
        <p:spPr bwMode="auto">
          <a:xfrm flipH="1">
            <a:off x="1331640" y="4821875"/>
            <a:ext cx="878767" cy="78335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>
            <a:stCxn id="28" idx="4"/>
            <a:endCxn id="31" idx="0"/>
          </p:cNvCxnSpPr>
          <p:nvPr/>
        </p:nvCxnSpPr>
        <p:spPr bwMode="auto">
          <a:xfrm>
            <a:off x="2472770" y="4885147"/>
            <a:ext cx="10998" cy="84810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>
            <a:stCxn id="28" idx="7"/>
            <a:endCxn id="32" idx="3"/>
          </p:cNvCxnSpPr>
          <p:nvPr/>
        </p:nvCxnSpPr>
        <p:spPr bwMode="auto">
          <a:xfrm flipV="1">
            <a:off x="2735133" y="4101795"/>
            <a:ext cx="667267" cy="4145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291957" y="429979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15616" y="502916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year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15076" y="537321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publisher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91140" y="423707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author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 bwMode="auto">
          <a:xfrm>
            <a:off x="3707904" y="5445224"/>
            <a:ext cx="864096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author3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직선 화살표 연결선 41"/>
          <p:cNvCxnSpPr>
            <a:stCxn id="28" idx="5"/>
            <a:endCxn id="41" idx="1"/>
          </p:cNvCxnSpPr>
          <p:nvPr/>
        </p:nvCxnSpPr>
        <p:spPr bwMode="auto">
          <a:xfrm>
            <a:off x="2735133" y="4821875"/>
            <a:ext cx="1099315" cy="68662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203848" y="479715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author</a:t>
            </a:r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1432369" y="1664804"/>
            <a:ext cx="1636397" cy="324036"/>
            <a:chOff x="1432369" y="1664804"/>
            <a:chExt cx="1636397" cy="324036"/>
          </a:xfrm>
        </p:grpSpPr>
        <p:cxnSp>
          <p:nvCxnSpPr>
            <p:cNvPr id="45" name="직선 연결선 44"/>
            <p:cNvCxnSpPr/>
            <p:nvPr/>
          </p:nvCxnSpPr>
          <p:spPr bwMode="auto">
            <a:xfrm>
              <a:off x="1432369" y="1664804"/>
              <a:ext cx="968393" cy="324036"/>
            </a:xfrm>
            <a:prstGeom prst="line">
              <a:avLst/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직선 연결선 46"/>
            <p:cNvCxnSpPr/>
            <p:nvPr/>
          </p:nvCxnSpPr>
          <p:spPr bwMode="auto">
            <a:xfrm flipV="1">
              <a:off x="2400762" y="1664804"/>
              <a:ext cx="668004" cy="324036"/>
            </a:xfrm>
            <a:prstGeom prst="line">
              <a:avLst/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그룹 60"/>
          <p:cNvGrpSpPr/>
          <p:nvPr/>
        </p:nvGrpSpPr>
        <p:grpSpPr>
          <a:xfrm>
            <a:off x="1547664" y="4101795"/>
            <a:ext cx="1636397" cy="407325"/>
            <a:chOff x="1547664" y="4101795"/>
            <a:chExt cx="1636397" cy="407325"/>
          </a:xfrm>
        </p:grpSpPr>
        <p:cxnSp>
          <p:nvCxnSpPr>
            <p:cNvPr id="48" name="직선 연결선 47"/>
            <p:cNvCxnSpPr/>
            <p:nvPr/>
          </p:nvCxnSpPr>
          <p:spPr bwMode="auto">
            <a:xfrm>
              <a:off x="1547664" y="4185084"/>
              <a:ext cx="968393" cy="324036"/>
            </a:xfrm>
            <a:prstGeom prst="line">
              <a:avLst/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직선 연결선 48"/>
            <p:cNvCxnSpPr/>
            <p:nvPr/>
          </p:nvCxnSpPr>
          <p:spPr bwMode="auto">
            <a:xfrm flipV="1">
              <a:off x="2516057" y="4101795"/>
              <a:ext cx="668004" cy="407325"/>
            </a:xfrm>
            <a:prstGeom prst="line">
              <a:avLst/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2" name="그룹 61"/>
          <p:cNvGrpSpPr/>
          <p:nvPr/>
        </p:nvGrpSpPr>
        <p:grpSpPr>
          <a:xfrm>
            <a:off x="1475656" y="4401108"/>
            <a:ext cx="1636397" cy="812721"/>
            <a:chOff x="1475656" y="4401108"/>
            <a:chExt cx="1636397" cy="812721"/>
          </a:xfrm>
        </p:grpSpPr>
        <p:cxnSp>
          <p:nvCxnSpPr>
            <p:cNvPr id="51" name="직선 연결선 50"/>
            <p:cNvCxnSpPr/>
            <p:nvPr/>
          </p:nvCxnSpPr>
          <p:spPr bwMode="auto">
            <a:xfrm>
              <a:off x="1475656" y="4401108"/>
              <a:ext cx="968393" cy="324036"/>
            </a:xfrm>
            <a:prstGeom prst="line">
              <a:avLst/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 bwMode="auto">
            <a:xfrm>
              <a:off x="2444049" y="4725145"/>
              <a:ext cx="668004" cy="488684"/>
            </a:xfrm>
            <a:prstGeom prst="line">
              <a:avLst/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0" name="그룹 59"/>
          <p:cNvGrpSpPr/>
          <p:nvPr/>
        </p:nvGrpSpPr>
        <p:grpSpPr>
          <a:xfrm>
            <a:off x="6028322" y="1612813"/>
            <a:ext cx="1620235" cy="447420"/>
            <a:chOff x="6028322" y="1612813"/>
            <a:chExt cx="1620235" cy="447420"/>
          </a:xfrm>
        </p:grpSpPr>
        <p:cxnSp>
          <p:nvCxnSpPr>
            <p:cNvPr id="54" name="직선 연결선 53"/>
            <p:cNvCxnSpPr/>
            <p:nvPr/>
          </p:nvCxnSpPr>
          <p:spPr bwMode="auto">
            <a:xfrm>
              <a:off x="6028322" y="1694113"/>
              <a:ext cx="952231" cy="366119"/>
            </a:xfrm>
            <a:prstGeom prst="line">
              <a:avLst/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5" name="직선 연결선 54"/>
            <p:cNvCxnSpPr/>
            <p:nvPr/>
          </p:nvCxnSpPr>
          <p:spPr bwMode="auto">
            <a:xfrm flipV="1">
              <a:off x="6980553" y="1612813"/>
              <a:ext cx="668004" cy="447420"/>
            </a:xfrm>
            <a:prstGeom prst="line">
              <a:avLst/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5896865" y="4101795"/>
            <a:ext cx="20185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Result</a:t>
            </a:r>
          </a:p>
          <a:p>
            <a:r>
              <a:rPr lang="en-US" altLang="ko-KR" dirty="0" smtClean="0"/>
              <a:t>book1</a:t>
            </a:r>
          </a:p>
          <a:p>
            <a:r>
              <a:rPr lang="en-US" altLang="ko-KR" dirty="0" smtClean="0"/>
              <a:t>book2</a:t>
            </a:r>
          </a:p>
          <a:p>
            <a:r>
              <a:rPr lang="en-US" altLang="ko-KR" dirty="0" smtClean="0"/>
              <a:t>book3</a:t>
            </a:r>
          </a:p>
          <a:p>
            <a:r>
              <a:rPr lang="en-US" altLang="ko-KR" dirty="0" smtClean="0"/>
              <a:t>book3 (duplicate!)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15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584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Occurrence Annotations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1422" y="1628800"/>
            <a:ext cx="7740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dirty="0"/>
              <a:t>count({</a:t>
            </a:r>
            <a:r>
              <a:rPr lang="en-US" altLang="ko-KR" dirty="0" err="1"/>
              <a:t>title,author,year,publisher</a:t>
            </a:r>
            <a:r>
              <a:rPr lang="en-US" altLang="ko-KR" dirty="0"/>
              <a:t>}) = </a:t>
            </a:r>
            <a:r>
              <a:rPr lang="en-US" altLang="ko-KR" dirty="0" smtClean="0"/>
              <a:t>2, title:2, author:3, year:2, publisher:2</a:t>
            </a:r>
            <a:endParaRPr lang="en-US" altLang="ko-KR" dirty="0"/>
          </a:p>
          <a:p>
            <a:pPr marL="0" lvl="1">
              <a:buNone/>
            </a:pPr>
            <a:r>
              <a:rPr lang="en-US" altLang="ko-KR" dirty="0" smtClean="0"/>
              <a:t>count</a:t>
            </a:r>
            <a:r>
              <a:rPr lang="en-US" altLang="ko-KR" dirty="0"/>
              <a:t>({</a:t>
            </a:r>
            <a:r>
              <a:rPr lang="en-US" altLang="ko-KR" dirty="0" err="1"/>
              <a:t>title,author,year</a:t>
            </a:r>
            <a:r>
              <a:rPr lang="en-US" altLang="ko-KR" dirty="0"/>
              <a:t>}) = </a:t>
            </a:r>
            <a:r>
              <a:rPr lang="en-US" altLang="ko-KR" dirty="0" smtClean="0"/>
              <a:t>1, title:1, author:1, year:1, publisher:1</a:t>
            </a:r>
          </a:p>
        </p:txBody>
      </p:sp>
      <p:sp>
        <p:nvSpPr>
          <p:cNvPr id="6" name="타원 5"/>
          <p:cNvSpPr/>
          <p:nvPr/>
        </p:nvSpPr>
        <p:spPr bwMode="auto">
          <a:xfrm>
            <a:off x="2181106" y="3942348"/>
            <a:ext cx="742076" cy="4320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?book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690934" y="3294276"/>
            <a:ext cx="792088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?title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직선 화살표 연결선 7"/>
          <p:cNvCxnSpPr>
            <a:stCxn id="6" idx="1"/>
            <a:endCxn id="7" idx="5"/>
          </p:cNvCxnSpPr>
          <p:nvPr/>
        </p:nvCxnSpPr>
        <p:spPr bwMode="auto">
          <a:xfrm flipH="1" flipV="1">
            <a:off x="1367023" y="3663052"/>
            <a:ext cx="922758" cy="3425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371331" y="378904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94427" y="277918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Query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 bwMode="auto">
          <a:xfrm>
            <a:off x="3319889" y="3222268"/>
            <a:ext cx="864096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?author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/>
          <p:cNvCxnSpPr>
            <a:stCxn id="6" idx="7"/>
            <a:endCxn id="11" idx="3"/>
          </p:cNvCxnSpPr>
          <p:nvPr/>
        </p:nvCxnSpPr>
        <p:spPr bwMode="auto">
          <a:xfrm flipV="1">
            <a:off x="2814507" y="3591044"/>
            <a:ext cx="631926" cy="4145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135173" y="37263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author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04065" y="2780928"/>
            <a:ext cx="3390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 Cardinality</a:t>
            </a:r>
          </a:p>
          <a:p>
            <a:endParaRPr lang="en-US" altLang="ko-KR" dirty="0"/>
          </a:p>
          <a:p>
            <a:r>
              <a:rPr lang="en-US" altLang="ko-KR" dirty="0" smtClean="0"/>
              <a:t>2 * 1 * 3/2 + 1* 1 * 1 = 3 + 1 = 4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 bwMode="auto">
          <a:xfrm flipV="1">
            <a:off x="4760049" y="3663052"/>
            <a:ext cx="288032" cy="84780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815833" y="458286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Cardinality(distinct)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 bwMode="auto">
          <a:xfrm flipV="1">
            <a:off x="5408121" y="3704258"/>
            <a:ext cx="0" cy="80660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048081" y="458286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Each entity has 1 title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 bwMode="auto">
          <a:xfrm flipH="1" flipV="1">
            <a:off x="5868144" y="3726324"/>
            <a:ext cx="260058" cy="3606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624145" y="4158372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Each entity has 3/2 authors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3848" y="5127575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exact estimation</a:t>
            </a:r>
            <a:endParaRPr lang="ko-KR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16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754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Queries with Bound Objects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 estimate the cardinality as if the objects were unbound</a:t>
            </a:r>
          </a:p>
          <a:p>
            <a:r>
              <a:rPr lang="en-US" altLang="ko-KR" dirty="0" smtClean="0"/>
              <a:t>Then multiply with the selectivity of the objects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 bwMode="auto">
          <a:xfrm>
            <a:off x="2037090" y="3861048"/>
            <a:ext cx="742076" cy="4320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?book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179512" y="3212976"/>
            <a:ext cx="1504874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Tree and I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직선 화살표 연결선 6"/>
          <p:cNvCxnSpPr>
            <a:stCxn id="5" idx="1"/>
            <a:endCxn id="6" idx="5"/>
          </p:cNvCxnSpPr>
          <p:nvPr/>
        </p:nvCxnSpPr>
        <p:spPr bwMode="auto">
          <a:xfrm flipH="1" flipV="1">
            <a:off x="1464002" y="3581752"/>
            <a:ext cx="681763" cy="3425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227315" y="370774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48277" y="241159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Query</a:t>
            </a:r>
            <a:endParaRPr lang="ko-KR" altLang="en-US" b="1" dirty="0"/>
          </a:p>
        </p:txBody>
      </p:sp>
      <p:sp>
        <p:nvSpPr>
          <p:cNvPr id="10" name="타원 9"/>
          <p:cNvSpPr/>
          <p:nvPr/>
        </p:nvSpPr>
        <p:spPr bwMode="auto">
          <a:xfrm>
            <a:off x="3175873" y="3140968"/>
            <a:ext cx="864096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lang="en-US" altLang="ko-KR" sz="1400" dirty="0" err="1" smtClean="0">
                <a:latin typeface="Arial" charset="0"/>
              </a:rPr>
              <a:t>R.Pecker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직선 화살표 연결선 10"/>
          <p:cNvCxnSpPr>
            <a:stCxn id="5" idx="7"/>
            <a:endCxn id="10" idx="3"/>
          </p:cNvCxnSpPr>
          <p:nvPr/>
        </p:nvCxnSpPr>
        <p:spPr bwMode="auto">
          <a:xfrm flipV="1">
            <a:off x="2670491" y="3509744"/>
            <a:ext cx="631926" cy="4145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991157" y="36450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author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99333" y="2420888"/>
            <a:ext cx="5553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Cardinality(?book) = </a:t>
            </a:r>
            <a:r>
              <a:rPr lang="en-US" altLang="ko-KR" dirty="0" err="1" smtClean="0"/>
              <a:t>Cardinality_unbound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X </a:t>
            </a:r>
            <a:r>
              <a:rPr lang="en-US" altLang="ko-KR" dirty="0" err="1" smtClean="0"/>
              <a:t>sel</a:t>
            </a:r>
            <a:r>
              <a:rPr lang="en-US" altLang="ko-KR" dirty="0" smtClean="0"/>
              <a:t>(O=The Tree and I|P=title)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X </a:t>
            </a:r>
            <a:r>
              <a:rPr lang="en-US" altLang="ko-KR" dirty="0" err="1" smtClean="0"/>
              <a:t>sel</a:t>
            </a:r>
            <a:r>
              <a:rPr lang="en-US" altLang="ko-KR" dirty="0" smtClean="0"/>
              <a:t>(O=</a:t>
            </a:r>
            <a:r>
              <a:rPr lang="en-US" altLang="ko-KR" dirty="0" err="1" smtClean="0"/>
              <a:t>R.Pecker|P</a:t>
            </a:r>
            <a:r>
              <a:rPr lang="en-US" altLang="ko-KR" dirty="0" smtClean="0"/>
              <a:t>=author)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2615" y="4754761"/>
            <a:ext cx="4203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Assume there’re 1000 books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with different titles and different authors</a:t>
            </a:r>
          </a:p>
          <a:p>
            <a:endParaRPr lang="en-US" altLang="ko-KR" dirty="0"/>
          </a:p>
          <a:p>
            <a:r>
              <a:rPr lang="en-US" altLang="ko-KR" dirty="0" smtClean="0"/>
              <a:t>1000 X 1/1000 X 1/1000 = 10</a:t>
            </a:r>
            <a:r>
              <a:rPr lang="en-US" altLang="ko-KR" baseline="30000" dirty="0" smtClean="0"/>
              <a:t>-6</a:t>
            </a:r>
            <a:endParaRPr lang="ko-KR" altLang="en-US" baseline="30000" dirty="0"/>
          </a:p>
        </p:txBody>
      </p:sp>
      <p:sp>
        <p:nvSpPr>
          <p:cNvPr id="18" name="TextBox 17"/>
          <p:cNvSpPr txBox="1"/>
          <p:nvPr/>
        </p:nvSpPr>
        <p:spPr>
          <a:xfrm>
            <a:off x="5292080" y="4797152"/>
            <a:ext cx="3026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 Underestimated!</a:t>
            </a:r>
            <a:endParaRPr lang="ko-KR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17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716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Queries with Bound Objects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Correlations between object values</a:t>
            </a:r>
          </a:p>
          <a:p>
            <a:r>
              <a:rPr lang="en-US" altLang="ko-KR" dirty="0" smtClean="0"/>
              <a:t>Impossible to pre-compute the degree of correlation in full generality</a:t>
            </a:r>
          </a:p>
          <a:p>
            <a:endParaRPr lang="en-US" altLang="ko-KR" dirty="0"/>
          </a:p>
          <a:p>
            <a:r>
              <a:rPr lang="en-US" altLang="ko-KR" dirty="0" smtClean="0"/>
              <a:t>Observations</a:t>
            </a:r>
          </a:p>
          <a:p>
            <a:pPr lvl="1"/>
            <a:r>
              <a:rPr lang="en-US" altLang="ko-KR" dirty="0" smtClean="0"/>
              <a:t>Usually one predicate is extremely selective (similar to key)</a:t>
            </a:r>
          </a:p>
          <a:p>
            <a:pPr lvl="1"/>
            <a:r>
              <a:rPr lang="en-US" altLang="ko-KR" dirty="0" smtClean="0"/>
              <a:t>The other predicates functionally follow from the selective one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Once the title of a book is fixed, restricting the authors has usually very little impact on the result cardinality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18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682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Queries with Bound Objects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Consider only the selectivity of the most selective value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 bwMode="auto">
          <a:xfrm>
            <a:off x="4413354" y="3212976"/>
            <a:ext cx="742076" cy="4320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?book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2555776" y="2564904"/>
            <a:ext cx="1504874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Tree and I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직선 화살표 연결선 6"/>
          <p:cNvCxnSpPr>
            <a:stCxn id="5" idx="1"/>
            <a:endCxn id="6" idx="5"/>
          </p:cNvCxnSpPr>
          <p:nvPr/>
        </p:nvCxnSpPr>
        <p:spPr bwMode="auto">
          <a:xfrm flipH="1" flipV="1">
            <a:off x="3840266" y="2933680"/>
            <a:ext cx="681763" cy="3425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603579" y="30596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35038" y="181172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Query</a:t>
            </a:r>
            <a:endParaRPr lang="ko-KR" altLang="en-US" b="1" dirty="0"/>
          </a:p>
        </p:txBody>
      </p:sp>
      <p:sp>
        <p:nvSpPr>
          <p:cNvPr id="10" name="타원 9"/>
          <p:cNvSpPr/>
          <p:nvPr/>
        </p:nvSpPr>
        <p:spPr bwMode="auto">
          <a:xfrm>
            <a:off x="5552137" y="2492896"/>
            <a:ext cx="864096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lang="en-US" altLang="ko-KR" sz="1400" dirty="0" err="1" smtClean="0">
                <a:latin typeface="Arial" charset="0"/>
              </a:rPr>
              <a:t>R.Pecker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직선 화살표 연결선 10"/>
          <p:cNvCxnSpPr>
            <a:stCxn id="5" idx="7"/>
            <a:endCxn id="10" idx="3"/>
          </p:cNvCxnSpPr>
          <p:nvPr/>
        </p:nvCxnSpPr>
        <p:spPr bwMode="auto">
          <a:xfrm flipV="1">
            <a:off x="5046755" y="2861672"/>
            <a:ext cx="631926" cy="4145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367421" y="299695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author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9607" y="4172887"/>
            <a:ext cx="4203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Assume there’re 1000 books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with different titles and different authors</a:t>
            </a:r>
          </a:p>
          <a:p>
            <a:endParaRPr lang="en-US" altLang="ko-KR" dirty="0"/>
          </a:p>
          <a:p>
            <a:r>
              <a:rPr lang="en-US" altLang="ko-KR" dirty="0" smtClean="0"/>
              <a:t>1000 X 1/1000 X 1/1000 = 10</a:t>
            </a:r>
            <a:r>
              <a:rPr lang="en-US" altLang="ko-KR" baseline="30000" dirty="0" smtClean="0"/>
              <a:t>-6</a:t>
            </a:r>
            <a:endParaRPr lang="ko-KR" altLang="en-US" baseline="30000" dirty="0"/>
          </a:p>
        </p:txBody>
      </p:sp>
      <p:sp>
        <p:nvSpPr>
          <p:cNvPr id="14" name="오른쪽 화살표 13"/>
          <p:cNvSpPr/>
          <p:nvPr/>
        </p:nvSpPr>
        <p:spPr bwMode="auto">
          <a:xfrm>
            <a:off x="5042681" y="4532927"/>
            <a:ext cx="621462" cy="504056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80167" y="459564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1000 X 1/1000 </a:t>
            </a:r>
            <a:r>
              <a:rPr lang="en-US" altLang="ko-KR" dirty="0" smtClean="0"/>
              <a:t>= 1</a:t>
            </a:r>
            <a:endParaRPr lang="ko-KR" altLang="en-US" baseline="30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19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977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The Challenge</a:t>
            </a:r>
          </a:p>
          <a:p>
            <a:r>
              <a:rPr lang="en-US" altLang="ko-KR" dirty="0" smtClean="0"/>
              <a:t>Characteristic Sets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575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Compare with</a:t>
            </a:r>
          </a:p>
          <a:p>
            <a:pPr lvl="1"/>
            <a:r>
              <a:rPr lang="en-US" altLang="ko-KR" dirty="0" smtClean="0"/>
              <a:t>Original RDF-3X estimator</a:t>
            </a:r>
          </a:p>
          <a:p>
            <a:pPr lvl="1"/>
            <a:r>
              <a:rPr lang="en-US" altLang="ko-KR" dirty="0" smtClean="0"/>
              <a:t>Commercial database systems (DB A, DB B, DB C)</a:t>
            </a:r>
          </a:p>
          <a:p>
            <a:pPr lvl="1"/>
            <a:r>
              <a:rPr lang="en-US" altLang="ko-KR" dirty="0" smtClean="0"/>
              <a:t>Stocker: Jena ARQ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Maduko</a:t>
            </a:r>
            <a:r>
              <a:rPr lang="en-US" altLang="ko-KR" dirty="0" smtClean="0"/>
              <a:t>: subgraph mining approach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Datasets</a:t>
            </a:r>
          </a:p>
          <a:p>
            <a:pPr lvl="1"/>
            <a:r>
              <a:rPr lang="en-US" altLang="ko-KR" dirty="0" err="1" smtClean="0"/>
              <a:t>Yago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LibraryThing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20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056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Evaluation: Single Join Queries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Generate queries of the form (?S, p1, ?O1), (?S, p2, ?O2)</a:t>
            </a:r>
          </a:p>
          <a:p>
            <a:r>
              <a:rPr lang="en-US" altLang="ko-KR" dirty="0" smtClean="0"/>
              <a:t>1,751 queries for YAGO</a:t>
            </a:r>
          </a:p>
          <a:p>
            <a:r>
              <a:rPr lang="en-US" altLang="ko-KR" dirty="0" smtClean="0"/>
              <a:t>19,062,990 queries for </a:t>
            </a:r>
            <a:r>
              <a:rPr lang="en-US" altLang="ko-KR" dirty="0" err="1" smtClean="0"/>
              <a:t>LibraryThing</a:t>
            </a:r>
            <a:endParaRPr lang="en-US" altLang="ko-KR" dirty="0" smtClean="0"/>
          </a:p>
          <a:p>
            <a:r>
              <a:rPr lang="en-US" altLang="ko-KR" dirty="0" smtClean="0"/>
              <a:t>q-error: max(c/c’, c’/c)</a:t>
            </a:r>
            <a:br>
              <a:rPr lang="en-US" altLang="ko-KR" dirty="0" smtClean="0"/>
            </a:br>
            <a:r>
              <a:rPr lang="en-US" altLang="ko-KR" dirty="0" smtClean="0"/>
              <a:t>where c: correct cardinality and c’: the estimate</a:t>
            </a:r>
          </a:p>
          <a:p>
            <a:pPr lvl="1"/>
            <a:endParaRPr lang="en-US" altLang="ko-KR" dirty="0" smtClean="0"/>
          </a:p>
        </p:txBody>
      </p:sp>
      <p:sp>
        <p:nvSpPr>
          <p:cNvPr id="5" name="타원 4"/>
          <p:cNvSpPr/>
          <p:nvPr/>
        </p:nvSpPr>
        <p:spPr bwMode="auto">
          <a:xfrm>
            <a:off x="4355976" y="4149080"/>
            <a:ext cx="360040" cy="3600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?S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779912" y="5013176"/>
            <a:ext cx="504056" cy="3600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?O1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788024" y="5013176"/>
            <a:ext cx="576064" cy="3600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?O2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직선 화살표 연결선 8"/>
          <p:cNvCxnSpPr>
            <a:stCxn id="5" idx="3"/>
          </p:cNvCxnSpPr>
          <p:nvPr/>
        </p:nvCxnSpPr>
        <p:spPr bwMode="auto">
          <a:xfrm flipH="1">
            <a:off x="4031940" y="4456393"/>
            <a:ext cx="376763" cy="55678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>
            <a:stCxn id="5" idx="5"/>
            <a:endCxn id="8" idx="0"/>
          </p:cNvCxnSpPr>
          <p:nvPr/>
        </p:nvCxnSpPr>
        <p:spPr bwMode="auto">
          <a:xfrm>
            <a:off x="4663289" y="4456393"/>
            <a:ext cx="412767" cy="55678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842822" y="44371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50934" y="44371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21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132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Evaluation: </a:t>
            </a:r>
            <a:r>
              <a:rPr lang="en-US" altLang="ko-KR" dirty="0"/>
              <a:t>Single </a:t>
            </a:r>
            <a:r>
              <a:rPr lang="en-US" altLang="ko-KR" dirty="0" smtClean="0"/>
              <a:t>Join Queries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Commercial DBMSs, Stocker &lt; </a:t>
            </a:r>
            <a:r>
              <a:rPr lang="en-US" altLang="ko-KR" dirty="0" err="1" smtClean="0"/>
              <a:t>Madoku</a:t>
            </a:r>
            <a:r>
              <a:rPr lang="en-US" altLang="ko-KR" dirty="0" smtClean="0"/>
              <a:t>, RDF-3X &lt; CS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44" y="4123367"/>
            <a:ext cx="7936596" cy="225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933209" cy="224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22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104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Evaluation: </a:t>
            </a:r>
            <a:r>
              <a:rPr lang="en-US" altLang="ko-KR" dirty="0"/>
              <a:t>Complex </a:t>
            </a:r>
            <a:r>
              <a:rPr lang="en-US" altLang="ko-KR" dirty="0" smtClean="0"/>
              <a:t>Queries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Manually construct queries with up to 6 joins and including additional object constraints</a:t>
            </a:r>
          </a:p>
          <a:p>
            <a:endParaRPr lang="en-US" altLang="ko-KR" dirty="0"/>
          </a:p>
          <a:p>
            <a:r>
              <a:rPr lang="en-US" altLang="ko-KR" dirty="0" smtClean="0"/>
              <a:t>CS perform very well with an average estimation error of 1.8</a:t>
            </a:r>
          </a:p>
          <a:p>
            <a:r>
              <a:rPr lang="en-US" altLang="ko-KR" dirty="0" smtClean="0"/>
              <a:t>The other approaches tend to vastly underestimate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6092638" cy="278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6093296"/>
            <a:ext cx="502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Cardinality Estimation Errors for YAGO Queries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23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085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Introduce a novel RDF synopsis called characteristic sets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experiments have shown that CS greatly outperform both commercial database systems and other specialized RDF estimation techniques</a:t>
            </a:r>
          </a:p>
          <a:p>
            <a:endParaRPr lang="en-US" altLang="ko-KR" dirty="0"/>
          </a:p>
          <a:p>
            <a:r>
              <a:rPr lang="en-US" altLang="ko-KR" dirty="0" smtClean="0"/>
              <a:t>CS gives positive impact on the runtime of execution plans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24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338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ko-KR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 or Comments?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42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Cardinality</a:t>
            </a:r>
          </a:p>
          <a:p>
            <a:pPr lvl="1"/>
            <a:r>
              <a:rPr lang="en-US" altLang="ko-KR" dirty="0" smtClean="0"/>
              <a:t>The number of results(rows) of one operator</a:t>
            </a:r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419872" y="2111945"/>
            <a:ext cx="54196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>Execution Plan</a:t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>----------------------------------------------------------</a:t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>Plan hash value: 2438444873</a:t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/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>----------------------------------------------------------------------------</a:t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>| Id  | Operation           | Name | Rows  | Bytes | Cost (%</a:t>
            </a:r>
            <a:r>
              <a:rPr lang="en-US" altLang="ko-KR" sz="800" b="1" dirty="0">
                <a:solidFill>
                  <a:schemeClr val="bg1"/>
                </a:solidFill>
                <a:latin typeface="Courier" pitchFamily="49" charset="0"/>
              </a:rPr>
              <a:t>CPU</a:t>
            </a: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>)| Time     |</a:t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>----------------------------------------------------------------------------</a:t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>|   0 | SELECT STATEMENT    |      |    49 |  3822 |    10  (10)| 00:00:01 |</a:t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>|*  1 |  HASH JOIN          |      |    49 |  3822 |    10  (10)| 00:00:01 |</a:t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>|*  2 |   HASH JOIN         |      |    98 |  5096 |     7  (15)| 00:00:01 |</a:t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>|*  3 |    TABLE ACCESS FULL| T1   |    98 |  2548 |     3   (0)| 00:00:01 |</a:t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>|   4 |    TABLE ACCESS FULL| T2   |   999 | 25974 |     3   (0)| 00:00:01 |</a:t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>|*  5 |   TABLE ACCESS FULL | T1   |   500 | 13000 |     3   (0)| 00:00:01 |</a:t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>----------------------------------------------------------------------------</a:t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/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>Predicate Information (identified by operation id):</a:t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>---------------------------------------------------</a:t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/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>  1 - access("B"."C1"="C"."C1")</a:t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>  2 - access("A"."C1"="B"."C2")</a:t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>  3 - filter("A"."C2"&lt;100)</a:t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>  5 - filter("C"."C2"&gt;500)</a:t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/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>Note</a:t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>-----</a:t>
            </a:r>
            <a:b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Courier" pitchFamily="49" charset="0"/>
              </a:rPr>
              <a:t>  - dynamic sampling used for this statement (level=2)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040" y="2044005"/>
            <a:ext cx="2843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SQL</a:t>
            </a:r>
          </a:p>
          <a:p>
            <a:r>
              <a:rPr lang="en-US" altLang="ko-KR" sz="1400" dirty="0" smtClean="0"/>
              <a:t>SELECT * FROM</a:t>
            </a:r>
          </a:p>
          <a:p>
            <a:r>
              <a:rPr lang="en-US" altLang="ko-KR" sz="1400" dirty="0" smtClean="0"/>
              <a:t>T1 a, T2 b, T1 c</a:t>
            </a:r>
          </a:p>
          <a:p>
            <a:r>
              <a:rPr lang="en-US" altLang="ko-KR" sz="1400" dirty="0" smtClean="0"/>
              <a:t>WHERE</a:t>
            </a:r>
          </a:p>
          <a:p>
            <a:r>
              <a:rPr lang="en-US" altLang="ko-KR" sz="1400" dirty="0" smtClean="0"/>
              <a:t>a.c1 = b.c2 AND b.c1 = c.c1 AND</a:t>
            </a:r>
          </a:p>
          <a:p>
            <a:r>
              <a:rPr lang="en-US" altLang="ko-KR" sz="1400" dirty="0" smtClean="0"/>
              <a:t>a.c2 &lt; 100 AND c.c2 &gt; 500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95536" y="5307494"/>
            <a:ext cx="900100" cy="49777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T1</a:t>
            </a:r>
            <a:b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(C2&lt;100)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475656" y="5307494"/>
            <a:ext cx="720080" cy="288032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T2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2051720" y="4731430"/>
            <a:ext cx="864096" cy="432048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T1</a:t>
            </a:r>
            <a:b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(C2&gt;500)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899592" y="4731430"/>
            <a:ext cx="792088" cy="288032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HashJoin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475656" y="4083358"/>
            <a:ext cx="792088" cy="288032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HashJoin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직선 화살표 연결선 12"/>
          <p:cNvCxnSpPr>
            <a:stCxn id="7" idx="0"/>
            <a:endCxn id="10" idx="2"/>
          </p:cNvCxnSpPr>
          <p:nvPr/>
        </p:nvCxnSpPr>
        <p:spPr bwMode="auto">
          <a:xfrm flipV="1">
            <a:off x="845586" y="5019462"/>
            <a:ext cx="450050" cy="2880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직선 화살표 연결선 14"/>
          <p:cNvCxnSpPr>
            <a:stCxn id="8" idx="0"/>
            <a:endCxn id="10" idx="2"/>
          </p:cNvCxnSpPr>
          <p:nvPr/>
        </p:nvCxnSpPr>
        <p:spPr bwMode="auto">
          <a:xfrm flipH="1" flipV="1">
            <a:off x="1295636" y="5019462"/>
            <a:ext cx="540060" cy="2880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>
            <a:stCxn id="10" idx="0"/>
            <a:endCxn id="11" idx="2"/>
          </p:cNvCxnSpPr>
          <p:nvPr/>
        </p:nvCxnSpPr>
        <p:spPr bwMode="auto">
          <a:xfrm flipV="1">
            <a:off x="1295636" y="4371390"/>
            <a:ext cx="576064" cy="36004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>
            <a:stCxn id="9" idx="0"/>
            <a:endCxn id="11" idx="2"/>
          </p:cNvCxnSpPr>
          <p:nvPr/>
        </p:nvCxnSpPr>
        <p:spPr bwMode="auto">
          <a:xfrm flipH="1" flipV="1">
            <a:off x="1871700" y="4371390"/>
            <a:ext cx="612068" cy="36004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3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417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Why cardinalities matter?</a:t>
            </a:r>
          </a:p>
          <a:p>
            <a:pPr lvl="1"/>
            <a:r>
              <a:rPr lang="en-US" altLang="ko-KR" dirty="0"/>
              <a:t>QC(query optimizer) </a:t>
            </a:r>
            <a:r>
              <a:rPr lang="en-US" altLang="ko-KR" dirty="0" smtClean="0"/>
              <a:t>make a choice </a:t>
            </a:r>
            <a:r>
              <a:rPr lang="en-US" altLang="ko-KR" dirty="0"/>
              <a:t>based on cardinalities which making the execution plan of a </a:t>
            </a:r>
            <a:r>
              <a:rPr lang="en-US" altLang="ko-KR" dirty="0" smtClean="0"/>
              <a:t>query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Things for QC to decide</a:t>
            </a:r>
          </a:p>
          <a:p>
            <a:pPr lvl="1"/>
            <a:r>
              <a:rPr lang="en-US" altLang="ko-KR" dirty="0" smtClean="0"/>
              <a:t>Type of operator</a:t>
            </a:r>
            <a:endParaRPr lang="en-US" altLang="ko-KR" dirty="0"/>
          </a:p>
          <a:p>
            <a:pPr lvl="1"/>
            <a:r>
              <a:rPr lang="en-US" altLang="ko-KR" dirty="0"/>
              <a:t>Join </a:t>
            </a:r>
            <a:r>
              <a:rPr lang="en-US" altLang="ko-KR" dirty="0" smtClean="0"/>
              <a:t>ordering</a:t>
            </a:r>
          </a:p>
          <a:p>
            <a:pPr lvl="1"/>
            <a:r>
              <a:rPr lang="en-US" altLang="ko-KR" dirty="0" smtClean="0"/>
              <a:t>…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4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615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Relational databases use various techniques to estimate cardinalities</a:t>
            </a:r>
          </a:p>
          <a:p>
            <a:pPr lvl="1"/>
            <a:r>
              <a:rPr lang="en-US" altLang="ko-KR" dirty="0"/>
              <a:t>Histograms</a:t>
            </a:r>
          </a:p>
          <a:p>
            <a:pPr lvl="1"/>
            <a:r>
              <a:rPr lang="en-US" altLang="ko-KR" dirty="0"/>
              <a:t>Dynamic sampling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0" t="20052" r="41064" b="33182"/>
          <a:stretch>
            <a:fillRect/>
          </a:stretch>
        </p:blipFill>
        <p:spPr bwMode="auto">
          <a:xfrm>
            <a:off x="1115616" y="2787997"/>
            <a:ext cx="4394200" cy="308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31708" y="593998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Histogram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28184" y="3933056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How many rows have</a:t>
            </a:r>
          </a:p>
          <a:p>
            <a:r>
              <a:rPr lang="en-US" altLang="ko-KR" dirty="0" smtClean="0"/>
              <a:t>C &lt; 15?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96486" y="555344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5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758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Accurate cardinality estimates are also vital for a successful query optimization for </a:t>
            </a:r>
            <a:r>
              <a:rPr lang="en-US" altLang="ko-KR" dirty="0" smtClean="0"/>
              <a:t>RDF/SPARQL</a:t>
            </a:r>
          </a:p>
          <a:p>
            <a:endParaRPr lang="en-US" altLang="ko-KR" dirty="0"/>
          </a:p>
          <a:p>
            <a:r>
              <a:rPr lang="en-US" altLang="ko-KR" dirty="0" smtClean="0"/>
              <a:t>Characteristic sets</a:t>
            </a:r>
          </a:p>
          <a:p>
            <a:pPr lvl="1"/>
            <a:r>
              <a:rPr lang="en-US" altLang="ko-KR" dirty="0" smtClean="0"/>
              <a:t>A novel synopsis for RDF star joins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RDF star queries are quite common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타원 4"/>
          <p:cNvSpPr/>
          <p:nvPr/>
        </p:nvSpPr>
        <p:spPr bwMode="auto">
          <a:xfrm>
            <a:off x="4261972" y="4885147"/>
            <a:ext cx="742076" cy="4320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?book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2771800" y="4237075"/>
            <a:ext cx="792088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?title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131840" y="6037275"/>
            <a:ext cx="720080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?year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5111492" y="6093296"/>
            <a:ext cx="1008112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?publisher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436096" y="4165067"/>
            <a:ext cx="864096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?author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직선 화살표 연결선 10"/>
          <p:cNvCxnSpPr>
            <a:stCxn id="5" idx="1"/>
            <a:endCxn id="6" idx="5"/>
          </p:cNvCxnSpPr>
          <p:nvPr/>
        </p:nvCxnSpPr>
        <p:spPr bwMode="auto">
          <a:xfrm flipH="1" flipV="1">
            <a:off x="3447889" y="4605851"/>
            <a:ext cx="922758" cy="3425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직선 화살표 연결선 13"/>
          <p:cNvCxnSpPr>
            <a:stCxn id="5" idx="3"/>
            <a:endCxn id="7" idx="0"/>
          </p:cNvCxnSpPr>
          <p:nvPr/>
        </p:nvCxnSpPr>
        <p:spPr bwMode="auto">
          <a:xfrm flipH="1">
            <a:off x="3491880" y="5253923"/>
            <a:ext cx="878767" cy="78335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>
            <a:stCxn id="5" idx="5"/>
            <a:endCxn id="8" idx="0"/>
          </p:cNvCxnSpPr>
          <p:nvPr/>
        </p:nvCxnSpPr>
        <p:spPr bwMode="auto">
          <a:xfrm>
            <a:off x="4895373" y="5253923"/>
            <a:ext cx="720175" cy="83937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>
            <a:stCxn id="5" idx="7"/>
            <a:endCxn id="9" idx="3"/>
          </p:cNvCxnSpPr>
          <p:nvPr/>
        </p:nvCxnSpPr>
        <p:spPr bwMode="auto">
          <a:xfrm flipV="1">
            <a:off x="4895373" y="4533843"/>
            <a:ext cx="667267" cy="4145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452197" y="473183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75856" y="546121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year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51380" y="537991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publisher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51380" y="46691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author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6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265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Cardinality estimation</a:t>
            </a:r>
          </a:p>
          <a:p>
            <a:pPr lvl="1"/>
            <a:r>
              <a:rPr lang="en-US" altLang="ko-KR" dirty="0" err="1" smtClean="0"/>
              <a:t>Y.E.Ioannidis</a:t>
            </a:r>
            <a:r>
              <a:rPr lang="en-US" altLang="ko-KR" dirty="0" smtClean="0"/>
              <a:t>, “The history of histograms”, VLDB 2003</a:t>
            </a:r>
          </a:p>
          <a:p>
            <a:r>
              <a:rPr lang="en-US" altLang="ko-KR" dirty="0" smtClean="0"/>
              <a:t>Specialized histograms for RDF data</a:t>
            </a:r>
          </a:p>
          <a:p>
            <a:pPr lvl="1"/>
            <a:r>
              <a:rPr lang="en-US" altLang="ko-KR" dirty="0" err="1" smtClean="0"/>
              <a:t>T.Neumann</a:t>
            </a:r>
            <a:r>
              <a:rPr lang="en-US" altLang="ko-KR" dirty="0" smtClean="0"/>
              <a:t> and G. </a:t>
            </a:r>
            <a:r>
              <a:rPr lang="en-US" altLang="ko-KR" dirty="0" err="1" smtClean="0"/>
              <a:t>Wiekum</a:t>
            </a:r>
            <a:r>
              <a:rPr lang="en-US" altLang="ko-KR" dirty="0" smtClean="0"/>
              <a:t>, “Scalable join processing on very large RDF graphs”, SIGMOD </a:t>
            </a:r>
            <a:r>
              <a:rPr lang="en-US" altLang="ko-KR" dirty="0" smtClean="0"/>
              <a:t>2009</a:t>
            </a:r>
          </a:p>
          <a:p>
            <a:pPr lvl="1"/>
            <a:r>
              <a:rPr lang="en-US" altLang="ko-KR" dirty="0" smtClean="0"/>
              <a:t>Still has issues in the presence of correlated predicates</a:t>
            </a:r>
            <a:endParaRPr lang="en-US" altLang="ko-KR" dirty="0" smtClean="0"/>
          </a:p>
          <a:p>
            <a:r>
              <a:rPr lang="en-US" altLang="ko-KR" dirty="0" smtClean="0"/>
              <a:t>Jena ARQ optimizer</a:t>
            </a:r>
          </a:p>
          <a:p>
            <a:pPr lvl="1"/>
            <a:r>
              <a:rPr lang="en-US" altLang="ko-KR" dirty="0" err="1" smtClean="0"/>
              <a:t>M.Stoker</a:t>
            </a:r>
            <a:r>
              <a:rPr lang="en-US" altLang="ko-KR" dirty="0" smtClean="0"/>
              <a:t>, et al., “SPARQL basic graph pattern optimization using selectivity estimation”, WWW </a:t>
            </a:r>
            <a:r>
              <a:rPr lang="en-US" altLang="ko-KR" dirty="0" smtClean="0"/>
              <a:t>2008</a:t>
            </a:r>
          </a:p>
          <a:p>
            <a:pPr lvl="1"/>
            <a:r>
              <a:rPr lang="en-US" altLang="ko-KR" dirty="0" smtClean="0"/>
              <a:t>Use single attribute synopsis for individual patterns</a:t>
            </a:r>
          </a:p>
          <a:p>
            <a:pPr lvl="1"/>
            <a:r>
              <a:rPr lang="en-US" altLang="ko-KR" dirty="0" smtClean="0"/>
              <a:t>Assume independence between tuple attributes</a:t>
            </a:r>
            <a:endParaRPr lang="en-US" altLang="ko-KR" dirty="0" smtClean="0"/>
          </a:p>
          <a:p>
            <a:r>
              <a:rPr lang="en-US" altLang="ko-KR" dirty="0" smtClean="0"/>
              <a:t>Graph summarization</a:t>
            </a:r>
          </a:p>
          <a:p>
            <a:pPr lvl="1"/>
            <a:r>
              <a:rPr lang="en-US" altLang="ko-KR" dirty="0" smtClean="0"/>
              <a:t>A. </a:t>
            </a:r>
            <a:r>
              <a:rPr lang="en-US" altLang="ko-KR" dirty="0" err="1" smtClean="0"/>
              <a:t>Maduko</a:t>
            </a:r>
            <a:r>
              <a:rPr lang="en-US" altLang="ko-KR" dirty="0" smtClean="0"/>
              <a:t>, et al., “Graph summaries for subgraph frequency estimation”, ESWC </a:t>
            </a:r>
            <a:r>
              <a:rPr lang="en-US" altLang="ko-KR" dirty="0" smtClean="0"/>
              <a:t>2008</a:t>
            </a:r>
          </a:p>
          <a:p>
            <a:pPr lvl="1"/>
            <a:r>
              <a:rPr lang="en-US" altLang="ko-KR" dirty="0" smtClean="0"/>
              <a:t>Compute the frequency of </a:t>
            </a:r>
            <a:r>
              <a:rPr lang="en-US" altLang="ko-KR" dirty="0" err="1" smtClean="0"/>
              <a:t>subgraphs</a:t>
            </a:r>
            <a:r>
              <a:rPr lang="en-US" altLang="ko-KR" dirty="0" smtClean="0"/>
              <a:t> up to a given size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7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341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Correlation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5146" y="980728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sel</a:t>
            </a:r>
            <a:r>
              <a:rPr lang="en-US" altLang="ko-KR" dirty="0" smtClean="0"/>
              <a:t>(P=</a:t>
            </a:r>
            <a:r>
              <a:rPr lang="en-US" altLang="ko-KR" dirty="0" err="1" smtClean="0"/>
              <a:t>isCitizenOf</a:t>
            </a:r>
            <a:r>
              <a:rPr lang="en-US" altLang="ko-KR" dirty="0" smtClean="0"/>
              <a:t>)=10/100, </a:t>
            </a:r>
            <a:r>
              <a:rPr lang="en-US" altLang="ko-KR" dirty="0" err="1" smtClean="0"/>
              <a:t>sel</a:t>
            </a:r>
            <a:r>
              <a:rPr lang="en-US" altLang="ko-KR" dirty="0" smtClean="0"/>
              <a:t>(O=</a:t>
            </a:r>
            <a:r>
              <a:rPr lang="en-US" altLang="ko-KR" dirty="0" err="1" smtClean="0"/>
              <a:t>United_States</a:t>
            </a:r>
            <a:r>
              <a:rPr lang="en-US" altLang="ko-KR" dirty="0" smtClean="0"/>
              <a:t>)=10/100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605" y="2358172"/>
            <a:ext cx="42620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&lt;~~, ~~, </a:t>
            </a:r>
            <a:r>
              <a:rPr lang="en-US" altLang="ko-KR" b="1" dirty="0" err="1"/>
              <a:t>United_States</a:t>
            </a:r>
            <a:r>
              <a:rPr lang="en-US" altLang="ko-KR" dirty="0"/>
              <a:t>&gt;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&lt;person1, </a:t>
            </a:r>
            <a:r>
              <a:rPr lang="en-US" altLang="ko-KR" dirty="0" err="1" smtClean="0">
                <a:solidFill>
                  <a:srgbClr val="FF0000"/>
                </a:solidFill>
              </a:rPr>
              <a:t>isCitizenOf</a:t>
            </a:r>
            <a:r>
              <a:rPr lang="en-US" altLang="ko-KR" dirty="0" smtClean="0"/>
              <a:t>, Canada&gt;</a:t>
            </a:r>
          </a:p>
          <a:p>
            <a:r>
              <a:rPr lang="en-US" altLang="ko-KR" dirty="0" smtClean="0"/>
              <a:t>&lt;person2, </a:t>
            </a:r>
            <a:r>
              <a:rPr lang="en-US" altLang="ko-KR" dirty="0" err="1" smtClean="0">
                <a:solidFill>
                  <a:srgbClr val="FF0000"/>
                </a:solidFill>
              </a:rPr>
              <a:t>isCitizenOf</a:t>
            </a:r>
            <a:r>
              <a:rPr lang="en-US" altLang="ko-KR" dirty="0" smtClean="0"/>
              <a:t>, </a:t>
            </a:r>
            <a:r>
              <a:rPr lang="en-US" altLang="ko-KR" b="1" dirty="0" err="1" smtClean="0"/>
              <a:t>United_States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smtClean="0"/>
              <a:t>person3, </a:t>
            </a:r>
            <a:r>
              <a:rPr lang="en-US" altLang="ko-KR" dirty="0" err="1">
                <a:solidFill>
                  <a:srgbClr val="FF0000"/>
                </a:solidFill>
              </a:rPr>
              <a:t>isCitizenOf</a:t>
            </a:r>
            <a:r>
              <a:rPr lang="en-US" altLang="ko-KR" dirty="0"/>
              <a:t>, </a:t>
            </a:r>
            <a:r>
              <a:rPr lang="en-US" altLang="ko-KR" dirty="0" smtClean="0"/>
              <a:t>Japan&gt;</a:t>
            </a:r>
          </a:p>
          <a:p>
            <a:pPr algn="ctr"/>
            <a:r>
              <a:rPr lang="en-US" altLang="ko-KR" dirty="0" smtClean="0"/>
              <a:t>…</a:t>
            </a:r>
          </a:p>
          <a:p>
            <a:r>
              <a:rPr lang="en-US" altLang="ko-KR" dirty="0"/>
              <a:t>&lt;</a:t>
            </a:r>
            <a:r>
              <a:rPr lang="en-US" altLang="ko-KR" dirty="0" smtClean="0"/>
              <a:t>person10, </a:t>
            </a:r>
            <a:r>
              <a:rPr lang="en-US" altLang="ko-KR" dirty="0" err="1">
                <a:solidFill>
                  <a:srgbClr val="FF0000"/>
                </a:solidFill>
              </a:rPr>
              <a:t>isCitizenOf</a:t>
            </a:r>
            <a:r>
              <a:rPr lang="en-US" altLang="ko-KR" dirty="0"/>
              <a:t>, </a:t>
            </a:r>
            <a:r>
              <a:rPr lang="en-US" altLang="ko-KR" dirty="0" smtClean="0"/>
              <a:t>England&gt;</a:t>
            </a:r>
          </a:p>
          <a:p>
            <a:pPr algn="ctr"/>
            <a:r>
              <a:rPr lang="en-US" altLang="ko-KR" dirty="0" smtClean="0"/>
              <a:t>…</a:t>
            </a:r>
          </a:p>
          <a:p>
            <a:pPr algn="ctr"/>
            <a:r>
              <a:rPr lang="en-US" altLang="ko-KR" dirty="0" smtClean="0"/>
              <a:t>&lt;~~, ~~, </a:t>
            </a:r>
            <a:r>
              <a:rPr lang="en-US" altLang="ko-KR" b="1" dirty="0" err="1"/>
              <a:t>United_States</a:t>
            </a:r>
            <a:r>
              <a:rPr lang="en-US" altLang="ko-KR" dirty="0"/>
              <a:t>&gt;</a:t>
            </a:r>
          </a:p>
        </p:txBody>
      </p:sp>
      <p:sp>
        <p:nvSpPr>
          <p:cNvPr id="10" name="오른쪽 중괄호 9"/>
          <p:cNvSpPr/>
          <p:nvPr/>
        </p:nvSpPr>
        <p:spPr bwMode="auto">
          <a:xfrm>
            <a:off x="4072305" y="2286164"/>
            <a:ext cx="355679" cy="2592288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14489" y="198884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 triples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5096217"/>
            <a:ext cx="4217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Independence</a:t>
            </a:r>
            <a:r>
              <a:rPr lang="en-US" altLang="ko-KR" dirty="0" smtClean="0"/>
              <a:t> between P=</a:t>
            </a:r>
            <a:r>
              <a:rPr lang="en-US" altLang="ko-KR" dirty="0" err="1" smtClean="0"/>
              <a:t>isCitizenOF</a:t>
            </a:r>
            <a:endParaRPr lang="en-US" altLang="ko-KR" dirty="0" smtClean="0"/>
          </a:p>
          <a:p>
            <a:r>
              <a:rPr lang="en-US" altLang="ko-KR" dirty="0" smtClean="0"/>
              <a:t>and O=</a:t>
            </a:r>
            <a:r>
              <a:rPr lang="en-US" altLang="ko-KR" dirty="0" err="1" smtClean="0"/>
              <a:t>United_States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4008" y="2583488"/>
            <a:ext cx="43268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&lt;person1, </a:t>
            </a:r>
            <a:r>
              <a:rPr lang="en-US" altLang="ko-KR" dirty="0" err="1" smtClean="0">
                <a:solidFill>
                  <a:srgbClr val="FF0000"/>
                </a:solidFill>
              </a:rPr>
              <a:t>isCitizenOf</a:t>
            </a:r>
            <a:r>
              <a:rPr lang="en-US" altLang="ko-KR" dirty="0" smtClean="0"/>
              <a:t>, </a:t>
            </a:r>
            <a:r>
              <a:rPr lang="en-US" altLang="ko-KR" b="1" dirty="0" err="1" smtClean="0"/>
              <a:t>United_States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&lt;person2, </a:t>
            </a:r>
            <a:r>
              <a:rPr lang="en-US" altLang="ko-KR" dirty="0" err="1" smtClean="0">
                <a:solidFill>
                  <a:srgbClr val="FF0000"/>
                </a:solidFill>
              </a:rPr>
              <a:t>isCitizenOf</a:t>
            </a:r>
            <a:r>
              <a:rPr lang="en-US" altLang="ko-KR" dirty="0" smtClean="0"/>
              <a:t>, </a:t>
            </a:r>
            <a:r>
              <a:rPr lang="en-US" altLang="ko-KR" b="1" dirty="0" err="1" smtClean="0"/>
              <a:t>United_States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smtClean="0"/>
              <a:t>person3, </a:t>
            </a:r>
            <a:r>
              <a:rPr lang="en-US" altLang="ko-KR" dirty="0" err="1">
                <a:solidFill>
                  <a:srgbClr val="FF0000"/>
                </a:solidFill>
              </a:rPr>
              <a:t>isCitizenOf</a:t>
            </a:r>
            <a:r>
              <a:rPr lang="en-US" altLang="ko-KR" dirty="0"/>
              <a:t>, </a:t>
            </a:r>
            <a:r>
              <a:rPr lang="en-US" altLang="ko-KR" b="1" dirty="0" err="1"/>
              <a:t>United_States</a:t>
            </a:r>
            <a:r>
              <a:rPr lang="en-US" altLang="ko-KR" dirty="0" smtClean="0"/>
              <a:t>&gt;</a:t>
            </a:r>
          </a:p>
          <a:p>
            <a:pPr algn="ctr"/>
            <a:r>
              <a:rPr lang="en-US" altLang="ko-KR" dirty="0" smtClean="0"/>
              <a:t>…</a:t>
            </a:r>
          </a:p>
          <a:p>
            <a:r>
              <a:rPr lang="en-US" altLang="ko-KR" dirty="0"/>
              <a:t>&lt;</a:t>
            </a:r>
            <a:r>
              <a:rPr lang="en-US" altLang="ko-KR" dirty="0" smtClean="0"/>
              <a:t>person10, </a:t>
            </a:r>
            <a:r>
              <a:rPr lang="en-US" altLang="ko-KR" dirty="0" err="1">
                <a:solidFill>
                  <a:srgbClr val="FF0000"/>
                </a:solidFill>
              </a:rPr>
              <a:t>isCitizenOf</a:t>
            </a:r>
            <a:r>
              <a:rPr lang="en-US" altLang="ko-KR" dirty="0"/>
              <a:t>, </a:t>
            </a:r>
            <a:r>
              <a:rPr lang="en-US" altLang="ko-KR" b="1" dirty="0" err="1" smtClean="0"/>
              <a:t>United_States</a:t>
            </a:r>
            <a:r>
              <a:rPr lang="en-US" altLang="ko-KR" dirty="0" smtClean="0"/>
              <a:t>&gt;</a:t>
            </a:r>
          </a:p>
          <a:p>
            <a:pPr algn="ctr"/>
            <a:r>
              <a:rPr lang="en-US" altLang="ko-KR" dirty="0" smtClean="0"/>
              <a:t>…</a:t>
            </a:r>
            <a:endParaRPr lang="en-US" altLang="ko-KR" dirty="0"/>
          </a:p>
        </p:txBody>
      </p:sp>
      <p:sp>
        <p:nvSpPr>
          <p:cNvPr id="16" name="오른쪽 중괄호 15"/>
          <p:cNvSpPr/>
          <p:nvPr/>
        </p:nvSpPr>
        <p:spPr bwMode="auto">
          <a:xfrm>
            <a:off x="8680817" y="2223448"/>
            <a:ext cx="355679" cy="2592288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499404" y="199813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 triples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36435" y="5094476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Correlation</a:t>
            </a:r>
            <a:r>
              <a:rPr lang="en-US" altLang="ko-KR" dirty="0" smtClean="0"/>
              <a:t> between P=</a:t>
            </a:r>
            <a:r>
              <a:rPr lang="en-US" altLang="ko-KR" dirty="0" err="1" smtClean="0"/>
              <a:t>isCitizenOF</a:t>
            </a:r>
            <a:endParaRPr lang="en-US" altLang="ko-KR" dirty="0" smtClean="0"/>
          </a:p>
          <a:p>
            <a:r>
              <a:rPr lang="en-US" altLang="ko-KR" dirty="0" smtClean="0"/>
              <a:t>and O=</a:t>
            </a:r>
            <a:r>
              <a:rPr lang="en-US" altLang="ko-KR" dirty="0" err="1" smtClean="0"/>
              <a:t>United_States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1640" y="5867980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 X 0.1 X 0.1 = 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91680" y="1403484"/>
            <a:ext cx="530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Cardinality</a:t>
            </a:r>
            <a:r>
              <a:rPr lang="en-US" altLang="ko-KR" b="1" dirty="0" smtClean="0"/>
              <a:t>(&lt;?S, </a:t>
            </a:r>
            <a:r>
              <a:rPr lang="en-US" altLang="ko-KR" b="1" dirty="0" err="1" smtClean="0"/>
              <a:t>isCitizenOf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United_States</a:t>
            </a:r>
            <a:r>
              <a:rPr lang="en-US" altLang="ko-KR" b="1" dirty="0" smtClean="0"/>
              <a:t>&gt;) 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076056" y="5867980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 X 0.1 X 0.1 = 1 &lt;&lt; 10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8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916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2" grpId="0"/>
      <p:bldP spid="15" grpId="0"/>
      <p:bldP spid="16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Challenge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Correlated predicates are not an exception but the rule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P=</a:t>
            </a:r>
            <a:r>
              <a:rPr lang="en-US" altLang="ko-KR" dirty="0" err="1" smtClean="0"/>
              <a:t>isCitizenOf</a:t>
            </a:r>
            <a:r>
              <a:rPr lang="en-US" altLang="ko-KR" dirty="0" smtClean="0"/>
              <a:t> and O=</a:t>
            </a:r>
            <a:r>
              <a:rPr lang="en-US" altLang="ko-KR" dirty="0" err="1" smtClean="0"/>
              <a:t>United_States</a:t>
            </a:r>
            <a:r>
              <a:rPr lang="en-US" altLang="ko-KR" dirty="0" smtClean="0"/>
              <a:t> are correlated</a:t>
            </a:r>
          </a:p>
          <a:p>
            <a:pPr lvl="1"/>
            <a:r>
              <a:rPr lang="en-US" altLang="ko-KR" dirty="0" smtClean="0"/>
              <a:t>Nearly half of the triples with P=</a:t>
            </a:r>
            <a:r>
              <a:rPr lang="en-US" altLang="ko-KR" dirty="0" err="1" smtClean="0"/>
              <a:t>isCitizenOf</a:t>
            </a:r>
            <a:r>
              <a:rPr lang="en-US" altLang="ko-KR" dirty="0" smtClean="0"/>
              <a:t> has </a:t>
            </a:r>
            <a:r>
              <a:rPr lang="en-US" altLang="ko-KR" dirty="0" err="1" smtClean="0"/>
              <a:t>United_States</a:t>
            </a:r>
            <a:r>
              <a:rPr lang="en-US" altLang="ko-KR" dirty="0" smtClean="0"/>
              <a:t> as the object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00228"/>
              </p:ext>
            </p:extLst>
          </p:nvPr>
        </p:nvGraphicFramePr>
        <p:xfrm>
          <a:off x="1331640" y="2060848"/>
          <a:ext cx="648072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2610"/>
                <a:gridCol w="200811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sel</a:t>
                      </a:r>
                      <a:r>
                        <a:rPr lang="en-US" altLang="ko-KR" dirty="0" smtClean="0"/>
                        <a:t>(P=</a:t>
                      </a:r>
                      <a:r>
                        <a:rPr lang="en-US" altLang="ko-KR" dirty="0" err="1" smtClean="0"/>
                        <a:t>isCitizenOf</a:t>
                      </a:r>
                      <a:r>
                        <a:rPr lang="en-US" altLang="ko-KR" dirty="0" smtClean="0"/>
                        <a:t>)</a:t>
                      </a:r>
                      <a:br>
                        <a:rPr lang="en-US" altLang="ko-KR" dirty="0" smtClean="0"/>
                      </a:br>
                      <a:r>
                        <a:rPr lang="en-US" altLang="ko-KR" dirty="0" err="1" smtClean="0"/>
                        <a:t>sel</a:t>
                      </a:r>
                      <a:r>
                        <a:rPr lang="en-US" altLang="ko-KR" dirty="0" smtClean="0"/>
                        <a:t>(O=</a:t>
                      </a:r>
                      <a:r>
                        <a:rPr lang="en-US" altLang="ko-KR" dirty="0" err="1" smtClean="0"/>
                        <a:t>United_States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1.06*10</a:t>
                      </a:r>
                      <a:r>
                        <a:rPr lang="en-US" altLang="ko-KR" baseline="30000" dirty="0" smtClean="0"/>
                        <a:t>-4</a:t>
                      </a:r>
                      <a:br>
                        <a:rPr lang="en-US" altLang="ko-KR" baseline="30000" dirty="0" smtClean="0"/>
                      </a:br>
                      <a:r>
                        <a:rPr lang="en-US" altLang="ko-KR" baseline="0" dirty="0" smtClean="0"/>
                        <a:t>6.41*10</a:t>
                      </a:r>
                      <a:r>
                        <a:rPr lang="en-US" altLang="ko-KR" baseline="30000" dirty="0" smtClean="0"/>
                        <a:t>-4</a:t>
                      </a:r>
                      <a:endParaRPr lang="ko-KR" alt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sel</a:t>
                      </a:r>
                      <a:r>
                        <a:rPr lang="en-US" altLang="ko-KR" dirty="0" smtClean="0"/>
                        <a:t>(P=</a:t>
                      </a:r>
                      <a:r>
                        <a:rPr lang="en-US" altLang="ko-KR" dirty="0" err="1" smtClean="0"/>
                        <a:t>isCitizenOf</a:t>
                      </a:r>
                      <a:r>
                        <a:rPr lang="en-US" altLang="ko-KR" baseline="0" dirty="0" err="1" smtClean="0"/>
                        <a:t>˄</a:t>
                      </a:r>
                      <a:r>
                        <a:rPr lang="en-US" altLang="ko-KR" dirty="0" err="1" smtClean="0"/>
                        <a:t>O</a:t>
                      </a:r>
                      <a:r>
                        <a:rPr lang="en-US" altLang="ko-KR" dirty="0" smtClean="0"/>
                        <a:t>=</a:t>
                      </a:r>
                      <a:r>
                        <a:rPr lang="en-US" altLang="ko-KR" dirty="0" err="1" smtClean="0"/>
                        <a:t>United_States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4.86*10</a:t>
                      </a:r>
                      <a:r>
                        <a:rPr lang="en-US" altLang="ko-KR" baseline="30000" dirty="0" smtClean="0"/>
                        <a:t>-5</a:t>
                      </a:r>
                      <a:endParaRPr lang="ko-KR" alt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sel</a:t>
                      </a:r>
                      <a:r>
                        <a:rPr lang="en-US" altLang="ko-KR" dirty="0" smtClean="0"/>
                        <a:t>(P=</a:t>
                      </a:r>
                      <a:r>
                        <a:rPr lang="en-US" altLang="ko-KR" dirty="0" err="1" smtClean="0"/>
                        <a:t>isCitizenOf</a:t>
                      </a:r>
                      <a:r>
                        <a:rPr lang="en-US" altLang="ko-KR" dirty="0" smtClean="0"/>
                        <a:t>) * </a:t>
                      </a:r>
                      <a:r>
                        <a:rPr lang="en-US" altLang="ko-KR" dirty="0" err="1" smtClean="0"/>
                        <a:t>sel</a:t>
                      </a:r>
                      <a:r>
                        <a:rPr lang="en-US" altLang="ko-KR" dirty="0" smtClean="0"/>
                        <a:t>(O=</a:t>
                      </a:r>
                      <a:r>
                        <a:rPr lang="en-US" altLang="ko-KR" dirty="0" err="1" smtClean="0"/>
                        <a:t>United_States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6.80*10</a:t>
                      </a:r>
                      <a:r>
                        <a:rPr lang="en-US" altLang="ko-KR" baseline="30000" dirty="0" smtClean="0"/>
                        <a:t>-8</a:t>
                      </a:r>
                      <a:endParaRPr lang="ko-KR" altLang="en-US" baseline="30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99792" y="1556792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(?a, &lt;</a:t>
            </a:r>
            <a:r>
              <a:rPr lang="en-US" altLang="ko-KR" dirty="0" err="1" smtClean="0"/>
              <a:t>isCitizenOf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United_States</a:t>
            </a:r>
            <a:r>
              <a:rPr lang="en-US" altLang="ko-KR" dirty="0" smtClean="0"/>
              <a:t>&gt;)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9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830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sz="140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62450</TotalTime>
  <Words>1212</Words>
  <Application>Microsoft Office PowerPoint</Application>
  <PresentationFormat>화면 슬라이드 쇼(4:3)</PresentationFormat>
  <Paragraphs>346</Paragraphs>
  <Slides>25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테마1</vt:lpstr>
      <vt:lpstr>Characteristic Sets: Accurate Cardinality Estimation for RDF Queries with Multiple Joins</vt:lpstr>
      <vt:lpstr>Outline</vt:lpstr>
      <vt:lpstr>Introduction</vt:lpstr>
      <vt:lpstr>Introduction</vt:lpstr>
      <vt:lpstr>Introduction</vt:lpstr>
      <vt:lpstr>Introduction</vt:lpstr>
      <vt:lpstr>Related Work</vt:lpstr>
      <vt:lpstr>Correlation</vt:lpstr>
      <vt:lpstr>Challenge</vt:lpstr>
      <vt:lpstr>Challenge</vt:lpstr>
      <vt:lpstr>Characteristic Sets</vt:lpstr>
      <vt:lpstr>Characteristic Sets</vt:lpstr>
      <vt:lpstr>Characteristic Sets</vt:lpstr>
      <vt:lpstr>Occurrence Annotations</vt:lpstr>
      <vt:lpstr>Occurrence Annotations</vt:lpstr>
      <vt:lpstr>Occurrence Annotations</vt:lpstr>
      <vt:lpstr>Queries with Bound Objects</vt:lpstr>
      <vt:lpstr>Queries with Bound Objects</vt:lpstr>
      <vt:lpstr>Queries with Bound Objects</vt:lpstr>
      <vt:lpstr>Evaluation</vt:lpstr>
      <vt:lpstr>Evaluation: Single Join Queries </vt:lpstr>
      <vt:lpstr>Evaluation: Single Join Queries </vt:lpstr>
      <vt:lpstr>Evaluation: Complex Queries </vt:lpstr>
      <vt:lpstr>Conclusions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SPARQL Query Processing</dc:title>
  <dc:creator>Kisung Kim</dc:creator>
  <cp:lastModifiedBy>kisung</cp:lastModifiedBy>
  <cp:revision>5064</cp:revision>
  <dcterms:created xsi:type="dcterms:W3CDTF">2009-10-30T03:36:27Z</dcterms:created>
  <dcterms:modified xsi:type="dcterms:W3CDTF">2011-07-06T00:08:20Z</dcterms:modified>
</cp:coreProperties>
</file>