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1"/>
  </p:notesMasterIdLst>
  <p:sldIdLst>
    <p:sldId id="619" r:id="rId2"/>
    <p:sldId id="621" r:id="rId3"/>
    <p:sldId id="622" r:id="rId4"/>
    <p:sldId id="623" r:id="rId5"/>
    <p:sldId id="624" r:id="rId6"/>
    <p:sldId id="625" r:id="rId7"/>
    <p:sldId id="626" r:id="rId8"/>
    <p:sldId id="627" r:id="rId9"/>
    <p:sldId id="628" r:id="rId10"/>
    <p:sldId id="629" r:id="rId11"/>
    <p:sldId id="630" r:id="rId12"/>
    <p:sldId id="631" r:id="rId13"/>
    <p:sldId id="632" r:id="rId14"/>
    <p:sldId id="633" r:id="rId15"/>
    <p:sldId id="634" r:id="rId16"/>
    <p:sldId id="635" r:id="rId17"/>
    <p:sldId id="636" r:id="rId18"/>
    <p:sldId id="556" r:id="rId19"/>
    <p:sldId id="557" r:id="rId20"/>
    <p:sldId id="558" r:id="rId21"/>
    <p:sldId id="559" r:id="rId22"/>
    <p:sldId id="560" r:id="rId23"/>
    <p:sldId id="561" r:id="rId24"/>
    <p:sldId id="563" r:id="rId25"/>
    <p:sldId id="564" r:id="rId26"/>
    <p:sldId id="566" r:id="rId27"/>
    <p:sldId id="567" r:id="rId28"/>
    <p:sldId id="568" r:id="rId29"/>
    <p:sldId id="569" r:id="rId30"/>
    <p:sldId id="570" r:id="rId31"/>
    <p:sldId id="571" r:id="rId32"/>
    <p:sldId id="573" r:id="rId33"/>
    <p:sldId id="574" r:id="rId34"/>
    <p:sldId id="575" r:id="rId35"/>
    <p:sldId id="576" r:id="rId36"/>
    <p:sldId id="577" r:id="rId37"/>
    <p:sldId id="578" r:id="rId38"/>
    <p:sldId id="579" r:id="rId39"/>
    <p:sldId id="580" r:id="rId40"/>
  </p:sldIdLst>
  <p:sldSz cx="9144000" cy="6858000" type="screen4x3"/>
  <p:notesSz cx="6858000" cy="9144000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Arial" panose="020B0604020202020204" pitchFamily="34" charset="0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Arial" panose="020B0604020202020204" pitchFamily="34" charset="0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Arial" panose="020B0604020202020204" pitchFamily="34" charset="0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Arial" panose="020B0604020202020204" pitchFamily="34" charset="0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79651" autoAdjust="0"/>
  </p:normalViewPr>
  <p:slideViewPr>
    <p:cSldViewPr>
      <p:cViewPr varScale="1">
        <p:scale>
          <a:sx n="73" d="100"/>
          <a:sy n="73" d="100"/>
        </p:scale>
        <p:origin x="18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E8494B9-F562-47C8-9256-9958BFE3F4A0}" type="datetimeFigureOut">
              <a:rPr lang="ko-KR" altLang="en-US"/>
              <a:pPr>
                <a:defRPr/>
              </a:pPr>
              <a:t>2015-11-16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sz="1200"/>
            </a:lvl1pPr>
          </a:lstStyle>
          <a:p>
            <a:fld id="{6EAA5027-5ADA-4B39-BCE4-436A795493B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3887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996364-4B40-4B29-8614-51148F48848F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260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>
                <a:solidFill>
                  <a:srgbClr val="000000"/>
                </a:solidFill>
              </a:rPr>
              <a:t>Database Technology</a:t>
            </a:r>
          </a:p>
        </p:txBody>
      </p:sp>
    </p:spTree>
    <p:extLst>
      <p:ext uri="{BB962C8B-B14F-4D97-AF65-F5344CB8AC3E}">
        <p14:creationId xmlns:p14="http://schemas.microsoft.com/office/powerpoint/2010/main" val="3789764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AD6948-8177-4705-AFEB-A4DAC94DF523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523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17526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E7900F-20B8-4AEA-8FF2-A740356D86A7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2969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91928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633327-1BC7-446E-A632-EF20BB0617AB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2990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8275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A53806-5DBA-43B1-80AA-D34B3199371F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44441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7613" cy="4114800"/>
          </a:xfrm>
          <a:ln/>
        </p:spPr>
        <p:txBody>
          <a:bodyPr lIns="93663" tIns="47625" rIns="93663" bIns="47625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39377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DFA081-6019-475E-BFA6-449BEF3421EC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30513" y="361950"/>
            <a:ext cx="3708400" cy="8264525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ko-KR"/>
              <a:t>ingres was acquired by ASK which was acquired by Computer Associates</a:t>
            </a:r>
          </a:p>
        </p:txBody>
      </p:sp>
      <p:sp>
        <p:nvSpPr>
          <p:cNvPr id="446467" name="Rectangle 3"/>
          <p:cNvSpPr>
            <a:spLocks noRot="1" noChangeArrowheads="1" noTextEdit="1"/>
          </p:cNvSpPr>
          <p:nvPr>
            <p:ph type="sldImg"/>
          </p:nvPr>
        </p:nvSpPr>
        <p:spPr>
          <a:xfrm>
            <a:off x="560388" y="392113"/>
            <a:ext cx="1960562" cy="14700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261369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F8DDE-B186-47EA-99D9-CCFFA0FEFB62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33620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DEFD22-20C4-43BA-B512-68646C996836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96677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A5027-5ADA-4B39-BCE4-436A795493B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379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70CF0E-E165-4311-9C38-58817C5FAA46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05974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현재의 일반적인 온라인 쇼핑몰에서 위와 같은 정보로 상품 검색을 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사고자 하는 제품이</a:t>
            </a:r>
            <a:endParaRPr lang="en-US" altLang="ko-KR" dirty="0" smtClean="0"/>
          </a:p>
          <a:p>
            <a:pPr marL="228600" indent="-228600">
              <a:buAutoNum type="arabicParenBoth"/>
            </a:pPr>
            <a:r>
              <a:rPr lang="ko-KR" altLang="en-US" dirty="0" smtClean="0"/>
              <a:t>컬러 레이저 프린터라는 것</a:t>
            </a:r>
            <a:endParaRPr lang="en-US" altLang="ko-KR" dirty="0" smtClean="0"/>
          </a:p>
          <a:p>
            <a:pPr marL="228600" indent="-228600">
              <a:buAutoNum type="arabicParenBoth"/>
            </a:pPr>
            <a:r>
              <a:rPr lang="ko-KR" altLang="en-US" dirty="0" smtClean="0"/>
              <a:t>삼성제품이라는 것</a:t>
            </a:r>
            <a:endParaRPr lang="en-US" altLang="ko-KR" dirty="0" smtClean="0"/>
          </a:p>
          <a:p>
            <a:pPr marL="228600" indent="-228600">
              <a:buAutoNum type="arabicParenBoth"/>
            </a:pPr>
            <a:r>
              <a:rPr lang="ko-KR" altLang="en-US" dirty="0" smtClean="0"/>
              <a:t>현재 가지고 있는</a:t>
            </a:r>
            <a:r>
              <a:rPr lang="ko-KR" altLang="en-US" baseline="0" dirty="0" smtClean="0"/>
              <a:t> 프린터와 가격이 비슷하다는 것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이 세가지가 가장 핵심적인 검색 키워드가 될 것이다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세 가지 키워드만으로도 압축할 수 있는 정보의 양은 대단한 것이지만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그럼에도 불구하고 여전히 원하지 않는 정보가 포함될 수 밖에 없으며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사고자 하는 제품의 모델명 등을 정확히 모르기 때문에 비슷한 가격대의 삼성 컬러 레이저 프린터를 일일이 선택하고 클릭해서 어떤 기능이 있나 살펴보아야 하는 불편함이 있다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r>
              <a:rPr lang="ko-KR" altLang="en-US" baseline="0" dirty="0" smtClean="0"/>
              <a:t>그러나 </a:t>
            </a:r>
            <a:r>
              <a:rPr lang="ko-KR" altLang="en-US" baseline="0" dirty="0" err="1" smtClean="0"/>
              <a:t>온톨로지를</a:t>
            </a:r>
            <a:r>
              <a:rPr lang="ko-KR" altLang="en-US" baseline="0" dirty="0" smtClean="0"/>
              <a:t> 이용할 경우 의미에 의한 검색이 가능하기 때문에 원하지 않는 정보를 최소화할 수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즉 태희가 입력한 키워드가 기호가 아닌 개념으로 </a:t>
            </a:r>
            <a:r>
              <a:rPr lang="ko-KR" altLang="en-US" baseline="0" dirty="0" err="1" smtClean="0"/>
              <a:t>매핑되고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개념에 속한 </a:t>
            </a:r>
            <a:r>
              <a:rPr lang="ko-KR" altLang="en-US" baseline="0" dirty="0" err="1" smtClean="0"/>
              <a:t>인스턴스를</a:t>
            </a:r>
            <a:r>
              <a:rPr lang="ko-KR" altLang="en-US" baseline="0" dirty="0" smtClean="0"/>
              <a:t> 검색결과로 보여주기 때문에 가능하다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뿐만 아니라 </a:t>
            </a:r>
            <a:r>
              <a:rPr lang="en-US" altLang="ko-KR" baseline="0" dirty="0" smtClean="0"/>
              <a:t>HP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Speed0</a:t>
            </a:r>
            <a:r>
              <a:rPr lang="ko-KR" altLang="en-US" baseline="0" dirty="0" smtClean="0"/>
              <a:t>와 유사한 제품이 삼성의 </a:t>
            </a:r>
            <a:r>
              <a:rPr lang="en-US" altLang="ko-KR" baseline="0" dirty="0" smtClean="0"/>
              <a:t>Lightning</a:t>
            </a:r>
            <a:r>
              <a:rPr lang="ko-KR" altLang="en-US" baseline="0" dirty="0" smtClean="0"/>
              <a:t>이라는 것을 손쉽게 검색할 수 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 한번 더 표시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D28F1-05D1-43F4-9AA4-226A3B3E8D83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54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9A9D2D-496C-4DB3-9088-BDED9B5A4F17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264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28690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F26B84-4E5F-4FB5-A515-8DCD53C83B8D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892275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D28F1-05D1-43F4-9AA4-226A3B3E8D83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858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4CDD4-5E33-4BEB-820C-E888F9F903CE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001625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 smtClean="0"/>
              <a:t>빅 데이터의 시대라 할 만큼 우리는 데이터의 홍수 속에서 살고 있습니다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2012</a:t>
            </a:r>
            <a:r>
              <a:rPr lang="ko-KR" altLang="en-US" smtClean="0"/>
              <a:t>년 한 해동안 생성된 디지털 데이터의 양이 이전의 수천</a:t>
            </a:r>
            <a:r>
              <a:rPr lang="en-US" altLang="ko-KR" smtClean="0"/>
              <a:t>, </a:t>
            </a:r>
            <a:r>
              <a:rPr lang="ko-KR" altLang="en-US" smtClean="0"/>
              <a:t>수만 년 동안 쌓은 데이터의 양의 </a:t>
            </a:r>
            <a:r>
              <a:rPr lang="en-US" altLang="ko-KR" smtClean="0"/>
              <a:t>500</a:t>
            </a:r>
            <a:r>
              <a:rPr lang="ko-KR" altLang="en-US" smtClean="0"/>
              <a:t>배가 넘고</a:t>
            </a:r>
            <a:endParaRPr lang="en-US" altLang="ko-KR" smtClean="0"/>
          </a:p>
          <a:p>
            <a:r>
              <a:rPr lang="ko-KR" altLang="en-US" smtClean="0"/>
              <a:t>앞으로도 데이터의 양은 점점 증가할 것입니다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en-US" altLang="ko-KR" smtClean="0"/>
          </a:p>
          <a:p>
            <a:r>
              <a:rPr lang="ko-KR" altLang="en-US" smtClean="0"/>
              <a:t>무어의 법칙에 빗댄 데이터 증가의 법칙까지 나오고 있습니다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157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C055D3-488D-440F-95EC-D0DAB5A4C350}" type="slidenum">
              <a:rPr lang="ko-KR" altLang="en-US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3739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 smtClean="0"/>
              <a:t>빅 데이터는 </a:t>
            </a:r>
            <a:r>
              <a:rPr lang="en-US" altLang="ko-KR" smtClean="0"/>
              <a:t>3V </a:t>
            </a:r>
            <a:r>
              <a:rPr lang="ko-KR" altLang="en-US" smtClean="0"/>
              <a:t>속성으로 정의할 수 있는데</a:t>
            </a:r>
            <a:r>
              <a:rPr lang="en-US" altLang="ko-KR" smtClean="0"/>
              <a:t>, </a:t>
            </a:r>
            <a:r>
              <a:rPr lang="ko-KR" altLang="en-US" smtClean="0"/>
              <a:t>다양한 형태의</a:t>
            </a:r>
            <a:r>
              <a:rPr lang="en-US" altLang="ko-KR" smtClean="0"/>
              <a:t>(Variety) </a:t>
            </a:r>
            <a:r>
              <a:rPr lang="ko-KR" altLang="en-US" smtClean="0"/>
              <a:t>많은 데이터가</a:t>
            </a:r>
            <a:r>
              <a:rPr lang="en-US" altLang="ko-KR" smtClean="0"/>
              <a:t>(Volume) </a:t>
            </a:r>
            <a:r>
              <a:rPr lang="ko-KR" altLang="en-US" smtClean="0"/>
              <a:t>빠른 속도로</a:t>
            </a:r>
            <a:r>
              <a:rPr lang="en-US" altLang="ko-KR" smtClean="0"/>
              <a:t>(Velocity) </a:t>
            </a:r>
            <a:r>
              <a:rPr lang="ko-KR" altLang="en-US" smtClean="0"/>
              <a:t>쌓일 때 이를 빅 데이터라고 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오라클에서는 여기에 가치</a:t>
            </a:r>
            <a:r>
              <a:rPr lang="en-US" altLang="ko-KR" smtClean="0"/>
              <a:t>(Value)</a:t>
            </a:r>
            <a:r>
              <a:rPr lang="ko-KR" altLang="en-US" smtClean="0"/>
              <a:t>라는 속성을 더하여 </a:t>
            </a:r>
            <a:r>
              <a:rPr lang="en-US" altLang="ko-KR" smtClean="0"/>
              <a:t>4V </a:t>
            </a:r>
            <a:r>
              <a:rPr lang="ko-KR" altLang="en-US" smtClean="0"/>
              <a:t>로 표현하기도 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크다는 기준은 정해져 있지는 않고</a:t>
            </a:r>
            <a:r>
              <a:rPr lang="en-US" altLang="ko-KR" smtClean="0"/>
              <a:t>, </a:t>
            </a:r>
            <a:r>
              <a:rPr lang="ko-KR" altLang="en-US" smtClean="0"/>
              <a:t>기존 방식으로 처리하기 어려운 정도의 크기를 가리킵니다</a:t>
            </a:r>
            <a:r>
              <a:rPr lang="en-US" altLang="ko-KR" smtClean="0"/>
              <a:t>.</a:t>
            </a:r>
          </a:p>
        </p:txBody>
      </p:sp>
      <p:sp>
        <p:nvSpPr>
          <p:cNvPr id="1177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1702A8-7A42-428A-99A2-01DFBD514858}" type="slidenum">
              <a:rPr lang="ko-KR" altLang="en-US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1084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 smtClean="0"/>
              <a:t>빅 데이터를 이해하기 전에 먼저 데이터의 의미부터 알아보면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데이터는 의미를 담고 있는 기록된 사실이라 할 수 있습니다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의미가 없으면 데이터가 아니라 그냥 모아 놓은 쓰레기에 지나지 않습니다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데이터가 많아도 이를 처리</a:t>
            </a:r>
            <a:r>
              <a:rPr lang="en-US" altLang="ko-KR" smtClean="0"/>
              <a:t>, </a:t>
            </a:r>
            <a:r>
              <a:rPr lang="ko-KR" altLang="en-US" smtClean="0"/>
              <a:t>분석하여 숨겨진 의미를 제대로 찾아내야만 </a:t>
            </a:r>
            <a:r>
              <a:rPr lang="en-US" altLang="ko-KR" smtClean="0"/>
              <a:t>“</a:t>
            </a:r>
            <a:r>
              <a:rPr lang="ko-KR" altLang="en-US" smtClean="0"/>
              <a:t>빅 데이터</a:t>
            </a:r>
            <a:r>
              <a:rPr lang="en-US" altLang="ko-KR" smtClean="0"/>
              <a:t>”</a:t>
            </a:r>
            <a:r>
              <a:rPr lang="ko-KR" altLang="en-US" smtClean="0"/>
              <a:t>가 유용합니다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198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8BEE4D-EB12-4133-BAC2-E4FB086CD8BB}" type="slidenum">
              <a:rPr lang="ko-KR" altLang="en-US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2280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 smtClean="0"/>
              <a:t>맵리듀스는 구글이 웹 문서 등 대용량 데이터 처리를 위해 개발한 분산 처리 프레임워크인데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큰 작업을 여러 머신에 나누어서 처리하여 가공한 후에</a:t>
            </a:r>
            <a:r>
              <a:rPr lang="en-US" altLang="ko-KR" smtClean="0"/>
              <a:t>, </a:t>
            </a:r>
            <a:r>
              <a:rPr lang="ko-KR" altLang="en-US" smtClean="0"/>
              <a:t>모아서 처리해야 할 데이터들을 한 머신에 모이게끔 하여 처리하는 방식으로 동작합니다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내부에서 비공개로 개발하였으나</a:t>
            </a:r>
            <a:r>
              <a:rPr lang="en-US" altLang="ko-KR" smtClean="0"/>
              <a:t>, 2004</a:t>
            </a:r>
            <a:r>
              <a:rPr lang="ko-KR" altLang="en-US" smtClean="0"/>
              <a:t>년에 논문을 발표하며 세상에 알려졌습니다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다행이 오픈 소스인 하둡의 등장으로 많은 사람들이 맵리듀스 프레임워크를 널리 사용할 수 있게 되었습니다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몇몇 회사에서는 자체적으로 내부 시스템에 맞게 특화해서 개발하여 사용하기도 합니다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300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543915-79CB-44B3-A351-B01A4A420178}" type="slidenum">
              <a:rPr lang="ko-KR" altLang="en-US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275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 dirty="0" smtClean="0"/>
              <a:t>간단하게 단어 세기를 예로 들어 </a:t>
            </a:r>
            <a:r>
              <a:rPr lang="ko-KR" altLang="en-US" dirty="0" err="1" smtClean="0"/>
              <a:t>맵리듀스</a:t>
            </a:r>
            <a:r>
              <a:rPr lang="ko-KR" altLang="en-US" dirty="0" smtClean="0"/>
              <a:t> 개념을 설명해 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다수의 책에 각 단어들이 몇 번 나오는지 세는 작업을 한다고 해 봅시다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혼자서 다 세려면 너무 오래 걸리므로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명에게 범위를 나눠서 일을 시켜서 </a:t>
            </a:r>
            <a:endParaRPr lang="en-US" altLang="ko-KR" dirty="0" smtClean="0"/>
          </a:p>
          <a:p>
            <a:r>
              <a:rPr lang="ko-KR" altLang="en-US" dirty="0" smtClean="0"/>
              <a:t>센 다음에 결과를 각 단어 별로 모아서 합하면 작업을 완료할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1321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6E79BE-A47C-4072-B3AE-101A8B15DDB2}" type="slidenum">
              <a:rPr lang="ko-KR" altLang="en-US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2354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A5027-5ADA-4B39-BCE4-436A795493BA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4880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 smtClean="0"/>
              <a:t>하둡은 여러 관련 시스템들과 함께 쓰일 수 있습니다만</a:t>
            </a:r>
            <a:r>
              <a:rPr lang="en-US" altLang="ko-KR" smtClean="0"/>
              <a:t>, </a:t>
            </a:r>
            <a:r>
              <a:rPr lang="ko-KR" altLang="en-US" smtClean="0"/>
              <a:t>기본적으로 분산 파일 시스템 위에서 동작하게 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그 외 상위의 애플리케이션이나 질의 처리 인터페이스 등을 결합하여 사용할 수도 있고</a:t>
            </a:r>
            <a:r>
              <a:rPr lang="en-US" altLang="ko-KR" smtClean="0"/>
              <a:t>,</a:t>
            </a:r>
          </a:p>
          <a:p>
            <a:r>
              <a:rPr lang="en-US" altLang="ko-KR" smtClean="0"/>
              <a:t>RDBMS</a:t>
            </a:r>
            <a:r>
              <a:rPr lang="ko-KR" altLang="en-US" smtClean="0"/>
              <a:t>에서 데이터를 가져오는 프레임워크 등 다양한 관련 시스템을 가지고 있습니다</a:t>
            </a:r>
            <a:r>
              <a:rPr lang="en-US" altLang="ko-KR" smtClean="0"/>
              <a:t>.</a:t>
            </a:r>
          </a:p>
        </p:txBody>
      </p:sp>
      <p:sp>
        <p:nvSpPr>
          <p:cNvPr id="1382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A8BCE-313A-4788-A02C-0A7201A27D4A}" type="slidenum">
              <a:rPr lang="ko-KR" altLang="en-US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615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5318E-FA37-4675-9C50-8201FEC8B779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72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60000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1989BB-B74E-428C-98B8-0948DC9E3407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2785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6701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9C7B3D-8CF3-4844-BE5F-D0D451209092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5539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45813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39975-3F29-4D4B-9262-218053622A06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2846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03698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19120E-7078-4977-BF7A-6CD12560E6EA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2867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91707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F25BBD-4037-48CA-87CD-57350F447332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5150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38052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38DECA-096C-4854-A11D-94634EA8877B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5171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38102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714375" y="3427413"/>
            <a:ext cx="7715250" cy="31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BEA1-8C34-49D0-B7CE-CE44E7E975A7}" type="slidenum">
              <a:rPr lang="ko-KR" altLang="en-US" smtClean="0"/>
              <a:pPr/>
              <a:t>‹#›</a:t>
            </a:fld>
            <a:r>
              <a:rPr lang="en-US" altLang="ko-KR" smtClean="0"/>
              <a:t>/ 123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215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BEA1-8C34-49D0-B7CE-CE44E7E975A7}" type="slidenum">
              <a:rPr lang="ko-KR" altLang="en-US" smtClean="0"/>
              <a:pPr/>
              <a:t>‹#›</a:t>
            </a:fld>
            <a:r>
              <a:rPr lang="en-US" altLang="ko-KR" smtClean="0"/>
              <a:t>/ 123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8961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BEA1-8C34-49D0-B7CE-CE44E7E975A7}" type="slidenum">
              <a:rPr lang="ko-KR" altLang="en-US" smtClean="0"/>
              <a:pPr/>
              <a:t>‹#›</a:t>
            </a:fld>
            <a:r>
              <a:rPr lang="en-US" altLang="ko-KR" smtClean="0"/>
              <a:t>/ 123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877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171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400" y="107950"/>
            <a:ext cx="77724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13200" cy="4457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0" y="1600200"/>
            <a:ext cx="4013200" cy="4457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052763" y="62404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948488" y="62372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6656A67-B333-4D0F-A6AA-BADB8783C54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393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C51BA4-F8F5-428A-8BF8-5D708F066C6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117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 latinLnBrk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1">
              <a:defRPr sz="1800" b="1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B8BBBEA1-8C34-49D0-B7CE-CE44E7E975A7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123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Calibri" panose="020F0502020204030204" pitchFamily="34" charset="0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Calibri" panose="020F0502020204030204" pitchFamily="34" charset="0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Calibri" panose="020F0502020204030204" pitchFamily="34" charset="0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Calibri" panose="020F0502020204030204" pitchFamily="34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Calibri" panose="020F0502020204030204" pitchFamily="34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Calibri" panose="020F0502020204030204" pitchFamily="34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Calibri" panose="020F0502020204030204" pitchFamily="34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Calibri" panose="020F0502020204030204" pitchFamily="34" charset="0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A%B0%80%ED%8A%B8%EB%84%88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3" Type="http://schemas.openxmlformats.org/officeDocument/2006/relationships/image" Target="../media/image46.jpeg"/><Relationship Id="rId7" Type="http://schemas.openxmlformats.org/officeDocument/2006/relationships/image" Target="../media/image50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eg"/><Relationship Id="rId5" Type="http://schemas.openxmlformats.org/officeDocument/2006/relationships/image" Target="../media/image48.jpeg"/><Relationship Id="rId4" Type="http://schemas.openxmlformats.org/officeDocument/2006/relationships/image" Target="../media/image47.jpeg"/><Relationship Id="rId9" Type="http://schemas.openxmlformats.org/officeDocument/2006/relationships/image" Target="../media/image52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http://news.chosun.com/site/data/img_dir/2007/03/08/2007030800778_0.jpg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terms.naver.com/entry.nhn?docId=651015&amp;ref=y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604000" y="6229350"/>
            <a:ext cx="1828800" cy="514350"/>
          </a:xfrm>
          <a:prstGeom prst="rect">
            <a:avLst/>
          </a:prstGeom>
        </p:spPr>
        <p:txBody>
          <a:bodyPr/>
          <a:lstStyle/>
          <a:p>
            <a:fld id="{43656E04-B55D-4C4B-B006-E0168BC40B04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908050"/>
            <a:ext cx="7874000" cy="1143000"/>
          </a:xfrm>
        </p:spPr>
        <p:txBody>
          <a:bodyPr/>
          <a:lstStyle/>
          <a:p>
            <a:r>
              <a:rPr lang="en-US" altLang="ko-KR" sz="4400">
                <a:latin typeface="Times New Roman" panose="02020603050405020304" pitchFamily="18" charset="0"/>
                <a:ea typeface="굴림" panose="020B0600000101010101" pitchFamily="50" charset="-127"/>
              </a:rPr>
              <a:t> Database Technology</a:t>
            </a:r>
          </a:p>
        </p:txBody>
      </p:sp>
      <p:pic>
        <p:nvPicPr>
          <p:cNvPr id="259075" name="Picture 3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764213"/>
            <a:ext cx="6858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2555776" y="3573016"/>
            <a:ext cx="5584825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>
              <a:spcBef>
                <a:spcPct val="20000"/>
              </a:spcBef>
              <a:buClr>
                <a:srgbClr val="990000"/>
              </a:buClr>
              <a:buFont typeface="Wingdings" panose="05000000000000000000" pitchFamily="2" charset="2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1pPr>
            <a:lvl2pPr>
              <a:spcBef>
                <a:spcPct val="20000"/>
              </a:spcBef>
              <a:buClr>
                <a:srgbClr val="990000"/>
              </a:buClr>
              <a:buFont typeface="Wingdings" panose="05000000000000000000" pitchFamily="2" charset="2"/>
              <a:defRPr kumimoji="1" sz="2400">
                <a:solidFill>
                  <a:srgbClr val="003366"/>
                </a:solidFill>
                <a:latin typeface="Gill Sans MT" panose="020B0502020104020203" pitchFamily="34" charset="0"/>
              </a:defRPr>
            </a:lvl2pPr>
            <a:lvl3pPr>
              <a:spcBef>
                <a:spcPct val="20000"/>
              </a:spcBef>
              <a:buClr>
                <a:srgbClr val="990000"/>
              </a:buClr>
              <a:buFont typeface="Wingdings" panose="05000000000000000000" pitchFamily="2" charset="2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3pPr>
            <a:lvl4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4pPr>
            <a:lvl5pPr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defRPr kumimoji="1" sz="2000">
                <a:solidFill>
                  <a:srgbClr val="003366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3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김 형주 교수 </a:t>
            </a:r>
          </a:p>
          <a:p>
            <a:pPr>
              <a:lnSpc>
                <a:spcPct val="9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Internet Database Lab </a:t>
            </a:r>
          </a:p>
          <a:p>
            <a:pPr>
              <a:lnSpc>
                <a:spcPct val="90000"/>
              </a:lnSpc>
            </a:pPr>
            <a:r>
              <a:rPr lang="ko-KR" altLang="en-US" sz="3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서울대학교 컴퓨터공학부</a:t>
            </a:r>
          </a:p>
          <a:p>
            <a:pPr>
              <a:lnSpc>
                <a:spcPct val="90000"/>
              </a:lnSpc>
            </a:pPr>
            <a:r>
              <a:rPr lang="ko-KR" alt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/>
            </a:r>
            <a:br>
              <a:rPr lang="ko-KR" altLang="en-US" sz="3200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endParaRPr lang="ko-KR" altLang="en-US" sz="32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21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8A972B-247C-4063-85A7-41E3BA293CA0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522243" name="AutoShape 3"/>
          <p:cNvSpPr>
            <a:spLocks noChangeArrowheads="1"/>
          </p:cNvSpPr>
          <p:nvPr/>
        </p:nvSpPr>
        <p:spPr bwMode="auto">
          <a:xfrm>
            <a:off x="990600" y="1954213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244" name="Text Box 4"/>
          <p:cNvSpPr txBox="1">
            <a:spLocks noChangeArrowheads="1"/>
          </p:cNvSpPr>
          <p:nvPr/>
        </p:nvSpPr>
        <p:spPr bwMode="auto">
          <a:xfrm>
            <a:off x="1452563" y="1862138"/>
            <a:ext cx="2657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/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Data Analysis/Mining</a:t>
            </a:r>
            <a:endParaRPr lang="en-US" altLang="ko-KR" b="1">
              <a:latin typeface="Tahoma" panose="020B060403050404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22245" name="Rectangle 5"/>
          <p:cNvSpPr>
            <a:spLocks noChangeArrowheads="1"/>
          </p:cNvSpPr>
          <p:nvPr/>
        </p:nvSpPr>
        <p:spPr bwMode="auto">
          <a:xfrm>
            <a:off x="1276350" y="2286000"/>
            <a:ext cx="6838950" cy="838200"/>
          </a:xfrm>
          <a:prstGeom prst="rect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rgbClr val="669900"/>
            </a:outerShdw>
          </a:effectLst>
        </p:spPr>
        <p:txBody>
          <a:bodyPr wrap="none" anchor="ctr"/>
          <a:lstStyle/>
          <a:p>
            <a:pPr lvl="3" algn="l" eaLnBrk="1" latinLnBrk="1" hangingPunct="1"/>
            <a:endParaRPr kumimoji="1" lang="ko-KR" altLang="ko-KR" sz="1800">
              <a:latin typeface="╜┼╕φ┴╢" charset="0"/>
              <a:ea typeface="신명조"/>
              <a:cs typeface="신명조"/>
            </a:endParaRPr>
          </a:p>
        </p:txBody>
      </p:sp>
      <p:sp>
        <p:nvSpPr>
          <p:cNvPr id="522246" name="Text Box 6"/>
          <p:cNvSpPr txBox="1">
            <a:spLocks noChangeArrowheads="1"/>
          </p:cNvSpPr>
          <p:nvPr/>
        </p:nvSpPr>
        <p:spPr bwMode="auto">
          <a:xfrm>
            <a:off x="1336675" y="2362200"/>
            <a:ext cx="5991225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 sz="18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* </a:t>
            </a:r>
            <a:r>
              <a:rPr kumimoji="1" lang="ko-KR" altLang="en-US" sz="18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빵과 과자를 사는 사람의 </a:t>
            </a:r>
            <a:r>
              <a:rPr kumimoji="1" lang="en-US" altLang="ko-KR" sz="18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80%</a:t>
            </a:r>
            <a:r>
              <a:rPr kumimoji="1" lang="ko-KR" altLang="en-US" sz="18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우유를 같이 산다</a:t>
            </a:r>
          </a:p>
          <a:p>
            <a:pPr algn="l" eaLnBrk="1" latinLnBrk="1" hangingPunct="1"/>
            <a:r>
              <a:rPr kumimoji="1" lang="ko-KR" altLang="en-US" sz="18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* 분유와 기저귀를 사는 사람의 </a:t>
            </a:r>
            <a:r>
              <a:rPr kumimoji="1" lang="en-US" altLang="ko-KR" sz="18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74%</a:t>
            </a:r>
            <a:r>
              <a:rPr kumimoji="1" lang="ko-KR" altLang="en-US" sz="18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맥주를 같이 산다</a:t>
            </a:r>
            <a:r>
              <a:rPr kumimoji="1" lang="ko-KR" altLang="en-US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522247" name="AutoShape 7"/>
          <p:cNvSpPr>
            <a:spLocks noChangeArrowheads="1"/>
          </p:cNvSpPr>
          <p:nvPr/>
        </p:nvSpPr>
        <p:spPr bwMode="auto">
          <a:xfrm>
            <a:off x="990600" y="3368675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248" name="Text Box 8"/>
          <p:cNvSpPr txBox="1">
            <a:spLocks noChangeArrowheads="1"/>
          </p:cNvSpPr>
          <p:nvPr/>
        </p:nvSpPr>
        <p:spPr bwMode="auto">
          <a:xfrm>
            <a:off x="1452563" y="3276600"/>
            <a:ext cx="3494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/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 Knowledge/Rule Discovery</a:t>
            </a:r>
            <a:endParaRPr lang="en-US" altLang="ko-KR" b="1">
              <a:latin typeface="Tahoma" panose="020B060403050404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22249" name="Rectangle 9"/>
          <p:cNvSpPr>
            <a:spLocks noChangeArrowheads="1"/>
          </p:cNvSpPr>
          <p:nvPr/>
        </p:nvSpPr>
        <p:spPr bwMode="auto">
          <a:xfrm>
            <a:off x="1276350" y="3673475"/>
            <a:ext cx="6838950" cy="762000"/>
          </a:xfrm>
          <a:prstGeom prst="rect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rgbClr val="669900"/>
            </a:outerShdw>
          </a:effectLst>
        </p:spPr>
        <p:txBody>
          <a:bodyPr wrap="none" anchor="ctr"/>
          <a:lstStyle/>
          <a:p>
            <a:pPr lvl="3" algn="l" eaLnBrk="1" latinLnBrk="1" hangingPunct="1"/>
            <a:endParaRPr kumimoji="1" lang="ko-KR" altLang="ko-KR" sz="1800">
              <a:solidFill>
                <a:schemeClr val="bg1"/>
              </a:solidFill>
              <a:latin typeface="╜┼╕φ┴╢" charset="0"/>
              <a:ea typeface="신명조"/>
              <a:cs typeface="신명조"/>
            </a:endParaRPr>
          </a:p>
        </p:txBody>
      </p:sp>
      <p:sp>
        <p:nvSpPr>
          <p:cNvPr id="522250" name="Text Box 10"/>
          <p:cNvSpPr txBox="1">
            <a:spLocks noChangeArrowheads="1"/>
          </p:cNvSpPr>
          <p:nvPr/>
        </p:nvSpPr>
        <p:spPr bwMode="auto">
          <a:xfrm>
            <a:off x="1336675" y="3749675"/>
            <a:ext cx="5213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 sz="18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* </a:t>
            </a:r>
            <a:r>
              <a:rPr kumimoji="1" lang="ko-KR" altLang="en-US" sz="18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맥주 소비는 분유와 기저귀 소비에 영향을 미침</a:t>
            </a:r>
          </a:p>
          <a:p>
            <a:pPr algn="l" eaLnBrk="1" latinLnBrk="1" hangingPunct="1"/>
            <a:r>
              <a:rPr kumimoji="1" lang="ko-KR" altLang="en-US" sz="18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* 빵과 과자 가격 인상은 우유 소비에 영향을 미침</a:t>
            </a:r>
          </a:p>
        </p:txBody>
      </p:sp>
      <p:sp>
        <p:nvSpPr>
          <p:cNvPr id="522251" name="AutoShape 11"/>
          <p:cNvSpPr>
            <a:spLocks noChangeArrowheads="1"/>
          </p:cNvSpPr>
          <p:nvPr/>
        </p:nvSpPr>
        <p:spPr bwMode="auto">
          <a:xfrm>
            <a:off x="990600" y="4724400"/>
            <a:ext cx="228600" cy="22860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252" name="Rectangle 12"/>
          <p:cNvSpPr>
            <a:spLocks noChangeArrowheads="1"/>
          </p:cNvSpPr>
          <p:nvPr/>
        </p:nvSpPr>
        <p:spPr bwMode="auto">
          <a:xfrm>
            <a:off x="1276350" y="5029200"/>
            <a:ext cx="6877050" cy="762000"/>
          </a:xfrm>
          <a:prstGeom prst="rect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rgbClr val="669900"/>
            </a:outerShdw>
          </a:effectLst>
        </p:spPr>
        <p:txBody>
          <a:bodyPr wrap="none" anchor="ctr"/>
          <a:lstStyle/>
          <a:p>
            <a:pPr lvl="3" algn="l" eaLnBrk="1" latinLnBrk="1" hangingPunct="1"/>
            <a:endParaRPr kumimoji="1" lang="ko-KR" altLang="ko-KR" sz="1800">
              <a:latin typeface="╜┼╕φ┴╢" charset="0"/>
              <a:ea typeface="신명조"/>
              <a:cs typeface="신명조"/>
            </a:endParaRPr>
          </a:p>
        </p:txBody>
      </p:sp>
      <p:sp>
        <p:nvSpPr>
          <p:cNvPr id="522253" name="Text Box 13"/>
          <p:cNvSpPr txBox="1">
            <a:spLocks noChangeArrowheads="1"/>
          </p:cNvSpPr>
          <p:nvPr/>
        </p:nvSpPr>
        <p:spPr bwMode="auto">
          <a:xfrm>
            <a:off x="1336675" y="5105400"/>
            <a:ext cx="6784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 sz="18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* </a:t>
            </a:r>
            <a:r>
              <a:rPr kumimoji="1" lang="ko-KR" altLang="en-US" sz="18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상품 진열대에 </a:t>
            </a:r>
            <a:r>
              <a:rPr kumimoji="1" lang="en-US" altLang="ko-KR" sz="18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kumimoji="1" lang="ko-KR" altLang="en-US" sz="18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빵</a:t>
            </a:r>
            <a:r>
              <a:rPr kumimoji="1" lang="en-US" altLang="ko-KR" sz="18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kumimoji="1" lang="ko-KR" altLang="en-US" sz="18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과자</a:t>
            </a:r>
            <a:r>
              <a:rPr kumimoji="1" lang="en-US" altLang="ko-KR" sz="18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kumimoji="1" lang="ko-KR" altLang="en-US" sz="18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우유</a:t>
            </a:r>
            <a:r>
              <a:rPr kumimoji="1" lang="en-US" altLang="ko-KR" sz="18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), (</a:t>
            </a:r>
            <a:r>
              <a:rPr kumimoji="1" lang="ko-KR" altLang="en-US" sz="18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분유</a:t>
            </a:r>
            <a:r>
              <a:rPr kumimoji="1" lang="en-US" altLang="ko-KR" sz="18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kumimoji="1" lang="ko-KR" altLang="en-US" sz="18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기저귀</a:t>
            </a:r>
            <a:r>
              <a:rPr kumimoji="1" lang="en-US" altLang="ko-KR" sz="18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kumimoji="1" lang="ko-KR" altLang="en-US" sz="18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맥주</a:t>
            </a:r>
            <a:r>
              <a:rPr kumimoji="1" lang="en-US" altLang="ko-KR" sz="18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kumimoji="1" lang="ko-KR" altLang="en-US" sz="18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같이 진열</a:t>
            </a:r>
          </a:p>
          <a:p>
            <a:pPr algn="l" eaLnBrk="1" latinLnBrk="1" hangingPunct="1"/>
            <a:r>
              <a:rPr kumimoji="1" lang="ko-KR" altLang="en-US" sz="18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* 우유 소비를 조절하기 위해 빵</a:t>
            </a:r>
            <a:r>
              <a:rPr kumimoji="1" lang="en-US" altLang="ko-KR" sz="18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kumimoji="1" lang="ko-KR" altLang="en-US" sz="18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과자 가격을 조정</a:t>
            </a:r>
          </a:p>
        </p:txBody>
      </p:sp>
      <p:sp>
        <p:nvSpPr>
          <p:cNvPr id="522254" name="Text Box 14"/>
          <p:cNvSpPr txBox="1">
            <a:spLocks noChangeArrowheads="1"/>
          </p:cNvSpPr>
          <p:nvPr/>
        </p:nvSpPr>
        <p:spPr bwMode="auto">
          <a:xfrm>
            <a:off x="1447800" y="4632325"/>
            <a:ext cx="2151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/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Decision Making</a:t>
            </a:r>
            <a:endParaRPr lang="en-US" altLang="ko-KR" b="1">
              <a:latin typeface="Tahoma" panose="020B060403050404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22255" name="Rectangle 15"/>
          <p:cNvSpPr>
            <a:spLocks noChangeArrowheads="1"/>
          </p:cNvSpPr>
          <p:nvPr/>
        </p:nvSpPr>
        <p:spPr bwMode="auto">
          <a:xfrm>
            <a:off x="32730" y="51779"/>
            <a:ext cx="913447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 kumimoji="1" sz="3600" b="1">
                <a:solidFill>
                  <a:srgbClr val="006699"/>
                </a:solidFill>
                <a:latin typeface="Gill Sans MT" panose="020B0502020104020203" pitchFamily="34" charset="0"/>
              </a:defRPr>
            </a:lvl1pPr>
            <a:lvl2pPr algn="l">
              <a:defRPr kumimoji="1" sz="3600" b="1">
                <a:solidFill>
                  <a:srgbClr val="006699"/>
                </a:solidFill>
                <a:latin typeface="Gill Sans MT" panose="020B0502020104020203" pitchFamily="34" charset="0"/>
              </a:defRPr>
            </a:lvl2pPr>
            <a:lvl3pPr algn="l">
              <a:defRPr kumimoji="1" sz="3600" b="1">
                <a:solidFill>
                  <a:srgbClr val="006699"/>
                </a:solidFill>
                <a:latin typeface="Gill Sans MT" panose="020B0502020104020203" pitchFamily="34" charset="0"/>
              </a:defRPr>
            </a:lvl3pPr>
            <a:lvl4pPr algn="l">
              <a:defRPr kumimoji="1" sz="3600" b="1">
                <a:solidFill>
                  <a:srgbClr val="006699"/>
                </a:solidFill>
                <a:latin typeface="Gill Sans MT" panose="020B0502020104020203" pitchFamily="34" charset="0"/>
              </a:defRPr>
            </a:lvl4pPr>
            <a:lvl5pPr algn="l">
              <a:defRPr kumimoji="1" sz="3600" b="1">
                <a:solidFill>
                  <a:srgbClr val="006699"/>
                </a:solidFill>
                <a:latin typeface="Gill Sans MT" panose="020B0502020104020203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99"/>
                </a:solidFill>
                <a:latin typeface="Gill Sans MT" panose="020B0502020104020203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99"/>
                </a:solidFill>
                <a:latin typeface="Gill Sans MT" panose="020B0502020104020203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99"/>
                </a:solidFill>
                <a:latin typeface="Gill Sans MT" panose="020B0502020104020203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99"/>
                </a:solidFill>
                <a:latin typeface="Gill Sans MT" panose="020B0502020104020203" pitchFamily="34" charset="0"/>
              </a:defRPr>
            </a:lvl9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Role of DBMS: Even Knowledge Discovery!	(3)</a:t>
            </a:r>
          </a:p>
        </p:txBody>
      </p:sp>
    </p:spTree>
    <p:extLst>
      <p:ext uri="{BB962C8B-B14F-4D97-AF65-F5344CB8AC3E}">
        <p14:creationId xmlns:p14="http://schemas.microsoft.com/office/powerpoint/2010/main" val="303403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8751BA-4D5E-49D9-9AC1-C76DFA4173BE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133350"/>
            <a:ext cx="8332788" cy="112395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US" altLang="ko-KR">
                <a:ea typeface="굴림" panose="020B0600000101010101" pitchFamily="50" charset="-127"/>
              </a:rPr>
              <a:t>In The Beginning...</a:t>
            </a:r>
          </a:p>
        </p:txBody>
      </p:sp>
      <p:grpSp>
        <p:nvGrpSpPr>
          <p:cNvPr id="441347" name="Group 3"/>
          <p:cNvGrpSpPr>
            <a:grpSpLocks/>
          </p:cNvGrpSpPr>
          <p:nvPr/>
        </p:nvGrpSpPr>
        <p:grpSpPr bwMode="auto">
          <a:xfrm>
            <a:off x="408781" y="1450466"/>
            <a:ext cx="3658394" cy="3778734"/>
            <a:chOff x="573" y="1032"/>
            <a:chExt cx="2069" cy="2443"/>
          </a:xfrm>
        </p:grpSpPr>
        <p:sp>
          <p:nvSpPr>
            <p:cNvPr id="441348" name="Rectangle 4"/>
            <p:cNvSpPr>
              <a:spLocks noChangeArrowheads="1"/>
            </p:cNvSpPr>
            <p:nvPr/>
          </p:nvSpPr>
          <p:spPr bwMode="ltGray">
            <a:xfrm rot="20400000">
              <a:off x="835" y="1158"/>
              <a:ext cx="1798" cy="2059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2400"/>
            </a:p>
          </p:txBody>
        </p:sp>
        <p:grpSp>
          <p:nvGrpSpPr>
            <p:cNvPr id="441349" name="Group 5"/>
            <p:cNvGrpSpPr>
              <a:grpSpLocks/>
            </p:cNvGrpSpPr>
            <p:nvPr/>
          </p:nvGrpSpPr>
          <p:grpSpPr bwMode="auto">
            <a:xfrm>
              <a:off x="831" y="1100"/>
              <a:ext cx="1782" cy="2113"/>
              <a:chOff x="831" y="1100"/>
              <a:chExt cx="1782" cy="2113"/>
            </a:xfrm>
          </p:grpSpPr>
          <p:grpSp>
            <p:nvGrpSpPr>
              <p:cNvPr id="441350" name="Group 6"/>
              <p:cNvGrpSpPr>
                <a:grpSpLocks/>
              </p:cNvGrpSpPr>
              <p:nvPr/>
            </p:nvGrpSpPr>
            <p:grpSpPr bwMode="auto">
              <a:xfrm>
                <a:off x="831" y="1132"/>
                <a:ext cx="1766" cy="2081"/>
                <a:chOff x="831" y="1132"/>
                <a:chExt cx="1766" cy="2081"/>
              </a:xfrm>
            </p:grpSpPr>
            <p:sp>
              <p:nvSpPr>
                <p:cNvPr id="441351" name="Rectangle 7"/>
                <p:cNvSpPr>
                  <a:spLocks noChangeArrowheads="1"/>
                </p:cNvSpPr>
                <p:nvPr/>
              </p:nvSpPr>
              <p:spPr bwMode="ltGray">
                <a:xfrm rot="20400000">
                  <a:off x="831" y="1156"/>
                  <a:ext cx="1757" cy="2057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rgbClr val="0000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2400"/>
                </a:p>
              </p:txBody>
            </p:sp>
            <p:sp>
              <p:nvSpPr>
                <p:cNvPr id="441352" name="Rectangle 8"/>
                <p:cNvSpPr>
                  <a:spLocks noChangeArrowheads="1"/>
                </p:cNvSpPr>
                <p:nvPr/>
              </p:nvSpPr>
              <p:spPr bwMode="ltGray">
                <a:xfrm rot="20400000">
                  <a:off x="840" y="1132"/>
                  <a:ext cx="1757" cy="2057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rgbClr val="0000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2400"/>
                </a:p>
              </p:txBody>
            </p:sp>
          </p:grpSp>
          <p:grpSp>
            <p:nvGrpSpPr>
              <p:cNvPr id="441353" name="Group 9"/>
              <p:cNvGrpSpPr>
                <a:grpSpLocks/>
              </p:cNvGrpSpPr>
              <p:nvPr/>
            </p:nvGrpSpPr>
            <p:grpSpPr bwMode="auto">
              <a:xfrm>
                <a:off x="847" y="1100"/>
                <a:ext cx="1766" cy="2081"/>
                <a:chOff x="847" y="1100"/>
                <a:chExt cx="1766" cy="2081"/>
              </a:xfrm>
            </p:grpSpPr>
            <p:sp>
              <p:nvSpPr>
                <p:cNvPr id="441354" name="Rectangle 10"/>
                <p:cNvSpPr>
                  <a:spLocks noChangeArrowheads="1"/>
                </p:cNvSpPr>
                <p:nvPr/>
              </p:nvSpPr>
              <p:spPr bwMode="ltGray">
                <a:xfrm rot="20400000">
                  <a:off x="847" y="1124"/>
                  <a:ext cx="1757" cy="2057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rgbClr val="0000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2400"/>
                </a:p>
              </p:txBody>
            </p:sp>
            <p:sp>
              <p:nvSpPr>
                <p:cNvPr id="441355" name="Rectangle 11"/>
                <p:cNvSpPr>
                  <a:spLocks noChangeArrowheads="1"/>
                </p:cNvSpPr>
                <p:nvPr/>
              </p:nvSpPr>
              <p:spPr bwMode="ltGray">
                <a:xfrm rot="20400000">
                  <a:off x="856" y="1100"/>
                  <a:ext cx="1757" cy="2057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rgbClr val="0000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sz="2400"/>
                </a:p>
              </p:txBody>
            </p:sp>
          </p:grpSp>
        </p:grpSp>
        <p:sp>
          <p:nvSpPr>
            <p:cNvPr id="441356" name="Oval 12"/>
            <p:cNvSpPr>
              <a:spLocks noChangeArrowheads="1"/>
            </p:cNvSpPr>
            <p:nvPr/>
          </p:nvSpPr>
          <p:spPr bwMode="ltGray">
            <a:xfrm rot="1800000">
              <a:off x="1216" y="3393"/>
              <a:ext cx="76" cy="60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2400"/>
            </a:p>
          </p:txBody>
        </p:sp>
        <p:grpSp>
          <p:nvGrpSpPr>
            <p:cNvPr id="441357" name="Group 13"/>
            <p:cNvGrpSpPr>
              <a:grpSpLocks/>
            </p:cNvGrpSpPr>
            <p:nvPr/>
          </p:nvGrpSpPr>
          <p:grpSpPr bwMode="auto">
            <a:xfrm>
              <a:off x="573" y="1032"/>
              <a:ext cx="2041" cy="2124"/>
              <a:chOff x="573" y="1032"/>
              <a:chExt cx="2041" cy="2124"/>
            </a:xfrm>
          </p:grpSpPr>
          <p:sp>
            <p:nvSpPr>
              <p:cNvPr id="441358" name="Rectangle 14"/>
              <p:cNvSpPr>
                <a:spLocks noChangeArrowheads="1"/>
              </p:cNvSpPr>
              <p:nvPr/>
            </p:nvSpPr>
            <p:spPr bwMode="ltGray">
              <a:xfrm rot="20400000">
                <a:off x="810" y="1100"/>
                <a:ext cx="1804" cy="2056"/>
              </a:xfrm>
              <a:prstGeom prst="rect">
                <a:avLst/>
              </a:prstGeom>
              <a:gradFill rotWithShape="0">
                <a:gsLst>
                  <a:gs pos="0">
                    <a:srgbClr val="3366FF"/>
                  </a:gs>
                  <a:gs pos="100000">
                    <a:srgbClr val="3366FF">
                      <a:gamma/>
                      <a:shade val="69804"/>
                      <a:invGamma/>
                    </a:srgbClr>
                  </a:gs>
                </a:gsLst>
                <a:lin ang="18900000" scaled="1"/>
              </a:gradFill>
              <a:ln w="12700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2400"/>
              </a:p>
            </p:txBody>
          </p:sp>
          <p:sp>
            <p:nvSpPr>
              <p:cNvPr id="441359" name="Line 15"/>
              <p:cNvSpPr>
                <a:spLocks noChangeShapeType="1"/>
              </p:cNvSpPr>
              <p:nvPr/>
            </p:nvSpPr>
            <p:spPr bwMode="ltGray">
              <a:xfrm flipV="1">
                <a:off x="573" y="1032"/>
                <a:ext cx="1690" cy="61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  <p:sp>
            <p:nvSpPr>
              <p:cNvPr id="441360" name="Line 16"/>
              <p:cNvSpPr>
                <a:spLocks noChangeShapeType="1"/>
              </p:cNvSpPr>
              <p:nvPr/>
            </p:nvSpPr>
            <p:spPr bwMode="ltGray">
              <a:xfrm flipV="1">
                <a:off x="605" y="1128"/>
                <a:ext cx="1691" cy="61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2400"/>
              </a:p>
            </p:txBody>
          </p:sp>
        </p:grpSp>
        <p:sp>
          <p:nvSpPr>
            <p:cNvPr id="441361" name="Rectangle 17"/>
            <p:cNvSpPr>
              <a:spLocks noChangeArrowheads="1"/>
            </p:cNvSpPr>
            <p:nvPr/>
          </p:nvSpPr>
          <p:spPr bwMode="ltGray">
            <a:xfrm rot="20400000">
              <a:off x="601" y="1428"/>
              <a:ext cx="2041" cy="1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kumimoji="1" lang="en-US" altLang="ko-KR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“</a:t>
              </a:r>
              <a:r>
                <a:rPr kumimoji="1" lang="en-US" altLang="ko-KR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 Relational Model for Large Shared Databanks</a:t>
              </a:r>
              <a:r>
                <a:rPr kumimoji="1" lang="en-US" altLang="ko-KR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”</a:t>
              </a:r>
              <a:endParaRPr kumimoji="1" lang="en-US" altLang="ko-KR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441362" name="Freeform 18"/>
            <p:cNvSpPr>
              <a:spLocks/>
            </p:cNvSpPr>
            <p:nvPr/>
          </p:nvSpPr>
          <p:spPr bwMode="ltGray">
            <a:xfrm>
              <a:off x="1214" y="3396"/>
              <a:ext cx="77" cy="79"/>
            </a:xfrm>
            <a:custGeom>
              <a:avLst/>
              <a:gdLst>
                <a:gd name="T0" fmla="*/ 0 w 77"/>
                <a:gd name="T1" fmla="*/ 14 h 79"/>
                <a:gd name="T2" fmla="*/ 32 w 77"/>
                <a:gd name="T3" fmla="*/ 0 h 79"/>
                <a:gd name="T4" fmla="*/ 76 w 77"/>
                <a:gd name="T5" fmla="*/ 56 h 79"/>
                <a:gd name="T6" fmla="*/ 22 w 77"/>
                <a:gd name="T7" fmla="*/ 78 h 79"/>
                <a:gd name="T8" fmla="*/ 0 w 77"/>
                <a:gd name="T9" fmla="*/ 1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9">
                  <a:moveTo>
                    <a:pt x="0" y="14"/>
                  </a:moveTo>
                  <a:lnTo>
                    <a:pt x="32" y="0"/>
                  </a:lnTo>
                  <a:lnTo>
                    <a:pt x="76" y="56"/>
                  </a:lnTo>
                  <a:lnTo>
                    <a:pt x="22" y="78"/>
                  </a:lnTo>
                  <a:lnTo>
                    <a:pt x="0" y="14"/>
                  </a:lnTo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2400"/>
            </a:p>
          </p:txBody>
        </p:sp>
      </p:grpSp>
      <p:sp>
        <p:nvSpPr>
          <p:cNvPr id="441363" name="Rectangle 19"/>
          <p:cNvSpPr>
            <a:spLocks noChangeArrowheads="1"/>
          </p:cNvSpPr>
          <p:nvPr/>
        </p:nvSpPr>
        <p:spPr bwMode="auto">
          <a:xfrm>
            <a:off x="4427538" y="3716338"/>
            <a:ext cx="439261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kumimoji="1" lang="en-US" altLang="ko-KR" sz="2800" b="1">
                <a:latin typeface="Times New Roman" panose="02020603050405020304" pitchFamily="18" charset="0"/>
              </a:rPr>
              <a:t>E.F. Codd </a:t>
            </a:r>
          </a:p>
          <a:p>
            <a:pPr algn="l"/>
            <a:r>
              <a:rPr kumimoji="1" lang="en-US" altLang="ko-KR" sz="2800" b="1">
                <a:latin typeface="Times New Roman" panose="02020603050405020304" pitchFamily="18" charset="0"/>
              </a:rPr>
              <a:t>       -- 1970 CACM Paper</a:t>
            </a:r>
          </a:p>
          <a:p>
            <a:pPr algn="l"/>
            <a:r>
              <a:rPr kumimoji="1" lang="en-US" altLang="ko-KR" sz="2800" b="1">
                <a:latin typeface="Times New Roman" panose="02020603050405020304" pitchFamily="18" charset="0"/>
              </a:rPr>
              <a:t>       --  Turing Award</a:t>
            </a:r>
          </a:p>
        </p:txBody>
      </p:sp>
      <p:grpSp>
        <p:nvGrpSpPr>
          <p:cNvPr id="441364" name="Group 20"/>
          <p:cNvGrpSpPr>
            <a:grpSpLocks/>
          </p:cNvGrpSpPr>
          <p:nvPr/>
        </p:nvGrpSpPr>
        <p:grpSpPr bwMode="auto">
          <a:xfrm>
            <a:off x="723900" y="5840413"/>
            <a:ext cx="1587500" cy="522287"/>
            <a:chOff x="456" y="3679"/>
            <a:chExt cx="1000" cy="329"/>
          </a:xfrm>
        </p:grpSpPr>
        <p:grpSp>
          <p:nvGrpSpPr>
            <p:cNvPr id="441365" name="Group 21"/>
            <p:cNvGrpSpPr>
              <a:grpSpLocks/>
            </p:cNvGrpSpPr>
            <p:nvPr/>
          </p:nvGrpSpPr>
          <p:grpSpPr bwMode="auto">
            <a:xfrm>
              <a:off x="456" y="3679"/>
              <a:ext cx="1000" cy="289"/>
              <a:chOff x="456" y="3679"/>
              <a:chExt cx="1000" cy="289"/>
            </a:xfrm>
          </p:grpSpPr>
          <p:sp>
            <p:nvSpPr>
              <p:cNvPr id="441366" name="Rectangle 22"/>
              <p:cNvSpPr>
                <a:spLocks noChangeArrowheads="1"/>
              </p:cNvSpPr>
              <p:nvPr/>
            </p:nvSpPr>
            <p:spPr bwMode="ltGray">
              <a:xfrm>
                <a:off x="456" y="3679"/>
                <a:ext cx="1000" cy="289"/>
              </a:xfrm>
              <a:prstGeom prst="rect">
                <a:avLst/>
              </a:prstGeom>
              <a:gradFill rotWithShape="0">
                <a:gsLst>
                  <a:gs pos="0">
                    <a:srgbClr val="FF1818"/>
                  </a:gs>
                  <a:gs pos="50000">
                    <a:srgbClr val="FF1818">
                      <a:gamma/>
                      <a:tint val="60000"/>
                      <a:invGamma/>
                    </a:srgbClr>
                  </a:gs>
                  <a:gs pos="100000">
                    <a:srgbClr val="FF1818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1367" name="Freeform 23"/>
              <p:cNvSpPr>
                <a:spLocks/>
              </p:cNvSpPr>
              <p:nvPr/>
            </p:nvSpPr>
            <p:spPr bwMode="ltGray">
              <a:xfrm>
                <a:off x="463" y="3704"/>
                <a:ext cx="987" cy="241"/>
              </a:xfrm>
              <a:custGeom>
                <a:avLst/>
                <a:gdLst>
                  <a:gd name="T0" fmla="*/ 4 w 987"/>
                  <a:gd name="T1" fmla="*/ 156 h 241"/>
                  <a:gd name="T2" fmla="*/ 0 w 987"/>
                  <a:gd name="T3" fmla="*/ 240 h 241"/>
                  <a:gd name="T4" fmla="*/ 986 w 987"/>
                  <a:gd name="T5" fmla="*/ 240 h 241"/>
                  <a:gd name="T6" fmla="*/ 986 w 987"/>
                  <a:gd name="T7" fmla="*/ 0 h 241"/>
                  <a:gd name="T8" fmla="*/ 961 w 987"/>
                  <a:gd name="T9" fmla="*/ 29 h 241"/>
                  <a:gd name="T10" fmla="*/ 4 w 987"/>
                  <a:gd name="T11" fmla="*/ 156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87" h="241">
                    <a:moveTo>
                      <a:pt x="4" y="156"/>
                    </a:moveTo>
                    <a:lnTo>
                      <a:pt x="0" y="240"/>
                    </a:lnTo>
                    <a:lnTo>
                      <a:pt x="986" y="240"/>
                    </a:lnTo>
                    <a:lnTo>
                      <a:pt x="986" y="0"/>
                    </a:lnTo>
                    <a:lnTo>
                      <a:pt x="961" y="29"/>
                    </a:lnTo>
                    <a:lnTo>
                      <a:pt x="4" y="156"/>
                    </a:lnTo>
                  </a:path>
                </a:pathLst>
              </a:custGeom>
              <a:solidFill>
                <a:srgbClr val="FFC5C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1368" name="Freeform 24"/>
              <p:cNvSpPr>
                <a:spLocks/>
              </p:cNvSpPr>
              <p:nvPr/>
            </p:nvSpPr>
            <p:spPr bwMode="ltGray">
              <a:xfrm>
                <a:off x="463" y="3705"/>
                <a:ext cx="984" cy="232"/>
              </a:xfrm>
              <a:custGeom>
                <a:avLst/>
                <a:gdLst>
                  <a:gd name="T0" fmla="*/ 966 w 984"/>
                  <a:gd name="T1" fmla="*/ 74 h 232"/>
                  <a:gd name="T2" fmla="*/ 983 w 984"/>
                  <a:gd name="T3" fmla="*/ 0 h 232"/>
                  <a:gd name="T4" fmla="*/ 0 w 984"/>
                  <a:gd name="T5" fmla="*/ 0 h 232"/>
                  <a:gd name="T6" fmla="*/ 0 w 984"/>
                  <a:gd name="T7" fmla="*/ 231 h 232"/>
                  <a:gd name="T8" fmla="*/ 28 w 984"/>
                  <a:gd name="T9" fmla="*/ 223 h 232"/>
                  <a:gd name="T10" fmla="*/ 966 w 984"/>
                  <a:gd name="T11" fmla="*/ 74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84" h="232">
                    <a:moveTo>
                      <a:pt x="966" y="74"/>
                    </a:moveTo>
                    <a:lnTo>
                      <a:pt x="983" y="0"/>
                    </a:lnTo>
                    <a:lnTo>
                      <a:pt x="0" y="0"/>
                    </a:lnTo>
                    <a:lnTo>
                      <a:pt x="0" y="231"/>
                    </a:lnTo>
                    <a:lnTo>
                      <a:pt x="28" y="223"/>
                    </a:lnTo>
                    <a:lnTo>
                      <a:pt x="966" y="74"/>
                    </a:lnTo>
                  </a:path>
                </a:pathLst>
              </a:custGeom>
              <a:solidFill>
                <a:srgbClr val="3F000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1369" name="Rectangle 25"/>
              <p:cNvSpPr>
                <a:spLocks noChangeArrowheads="1"/>
              </p:cNvSpPr>
              <p:nvPr/>
            </p:nvSpPr>
            <p:spPr bwMode="ltGray">
              <a:xfrm>
                <a:off x="466" y="3722"/>
                <a:ext cx="977" cy="211"/>
              </a:xfrm>
              <a:prstGeom prst="rect">
                <a:avLst/>
              </a:prstGeom>
              <a:gradFill rotWithShape="0">
                <a:gsLst>
                  <a:gs pos="0">
                    <a:schemeClr val="hlink">
                      <a:gamma/>
                      <a:shade val="69804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9804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441370" name="Rectangle 26"/>
            <p:cNvSpPr>
              <a:spLocks noChangeArrowheads="1"/>
            </p:cNvSpPr>
            <p:nvPr/>
          </p:nvSpPr>
          <p:spPr bwMode="ltGray">
            <a:xfrm>
              <a:off x="670" y="3681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kumimoji="1" lang="en-US" altLang="ko-KR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1970</a:t>
              </a:r>
            </a:p>
          </p:txBody>
        </p:sp>
      </p:grpSp>
      <p:sp>
        <p:nvSpPr>
          <p:cNvPr id="441371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4067175" y="1628775"/>
            <a:ext cx="4883150" cy="1298575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 altLang="ko-KR">
                <a:ea typeface="굴림" panose="020B0600000101010101" pitchFamily="50" charset="-127"/>
              </a:rPr>
              <a:t>Everything in Table</a:t>
            </a:r>
          </a:p>
          <a:p>
            <a:r>
              <a:rPr lang="en-US" altLang="ko-KR">
                <a:ea typeface="굴림" panose="020B0600000101010101" pitchFamily="50" charset="-127"/>
              </a:rPr>
              <a:t>Set-oriented Query Language</a:t>
            </a:r>
          </a:p>
        </p:txBody>
      </p:sp>
      <p:sp>
        <p:nvSpPr>
          <p:cNvPr id="441372" name="Line 28"/>
          <p:cNvSpPr>
            <a:spLocks noChangeShapeType="1"/>
          </p:cNvSpPr>
          <p:nvPr/>
        </p:nvSpPr>
        <p:spPr bwMode="auto">
          <a:xfrm>
            <a:off x="2051050" y="6092825"/>
            <a:ext cx="15827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32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1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1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71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B4A503-C398-4EE8-B949-257CD3BFCF32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 Sample Relational Database</a:t>
            </a:r>
          </a:p>
        </p:txBody>
      </p:sp>
      <p:pic>
        <p:nvPicPr>
          <p:cNvPr id="295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7" t="1437" r="21823" b="69559"/>
          <a:stretch>
            <a:fillRect/>
          </a:stretch>
        </p:blipFill>
        <p:spPr bwMode="auto">
          <a:xfrm>
            <a:off x="1368425" y="1382713"/>
            <a:ext cx="6588125" cy="255111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5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1" t="62489" r="35367" b="4849"/>
          <a:stretch>
            <a:fillRect/>
          </a:stretch>
        </p:blipFill>
        <p:spPr bwMode="auto">
          <a:xfrm>
            <a:off x="4572000" y="4076700"/>
            <a:ext cx="3384550" cy="273685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59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86" t="30975" r="37030" b="39034"/>
          <a:stretch>
            <a:fillRect/>
          </a:stretch>
        </p:blipFill>
        <p:spPr bwMode="auto">
          <a:xfrm>
            <a:off x="1354138" y="4221163"/>
            <a:ext cx="2857500" cy="256381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592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7154A-FF94-4A7B-AA62-ECD99791606B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7772400" cy="11430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SQL: supporting ad-hoc queries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208963" cy="4953000"/>
          </a:xfrm>
        </p:spPr>
        <p:txBody>
          <a:bodyPr/>
          <a:lstStyle/>
          <a:p>
            <a:r>
              <a:rPr lang="en-US" altLang="ko-KR" sz="2400">
                <a:ea typeface="굴림" panose="020B0600000101010101" pitchFamily="50" charset="-127"/>
              </a:rPr>
              <a:t>SQL: widely used commercial query language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E.g. </a:t>
            </a:r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Find the name of the customer with customer-id 192-83-7465</a:t>
            </a:r>
            <a:b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</a:br>
            <a:r>
              <a:rPr lang="en-US" altLang="ko-KR" sz="2000">
                <a:ea typeface="굴림" panose="020B0600000101010101" pitchFamily="50" charset="-127"/>
              </a:rPr>
              <a:t>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      select</a:t>
            </a:r>
            <a:r>
              <a:rPr lang="en-US" altLang="ko-KR" sz="2000">
                <a:ea typeface="굴림" panose="020B0600000101010101" pitchFamily="50" charset="-127"/>
              </a:rPr>
              <a:t>	customer.customer-name</a:t>
            </a:r>
            <a:br>
              <a:rPr lang="en-US" altLang="ko-KR" sz="2000">
                <a:ea typeface="굴림" panose="020B0600000101010101" pitchFamily="50" charset="-127"/>
              </a:rPr>
            </a:br>
            <a:r>
              <a:rPr lang="en-US" altLang="ko-KR" sz="2000">
                <a:ea typeface="굴림" panose="020B0600000101010101" pitchFamily="50" charset="-127"/>
              </a:rPr>
              <a:t>	</a:t>
            </a:r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from</a:t>
            </a:r>
            <a:r>
              <a:rPr lang="en-US" altLang="ko-KR" sz="2000">
                <a:ea typeface="굴림" panose="020B0600000101010101" pitchFamily="50" charset="-127"/>
              </a:rPr>
              <a:t>	customer</a:t>
            </a:r>
            <a:br>
              <a:rPr lang="en-US" altLang="ko-KR" sz="2000">
                <a:ea typeface="굴림" panose="020B0600000101010101" pitchFamily="50" charset="-127"/>
              </a:rPr>
            </a:br>
            <a:r>
              <a:rPr lang="en-US" altLang="ko-KR" sz="2000">
                <a:ea typeface="굴림" panose="020B0600000101010101" pitchFamily="50" charset="-127"/>
              </a:rPr>
              <a:t>	</a:t>
            </a:r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where</a:t>
            </a:r>
            <a:r>
              <a:rPr lang="en-US" altLang="ko-KR" sz="2000">
                <a:ea typeface="굴림" panose="020B0600000101010101" pitchFamily="50" charset="-127"/>
              </a:rPr>
              <a:t>	customer.customer-id = </a:t>
            </a:r>
            <a:r>
              <a:rPr lang="en-US" altLang="ko-KR" sz="2000">
                <a:latin typeface="Verdana" panose="020B0604030504040204" pitchFamily="34" charset="0"/>
                <a:ea typeface="굴림" panose="020B0600000101010101" pitchFamily="50" charset="-127"/>
              </a:rPr>
              <a:t>‘</a:t>
            </a:r>
            <a:r>
              <a:rPr lang="en-US" altLang="ko-KR" sz="2000">
                <a:ea typeface="굴림" panose="020B0600000101010101" pitchFamily="50" charset="-127"/>
              </a:rPr>
              <a:t>192-83-7465</a:t>
            </a:r>
            <a:r>
              <a:rPr lang="en-US" altLang="ko-KR" sz="2000">
                <a:latin typeface="Verdana" panose="020B0604030504040204" pitchFamily="34" charset="0"/>
                <a:ea typeface="굴림" panose="020B0600000101010101" pitchFamily="50" charset="-127"/>
              </a:rPr>
              <a:t>’</a:t>
            </a:r>
            <a:r>
              <a:rPr lang="en-US" altLang="ko-KR" sz="2000">
                <a:ea typeface="굴림" panose="020B0600000101010101" pitchFamily="50" charset="-127"/>
              </a:rPr>
              <a:t/>
            </a:r>
            <a:br>
              <a:rPr lang="en-US" altLang="ko-KR" sz="2000">
                <a:ea typeface="굴림" panose="020B0600000101010101" pitchFamily="50" charset="-127"/>
              </a:rPr>
            </a:br>
            <a:endParaRPr lang="en-US" altLang="ko-KR" sz="2000">
              <a:ea typeface="굴림" panose="020B0600000101010101" pitchFamily="50" charset="-127"/>
            </a:endParaRP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E.g. </a:t>
            </a:r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Find the balances of all accounts held by the customer with customer-id 192-83-7465</a:t>
            </a:r>
            <a:b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</a:br>
            <a:r>
              <a:rPr lang="en-US" altLang="ko-KR" sz="2000">
                <a:ea typeface="굴림" panose="020B0600000101010101" pitchFamily="50" charset="-127"/>
              </a:rPr>
              <a:t>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      select</a:t>
            </a:r>
            <a:r>
              <a:rPr lang="en-US" altLang="ko-KR" sz="2000">
                <a:ea typeface="굴림" panose="020B0600000101010101" pitchFamily="50" charset="-127"/>
              </a:rPr>
              <a:t>	account.balance</a:t>
            </a:r>
            <a:br>
              <a:rPr lang="en-US" altLang="ko-KR" sz="2000">
                <a:ea typeface="굴림" panose="020B0600000101010101" pitchFamily="50" charset="-127"/>
              </a:rPr>
            </a:br>
            <a:r>
              <a:rPr lang="en-US" altLang="ko-KR" sz="2000">
                <a:ea typeface="굴림" panose="020B0600000101010101" pitchFamily="50" charset="-127"/>
              </a:rPr>
              <a:t>	</a:t>
            </a:r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from</a:t>
            </a:r>
            <a:r>
              <a:rPr lang="en-US" altLang="ko-KR" sz="2000">
                <a:ea typeface="굴림" panose="020B0600000101010101" pitchFamily="50" charset="-127"/>
              </a:rPr>
              <a:t>	depositor, account</a:t>
            </a:r>
            <a:br>
              <a:rPr lang="en-US" altLang="ko-KR" sz="2000">
                <a:ea typeface="굴림" panose="020B0600000101010101" pitchFamily="50" charset="-127"/>
              </a:rPr>
            </a:br>
            <a:r>
              <a:rPr lang="en-US" altLang="ko-KR" sz="2000">
                <a:ea typeface="굴림" panose="020B0600000101010101" pitchFamily="50" charset="-127"/>
              </a:rPr>
              <a:t>	</a:t>
            </a:r>
            <a:r>
              <a:rPr lang="en-US" altLang="ko-KR" sz="2000" b="1">
                <a:solidFill>
                  <a:schemeClr val="tx2"/>
                </a:solidFill>
                <a:ea typeface="굴림" panose="020B0600000101010101" pitchFamily="50" charset="-127"/>
              </a:rPr>
              <a:t>where</a:t>
            </a:r>
            <a:r>
              <a:rPr lang="en-US" altLang="ko-KR" sz="2000">
                <a:ea typeface="굴림" panose="020B0600000101010101" pitchFamily="50" charset="-127"/>
              </a:rPr>
              <a:t>	depositor.customer-id = </a:t>
            </a:r>
            <a:r>
              <a:rPr lang="en-US" altLang="ko-KR" sz="2000">
                <a:latin typeface="Verdana" panose="020B0604030504040204" pitchFamily="34" charset="0"/>
                <a:ea typeface="굴림" panose="020B0600000101010101" pitchFamily="50" charset="-127"/>
              </a:rPr>
              <a:t>‘</a:t>
            </a:r>
            <a:r>
              <a:rPr lang="en-US" altLang="ko-KR" sz="2000">
                <a:ea typeface="굴림" panose="020B0600000101010101" pitchFamily="50" charset="-127"/>
              </a:rPr>
              <a:t>192-83-7465</a:t>
            </a:r>
            <a:r>
              <a:rPr lang="en-US" altLang="ko-KR" sz="2000">
                <a:latin typeface="Verdana" panose="020B0604030504040204" pitchFamily="34" charset="0"/>
                <a:ea typeface="굴림" panose="020B0600000101010101" pitchFamily="50" charset="-127"/>
              </a:rPr>
              <a:t>’</a:t>
            </a:r>
            <a:r>
              <a:rPr lang="en-US" altLang="ko-KR" sz="2000">
                <a:ea typeface="굴림" panose="020B0600000101010101" pitchFamily="50" charset="-127"/>
              </a:rPr>
              <a:t> and </a:t>
            </a:r>
            <a:br>
              <a:rPr lang="en-US" altLang="ko-KR" sz="2000">
                <a:ea typeface="굴림" panose="020B0600000101010101" pitchFamily="50" charset="-127"/>
              </a:rPr>
            </a:br>
            <a:r>
              <a:rPr lang="en-US" altLang="ko-KR" sz="2000">
                <a:ea typeface="굴림" panose="020B0600000101010101" pitchFamily="50" charset="-127"/>
              </a:rPr>
              <a:t>		depositor.account-number = account.account-number</a:t>
            </a:r>
          </a:p>
        </p:txBody>
      </p:sp>
    </p:spTree>
    <p:extLst>
      <p:ext uri="{BB962C8B-B14F-4D97-AF65-F5344CB8AC3E}">
        <p14:creationId xmlns:p14="http://schemas.microsoft.com/office/powerpoint/2010/main" val="9038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E189AC-24C3-4090-99B4-D22ED0C6F50C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332788" cy="1068388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US" altLang="ko-KR">
                <a:ea typeface="굴림" panose="020B0600000101010101" pitchFamily="50" charset="-127"/>
              </a:rPr>
              <a:t>Experimental RDBMS Prototypes</a:t>
            </a:r>
          </a:p>
        </p:txBody>
      </p:sp>
      <p:sp>
        <p:nvSpPr>
          <p:cNvPr id="442371" name="Rectangle 3"/>
          <p:cNvSpPr>
            <a:spLocks noChangeArrowheads="1"/>
          </p:cNvSpPr>
          <p:nvPr/>
        </p:nvSpPr>
        <p:spPr bwMode="ltGray">
          <a:xfrm>
            <a:off x="2195513" y="4005263"/>
            <a:ext cx="2520950" cy="1249362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r>
              <a:rPr kumimoji="1" lang="en-US" altLang="ko-KR" sz="4000" b="1">
                <a:latin typeface="Arial" panose="020B0604020202020204" pitchFamily="34" charset="0"/>
              </a:rPr>
              <a:t>INGRES</a:t>
            </a:r>
          </a:p>
          <a:p>
            <a:r>
              <a:rPr kumimoji="1" lang="en-US" altLang="ko-KR" sz="2400" b="1">
                <a:latin typeface="Arial" panose="020B0604020202020204" pitchFamily="34" charset="0"/>
              </a:rPr>
              <a:t>At UC Berkeley</a:t>
            </a:r>
          </a:p>
        </p:txBody>
      </p:sp>
      <p:grpSp>
        <p:nvGrpSpPr>
          <p:cNvPr id="442372" name="Group 4"/>
          <p:cNvGrpSpPr>
            <a:grpSpLocks/>
          </p:cNvGrpSpPr>
          <p:nvPr/>
        </p:nvGrpSpPr>
        <p:grpSpPr bwMode="auto">
          <a:xfrm>
            <a:off x="2268538" y="2060575"/>
            <a:ext cx="2671762" cy="1376363"/>
            <a:chOff x="816" y="1656"/>
            <a:chExt cx="1960" cy="1065"/>
          </a:xfrm>
        </p:grpSpPr>
        <p:sp>
          <p:nvSpPr>
            <p:cNvPr id="442373" name="Rectangle 5"/>
            <p:cNvSpPr>
              <a:spLocks noChangeArrowheads="1"/>
            </p:cNvSpPr>
            <p:nvPr/>
          </p:nvSpPr>
          <p:spPr bwMode="ltGray">
            <a:xfrm>
              <a:off x="816" y="1656"/>
              <a:ext cx="1848" cy="96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pic>
          <p:nvPicPr>
            <p:cNvPr id="442374" name="Picture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856" y="1699"/>
              <a:ext cx="1144" cy="6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2375" name="Rectangle 7"/>
            <p:cNvSpPr>
              <a:spLocks noChangeArrowheads="1"/>
            </p:cNvSpPr>
            <p:nvPr/>
          </p:nvSpPr>
          <p:spPr bwMode="ltGray">
            <a:xfrm>
              <a:off x="942" y="2178"/>
              <a:ext cx="1834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kumimoji="1" lang="en-US" altLang="ko-KR" sz="4000" b="1">
                  <a:latin typeface="Arial" panose="020B0604020202020204" pitchFamily="34" charset="0"/>
                </a:rPr>
                <a:t>System R</a:t>
              </a:r>
            </a:p>
          </p:txBody>
        </p:sp>
      </p:grpSp>
      <p:grpSp>
        <p:nvGrpSpPr>
          <p:cNvPr id="442376" name="Group 8"/>
          <p:cNvGrpSpPr>
            <a:grpSpLocks/>
          </p:cNvGrpSpPr>
          <p:nvPr/>
        </p:nvGrpSpPr>
        <p:grpSpPr bwMode="auto">
          <a:xfrm>
            <a:off x="250825" y="5589588"/>
            <a:ext cx="8240713" cy="638175"/>
            <a:chOff x="456" y="3673"/>
            <a:chExt cx="2256" cy="295"/>
          </a:xfrm>
        </p:grpSpPr>
        <p:grpSp>
          <p:nvGrpSpPr>
            <p:cNvPr id="442377" name="Group 9"/>
            <p:cNvGrpSpPr>
              <a:grpSpLocks/>
            </p:cNvGrpSpPr>
            <p:nvPr/>
          </p:nvGrpSpPr>
          <p:grpSpPr bwMode="auto">
            <a:xfrm>
              <a:off x="456" y="3679"/>
              <a:ext cx="2256" cy="289"/>
              <a:chOff x="456" y="3679"/>
              <a:chExt cx="2256" cy="289"/>
            </a:xfrm>
          </p:grpSpPr>
          <p:sp>
            <p:nvSpPr>
              <p:cNvPr id="442378" name="Rectangle 10"/>
              <p:cNvSpPr>
                <a:spLocks noChangeArrowheads="1"/>
              </p:cNvSpPr>
              <p:nvPr/>
            </p:nvSpPr>
            <p:spPr bwMode="ltGray">
              <a:xfrm>
                <a:off x="456" y="3679"/>
                <a:ext cx="2256" cy="289"/>
              </a:xfrm>
              <a:prstGeom prst="rect">
                <a:avLst/>
              </a:prstGeom>
              <a:gradFill rotWithShape="0">
                <a:gsLst>
                  <a:gs pos="0">
                    <a:srgbClr val="FF1818"/>
                  </a:gs>
                  <a:gs pos="50000">
                    <a:srgbClr val="FF1818">
                      <a:gamma/>
                      <a:tint val="60000"/>
                      <a:invGamma/>
                    </a:srgbClr>
                  </a:gs>
                  <a:gs pos="100000">
                    <a:srgbClr val="FF1818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2379" name="Freeform 11"/>
              <p:cNvSpPr>
                <a:spLocks/>
              </p:cNvSpPr>
              <p:nvPr/>
            </p:nvSpPr>
            <p:spPr bwMode="ltGray">
              <a:xfrm>
                <a:off x="473" y="3704"/>
                <a:ext cx="2225" cy="241"/>
              </a:xfrm>
              <a:custGeom>
                <a:avLst/>
                <a:gdLst>
                  <a:gd name="T0" fmla="*/ 9 w 2225"/>
                  <a:gd name="T1" fmla="*/ 156 h 241"/>
                  <a:gd name="T2" fmla="*/ 0 w 2225"/>
                  <a:gd name="T3" fmla="*/ 240 h 241"/>
                  <a:gd name="T4" fmla="*/ 2224 w 2225"/>
                  <a:gd name="T5" fmla="*/ 240 h 241"/>
                  <a:gd name="T6" fmla="*/ 2224 w 2225"/>
                  <a:gd name="T7" fmla="*/ 0 h 241"/>
                  <a:gd name="T8" fmla="*/ 2168 w 2225"/>
                  <a:gd name="T9" fmla="*/ 29 h 241"/>
                  <a:gd name="T10" fmla="*/ 9 w 2225"/>
                  <a:gd name="T11" fmla="*/ 156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5" h="241">
                    <a:moveTo>
                      <a:pt x="9" y="156"/>
                    </a:moveTo>
                    <a:lnTo>
                      <a:pt x="0" y="240"/>
                    </a:lnTo>
                    <a:lnTo>
                      <a:pt x="2224" y="240"/>
                    </a:lnTo>
                    <a:lnTo>
                      <a:pt x="2224" y="0"/>
                    </a:lnTo>
                    <a:lnTo>
                      <a:pt x="2168" y="29"/>
                    </a:lnTo>
                    <a:lnTo>
                      <a:pt x="9" y="156"/>
                    </a:lnTo>
                  </a:path>
                </a:pathLst>
              </a:custGeom>
              <a:solidFill>
                <a:srgbClr val="FFC5C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2380" name="Freeform 12"/>
              <p:cNvSpPr>
                <a:spLocks/>
              </p:cNvSpPr>
              <p:nvPr/>
            </p:nvSpPr>
            <p:spPr bwMode="ltGray">
              <a:xfrm>
                <a:off x="471" y="3705"/>
                <a:ext cx="2220" cy="232"/>
              </a:xfrm>
              <a:custGeom>
                <a:avLst/>
                <a:gdLst>
                  <a:gd name="T0" fmla="*/ 2181 w 2220"/>
                  <a:gd name="T1" fmla="*/ 74 h 232"/>
                  <a:gd name="T2" fmla="*/ 2219 w 2220"/>
                  <a:gd name="T3" fmla="*/ 0 h 232"/>
                  <a:gd name="T4" fmla="*/ 0 w 2220"/>
                  <a:gd name="T5" fmla="*/ 0 h 232"/>
                  <a:gd name="T6" fmla="*/ 0 w 2220"/>
                  <a:gd name="T7" fmla="*/ 231 h 232"/>
                  <a:gd name="T8" fmla="*/ 64 w 2220"/>
                  <a:gd name="T9" fmla="*/ 223 h 232"/>
                  <a:gd name="T10" fmla="*/ 2181 w 2220"/>
                  <a:gd name="T11" fmla="*/ 74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0" h="232">
                    <a:moveTo>
                      <a:pt x="2181" y="74"/>
                    </a:moveTo>
                    <a:lnTo>
                      <a:pt x="2219" y="0"/>
                    </a:lnTo>
                    <a:lnTo>
                      <a:pt x="0" y="0"/>
                    </a:lnTo>
                    <a:lnTo>
                      <a:pt x="0" y="231"/>
                    </a:lnTo>
                    <a:lnTo>
                      <a:pt x="64" y="223"/>
                    </a:lnTo>
                    <a:lnTo>
                      <a:pt x="2181" y="74"/>
                    </a:lnTo>
                  </a:path>
                </a:pathLst>
              </a:custGeom>
              <a:solidFill>
                <a:srgbClr val="3F000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2381" name="Rectangle 13"/>
              <p:cNvSpPr>
                <a:spLocks noChangeArrowheads="1"/>
              </p:cNvSpPr>
              <p:nvPr/>
            </p:nvSpPr>
            <p:spPr bwMode="ltGray">
              <a:xfrm>
                <a:off x="477" y="3722"/>
                <a:ext cx="2204" cy="211"/>
              </a:xfrm>
              <a:prstGeom prst="rect">
                <a:avLst/>
              </a:prstGeom>
              <a:gradFill rotWithShape="0">
                <a:gsLst>
                  <a:gs pos="0">
                    <a:schemeClr val="hlink">
                      <a:gamma/>
                      <a:shade val="69804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9804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442382" name="Rectangle 14"/>
            <p:cNvSpPr>
              <a:spLocks noChangeArrowheads="1"/>
            </p:cNvSpPr>
            <p:nvPr/>
          </p:nvSpPr>
          <p:spPr bwMode="ltGray">
            <a:xfrm>
              <a:off x="1902" y="3673"/>
              <a:ext cx="273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kumimoji="1" lang="en-US" altLang="ko-KR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1979</a:t>
              </a:r>
            </a:p>
          </p:txBody>
        </p:sp>
        <p:sp>
          <p:nvSpPr>
            <p:cNvPr id="442383" name="Rectangle 15"/>
            <p:cNvSpPr>
              <a:spLocks noChangeArrowheads="1"/>
            </p:cNvSpPr>
            <p:nvPr/>
          </p:nvSpPr>
          <p:spPr bwMode="ltGray">
            <a:xfrm>
              <a:off x="670" y="3681"/>
              <a:ext cx="273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kumimoji="1" lang="en-US" altLang="ko-KR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1970</a:t>
              </a:r>
            </a:p>
          </p:txBody>
        </p:sp>
      </p:grpSp>
      <p:sp>
        <p:nvSpPr>
          <p:cNvPr id="442384" name="Line 16"/>
          <p:cNvSpPr>
            <a:spLocks noChangeShapeType="1"/>
          </p:cNvSpPr>
          <p:nvPr/>
        </p:nvSpPr>
        <p:spPr bwMode="auto">
          <a:xfrm flipV="1">
            <a:off x="2195513" y="5949950"/>
            <a:ext cx="316865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69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5E50C7-7CDB-444F-8238-37FE27889EF4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549275"/>
            <a:ext cx="8332788" cy="636588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US" altLang="ko-KR">
                <a:ea typeface="굴림" panose="020B0600000101010101" pitchFamily="50" charset="-127"/>
              </a:rPr>
              <a:t>Commercial RDBMS Products</a:t>
            </a:r>
          </a:p>
        </p:txBody>
      </p:sp>
      <p:grpSp>
        <p:nvGrpSpPr>
          <p:cNvPr id="443395" name="Group 3"/>
          <p:cNvGrpSpPr>
            <a:grpSpLocks/>
          </p:cNvGrpSpPr>
          <p:nvPr/>
        </p:nvGrpSpPr>
        <p:grpSpPr bwMode="auto">
          <a:xfrm>
            <a:off x="1116013" y="2205038"/>
            <a:ext cx="2424112" cy="649287"/>
            <a:chOff x="264" y="1128"/>
            <a:chExt cx="1728" cy="408"/>
          </a:xfrm>
        </p:grpSpPr>
        <p:sp>
          <p:nvSpPr>
            <p:cNvPr id="443396" name="Rectangle 4"/>
            <p:cNvSpPr>
              <a:spLocks noChangeArrowheads="1"/>
            </p:cNvSpPr>
            <p:nvPr/>
          </p:nvSpPr>
          <p:spPr bwMode="auto">
            <a:xfrm>
              <a:off x="264" y="1128"/>
              <a:ext cx="1728" cy="408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kumimoji="1" lang="ko-KR" altLang="ko-KR" sz="14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443397" name="Group 5"/>
            <p:cNvGrpSpPr>
              <a:grpSpLocks/>
            </p:cNvGrpSpPr>
            <p:nvPr/>
          </p:nvGrpSpPr>
          <p:grpSpPr bwMode="auto">
            <a:xfrm>
              <a:off x="456" y="1236"/>
              <a:ext cx="1337" cy="186"/>
              <a:chOff x="456" y="1236"/>
              <a:chExt cx="1337" cy="186"/>
            </a:xfrm>
          </p:grpSpPr>
          <p:grpSp>
            <p:nvGrpSpPr>
              <p:cNvPr id="443398" name="Group 6"/>
              <p:cNvGrpSpPr>
                <a:grpSpLocks/>
              </p:cNvGrpSpPr>
              <p:nvPr/>
            </p:nvGrpSpPr>
            <p:grpSpPr bwMode="auto">
              <a:xfrm>
                <a:off x="456" y="1236"/>
                <a:ext cx="270" cy="181"/>
                <a:chOff x="456" y="1236"/>
                <a:chExt cx="270" cy="181"/>
              </a:xfrm>
            </p:grpSpPr>
            <p:sp>
              <p:nvSpPr>
                <p:cNvPr id="443399" name="Freeform 7"/>
                <p:cNvSpPr>
                  <a:spLocks/>
                </p:cNvSpPr>
                <p:nvPr/>
              </p:nvSpPr>
              <p:spPr bwMode="auto">
                <a:xfrm>
                  <a:off x="456" y="1236"/>
                  <a:ext cx="142" cy="181"/>
                </a:xfrm>
                <a:custGeom>
                  <a:avLst/>
                  <a:gdLst>
                    <a:gd name="T0" fmla="*/ 141 w 142"/>
                    <a:gd name="T1" fmla="*/ 0 h 181"/>
                    <a:gd name="T2" fmla="*/ 75 w 142"/>
                    <a:gd name="T3" fmla="*/ 0 h 181"/>
                    <a:gd name="T4" fmla="*/ 59 w 142"/>
                    <a:gd name="T5" fmla="*/ 1 h 181"/>
                    <a:gd name="T6" fmla="*/ 45 w 142"/>
                    <a:gd name="T7" fmla="*/ 7 h 181"/>
                    <a:gd name="T8" fmla="*/ 31 w 142"/>
                    <a:gd name="T9" fmla="*/ 13 h 181"/>
                    <a:gd name="T10" fmla="*/ 21 w 142"/>
                    <a:gd name="T11" fmla="*/ 26 h 181"/>
                    <a:gd name="T12" fmla="*/ 11 w 142"/>
                    <a:gd name="T13" fmla="*/ 40 h 181"/>
                    <a:gd name="T14" fmla="*/ 5 w 142"/>
                    <a:gd name="T15" fmla="*/ 52 h 181"/>
                    <a:gd name="T16" fmla="*/ 1 w 142"/>
                    <a:gd name="T17" fmla="*/ 68 h 181"/>
                    <a:gd name="T18" fmla="*/ 0 w 142"/>
                    <a:gd name="T19" fmla="*/ 87 h 181"/>
                    <a:gd name="T20" fmla="*/ 0 w 142"/>
                    <a:gd name="T21" fmla="*/ 105 h 181"/>
                    <a:gd name="T22" fmla="*/ 2 w 142"/>
                    <a:gd name="T23" fmla="*/ 120 h 181"/>
                    <a:gd name="T24" fmla="*/ 8 w 142"/>
                    <a:gd name="T25" fmla="*/ 136 h 181"/>
                    <a:gd name="T26" fmla="*/ 17 w 142"/>
                    <a:gd name="T27" fmla="*/ 148 h 181"/>
                    <a:gd name="T28" fmla="*/ 29 w 142"/>
                    <a:gd name="T29" fmla="*/ 161 h 181"/>
                    <a:gd name="T30" fmla="*/ 42 w 142"/>
                    <a:gd name="T31" fmla="*/ 168 h 181"/>
                    <a:gd name="T32" fmla="*/ 61 w 142"/>
                    <a:gd name="T33" fmla="*/ 175 h 181"/>
                    <a:gd name="T34" fmla="*/ 81 w 142"/>
                    <a:gd name="T35" fmla="*/ 180 h 181"/>
                    <a:gd name="T36" fmla="*/ 133 w 142"/>
                    <a:gd name="T37" fmla="*/ 180 h 181"/>
                    <a:gd name="T38" fmla="*/ 133 w 142"/>
                    <a:gd name="T39" fmla="*/ 148 h 181"/>
                    <a:gd name="T40" fmla="*/ 81 w 142"/>
                    <a:gd name="T41" fmla="*/ 148 h 181"/>
                    <a:gd name="T42" fmla="*/ 71 w 142"/>
                    <a:gd name="T43" fmla="*/ 148 h 181"/>
                    <a:gd name="T44" fmla="*/ 61 w 142"/>
                    <a:gd name="T45" fmla="*/ 146 h 181"/>
                    <a:gd name="T46" fmla="*/ 49 w 142"/>
                    <a:gd name="T47" fmla="*/ 137 h 181"/>
                    <a:gd name="T48" fmla="*/ 39 w 142"/>
                    <a:gd name="T49" fmla="*/ 130 h 181"/>
                    <a:gd name="T50" fmla="*/ 34 w 142"/>
                    <a:gd name="T51" fmla="*/ 120 h 181"/>
                    <a:gd name="T52" fmla="*/ 29 w 142"/>
                    <a:gd name="T53" fmla="*/ 103 h 181"/>
                    <a:gd name="T54" fmla="*/ 27 w 142"/>
                    <a:gd name="T55" fmla="*/ 90 h 181"/>
                    <a:gd name="T56" fmla="*/ 29 w 142"/>
                    <a:gd name="T57" fmla="*/ 75 h 181"/>
                    <a:gd name="T58" fmla="*/ 34 w 142"/>
                    <a:gd name="T59" fmla="*/ 60 h 181"/>
                    <a:gd name="T60" fmla="*/ 42 w 142"/>
                    <a:gd name="T61" fmla="*/ 47 h 181"/>
                    <a:gd name="T62" fmla="*/ 55 w 142"/>
                    <a:gd name="T63" fmla="*/ 36 h 181"/>
                    <a:gd name="T64" fmla="*/ 65 w 142"/>
                    <a:gd name="T65" fmla="*/ 31 h 181"/>
                    <a:gd name="T66" fmla="*/ 74 w 142"/>
                    <a:gd name="T67" fmla="*/ 30 h 181"/>
                    <a:gd name="T68" fmla="*/ 138 w 142"/>
                    <a:gd name="T69" fmla="*/ 30 h 181"/>
                    <a:gd name="T70" fmla="*/ 141 w 142"/>
                    <a:gd name="T71" fmla="*/ 0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42" h="181">
                      <a:moveTo>
                        <a:pt x="141" y="0"/>
                      </a:moveTo>
                      <a:lnTo>
                        <a:pt x="75" y="0"/>
                      </a:lnTo>
                      <a:lnTo>
                        <a:pt x="59" y="1"/>
                      </a:lnTo>
                      <a:lnTo>
                        <a:pt x="45" y="7"/>
                      </a:lnTo>
                      <a:lnTo>
                        <a:pt x="31" y="13"/>
                      </a:lnTo>
                      <a:lnTo>
                        <a:pt x="21" y="26"/>
                      </a:lnTo>
                      <a:lnTo>
                        <a:pt x="11" y="40"/>
                      </a:lnTo>
                      <a:lnTo>
                        <a:pt x="5" y="52"/>
                      </a:lnTo>
                      <a:lnTo>
                        <a:pt x="1" y="68"/>
                      </a:lnTo>
                      <a:lnTo>
                        <a:pt x="0" y="87"/>
                      </a:lnTo>
                      <a:lnTo>
                        <a:pt x="0" y="105"/>
                      </a:lnTo>
                      <a:lnTo>
                        <a:pt x="2" y="120"/>
                      </a:lnTo>
                      <a:lnTo>
                        <a:pt x="8" y="136"/>
                      </a:lnTo>
                      <a:lnTo>
                        <a:pt x="17" y="148"/>
                      </a:lnTo>
                      <a:lnTo>
                        <a:pt x="29" y="161"/>
                      </a:lnTo>
                      <a:lnTo>
                        <a:pt x="42" y="168"/>
                      </a:lnTo>
                      <a:lnTo>
                        <a:pt x="61" y="175"/>
                      </a:lnTo>
                      <a:lnTo>
                        <a:pt x="81" y="180"/>
                      </a:lnTo>
                      <a:lnTo>
                        <a:pt x="133" y="180"/>
                      </a:lnTo>
                      <a:lnTo>
                        <a:pt x="133" y="148"/>
                      </a:lnTo>
                      <a:lnTo>
                        <a:pt x="81" y="148"/>
                      </a:lnTo>
                      <a:lnTo>
                        <a:pt x="71" y="148"/>
                      </a:lnTo>
                      <a:lnTo>
                        <a:pt x="61" y="146"/>
                      </a:lnTo>
                      <a:lnTo>
                        <a:pt x="49" y="137"/>
                      </a:lnTo>
                      <a:lnTo>
                        <a:pt x="39" y="130"/>
                      </a:lnTo>
                      <a:lnTo>
                        <a:pt x="34" y="120"/>
                      </a:lnTo>
                      <a:lnTo>
                        <a:pt x="29" y="103"/>
                      </a:lnTo>
                      <a:lnTo>
                        <a:pt x="27" y="90"/>
                      </a:lnTo>
                      <a:lnTo>
                        <a:pt x="29" y="75"/>
                      </a:lnTo>
                      <a:lnTo>
                        <a:pt x="34" y="60"/>
                      </a:lnTo>
                      <a:lnTo>
                        <a:pt x="42" y="47"/>
                      </a:lnTo>
                      <a:lnTo>
                        <a:pt x="55" y="36"/>
                      </a:lnTo>
                      <a:lnTo>
                        <a:pt x="65" y="31"/>
                      </a:lnTo>
                      <a:lnTo>
                        <a:pt x="74" y="30"/>
                      </a:lnTo>
                      <a:lnTo>
                        <a:pt x="138" y="30"/>
                      </a:lnTo>
                      <a:lnTo>
                        <a:pt x="141" y="0"/>
                      </a:lnTo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3400" name="Freeform 8"/>
                <p:cNvSpPr>
                  <a:spLocks/>
                </p:cNvSpPr>
                <p:nvPr/>
              </p:nvSpPr>
              <p:spPr bwMode="auto">
                <a:xfrm>
                  <a:off x="580" y="1236"/>
                  <a:ext cx="146" cy="181"/>
                </a:xfrm>
                <a:custGeom>
                  <a:avLst/>
                  <a:gdLst>
                    <a:gd name="T0" fmla="*/ 0 w 146"/>
                    <a:gd name="T1" fmla="*/ 0 h 181"/>
                    <a:gd name="T2" fmla="*/ 65 w 146"/>
                    <a:gd name="T3" fmla="*/ 0 h 181"/>
                    <a:gd name="T4" fmla="*/ 81 w 146"/>
                    <a:gd name="T5" fmla="*/ 1 h 181"/>
                    <a:gd name="T6" fmla="*/ 97 w 146"/>
                    <a:gd name="T7" fmla="*/ 7 h 181"/>
                    <a:gd name="T8" fmla="*/ 110 w 146"/>
                    <a:gd name="T9" fmla="*/ 13 h 181"/>
                    <a:gd name="T10" fmla="*/ 121 w 146"/>
                    <a:gd name="T11" fmla="*/ 26 h 181"/>
                    <a:gd name="T12" fmla="*/ 131 w 146"/>
                    <a:gd name="T13" fmla="*/ 40 h 181"/>
                    <a:gd name="T14" fmla="*/ 137 w 146"/>
                    <a:gd name="T15" fmla="*/ 52 h 181"/>
                    <a:gd name="T16" fmla="*/ 142 w 146"/>
                    <a:gd name="T17" fmla="*/ 68 h 181"/>
                    <a:gd name="T18" fmla="*/ 145 w 146"/>
                    <a:gd name="T19" fmla="*/ 87 h 181"/>
                    <a:gd name="T20" fmla="*/ 145 w 146"/>
                    <a:gd name="T21" fmla="*/ 105 h 181"/>
                    <a:gd name="T22" fmla="*/ 140 w 146"/>
                    <a:gd name="T23" fmla="*/ 120 h 181"/>
                    <a:gd name="T24" fmla="*/ 133 w 146"/>
                    <a:gd name="T25" fmla="*/ 136 h 181"/>
                    <a:gd name="T26" fmla="*/ 126 w 146"/>
                    <a:gd name="T27" fmla="*/ 148 h 181"/>
                    <a:gd name="T28" fmla="*/ 113 w 146"/>
                    <a:gd name="T29" fmla="*/ 161 h 181"/>
                    <a:gd name="T30" fmla="*/ 100 w 146"/>
                    <a:gd name="T31" fmla="*/ 168 h 181"/>
                    <a:gd name="T32" fmla="*/ 81 w 146"/>
                    <a:gd name="T33" fmla="*/ 175 h 181"/>
                    <a:gd name="T34" fmla="*/ 58 w 146"/>
                    <a:gd name="T35" fmla="*/ 180 h 181"/>
                    <a:gd name="T36" fmla="*/ 5 w 146"/>
                    <a:gd name="T37" fmla="*/ 180 h 181"/>
                    <a:gd name="T38" fmla="*/ 5 w 146"/>
                    <a:gd name="T39" fmla="*/ 148 h 181"/>
                    <a:gd name="T40" fmla="*/ 58 w 146"/>
                    <a:gd name="T41" fmla="*/ 148 h 181"/>
                    <a:gd name="T42" fmla="*/ 68 w 146"/>
                    <a:gd name="T43" fmla="*/ 148 h 181"/>
                    <a:gd name="T44" fmla="*/ 81 w 146"/>
                    <a:gd name="T45" fmla="*/ 146 h 181"/>
                    <a:gd name="T46" fmla="*/ 92 w 146"/>
                    <a:gd name="T47" fmla="*/ 137 h 181"/>
                    <a:gd name="T48" fmla="*/ 101 w 146"/>
                    <a:gd name="T49" fmla="*/ 130 h 181"/>
                    <a:gd name="T50" fmla="*/ 107 w 146"/>
                    <a:gd name="T51" fmla="*/ 120 h 181"/>
                    <a:gd name="T52" fmla="*/ 113 w 146"/>
                    <a:gd name="T53" fmla="*/ 103 h 181"/>
                    <a:gd name="T54" fmla="*/ 116 w 146"/>
                    <a:gd name="T55" fmla="*/ 90 h 181"/>
                    <a:gd name="T56" fmla="*/ 113 w 146"/>
                    <a:gd name="T57" fmla="*/ 75 h 181"/>
                    <a:gd name="T58" fmla="*/ 107 w 146"/>
                    <a:gd name="T59" fmla="*/ 60 h 181"/>
                    <a:gd name="T60" fmla="*/ 100 w 146"/>
                    <a:gd name="T61" fmla="*/ 47 h 181"/>
                    <a:gd name="T62" fmla="*/ 87 w 146"/>
                    <a:gd name="T63" fmla="*/ 36 h 181"/>
                    <a:gd name="T64" fmla="*/ 75 w 146"/>
                    <a:gd name="T65" fmla="*/ 31 h 181"/>
                    <a:gd name="T66" fmla="*/ 66 w 146"/>
                    <a:gd name="T67" fmla="*/ 30 h 181"/>
                    <a:gd name="T68" fmla="*/ 1 w 146"/>
                    <a:gd name="T69" fmla="*/ 30 h 181"/>
                    <a:gd name="T70" fmla="*/ 0 w 146"/>
                    <a:gd name="T71" fmla="*/ 0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46" h="181">
                      <a:moveTo>
                        <a:pt x="0" y="0"/>
                      </a:moveTo>
                      <a:lnTo>
                        <a:pt x="65" y="0"/>
                      </a:lnTo>
                      <a:lnTo>
                        <a:pt x="81" y="1"/>
                      </a:lnTo>
                      <a:lnTo>
                        <a:pt x="97" y="7"/>
                      </a:lnTo>
                      <a:lnTo>
                        <a:pt x="110" y="13"/>
                      </a:lnTo>
                      <a:lnTo>
                        <a:pt x="121" y="26"/>
                      </a:lnTo>
                      <a:lnTo>
                        <a:pt x="131" y="40"/>
                      </a:lnTo>
                      <a:lnTo>
                        <a:pt x="137" y="52"/>
                      </a:lnTo>
                      <a:lnTo>
                        <a:pt x="142" y="68"/>
                      </a:lnTo>
                      <a:lnTo>
                        <a:pt x="145" y="87"/>
                      </a:lnTo>
                      <a:lnTo>
                        <a:pt x="145" y="105"/>
                      </a:lnTo>
                      <a:lnTo>
                        <a:pt x="140" y="120"/>
                      </a:lnTo>
                      <a:lnTo>
                        <a:pt x="133" y="136"/>
                      </a:lnTo>
                      <a:lnTo>
                        <a:pt x="126" y="148"/>
                      </a:lnTo>
                      <a:lnTo>
                        <a:pt x="113" y="161"/>
                      </a:lnTo>
                      <a:lnTo>
                        <a:pt x="100" y="168"/>
                      </a:lnTo>
                      <a:lnTo>
                        <a:pt x="81" y="175"/>
                      </a:lnTo>
                      <a:lnTo>
                        <a:pt x="58" y="180"/>
                      </a:lnTo>
                      <a:lnTo>
                        <a:pt x="5" y="180"/>
                      </a:lnTo>
                      <a:lnTo>
                        <a:pt x="5" y="148"/>
                      </a:lnTo>
                      <a:lnTo>
                        <a:pt x="58" y="148"/>
                      </a:lnTo>
                      <a:lnTo>
                        <a:pt x="68" y="148"/>
                      </a:lnTo>
                      <a:lnTo>
                        <a:pt x="81" y="146"/>
                      </a:lnTo>
                      <a:lnTo>
                        <a:pt x="92" y="137"/>
                      </a:lnTo>
                      <a:lnTo>
                        <a:pt x="101" y="130"/>
                      </a:lnTo>
                      <a:lnTo>
                        <a:pt x="107" y="120"/>
                      </a:lnTo>
                      <a:lnTo>
                        <a:pt x="113" y="103"/>
                      </a:lnTo>
                      <a:lnTo>
                        <a:pt x="116" y="90"/>
                      </a:lnTo>
                      <a:lnTo>
                        <a:pt x="113" y="75"/>
                      </a:lnTo>
                      <a:lnTo>
                        <a:pt x="107" y="60"/>
                      </a:lnTo>
                      <a:lnTo>
                        <a:pt x="100" y="47"/>
                      </a:lnTo>
                      <a:lnTo>
                        <a:pt x="87" y="36"/>
                      </a:lnTo>
                      <a:lnTo>
                        <a:pt x="75" y="31"/>
                      </a:lnTo>
                      <a:lnTo>
                        <a:pt x="66" y="30"/>
                      </a:lnTo>
                      <a:lnTo>
                        <a:pt x="1" y="3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43401" name="Freeform 9"/>
              <p:cNvSpPr>
                <a:spLocks/>
              </p:cNvSpPr>
              <p:nvPr/>
            </p:nvSpPr>
            <p:spPr bwMode="auto">
              <a:xfrm>
                <a:off x="753" y="1236"/>
                <a:ext cx="197" cy="186"/>
              </a:xfrm>
              <a:custGeom>
                <a:avLst/>
                <a:gdLst>
                  <a:gd name="T0" fmla="*/ 0 w 197"/>
                  <a:gd name="T1" fmla="*/ 185 h 186"/>
                  <a:gd name="T2" fmla="*/ 0 w 197"/>
                  <a:gd name="T3" fmla="*/ 0 h 186"/>
                  <a:gd name="T4" fmla="*/ 146 w 197"/>
                  <a:gd name="T5" fmla="*/ 0 h 186"/>
                  <a:gd name="T6" fmla="*/ 158 w 197"/>
                  <a:gd name="T7" fmla="*/ 1 h 186"/>
                  <a:gd name="T8" fmla="*/ 171 w 197"/>
                  <a:gd name="T9" fmla="*/ 7 h 186"/>
                  <a:gd name="T10" fmla="*/ 181 w 197"/>
                  <a:gd name="T11" fmla="*/ 17 h 186"/>
                  <a:gd name="T12" fmla="*/ 188 w 197"/>
                  <a:gd name="T13" fmla="*/ 30 h 186"/>
                  <a:gd name="T14" fmla="*/ 193 w 197"/>
                  <a:gd name="T15" fmla="*/ 48 h 186"/>
                  <a:gd name="T16" fmla="*/ 191 w 197"/>
                  <a:gd name="T17" fmla="*/ 71 h 186"/>
                  <a:gd name="T18" fmla="*/ 187 w 197"/>
                  <a:gd name="T19" fmla="*/ 83 h 186"/>
                  <a:gd name="T20" fmla="*/ 178 w 197"/>
                  <a:gd name="T21" fmla="*/ 91 h 186"/>
                  <a:gd name="T22" fmla="*/ 166 w 197"/>
                  <a:gd name="T23" fmla="*/ 101 h 186"/>
                  <a:gd name="T24" fmla="*/ 152 w 197"/>
                  <a:gd name="T25" fmla="*/ 106 h 186"/>
                  <a:gd name="T26" fmla="*/ 120 w 197"/>
                  <a:gd name="T27" fmla="*/ 107 h 186"/>
                  <a:gd name="T28" fmla="*/ 196 w 197"/>
                  <a:gd name="T29" fmla="*/ 185 h 186"/>
                  <a:gd name="T30" fmla="*/ 148 w 197"/>
                  <a:gd name="T31" fmla="*/ 185 h 186"/>
                  <a:gd name="T32" fmla="*/ 46 w 197"/>
                  <a:gd name="T33" fmla="*/ 77 h 186"/>
                  <a:gd name="T34" fmla="*/ 139 w 197"/>
                  <a:gd name="T35" fmla="*/ 77 h 186"/>
                  <a:gd name="T36" fmla="*/ 148 w 197"/>
                  <a:gd name="T37" fmla="*/ 77 h 186"/>
                  <a:gd name="T38" fmla="*/ 158 w 197"/>
                  <a:gd name="T39" fmla="*/ 67 h 186"/>
                  <a:gd name="T40" fmla="*/ 162 w 197"/>
                  <a:gd name="T41" fmla="*/ 58 h 186"/>
                  <a:gd name="T42" fmla="*/ 162 w 197"/>
                  <a:gd name="T43" fmla="*/ 48 h 186"/>
                  <a:gd name="T44" fmla="*/ 158 w 197"/>
                  <a:gd name="T45" fmla="*/ 40 h 186"/>
                  <a:gd name="T46" fmla="*/ 152 w 197"/>
                  <a:gd name="T47" fmla="*/ 32 h 186"/>
                  <a:gd name="T48" fmla="*/ 145 w 197"/>
                  <a:gd name="T49" fmla="*/ 30 h 186"/>
                  <a:gd name="T50" fmla="*/ 31 w 197"/>
                  <a:gd name="T51" fmla="*/ 30 h 186"/>
                  <a:gd name="T52" fmla="*/ 31 w 197"/>
                  <a:gd name="T53" fmla="*/ 185 h 186"/>
                  <a:gd name="T54" fmla="*/ 0 w 197"/>
                  <a:gd name="T55" fmla="*/ 185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186">
                    <a:moveTo>
                      <a:pt x="0" y="185"/>
                    </a:moveTo>
                    <a:lnTo>
                      <a:pt x="0" y="0"/>
                    </a:lnTo>
                    <a:lnTo>
                      <a:pt x="146" y="0"/>
                    </a:lnTo>
                    <a:lnTo>
                      <a:pt x="158" y="1"/>
                    </a:lnTo>
                    <a:lnTo>
                      <a:pt x="171" y="7"/>
                    </a:lnTo>
                    <a:lnTo>
                      <a:pt x="181" y="17"/>
                    </a:lnTo>
                    <a:lnTo>
                      <a:pt x="188" y="30"/>
                    </a:lnTo>
                    <a:lnTo>
                      <a:pt x="193" y="48"/>
                    </a:lnTo>
                    <a:lnTo>
                      <a:pt x="191" y="71"/>
                    </a:lnTo>
                    <a:lnTo>
                      <a:pt x="187" y="83"/>
                    </a:lnTo>
                    <a:lnTo>
                      <a:pt x="178" y="91"/>
                    </a:lnTo>
                    <a:lnTo>
                      <a:pt x="166" y="101"/>
                    </a:lnTo>
                    <a:lnTo>
                      <a:pt x="152" y="106"/>
                    </a:lnTo>
                    <a:lnTo>
                      <a:pt x="120" y="107"/>
                    </a:lnTo>
                    <a:lnTo>
                      <a:pt x="196" y="185"/>
                    </a:lnTo>
                    <a:lnTo>
                      <a:pt x="148" y="185"/>
                    </a:lnTo>
                    <a:lnTo>
                      <a:pt x="46" y="77"/>
                    </a:lnTo>
                    <a:lnTo>
                      <a:pt x="139" y="77"/>
                    </a:lnTo>
                    <a:lnTo>
                      <a:pt x="148" y="77"/>
                    </a:lnTo>
                    <a:lnTo>
                      <a:pt x="158" y="67"/>
                    </a:lnTo>
                    <a:lnTo>
                      <a:pt x="162" y="58"/>
                    </a:lnTo>
                    <a:lnTo>
                      <a:pt x="162" y="48"/>
                    </a:lnTo>
                    <a:lnTo>
                      <a:pt x="158" y="40"/>
                    </a:lnTo>
                    <a:lnTo>
                      <a:pt x="152" y="32"/>
                    </a:lnTo>
                    <a:lnTo>
                      <a:pt x="145" y="30"/>
                    </a:lnTo>
                    <a:lnTo>
                      <a:pt x="31" y="30"/>
                    </a:lnTo>
                    <a:lnTo>
                      <a:pt x="31" y="185"/>
                    </a:lnTo>
                    <a:lnTo>
                      <a:pt x="0" y="185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3402" name="Freeform 10"/>
              <p:cNvSpPr>
                <a:spLocks/>
              </p:cNvSpPr>
              <p:nvPr/>
            </p:nvSpPr>
            <p:spPr bwMode="auto">
              <a:xfrm>
                <a:off x="957" y="1239"/>
                <a:ext cx="255" cy="183"/>
              </a:xfrm>
              <a:custGeom>
                <a:avLst/>
                <a:gdLst>
                  <a:gd name="T0" fmla="*/ 0 w 255"/>
                  <a:gd name="T1" fmla="*/ 179 h 183"/>
                  <a:gd name="T2" fmla="*/ 104 w 255"/>
                  <a:gd name="T3" fmla="*/ 5 h 183"/>
                  <a:gd name="T4" fmla="*/ 111 w 255"/>
                  <a:gd name="T5" fmla="*/ 1 h 183"/>
                  <a:gd name="T6" fmla="*/ 117 w 255"/>
                  <a:gd name="T7" fmla="*/ 0 h 183"/>
                  <a:gd name="T8" fmla="*/ 134 w 255"/>
                  <a:gd name="T9" fmla="*/ 0 h 183"/>
                  <a:gd name="T10" fmla="*/ 139 w 255"/>
                  <a:gd name="T11" fmla="*/ 1 h 183"/>
                  <a:gd name="T12" fmla="*/ 145 w 255"/>
                  <a:gd name="T13" fmla="*/ 2 h 183"/>
                  <a:gd name="T14" fmla="*/ 254 w 255"/>
                  <a:gd name="T15" fmla="*/ 182 h 183"/>
                  <a:gd name="T16" fmla="*/ 216 w 255"/>
                  <a:gd name="T17" fmla="*/ 182 h 183"/>
                  <a:gd name="T18" fmla="*/ 124 w 255"/>
                  <a:gd name="T19" fmla="*/ 33 h 183"/>
                  <a:gd name="T20" fmla="*/ 87 w 255"/>
                  <a:gd name="T21" fmla="*/ 96 h 183"/>
                  <a:gd name="T22" fmla="*/ 164 w 255"/>
                  <a:gd name="T23" fmla="*/ 96 h 183"/>
                  <a:gd name="T24" fmla="*/ 148 w 255"/>
                  <a:gd name="T25" fmla="*/ 128 h 183"/>
                  <a:gd name="T26" fmla="*/ 68 w 255"/>
                  <a:gd name="T27" fmla="*/ 128 h 183"/>
                  <a:gd name="T28" fmla="*/ 36 w 255"/>
                  <a:gd name="T29" fmla="*/ 179 h 183"/>
                  <a:gd name="T30" fmla="*/ 0 w 255"/>
                  <a:gd name="T31" fmla="*/ 179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5" h="183">
                    <a:moveTo>
                      <a:pt x="0" y="179"/>
                    </a:moveTo>
                    <a:lnTo>
                      <a:pt x="104" y="5"/>
                    </a:lnTo>
                    <a:lnTo>
                      <a:pt x="111" y="1"/>
                    </a:lnTo>
                    <a:lnTo>
                      <a:pt x="117" y="0"/>
                    </a:lnTo>
                    <a:lnTo>
                      <a:pt x="134" y="0"/>
                    </a:lnTo>
                    <a:lnTo>
                      <a:pt x="139" y="1"/>
                    </a:lnTo>
                    <a:lnTo>
                      <a:pt x="145" y="2"/>
                    </a:lnTo>
                    <a:lnTo>
                      <a:pt x="254" y="182"/>
                    </a:lnTo>
                    <a:lnTo>
                      <a:pt x="216" y="182"/>
                    </a:lnTo>
                    <a:lnTo>
                      <a:pt x="124" y="33"/>
                    </a:lnTo>
                    <a:lnTo>
                      <a:pt x="87" y="96"/>
                    </a:lnTo>
                    <a:lnTo>
                      <a:pt x="164" y="96"/>
                    </a:lnTo>
                    <a:lnTo>
                      <a:pt x="148" y="128"/>
                    </a:lnTo>
                    <a:lnTo>
                      <a:pt x="68" y="128"/>
                    </a:lnTo>
                    <a:lnTo>
                      <a:pt x="36" y="179"/>
                    </a:lnTo>
                    <a:lnTo>
                      <a:pt x="0" y="179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3403" name="Freeform 11"/>
              <p:cNvSpPr>
                <a:spLocks/>
              </p:cNvSpPr>
              <p:nvPr/>
            </p:nvSpPr>
            <p:spPr bwMode="auto">
              <a:xfrm>
                <a:off x="1196" y="1236"/>
                <a:ext cx="214" cy="184"/>
              </a:xfrm>
              <a:custGeom>
                <a:avLst/>
                <a:gdLst>
                  <a:gd name="T0" fmla="*/ 210 w 214"/>
                  <a:gd name="T1" fmla="*/ 0 h 184"/>
                  <a:gd name="T2" fmla="*/ 81 w 214"/>
                  <a:gd name="T3" fmla="*/ 0 h 184"/>
                  <a:gd name="T4" fmla="*/ 61 w 214"/>
                  <a:gd name="T5" fmla="*/ 1 h 184"/>
                  <a:gd name="T6" fmla="*/ 42 w 214"/>
                  <a:gd name="T7" fmla="*/ 10 h 184"/>
                  <a:gd name="T8" fmla="*/ 32 w 214"/>
                  <a:gd name="T9" fmla="*/ 20 h 184"/>
                  <a:gd name="T10" fmla="*/ 20 w 214"/>
                  <a:gd name="T11" fmla="*/ 31 h 184"/>
                  <a:gd name="T12" fmla="*/ 10 w 214"/>
                  <a:gd name="T13" fmla="*/ 50 h 184"/>
                  <a:gd name="T14" fmla="*/ 2 w 214"/>
                  <a:gd name="T15" fmla="*/ 65 h 184"/>
                  <a:gd name="T16" fmla="*/ 0 w 214"/>
                  <a:gd name="T17" fmla="*/ 84 h 184"/>
                  <a:gd name="T18" fmla="*/ 0 w 214"/>
                  <a:gd name="T19" fmla="*/ 101 h 184"/>
                  <a:gd name="T20" fmla="*/ 2 w 214"/>
                  <a:gd name="T21" fmla="*/ 122 h 184"/>
                  <a:gd name="T22" fmla="*/ 13 w 214"/>
                  <a:gd name="T23" fmla="*/ 143 h 184"/>
                  <a:gd name="T24" fmla="*/ 27 w 214"/>
                  <a:gd name="T25" fmla="*/ 158 h 184"/>
                  <a:gd name="T26" fmla="*/ 37 w 214"/>
                  <a:gd name="T27" fmla="*/ 165 h 184"/>
                  <a:gd name="T28" fmla="*/ 51 w 214"/>
                  <a:gd name="T29" fmla="*/ 174 h 184"/>
                  <a:gd name="T30" fmla="*/ 71 w 214"/>
                  <a:gd name="T31" fmla="*/ 180 h 184"/>
                  <a:gd name="T32" fmla="*/ 91 w 214"/>
                  <a:gd name="T33" fmla="*/ 183 h 184"/>
                  <a:gd name="T34" fmla="*/ 194 w 214"/>
                  <a:gd name="T35" fmla="*/ 183 h 184"/>
                  <a:gd name="T36" fmla="*/ 213 w 214"/>
                  <a:gd name="T37" fmla="*/ 151 h 184"/>
                  <a:gd name="T38" fmla="*/ 88 w 214"/>
                  <a:gd name="T39" fmla="*/ 151 h 184"/>
                  <a:gd name="T40" fmla="*/ 67 w 214"/>
                  <a:gd name="T41" fmla="*/ 146 h 184"/>
                  <a:gd name="T42" fmla="*/ 48 w 214"/>
                  <a:gd name="T43" fmla="*/ 135 h 184"/>
                  <a:gd name="T44" fmla="*/ 36 w 214"/>
                  <a:gd name="T45" fmla="*/ 122 h 184"/>
                  <a:gd name="T46" fmla="*/ 30 w 214"/>
                  <a:gd name="T47" fmla="*/ 104 h 184"/>
                  <a:gd name="T48" fmla="*/ 27 w 214"/>
                  <a:gd name="T49" fmla="*/ 85 h 184"/>
                  <a:gd name="T50" fmla="*/ 33 w 214"/>
                  <a:gd name="T51" fmla="*/ 66 h 184"/>
                  <a:gd name="T52" fmla="*/ 42 w 214"/>
                  <a:gd name="T53" fmla="*/ 50 h 184"/>
                  <a:gd name="T54" fmla="*/ 53 w 214"/>
                  <a:gd name="T55" fmla="*/ 37 h 184"/>
                  <a:gd name="T56" fmla="*/ 64 w 214"/>
                  <a:gd name="T57" fmla="*/ 31 h 184"/>
                  <a:gd name="T58" fmla="*/ 83 w 214"/>
                  <a:gd name="T59" fmla="*/ 30 h 184"/>
                  <a:gd name="T60" fmla="*/ 189 w 214"/>
                  <a:gd name="T61" fmla="*/ 30 h 184"/>
                  <a:gd name="T62" fmla="*/ 210 w 214"/>
                  <a:gd name="T6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4" h="184">
                    <a:moveTo>
                      <a:pt x="210" y="0"/>
                    </a:moveTo>
                    <a:lnTo>
                      <a:pt x="81" y="0"/>
                    </a:lnTo>
                    <a:lnTo>
                      <a:pt x="61" y="1"/>
                    </a:lnTo>
                    <a:lnTo>
                      <a:pt x="42" y="10"/>
                    </a:lnTo>
                    <a:lnTo>
                      <a:pt x="32" y="20"/>
                    </a:lnTo>
                    <a:lnTo>
                      <a:pt x="20" y="31"/>
                    </a:lnTo>
                    <a:lnTo>
                      <a:pt x="10" y="50"/>
                    </a:lnTo>
                    <a:lnTo>
                      <a:pt x="2" y="65"/>
                    </a:lnTo>
                    <a:lnTo>
                      <a:pt x="0" y="84"/>
                    </a:lnTo>
                    <a:lnTo>
                      <a:pt x="0" y="101"/>
                    </a:lnTo>
                    <a:lnTo>
                      <a:pt x="2" y="122"/>
                    </a:lnTo>
                    <a:lnTo>
                      <a:pt x="13" y="143"/>
                    </a:lnTo>
                    <a:lnTo>
                      <a:pt x="27" y="158"/>
                    </a:lnTo>
                    <a:lnTo>
                      <a:pt x="37" y="165"/>
                    </a:lnTo>
                    <a:lnTo>
                      <a:pt x="51" y="174"/>
                    </a:lnTo>
                    <a:lnTo>
                      <a:pt x="71" y="180"/>
                    </a:lnTo>
                    <a:lnTo>
                      <a:pt x="91" y="183"/>
                    </a:lnTo>
                    <a:lnTo>
                      <a:pt x="194" y="183"/>
                    </a:lnTo>
                    <a:lnTo>
                      <a:pt x="213" y="151"/>
                    </a:lnTo>
                    <a:lnTo>
                      <a:pt x="88" y="151"/>
                    </a:lnTo>
                    <a:lnTo>
                      <a:pt x="67" y="146"/>
                    </a:lnTo>
                    <a:lnTo>
                      <a:pt x="48" y="135"/>
                    </a:lnTo>
                    <a:lnTo>
                      <a:pt x="36" y="122"/>
                    </a:lnTo>
                    <a:lnTo>
                      <a:pt x="30" y="104"/>
                    </a:lnTo>
                    <a:lnTo>
                      <a:pt x="27" y="85"/>
                    </a:lnTo>
                    <a:lnTo>
                      <a:pt x="33" y="66"/>
                    </a:lnTo>
                    <a:lnTo>
                      <a:pt x="42" y="50"/>
                    </a:lnTo>
                    <a:lnTo>
                      <a:pt x="53" y="37"/>
                    </a:lnTo>
                    <a:lnTo>
                      <a:pt x="64" y="31"/>
                    </a:lnTo>
                    <a:lnTo>
                      <a:pt x="83" y="30"/>
                    </a:lnTo>
                    <a:lnTo>
                      <a:pt x="189" y="30"/>
                    </a:lnTo>
                    <a:lnTo>
                      <a:pt x="210" y="0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3404" name="Freeform 12"/>
              <p:cNvSpPr>
                <a:spLocks/>
              </p:cNvSpPr>
              <p:nvPr/>
            </p:nvSpPr>
            <p:spPr bwMode="auto">
              <a:xfrm>
                <a:off x="1425" y="1236"/>
                <a:ext cx="160" cy="184"/>
              </a:xfrm>
              <a:custGeom>
                <a:avLst/>
                <a:gdLst>
                  <a:gd name="T0" fmla="*/ 0 w 160"/>
                  <a:gd name="T1" fmla="*/ 0 h 184"/>
                  <a:gd name="T2" fmla="*/ 0 w 160"/>
                  <a:gd name="T3" fmla="*/ 164 h 184"/>
                  <a:gd name="T4" fmla="*/ 1 w 160"/>
                  <a:gd name="T5" fmla="*/ 174 h 184"/>
                  <a:gd name="T6" fmla="*/ 5 w 160"/>
                  <a:gd name="T7" fmla="*/ 180 h 184"/>
                  <a:gd name="T8" fmla="*/ 16 w 160"/>
                  <a:gd name="T9" fmla="*/ 183 h 184"/>
                  <a:gd name="T10" fmla="*/ 141 w 160"/>
                  <a:gd name="T11" fmla="*/ 183 h 184"/>
                  <a:gd name="T12" fmla="*/ 159 w 160"/>
                  <a:gd name="T13" fmla="*/ 151 h 184"/>
                  <a:gd name="T14" fmla="*/ 29 w 160"/>
                  <a:gd name="T15" fmla="*/ 151 h 184"/>
                  <a:gd name="T16" fmla="*/ 29 w 160"/>
                  <a:gd name="T17" fmla="*/ 0 h 184"/>
                  <a:gd name="T18" fmla="*/ 0 w 160"/>
                  <a:gd name="T1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0" h="184">
                    <a:moveTo>
                      <a:pt x="0" y="0"/>
                    </a:moveTo>
                    <a:lnTo>
                      <a:pt x="0" y="164"/>
                    </a:lnTo>
                    <a:lnTo>
                      <a:pt x="1" y="174"/>
                    </a:lnTo>
                    <a:lnTo>
                      <a:pt x="5" y="180"/>
                    </a:lnTo>
                    <a:lnTo>
                      <a:pt x="16" y="183"/>
                    </a:lnTo>
                    <a:lnTo>
                      <a:pt x="141" y="183"/>
                    </a:lnTo>
                    <a:lnTo>
                      <a:pt x="159" y="151"/>
                    </a:lnTo>
                    <a:lnTo>
                      <a:pt x="29" y="151"/>
                    </a:lnTo>
                    <a:lnTo>
                      <a:pt x="29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3405" name="Freeform 13"/>
              <p:cNvSpPr>
                <a:spLocks/>
              </p:cNvSpPr>
              <p:nvPr/>
            </p:nvSpPr>
            <p:spPr bwMode="auto">
              <a:xfrm>
                <a:off x="1571" y="1239"/>
                <a:ext cx="222" cy="181"/>
              </a:xfrm>
              <a:custGeom>
                <a:avLst/>
                <a:gdLst>
                  <a:gd name="T0" fmla="*/ 221 w 222"/>
                  <a:gd name="T1" fmla="*/ 0 h 181"/>
                  <a:gd name="T2" fmla="*/ 81 w 222"/>
                  <a:gd name="T3" fmla="*/ 0 h 181"/>
                  <a:gd name="T4" fmla="*/ 62 w 222"/>
                  <a:gd name="T5" fmla="*/ 2 h 181"/>
                  <a:gd name="T6" fmla="*/ 42 w 222"/>
                  <a:gd name="T7" fmla="*/ 10 h 181"/>
                  <a:gd name="T8" fmla="*/ 26 w 222"/>
                  <a:gd name="T9" fmla="*/ 21 h 181"/>
                  <a:gd name="T10" fmla="*/ 11 w 222"/>
                  <a:gd name="T11" fmla="*/ 37 h 181"/>
                  <a:gd name="T12" fmla="*/ 2 w 222"/>
                  <a:gd name="T13" fmla="*/ 55 h 181"/>
                  <a:gd name="T14" fmla="*/ 0 w 222"/>
                  <a:gd name="T15" fmla="*/ 76 h 181"/>
                  <a:gd name="T16" fmla="*/ 0 w 222"/>
                  <a:gd name="T17" fmla="*/ 95 h 181"/>
                  <a:gd name="T18" fmla="*/ 5 w 222"/>
                  <a:gd name="T19" fmla="*/ 117 h 181"/>
                  <a:gd name="T20" fmla="*/ 11 w 222"/>
                  <a:gd name="T21" fmla="*/ 135 h 181"/>
                  <a:gd name="T22" fmla="*/ 23 w 222"/>
                  <a:gd name="T23" fmla="*/ 148 h 181"/>
                  <a:gd name="T24" fmla="*/ 36 w 222"/>
                  <a:gd name="T25" fmla="*/ 161 h 181"/>
                  <a:gd name="T26" fmla="*/ 52 w 222"/>
                  <a:gd name="T27" fmla="*/ 171 h 181"/>
                  <a:gd name="T28" fmla="*/ 72 w 222"/>
                  <a:gd name="T29" fmla="*/ 177 h 181"/>
                  <a:gd name="T30" fmla="*/ 91 w 222"/>
                  <a:gd name="T31" fmla="*/ 180 h 181"/>
                  <a:gd name="T32" fmla="*/ 199 w 222"/>
                  <a:gd name="T33" fmla="*/ 180 h 181"/>
                  <a:gd name="T34" fmla="*/ 218 w 222"/>
                  <a:gd name="T35" fmla="*/ 150 h 181"/>
                  <a:gd name="T36" fmla="*/ 87 w 222"/>
                  <a:gd name="T37" fmla="*/ 150 h 181"/>
                  <a:gd name="T38" fmla="*/ 71 w 222"/>
                  <a:gd name="T39" fmla="*/ 146 h 181"/>
                  <a:gd name="T40" fmla="*/ 58 w 222"/>
                  <a:gd name="T41" fmla="*/ 140 h 181"/>
                  <a:gd name="T42" fmla="*/ 43 w 222"/>
                  <a:gd name="T43" fmla="*/ 127 h 181"/>
                  <a:gd name="T44" fmla="*/ 36 w 222"/>
                  <a:gd name="T45" fmla="*/ 113 h 181"/>
                  <a:gd name="T46" fmla="*/ 31 w 222"/>
                  <a:gd name="T47" fmla="*/ 100 h 181"/>
                  <a:gd name="T48" fmla="*/ 193 w 222"/>
                  <a:gd name="T49" fmla="*/ 100 h 181"/>
                  <a:gd name="T50" fmla="*/ 207 w 222"/>
                  <a:gd name="T51" fmla="*/ 72 h 181"/>
                  <a:gd name="T52" fmla="*/ 33 w 222"/>
                  <a:gd name="T53" fmla="*/ 72 h 181"/>
                  <a:gd name="T54" fmla="*/ 36 w 222"/>
                  <a:gd name="T55" fmla="*/ 62 h 181"/>
                  <a:gd name="T56" fmla="*/ 40 w 222"/>
                  <a:gd name="T57" fmla="*/ 50 h 181"/>
                  <a:gd name="T58" fmla="*/ 50 w 222"/>
                  <a:gd name="T59" fmla="*/ 40 h 181"/>
                  <a:gd name="T60" fmla="*/ 61 w 222"/>
                  <a:gd name="T61" fmla="*/ 33 h 181"/>
                  <a:gd name="T62" fmla="*/ 78 w 222"/>
                  <a:gd name="T63" fmla="*/ 27 h 181"/>
                  <a:gd name="T64" fmla="*/ 197 w 222"/>
                  <a:gd name="T65" fmla="*/ 27 h 181"/>
                  <a:gd name="T66" fmla="*/ 221 w 222"/>
                  <a:gd name="T67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22" h="181">
                    <a:moveTo>
                      <a:pt x="221" y="0"/>
                    </a:moveTo>
                    <a:lnTo>
                      <a:pt x="81" y="0"/>
                    </a:lnTo>
                    <a:lnTo>
                      <a:pt x="62" y="2"/>
                    </a:lnTo>
                    <a:lnTo>
                      <a:pt x="42" y="10"/>
                    </a:lnTo>
                    <a:lnTo>
                      <a:pt x="26" y="21"/>
                    </a:lnTo>
                    <a:lnTo>
                      <a:pt x="11" y="37"/>
                    </a:lnTo>
                    <a:lnTo>
                      <a:pt x="2" y="55"/>
                    </a:lnTo>
                    <a:lnTo>
                      <a:pt x="0" y="76"/>
                    </a:lnTo>
                    <a:lnTo>
                      <a:pt x="0" y="95"/>
                    </a:lnTo>
                    <a:lnTo>
                      <a:pt x="5" y="117"/>
                    </a:lnTo>
                    <a:lnTo>
                      <a:pt x="11" y="135"/>
                    </a:lnTo>
                    <a:lnTo>
                      <a:pt x="23" y="148"/>
                    </a:lnTo>
                    <a:lnTo>
                      <a:pt x="36" y="161"/>
                    </a:lnTo>
                    <a:lnTo>
                      <a:pt x="52" y="171"/>
                    </a:lnTo>
                    <a:lnTo>
                      <a:pt x="72" y="177"/>
                    </a:lnTo>
                    <a:lnTo>
                      <a:pt x="91" y="180"/>
                    </a:lnTo>
                    <a:lnTo>
                      <a:pt x="199" y="180"/>
                    </a:lnTo>
                    <a:lnTo>
                      <a:pt x="218" y="150"/>
                    </a:lnTo>
                    <a:lnTo>
                      <a:pt x="87" y="150"/>
                    </a:lnTo>
                    <a:lnTo>
                      <a:pt x="71" y="146"/>
                    </a:lnTo>
                    <a:lnTo>
                      <a:pt x="58" y="140"/>
                    </a:lnTo>
                    <a:lnTo>
                      <a:pt x="43" y="127"/>
                    </a:lnTo>
                    <a:lnTo>
                      <a:pt x="36" y="113"/>
                    </a:lnTo>
                    <a:lnTo>
                      <a:pt x="31" y="100"/>
                    </a:lnTo>
                    <a:lnTo>
                      <a:pt x="193" y="100"/>
                    </a:lnTo>
                    <a:lnTo>
                      <a:pt x="207" y="72"/>
                    </a:lnTo>
                    <a:lnTo>
                      <a:pt x="33" y="72"/>
                    </a:lnTo>
                    <a:lnTo>
                      <a:pt x="36" y="62"/>
                    </a:lnTo>
                    <a:lnTo>
                      <a:pt x="40" y="50"/>
                    </a:lnTo>
                    <a:lnTo>
                      <a:pt x="50" y="40"/>
                    </a:lnTo>
                    <a:lnTo>
                      <a:pt x="61" y="33"/>
                    </a:lnTo>
                    <a:lnTo>
                      <a:pt x="78" y="27"/>
                    </a:lnTo>
                    <a:lnTo>
                      <a:pt x="197" y="27"/>
                    </a:lnTo>
                    <a:lnTo>
                      <a:pt x="221" y="0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443406" name="Group 14"/>
          <p:cNvGrpSpPr>
            <a:grpSpLocks/>
          </p:cNvGrpSpPr>
          <p:nvPr/>
        </p:nvGrpSpPr>
        <p:grpSpPr bwMode="auto">
          <a:xfrm>
            <a:off x="6191250" y="4149725"/>
            <a:ext cx="2413000" cy="1374775"/>
            <a:chOff x="3900" y="2592"/>
            <a:chExt cx="1635" cy="888"/>
          </a:xfrm>
        </p:grpSpPr>
        <p:sp>
          <p:nvSpPr>
            <p:cNvPr id="443407" name="Rectangle 15"/>
            <p:cNvSpPr>
              <a:spLocks noChangeArrowheads="1"/>
            </p:cNvSpPr>
            <p:nvPr/>
          </p:nvSpPr>
          <p:spPr bwMode="ltGray">
            <a:xfrm>
              <a:off x="3900" y="2592"/>
              <a:ext cx="1635" cy="8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pic>
          <p:nvPicPr>
            <p:cNvPr id="443408" name="Picture 1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3999" y="2622"/>
              <a:ext cx="77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3409" name="Rectangle 17"/>
            <p:cNvSpPr>
              <a:spLocks noChangeArrowheads="1"/>
            </p:cNvSpPr>
            <p:nvPr/>
          </p:nvSpPr>
          <p:spPr bwMode="ltGray">
            <a:xfrm>
              <a:off x="4043" y="3027"/>
              <a:ext cx="1405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kumimoji="1" lang="en-US" altLang="ko-KR" sz="4000" b="1">
                  <a:latin typeface="Arial" panose="020B0604020202020204" pitchFamily="34" charset="0"/>
                </a:rPr>
                <a:t>SQL/DS</a:t>
              </a:r>
            </a:p>
          </p:txBody>
        </p:sp>
      </p:grpSp>
      <p:sp>
        <p:nvSpPr>
          <p:cNvPr id="443410" name="Rectangle 18"/>
          <p:cNvSpPr>
            <a:spLocks noChangeArrowheads="1"/>
          </p:cNvSpPr>
          <p:nvPr/>
        </p:nvSpPr>
        <p:spPr bwMode="ltGray">
          <a:xfrm>
            <a:off x="3194050" y="2997200"/>
            <a:ext cx="2314575" cy="127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3411" name="Rectangle 19"/>
          <p:cNvSpPr>
            <a:spLocks noChangeArrowheads="1"/>
          </p:cNvSpPr>
          <p:nvPr/>
        </p:nvSpPr>
        <p:spPr bwMode="auto">
          <a:xfrm>
            <a:off x="3433763" y="3243263"/>
            <a:ext cx="2130425" cy="97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kumimoji="1" lang="en-US" altLang="ko-KR" sz="4000" b="1">
                <a:latin typeface="Arial" panose="020B0604020202020204" pitchFamily="34" charset="0"/>
              </a:rPr>
              <a:t>INGRES</a:t>
            </a:r>
          </a:p>
          <a:p>
            <a:pPr algn="l"/>
            <a:r>
              <a:rPr kumimoji="1" lang="en-US" altLang="ko-KR" sz="1800" b="1">
                <a:latin typeface="Arial" panose="020B0604020202020204" pitchFamily="34" charset="0"/>
              </a:rPr>
              <a:t>(commercial)</a:t>
            </a:r>
          </a:p>
        </p:txBody>
      </p:sp>
      <p:grpSp>
        <p:nvGrpSpPr>
          <p:cNvPr id="443412" name="Group 20"/>
          <p:cNvGrpSpPr>
            <a:grpSpLocks/>
          </p:cNvGrpSpPr>
          <p:nvPr/>
        </p:nvGrpSpPr>
        <p:grpSpPr bwMode="auto">
          <a:xfrm>
            <a:off x="539750" y="5805488"/>
            <a:ext cx="8280400" cy="719137"/>
            <a:chOff x="456" y="3673"/>
            <a:chExt cx="3712" cy="327"/>
          </a:xfrm>
        </p:grpSpPr>
        <p:sp>
          <p:nvSpPr>
            <p:cNvPr id="443413" name="Rectangle 21"/>
            <p:cNvSpPr>
              <a:spLocks noChangeArrowheads="1"/>
            </p:cNvSpPr>
            <p:nvPr/>
          </p:nvSpPr>
          <p:spPr bwMode="ltGray">
            <a:xfrm>
              <a:off x="456" y="3679"/>
              <a:ext cx="3712" cy="289"/>
            </a:xfrm>
            <a:prstGeom prst="rect">
              <a:avLst/>
            </a:prstGeom>
            <a:gradFill rotWithShape="0">
              <a:gsLst>
                <a:gs pos="0">
                  <a:srgbClr val="FF1818"/>
                </a:gs>
                <a:gs pos="50000">
                  <a:srgbClr val="FF1818">
                    <a:gamma/>
                    <a:tint val="60000"/>
                    <a:invGamma/>
                  </a:srgbClr>
                </a:gs>
                <a:gs pos="100000">
                  <a:srgbClr val="FF1818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ko-KR" altLang="ko-KR" sz="3600">
                <a:latin typeface="Arial" panose="020B0604020202020204" pitchFamily="34" charset="0"/>
              </a:endParaRPr>
            </a:p>
          </p:txBody>
        </p:sp>
        <p:sp>
          <p:nvSpPr>
            <p:cNvPr id="443414" name="Freeform 22"/>
            <p:cNvSpPr>
              <a:spLocks/>
            </p:cNvSpPr>
            <p:nvPr/>
          </p:nvSpPr>
          <p:spPr bwMode="ltGray">
            <a:xfrm>
              <a:off x="483" y="3704"/>
              <a:ext cx="3662" cy="241"/>
            </a:xfrm>
            <a:custGeom>
              <a:avLst/>
              <a:gdLst>
                <a:gd name="T0" fmla="*/ 15 w 3662"/>
                <a:gd name="T1" fmla="*/ 156 h 241"/>
                <a:gd name="T2" fmla="*/ 0 w 3662"/>
                <a:gd name="T3" fmla="*/ 240 h 241"/>
                <a:gd name="T4" fmla="*/ 3661 w 3662"/>
                <a:gd name="T5" fmla="*/ 240 h 241"/>
                <a:gd name="T6" fmla="*/ 3661 w 3662"/>
                <a:gd name="T7" fmla="*/ 0 h 241"/>
                <a:gd name="T8" fmla="*/ 3569 w 3662"/>
                <a:gd name="T9" fmla="*/ 29 h 241"/>
                <a:gd name="T10" fmla="*/ 15 w 3662"/>
                <a:gd name="T11" fmla="*/ 156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62" h="241">
                  <a:moveTo>
                    <a:pt x="15" y="156"/>
                  </a:moveTo>
                  <a:lnTo>
                    <a:pt x="0" y="240"/>
                  </a:lnTo>
                  <a:lnTo>
                    <a:pt x="3661" y="240"/>
                  </a:lnTo>
                  <a:lnTo>
                    <a:pt x="3661" y="0"/>
                  </a:lnTo>
                  <a:lnTo>
                    <a:pt x="3569" y="29"/>
                  </a:lnTo>
                  <a:lnTo>
                    <a:pt x="15" y="156"/>
                  </a:lnTo>
                </a:path>
              </a:pathLst>
            </a:custGeom>
            <a:solidFill>
              <a:srgbClr val="FFC5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3415" name="Freeform 23"/>
            <p:cNvSpPr>
              <a:spLocks/>
            </p:cNvSpPr>
            <p:nvPr/>
          </p:nvSpPr>
          <p:spPr bwMode="ltGray">
            <a:xfrm>
              <a:off x="480" y="3705"/>
              <a:ext cx="3653" cy="232"/>
            </a:xfrm>
            <a:custGeom>
              <a:avLst/>
              <a:gdLst>
                <a:gd name="T0" fmla="*/ 3589 w 3653"/>
                <a:gd name="T1" fmla="*/ 74 h 232"/>
                <a:gd name="T2" fmla="*/ 3652 w 3653"/>
                <a:gd name="T3" fmla="*/ 0 h 232"/>
                <a:gd name="T4" fmla="*/ 0 w 3653"/>
                <a:gd name="T5" fmla="*/ 0 h 232"/>
                <a:gd name="T6" fmla="*/ 0 w 3653"/>
                <a:gd name="T7" fmla="*/ 231 h 232"/>
                <a:gd name="T8" fmla="*/ 106 w 3653"/>
                <a:gd name="T9" fmla="*/ 223 h 232"/>
                <a:gd name="T10" fmla="*/ 3589 w 3653"/>
                <a:gd name="T11" fmla="*/ 7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53" h="232">
                  <a:moveTo>
                    <a:pt x="3589" y="74"/>
                  </a:moveTo>
                  <a:lnTo>
                    <a:pt x="3652" y="0"/>
                  </a:lnTo>
                  <a:lnTo>
                    <a:pt x="0" y="0"/>
                  </a:lnTo>
                  <a:lnTo>
                    <a:pt x="0" y="231"/>
                  </a:lnTo>
                  <a:lnTo>
                    <a:pt x="106" y="223"/>
                  </a:lnTo>
                  <a:lnTo>
                    <a:pt x="3589" y="74"/>
                  </a:lnTo>
                </a:path>
              </a:pathLst>
            </a:custGeom>
            <a:solidFill>
              <a:srgbClr val="3F000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3416" name="Rectangle 24"/>
            <p:cNvSpPr>
              <a:spLocks noChangeArrowheads="1"/>
            </p:cNvSpPr>
            <p:nvPr/>
          </p:nvSpPr>
          <p:spPr bwMode="ltGray">
            <a:xfrm>
              <a:off x="492" y="3722"/>
              <a:ext cx="3626" cy="21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980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3417" name="Rectangle 25"/>
            <p:cNvSpPr>
              <a:spLocks noChangeArrowheads="1"/>
            </p:cNvSpPr>
            <p:nvPr/>
          </p:nvSpPr>
          <p:spPr bwMode="ltGray">
            <a:xfrm>
              <a:off x="1902" y="3673"/>
              <a:ext cx="1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3418" name="Rectangle 26"/>
            <p:cNvSpPr>
              <a:spLocks noChangeArrowheads="1"/>
            </p:cNvSpPr>
            <p:nvPr/>
          </p:nvSpPr>
          <p:spPr bwMode="ltGray">
            <a:xfrm>
              <a:off x="3254" y="3673"/>
              <a:ext cx="40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kumimoji="1" lang="en-US" altLang="ko-KR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1982</a:t>
              </a:r>
            </a:p>
          </p:txBody>
        </p:sp>
        <p:sp>
          <p:nvSpPr>
            <p:cNvPr id="443419" name="Rectangle 27"/>
            <p:cNvSpPr>
              <a:spLocks noChangeArrowheads="1"/>
            </p:cNvSpPr>
            <p:nvPr/>
          </p:nvSpPr>
          <p:spPr bwMode="ltGray">
            <a:xfrm>
              <a:off x="670" y="3681"/>
              <a:ext cx="40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kumimoji="1" lang="en-US" altLang="ko-KR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1979</a:t>
              </a:r>
            </a:p>
          </p:txBody>
        </p:sp>
      </p:grpSp>
      <p:sp>
        <p:nvSpPr>
          <p:cNvPr id="443420" name="Line 28"/>
          <p:cNvSpPr>
            <a:spLocks noChangeShapeType="1"/>
          </p:cNvSpPr>
          <p:nvPr/>
        </p:nvSpPr>
        <p:spPr bwMode="auto">
          <a:xfrm flipV="1">
            <a:off x="2700338" y="6092825"/>
            <a:ext cx="316865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66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BD099C-7A96-4FC5-8629-3594E7DE3128}" type="slidenum">
              <a:rPr lang="en-US" altLang="ko-KR"/>
              <a:pPr/>
              <a:t>16</a:t>
            </a:fld>
            <a:endParaRPr lang="en-US" altLang="ko-KR"/>
          </a:p>
        </p:txBody>
      </p:sp>
      <p:pic>
        <p:nvPicPr>
          <p:cNvPr id="445442" name="Picture 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121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5443" name="Rectangle 3"/>
          <p:cNvSpPr>
            <a:spLocks noChangeArrowheads="1"/>
          </p:cNvSpPr>
          <p:nvPr/>
        </p:nvSpPr>
        <p:spPr bwMode="auto">
          <a:xfrm>
            <a:off x="220663" y="1793875"/>
            <a:ext cx="1068387" cy="606425"/>
          </a:xfrm>
          <a:prstGeom prst="rect">
            <a:avLst/>
          </a:prstGeom>
          <a:gradFill rotWithShape="0">
            <a:gsLst>
              <a:gs pos="0">
                <a:srgbClr val="3366FF"/>
              </a:gs>
              <a:gs pos="100000">
                <a:srgbClr val="3366FF">
                  <a:gamma/>
                  <a:shade val="60000"/>
                  <a:invGamma/>
                </a:srgbClr>
              </a:gs>
            </a:gsLst>
            <a:lin ang="2700000" scaled="1"/>
          </a:gradFill>
          <a:ln w="12700">
            <a:solidFill>
              <a:srgbClr val="66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144463" y="4079875"/>
            <a:ext cx="1068387" cy="606425"/>
          </a:xfrm>
          <a:prstGeom prst="rect">
            <a:avLst/>
          </a:prstGeom>
          <a:gradFill rotWithShape="0">
            <a:gsLst>
              <a:gs pos="0">
                <a:srgbClr val="3366FF"/>
              </a:gs>
              <a:gs pos="100000">
                <a:srgbClr val="3366FF">
                  <a:gamma/>
                  <a:shade val="60000"/>
                  <a:invGamma/>
                </a:srgbClr>
              </a:gs>
            </a:gsLst>
            <a:lin ang="2700000" scaled="1"/>
          </a:gradFill>
          <a:ln w="12700">
            <a:solidFill>
              <a:srgbClr val="66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5445" name="AutoShape 5"/>
          <p:cNvSpPr>
            <a:spLocks noChangeArrowheads="1"/>
          </p:cNvSpPr>
          <p:nvPr/>
        </p:nvSpPr>
        <p:spPr bwMode="auto">
          <a:xfrm>
            <a:off x="611188" y="5665788"/>
            <a:ext cx="8532812" cy="481012"/>
          </a:xfrm>
          <a:prstGeom prst="rightArrow">
            <a:avLst>
              <a:gd name="adj1" fmla="val 50000"/>
              <a:gd name="adj2" fmla="val 92392"/>
            </a:avLst>
          </a:prstGeom>
          <a:gradFill rotWithShape="0">
            <a:gsLst>
              <a:gs pos="0">
                <a:schemeClr val="hlink">
                  <a:gamma/>
                  <a:shade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5446" name="Rectangle 6"/>
          <p:cNvSpPr>
            <a:spLocks noChangeArrowheads="1"/>
          </p:cNvSpPr>
          <p:nvPr/>
        </p:nvSpPr>
        <p:spPr bwMode="auto">
          <a:xfrm>
            <a:off x="1219200" y="5722938"/>
            <a:ext cx="771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kumimoji="1" lang="en-US" altLang="ko-KR" sz="1800" b="1">
                <a:solidFill>
                  <a:srgbClr val="FFFFFF"/>
                </a:solidFill>
                <a:latin typeface="Arial" panose="020B0604020202020204" pitchFamily="34" charset="0"/>
              </a:rPr>
              <a:t>1979</a:t>
            </a:r>
          </a:p>
        </p:txBody>
      </p:sp>
      <p:sp>
        <p:nvSpPr>
          <p:cNvPr id="445447" name="Rectangle 7"/>
          <p:cNvSpPr>
            <a:spLocks noChangeArrowheads="1"/>
          </p:cNvSpPr>
          <p:nvPr/>
        </p:nvSpPr>
        <p:spPr bwMode="auto">
          <a:xfrm>
            <a:off x="6877050" y="5734050"/>
            <a:ext cx="779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r"/>
            <a:r>
              <a:rPr kumimoji="1" lang="en-US" altLang="ko-KR" sz="1800" b="1">
                <a:solidFill>
                  <a:srgbClr val="FFFFFF"/>
                </a:solidFill>
                <a:latin typeface="Arial" panose="020B0604020202020204" pitchFamily="34" charset="0"/>
              </a:rPr>
              <a:t>2000</a:t>
            </a:r>
          </a:p>
        </p:txBody>
      </p:sp>
      <p:sp>
        <p:nvSpPr>
          <p:cNvPr id="445448" name="Rectangle 8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353425" cy="5588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US" altLang="ko-KR" sz="3600" b="0" dirty="0">
                <a:solidFill>
                  <a:schemeClr val="accent1"/>
                </a:solidFill>
                <a:ea typeface="굴림" panose="020B0600000101010101" pitchFamily="50" charset="-127"/>
              </a:rPr>
              <a:t>Genealogy of Commercial DBMS Products</a:t>
            </a:r>
          </a:p>
        </p:txBody>
      </p:sp>
      <p:sp>
        <p:nvSpPr>
          <p:cNvPr id="445449" name="Rectangle 9"/>
          <p:cNvSpPr>
            <a:spLocks noChangeArrowheads="1"/>
          </p:cNvSpPr>
          <p:nvPr/>
        </p:nvSpPr>
        <p:spPr bwMode="auto">
          <a:xfrm>
            <a:off x="228600" y="19050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ko-KR" sz="1800" b="1">
                <a:solidFill>
                  <a:schemeClr val="bg1"/>
                </a:solidFill>
                <a:latin typeface="Arial" panose="020B0604020202020204" pitchFamily="34" charset="0"/>
              </a:rPr>
              <a:t>INGRES</a:t>
            </a:r>
          </a:p>
        </p:txBody>
      </p:sp>
      <p:sp>
        <p:nvSpPr>
          <p:cNvPr id="445450" name="Rectangle 10"/>
          <p:cNvSpPr>
            <a:spLocks noChangeArrowheads="1"/>
          </p:cNvSpPr>
          <p:nvPr/>
        </p:nvSpPr>
        <p:spPr bwMode="auto">
          <a:xfrm>
            <a:off x="76200" y="4038600"/>
            <a:ext cx="137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ko-KR" sz="1800" b="1">
                <a:solidFill>
                  <a:schemeClr val="bg1"/>
                </a:solidFill>
                <a:latin typeface="Arial" panose="020B0604020202020204" pitchFamily="34" charset="0"/>
              </a:rPr>
              <a:t>IBM</a:t>
            </a:r>
            <a:br>
              <a:rPr kumimoji="1" lang="en-US" altLang="ko-KR" sz="1800" b="1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kumimoji="1" lang="en-US" altLang="ko-KR" sz="1800" b="1">
                <a:solidFill>
                  <a:schemeClr val="bg1"/>
                </a:solidFill>
                <a:latin typeface="Arial" panose="020B0604020202020204" pitchFamily="34" charset="0"/>
              </a:rPr>
              <a:t>System R</a:t>
            </a:r>
          </a:p>
        </p:txBody>
      </p:sp>
      <p:sp>
        <p:nvSpPr>
          <p:cNvPr id="445451" name="Rectangle 11"/>
          <p:cNvSpPr>
            <a:spLocks noChangeArrowheads="1"/>
          </p:cNvSpPr>
          <p:nvPr/>
        </p:nvSpPr>
        <p:spPr bwMode="auto">
          <a:xfrm>
            <a:off x="4724400" y="5722938"/>
            <a:ext cx="771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kumimoji="1" lang="en-US" altLang="ko-KR" sz="1800" b="1">
                <a:solidFill>
                  <a:srgbClr val="FFFFFF"/>
                </a:solidFill>
                <a:latin typeface="Arial" panose="020B0604020202020204" pitchFamily="34" charset="0"/>
              </a:rPr>
              <a:t>1990</a:t>
            </a:r>
          </a:p>
        </p:txBody>
      </p:sp>
      <p:sp>
        <p:nvSpPr>
          <p:cNvPr id="445452" name="Rectangle 12"/>
          <p:cNvSpPr>
            <a:spLocks noChangeArrowheads="1"/>
          </p:cNvSpPr>
          <p:nvPr/>
        </p:nvSpPr>
        <p:spPr bwMode="auto">
          <a:xfrm>
            <a:off x="1447800" y="18288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ko-KR" sz="1800" b="1">
                <a:latin typeface="Arial" panose="020B0604020202020204" pitchFamily="34" charset="0"/>
              </a:rPr>
              <a:t>CommercialINGRES</a:t>
            </a:r>
          </a:p>
        </p:txBody>
      </p:sp>
      <p:sp>
        <p:nvSpPr>
          <p:cNvPr id="445453" name="Line 13"/>
          <p:cNvSpPr>
            <a:spLocks noChangeShapeType="1"/>
          </p:cNvSpPr>
          <p:nvPr/>
        </p:nvSpPr>
        <p:spPr bwMode="auto">
          <a:xfrm flipV="1">
            <a:off x="5867400" y="1196975"/>
            <a:ext cx="2305050" cy="22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5454" name="Line 14"/>
          <p:cNvSpPr>
            <a:spLocks noChangeShapeType="1"/>
          </p:cNvSpPr>
          <p:nvPr/>
        </p:nvSpPr>
        <p:spPr bwMode="auto">
          <a:xfrm flipV="1">
            <a:off x="1143000" y="1066800"/>
            <a:ext cx="3810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5455" name="Rectangle 15"/>
          <p:cNvSpPr>
            <a:spLocks noChangeArrowheads="1"/>
          </p:cNvSpPr>
          <p:nvPr/>
        </p:nvSpPr>
        <p:spPr bwMode="auto">
          <a:xfrm>
            <a:off x="1447800" y="7620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ko-KR" sz="1800" b="1">
                <a:latin typeface="Arial" panose="020B0604020202020204" pitchFamily="34" charset="0"/>
              </a:rPr>
              <a:t>Britton-Lee</a:t>
            </a:r>
          </a:p>
        </p:txBody>
      </p:sp>
      <p:sp>
        <p:nvSpPr>
          <p:cNvPr id="445456" name="Rectangle 16"/>
          <p:cNvSpPr>
            <a:spLocks noChangeArrowheads="1"/>
          </p:cNvSpPr>
          <p:nvPr/>
        </p:nvSpPr>
        <p:spPr bwMode="auto">
          <a:xfrm>
            <a:off x="2895600" y="7620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ko-KR" sz="1800" b="1">
                <a:latin typeface="Arial" panose="020B0604020202020204" pitchFamily="34" charset="0"/>
              </a:rPr>
              <a:t>Sybase</a:t>
            </a:r>
          </a:p>
        </p:txBody>
      </p:sp>
      <p:sp>
        <p:nvSpPr>
          <p:cNvPr id="445457" name="Rectangle 17"/>
          <p:cNvSpPr>
            <a:spLocks noChangeArrowheads="1"/>
          </p:cNvSpPr>
          <p:nvPr/>
        </p:nvSpPr>
        <p:spPr bwMode="auto">
          <a:xfrm>
            <a:off x="1676400" y="28956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ko-KR" sz="1800" b="1">
                <a:latin typeface="Arial" panose="020B0604020202020204" pitchFamily="34" charset="0"/>
              </a:rPr>
              <a:t>ESVEL</a:t>
            </a:r>
          </a:p>
        </p:txBody>
      </p:sp>
      <p:sp>
        <p:nvSpPr>
          <p:cNvPr id="445458" name="Line 18"/>
          <p:cNvSpPr>
            <a:spLocks noChangeShapeType="1"/>
          </p:cNvSpPr>
          <p:nvPr/>
        </p:nvSpPr>
        <p:spPr bwMode="auto">
          <a:xfrm>
            <a:off x="1981200" y="3429000"/>
            <a:ext cx="640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5459" name="Line 19"/>
          <p:cNvSpPr>
            <a:spLocks noChangeShapeType="1"/>
          </p:cNvSpPr>
          <p:nvPr/>
        </p:nvSpPr>
        <p:spPr bwMode="auto">
          <a:xfrm>
            <a:off x="2514600" y="3048000"/>
            <a:ext cx="685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5460" name="Rectangle 20"/>
          <p:cNvSpPr>
            <a:spLocks noChangeArrowheads="1"/>
          </p:cNvSpPr>
          <p:nvPr/>
        </p:nvSpPr>
        <p:spPr bwMode="auto">
          <a:xfrm>
            <a:off x="3429000" y="28956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ko-KR" sz="1800" b="1">
                <a:latin typeface="Arial" panose="020B0604020202020204" pitchFamily="34" charset="0"/>
              </a:rPr>
              <a:t>Informix</a:t>
            </a:r>
          </a:p>
        </p:txBody>
      </p:sp>
      <p:sp>
        <p:nvSpPr>
          <p:cNvPr id="445461" name="Line 21"/>
          <p:cNvSpPr>
            <a:spLocks noChangeShapeType="1"/>
          </p:cNvSpPr>
          <p:nvPr/>
        </p:nvSpPr>
        <p:spPr bwMode="auto">
          <a:xfrm>
            <a:off x="2514600" y="30480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5462" name="Arc 22"/>
          <p:cNvSpPr>
            <a:spLocks/>
          </p:cNvSpPr>
          <p:nvPr/>
        </p:nvSpPr>
        <p:spPr bwMode="auto">
          <a:xfrm>
            <a:off x="381000" y="3048000"/>
            <a:ext cx="1295400" cy="8382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74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599"/>
                </a:moveTo>
                <a:cubicBezTo>
                  <a:pt x="0" y="9680"/>
                  <a:pt x="9654" y="14"/>
                  <a:pt x="21574" y="0"/>
                </a:cubicBezTo>
              </a:path>
              <a:path w="21600" h="21600" stroke="0" extrusionOk="0">
                <a:moveTo>
                  <a:pt x="0" y="21599"/>
                </a:moveTo>
                <a:cubicBezTo>
                  <a:pt x="0" y="9680"/>
                  <a:pt x="9654" y="14"/>
                  <a:pt x="21574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5463" name="Rectangle 23"/>
          <p:cNvSpPr>
            <a:spLocks noChangeArrowheads="1"/>
          </p:cNvSpPr>
          <p:nvPr/>
        </p:nvSpPr>
        <p:spPr bwMode="auto">
          <a:xfrm>
            <a:off x="1295400" y="40386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ko-KR" sz="1800" b="1">
                <a:latin typeface="Arial" panose="020B0604020202020204" pitchFamily="34" charset="0"/>
              </a:rPr>
              <a:t> SQL/DS</a:t>
            </a:r>
          </a:p>
        </p:txBody>
      </p:sp>
      <p:sp>
        <p:nvSpPr>
          <p:cNvPr id="445464" name="Line 24"/>
          <p:cNvSpPr>
            <a:spLocks noChangeShapeType="1"/>
          </p:cNvSpPr>
          <p:nvPr/>
        </p:nvSpPr>
        <p:spPr bwMode="auto">
          <a:xfrm>
            <a:off x="2362200" y="4191000"/>
            <a:ext cx="586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5465" name="Rectangle 25"/>
          <p:cNvSpPr>
            <a:spLocks noChangeArrowheads="1"/>
          </p:cNvSpPr>
          <p:nvPr/>
        </p:nvSpPr>
        <p:spPr bwMode="auto">
          <a:xfrm>
            <a:off x="1447800" y="44958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ko-KR" sz="1800" b="1">
                <a:latin typeface="Arial" panose="020B0604020202020204" pitchFamily="34" charset="0"/>
              </a:rPr>
              <a:t>DB2 MVS</a:t>
            </a:r>
          </a:p>
        </p:txBody>
      </p:sp>
      <p:sp>
        <p:nvSpPr>
          <p:cNvPr id="445466" name="Rectangle 26"/>
          <p:cNvSpPr>
            <a:spLocks noChangeArrowheads="1"/>
          </p:cNvSpPr>
          <p:nvPr/>
        </p:nvSpPr>
        <p:spPr bwMode="auto">
          <a:xfrm>
            <a:off x="2743200" y="48768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ko-KR" sz="1800" b="1">
                <a:latin typeface="Arial" panose="020B0604020202020204" pitchFamily="34" charset="0"/>
              </a:rPr>
              <a:t>DB2 AS400</a:t>
            </a:r>
          </a:p>
        </p:txBody>
      </p:sp>
      <p:sp>
        <p:nvSpPr>
          <p:cNvPr id="445467" name="Rectangle 27"/>
          <p:cNvSpPr>
            <a:spLocks noChangeArrowheads="1"/>
          </p:cNvSpPr>
          <p:nvPr/>
        </p:nvSpPr>
        <p:spPr bwMode="auto">
          <a:xfrm>
            <a:off x="4419600" y="52578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ko-KR" sz="1800" b="1">
                <a:latin typeface="Arial" panose="020B0604020202020204" pitchFamily="34" charset="0"/>
              </a:rPr>
              <a:t>DB2 UWO</a:t>
            </a:r>
          </a:p>
        </p:txBody>
      </p:sp>
      <p:sp>
        <p:nvSpPr>
          <p:cNvPr id="445468" name="Line 28"/>
          <p:cNvSpPr>
            <a:spLocks noChangeShapeType="1"/>
          </p:cNvSpPr>
          <p:nvPr/>
        </p:nvSpPr>
        <p:spPr bwMode="auto">
          <a:xfrm>
            <a:off x="5715000" y="5410200"/>
            <a:ext cx="251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5469" name="Line 29"/>
          <p:cNvSpPr>
            <a:spLocks noChangeShapeType="1"/>
          </p:cNvSpPr>
          <p:nvPr/>
        </p:nvSpPr>
        <p:spPr bwMode="auto">
          <a:xfrm>
            <a:off x="4191000" y="5029200"/>
            <a:ext cx="403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5470" name="Line 30"/>
          <p:cNvSpPr>
            <a:spLocks noChangeShapeType="1"/>
          </p:cNvSpPr>
          <p:nvPr/>
        </p:nvSpPr>
        <p:spPr bwMode="auto">
          <a:xfrm>
            <a:off x="2667000" y="4648200"/>
            <a:ext cx="556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5471" name="Line 31"/>
          <p:cNvSpPr>
            <a:spLocks noChangeShapeType="1"/>
          </p:cNvSpPr>
          <p:nvPr/>
        </p:nvSpPr>
        <p:spPr bwMode="auto">
          <a:xfrm>
            <a:off x="1219200" y="41910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5472" name="Line 32"/>
          <p:cNvSpPr>
            <a:spLocks noChangeShapeType="1"/>
          </p:cNvSpPr>
          <p:nvPr/>
        </p:nvSpPr>
        <p:spPr bwMode="auto">
          <a:xfrm>
            <a:off x="1905000" y="4343400"/>
            <a:ext cx="381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5473" name="Line 33"/>
          <p:cNvSpPr>
            <a:spLocks noChangeShapeType="1"/>
          </p:cNvSpPr>
          <p:nvPr/>
        </p:nvSpPr>
        <p:spPr bwMode="auto">
          <a:xfrm>
            <a:off x="4356100" y="3068638"/>
            <a:ext cx="3024188" cy="20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5474" name="Line 34"/>
          <p:cNvSpPr>
            <a:spLocks noChangeShapeType="1"/>
          </p:cNvSpPr>
          <p:nvPr/>
        </p:nvSpPr>
        <p:spPr bwMode="auto">
          <a:xfrm>
            <a:off x="3886200" y="990600"/>
            <a:ext cx="762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5475" name="Rectangle 35"/>
          <p:cNvSpPr>
            <a:spLocks noChangeArrowheads="1"/>
          </p:cNvSpPr>
          <p:nvPr/>
        </p:nvSpPr>
        <p:spPr bwMode="auto">
          <a:xfrm>
            <a:off x="1447800" y="24384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ko-KR" sz="1800" b="1">
                <a:latin typeface="Arial" panose="020B0604020202020204" pitchFamily="34" charset="0"/>
              </a:rPr>
              <a:t>Tandem</a:t>
            </a:r>
          </a:p>
        </p:txBody>
      </p:sp>
      <p:sp>
        <p:nvSpPr>
          <p:cNvPr id="445476" name="Line 36"/>
          <p:cNvSpPr>
            <a:spLocks noChangeShapeType="1"/>
          </p:cNvSpPr>
          <p:nvPr/>
        </p:nvSpPr>
        <p:spPr bwMode="auto">
          <a:xfrm>
            <a:off x="990600" y="2438400"/>
            <a:ext cx="533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5477" name="Arc 37"/>
          <p:cNvSpPr>
            <a:spLocks/>
          </p:cNvSpPr>
          <p:nvPr/>
        </p:nvSpPr>
        <p:spPr bwMode="auto">
          <a:xfrm>
            <a:off x="381000" y="2743200"/>
            <a:ext cx="1143000" cy="130175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09 w 21600"/>
              <a:gd name="T1" fmla="*/ 24600 h 24600"/>
              <a:gd name="T2" fmla="*/ 21570 w 21600"/>
              <a:gd name="T3" fmla="*/ 0 h 24600"/>
              <a:gd name="T4" fmla="*/ 21600 w 21600"/>
              <a:gd name="T5" fmla="*/ 21600 h 24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4600" fill="none" extrusionOk="0">
                <a:moveTo>
                  <a:pt x="209" y="24599"/>
                </a:moveTo>
                <a:cubicBezTo>
                  <a:pt x="69" y="23606"/>
                  <a:pt x="0" y="22603"/>
                  <a:pt x="0" y="21600"/>
                </a:cubicBezTo>
                <a:cubicBezTo>
                  <a:pt x="-1" y="9682"/>
                  <a:pt x="9652" y="16"/>
                  <a:pt x="21570" y="0"/>
                </a:cubicBezTo>
              </a:path>
              <a:path w="21600" h="24600" stroke="0" extrusionOk="0">
                <a:moveTo>
                  <a:pt x="209" y="24599"/>
                </a:moveTo>
                <a:cubicBezTo>
                  <a:pt x="69" y="23606"/>
                  <a:pt x="0" y="22603"/>
                  <a:pt x="0" y="21600"/>
                </a:cubicBezTo>
                <a:cubicBezTo>
                  <a:pt x="-1" y="9682"/>
                  <a:pt x="9652" y="16"/>
                  <a:pt x="21570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5478" name="Line 38"/>
          <p:cNvSpPr>
            <a:spLocks noChangeShapeType="1"/>
          </p:cNvSpPr>
          <p:nvPr/>
        </p:nvSpPr>
        <p:spPr bwMode="auto">
          <a:xfrm>
            <a:off x="2514600" y="2667000"/>
            <a:ext cx="464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5479" name="Line 39"/>
          <p:cNvSpPr>
            <a:spLocks noChangeShapeType="1"/>
          </p:cNvSpPr>
          <p:nvPr/>
        </p:nvSpPr>
        <p:spPr bwMode="auto">
          <a:xfrm flipV="1">
            <a:off x="3886200" y="908050"/>
            <a:ext cx="4214813" cy="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5480" name="Line 40"/>
          <p:cNvSpPr>
            <a:spLocks noChangeShapeType="1"/>
          </p:cNvSpPr>
          <p:nvPr/>
        </p:nvSpPr>
        <p:spPr bwMode="auto">
          <a:xfrm flipV="1">
            <a:off x="2514600" y="2667000"/>
            <a:ext cx="685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5481" name="Line 41"/>
          <p:cNvSpPr>
            <a:spLocks noChangeShapeType="1"/>
          </p:cNvSpPr>
          <p:nvPr/>
        </p:nvSpPr>
        <p:spPr bwMode="auto">
          <a:xfrm>
            <a:off x="2819400" y="9144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5482" name="Line 42"/>
          <p:cNvSpPr>
            <a:spLocks noChangeShapeType="1"/>
          </p:cNvSpPr>
          <p:nvPr/>
        </p:nvSpPr>
        <p:spPr bwMode="auto">
          <a:xfrm>
            <a:off x="2971800" y="2057400"/>
            <a:ext cx="297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5483" name="Arc 43"/>
          <p:cNvSpPr>
            <a:spLocks/>
          </p:cNvSpPr>
          <p:nvPr/>
        </p:nvSpPr>
        <p:spPr bwMode="auto">
          <a:xfrm>
            <a:off x="6170613" y="2668588"/>
            <a:ext cx="458787" cy="762000"/>
          </a:xfrm>
          <a:custGeom>
            <a:avLst/>
            <a:gdLst>
              <a:gd name="G0" fmla="+- 75 0 0"/>
              <a:gd name="G1" fmla="+- 21600 0 0"/>
              <a:gd name="G2" fmla="+- 21600 0 0"/>
              <a:gd name="T0" fmla="*/ 0 w 21675"/>
              <a:gd name="T1" fmla="*/ 0 h 21600"/>
              <a:gd name="T2" fmla="*/ 21675 w 21675"/>
              <a:gd name="T3" fmla="*/ 21600 h 21600"/>
              <a:gd name="T4" fmla="*/ 75 w 2167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75" h="21600" fill="none" extrusionOk="0">
                <a:moveTo>
                  <a:pt x="0" y="0"/>
                </a:moveTo>
                <a:cubicBezTo>
                  <a:pt x="25" y="0"/>
                  <a:pt x="50" y="-1"/>
                  <a:pt x="75" y="0"/>
                </a:cubicBezTo>
                <a:cubicBezTo>
                  <a:pt x="12004" y="0"/>
                  <a:pt x="21675" y="9670"/>
                  <a:pt x="21675" y="21600"/>
                </a:cubicBezTo>
              </a:path>
              <a:path w="21675" h="21600" stroke="0" extrusionOk="0">
                <a:moveTo>
                  <a:pt x="0" y="0"/>
                </a:moveTo>
                <a:cubicBezTo>
                  <a:pt x="25" y="0"/>
                  <a:pt x="50" y="-1"/>
                  <a:pt x="75" y="0"/>
                </a:cubicBezTo>
                <a:cubicBezTo>
                  <a:pt x="12004" y="0"/>
                  <a:pt x="21675" y="9670"/>
                  <a:pt x="21675" y="21600"/>
                </a:cubicBezTo>
                <a:lnTo>
                  <a:pt x="75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5484" name="Rectangle 44"/>
          <p:cNvSpPr>
            <a:spLocks noChangeArrowheads="1"/>
          </p:cNvSpPr>
          <p:nvPr/>
        </p:nvSpPr>
        <p:spPr bwMode="auto">
          <a:xfrm>
            <a:off x="5334000" y="160020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ko-KR" sz="1800" b="1">
                <a:latin typeface="Arial" panose="020B0604020202020204" pitchFamily="34" charset="0"/>
              </a:rPr>
              <a:t>Illustra</a:t>
            </a:r>
          </a:p>
        </p:txBody>
      </p:sp>
      <p:sp>
        <p:nvSpPr>
          <p:cNvPr id="445485" name="Arc 45"/>
          <p:cNvSpPr>
            <a:spLocks/>
          </p:cNvSpPr>
          <p:nvPr/>
        </p:nvSpPr>
        <p:spPr bwMode="auto">
          <a:xfrm>
            <a:off x="6019800" y="1800225"/>
            <a:ext cx="838200" cy="1247775"/>
          </a:xfrm>
          <a:custGeom>
            <a:avLst/>
            <a:gdLst>
              <a:gd name="G0" fmla="+- 0 0 0"/>
              <a:gd name="G1" fmla="+- 20817 0 0"/>
              <a:gd name="G2" fmla="+- 21600 0 0"/>
              <a:gd name="T0" fmla="*/ 5764 w 21600"/>
              <a:gd name="T1" fmla="*/ 0 h 20817"/>
              <a:gd name="T2" fmla="*/ 21600 w 21600"/>
              <a:gd name="T3" fmla="*/ 20817 h 20817"/>
              <a:gd name="T4" fmla="*/ 0 w 21600"/>
              <a:gd name="T5" fmla="*/ 20817 h 20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817" fill="none" extrusionOk="0">
                <a:moveTo>
                  <a:pt x="5763" y="0"/>
                </a:moveTo>
                <a:cubicBezTo>
                  <a:pt x="15121" y="2591"/>
                  <a:pt x="21600" y="11107"/>
                  <a:pt x="21600" y="20817"/>
                </a:cubicBezTo>
              </a:path>
              <a:path w="21600" h="20817" stroke="0" extrusionOk="0">
                <a:moveTo>
                  <a:pt x="5763" y="0"/>
                </a:moveTo>
                <a:cubicBezTo>
                  <a:pt x="15121" y="2591"/>
                  <a:pt x="21600" y="11107"/>
                  <a:pt x="21600" y="20817"/>
                </a:cubicBezTo>
                <a:lnTo>
                  <a:pt x="0" y="20817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5486" name="Line 46"/>
          <p:cNvSpPr>
            <a:spLocks noChangeShapeType="1"/>
          </p:cNvSpPr>
          <p:nvPr/>
        </p:nvSpPr>
        <p:spPr bwMode="auto">
          <a:xfrm>
            <a:off x="1295400" y="20574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5487" name="Line 47"/>
          <p:cNvSpPr>
            <a:spLocks noChangeShapeType="1"/>
          </p:cNvSpPr>
          <p:nvPr/>
        </p:nvSpPr>
        <p:spPr bwMode="auto">
          <a:xfrm>
            <a:off x="1219200" y="46482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5488" name="Line 48"/>
          <p:cNvSpPr>
            <a:spLocks noChangeShapeType="1"/>
          </p:cNvSpPr>
          <p:nvPr/>
        </p:nvSpPr>
        <p:spPr bwMode="auto">
          <a:xfrm>
            <a:off x="1295400" y="1828800"/>
            <a:ext cx="403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5489" name="Line 49"/>
          <p:cNvSpPr>
            <a:spLocks noChangeShapeType="1"/>
          </p:cNvSpPr>
          <p:nvPr/>
        </p:nvSpPr>
        <p:spPr bwMode="auto">
          <a:xfrm>
            <a:off x="3886200" y="990600"/>
            <a:ext cx="15240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5490" name="Oval 50"/>
          <p:cNvSpPr>
            <a:spLocks noChangeArrowheads="1"/>
          </p:cNvSpPr>
          <p:nvPr/>
        </p:nvSpPr>
        <p:spPr bwMode="auto">
          <a:xfrm>
            <a:off x="8243888" y="981075"/>
            <a:ext cx="900112" cy="698500"/>
          </a:xfrm>
          <a:prstGeom prst="ellipse">
            <a:avLst/>
          </a:prstGeom>
          <a:solidFill>
            <a:srgbClr val="CC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ko-KR" sz="1400" b="1">
                <a:latin typeface="Arial" panose="020B0604020202020204" pitchFamily="34" charset="0"/>
              </a:rPr>
              <a:t>BRONZE</a:t>
            </a:r>
          </a:p>
        </p:txBody>
      </p:sp>
      <p:sp>
        <p:nvSpPr>
          <p:cNvPr id="445491" name="Rectangle 51"/>
          <p:cNvSpPr>
            <a:spLocks noChangeArrowheads="1"/>
          </p:cNvSpPr>
          <p:nvPr/>
        </p:nvSpPr>
        <p:spPr bwMode="auto">
          <a:xfrm>
            <a:off x="4716463" y="1052513"/>
            <a:ext cx="1081087" cy="461962"/>
          </a:xfrm>
          <a:prstGeom prst="rect">
            <a:avLst/>
          </a:prstGeom>
          <a:gradFill rotWithShape="0">
            <a:gsLst>
              <a:gs pos="0">
                <a:srgbClr val="3366FF"/>
              </a:gs>
              <a:gs pos="100000">
                <a:srgbClr val="3366FF">
                  <a:gamma/>
                  <a:shade val="60000"/>
                  <a:invGamma/>
                </a:srgbClr>
              </a:gs>
            </a:gsLst>
            <a:lin ang="2700000" scaled="1"/>
          </a:gradFill>
          <a:ln w="12700">
            <a:solidFill>
              <a:srgbClr val="66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ko-KR" sz="1800">
                <a:solidFill>
                  <a:schemeClr val="bg1"/>
                </a:solidFill>
                <a:latin typeface="Arial" panose="020B0604020202020204" pitchFamily="34" charset="0"/>
              </a:rPr>
              <a:t>MicroSoft</a:t>
            </a:r>
          </a:p>
        </p:txBody>
      </p:sp>
      <p:sp>
        <p:nvSpPr>
          <p:cNvPr id="445492" name="Arc 52"/>
          <p:cNvSpPr>
            <a:spLocks/>
          </p:cNvSpPr>
          <p:nvPr/>
        </p:nvSpPr>
        <p:spPr bwMode="auto">
          <a:xfrm>
            <a:off x="7164388" y="3068638"/>
            <a:ext cx="838200" cy="1879600"/>
          </a:xfrm>
          <a:custGeom>
            <a:avLst/>
            <a:gdLst>
              <a:gd name="G0" fmla="+- 0 0 0"/>
              <a:gd name="G1" fmla="+- 20817 0 0"/>
              <a:gd name="G2" fmla="+- 21600 0 0"/>
              <a:gd name="T0" fmla="*/ 5764 w 21600"/>
              <a:gd name="T1" fmla="*/ 0 h 31345"/>
              <a:gd name="T2" fmla="*/ 18861 w 21600"/>
              <a:gd name="T3" fmla="*/ 31345 h 31345"/>
              <a:gd name="T4" fmla="*/ 0 w 21600"/>
              <a:gd name="T5" fmla="*/ 20817 h 31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1345" fill="none" extrusionOk="0">
                <a:moveTo>
                  <a:pt x="5763" y="0"/>
                </a:moveTo>
                <a:cubicBezTo>
                  <a:pt x="15121" y="2591"/>
                  <a:pt x="21600" y="11107"/>
                  <a:pt x="21600" y="20817"/>
                </a:cubicBezTo>
                <a:cubicBezTo>
                  <a:pt x="21600" y="24502"/>
                  <a:pt x="20656" y="28126"/>
                  <a:pt x="18860" y="31344"/>
                </a:cubicBezTo>
              </a:path>
              <a:path w="21600" h="31345" stroke="0" extrusionOk="0">
                <a:moveTo>
                  <a:pt x="5763" y="0"/>
                </a:moveTo>
                <a:cubicBezTo>
                  <a:pt x="15121" y="2591"/>
                  <a:pt x="21600" y="11107"/>
                  <a:pt x="21600" y="20817"/>
                </a:cubicBezTo>
                <a:cubicBezTo>
                  <a:pt x="21600" y="24502"/>
                  <a:pt x="20656" y="28126"/>
                  <a:pt x="18860" y="31344"/>
                </a:cubicBezTo>
                <a:lnTo>
                  <a:pt x="0" y="20817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5493" name="Oval 53"/>
          <p:cNvSpPr>
            <a:spLocks noChangeArrowheads="1"/>
          </p:cNvSpPr>
          <p:nvPr/>
        </p:nvSpPr>
        <p:spPr bwMode="auto">
          <a:xfrm>
            <a:off x="8388350" y="3068638"/>
            <a:ext cx="755650" cy="698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ko-KR">
                <a:latin typeface="Arial" panose="020B0604020202020204" pitchFamily="34" charset="0"/>
              </a:rPr>
              <a:t>Gold</a:t>
            </a:r>
          </a:p>
        </p:txBody>
      </p:sp>
      <p:sp>
        <p:nvSpPr>
          <p:cNvPr id="445494" name="Oval 54"/>
          <p:cNvSpPr>
            <a:spLocks noChangeArrowheads="1"/>
          </p:cNvSpPr>
          <p:nvPr/>
        </p:nvSpPr>
        <p:spPr bwMode="auto">
          <a:xfrm>
            <a:off x="8316913" y="4652963"/>
            <a:ext cx="827087" cy="698500"/>
          </a:xfrm>
          <a:prstGeom prst="ellipse">
            <a:avLst/>
          </a:prstGeom>
          <a:solidFill>
            <a:srgbClr val="EAEAEA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ko-KR" sz="1800" b="1">
                <a:latin typeface="Arial" panose="020B0604020202020204" pitchFamily="34" charset="0"/>
              </a:rPr>
              <a:t>Silver</a:t>
            </a:r>
          </a:p>
        </p:txBody>
      </p:sp>
      <p:sp>
        <p:nvSpPr>
          <p:cNvPr id="445495" name="Rectangle 55"/>
          <p:cNvSpPr>
            <a:spLocks noChangeArrowheads="1"/>
          </p:cNvSpPr>
          <p:nvPr/>
        </p:nvSpPr>
        <p:spPr bwMode="auto">
          <a:xfrm>
            <a:off x="7956550" y="5734050"/>
            <a:ext cx="779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r"/>
            <a:r>
              <a:rPr kumimoji="1" lang="en-US" altLang="ko-KR" sz="1800" b="1">
                <a:solidFill>
                  <a:srgbClr val="FFFFFF"/>
                </a:solidFill>
                <a:latin typeface="Arial" panose="020B0604020202020204" pitchFamily="34" charset="0"/>
              </a:rPr>
              <a:t>2007</a:t>
            </a:r>
          </a:p>
        </p:txBody>
      </p:sp>
    </p:spTree>
    <p:extLst>
      <p:ext uri="{BB962C8B-B14F-4D97-AF65-F5344CB8AC3E}">
        <p14:creationId xmlns:p14="http://schemas.microsoft.com/office/powerpoint/2010/main" val="5595081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0AD440-6077-47F3-83C1-DCC70D379853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>
              <a:ea typeface="굴림" panose="020B0600000101010101" pitchFamily="50" charset="-127"/>
            </a:endParaRPr>
          </a:p>
        </p:txBody>
      </p:sp>
      <p:pic>
        <p:nvPicPr>
          <p:cNvPr id="535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6" t="1195" r="25075" b="4477"/>
          <a:stretch>
            <a:fillRect/>
          </a:stretch>
        </p:blipFill>
        <p:spPr bwMode="auto">
          <a:xfrm>
            <a:off x="179388" y="620713"/>
            <a:ext cx="8640762" cy="623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5557" name="Rectangle 5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7772400" cy="630238"/>
          </a:xfrm>
          <a:noFill/>
          <a:ln/>
        </p:spPr>
        <p:txBody>
          <a:bodyPr/>
          <a:lstStyle/>
          <a:p>
            <a:r>
              <a:rPr lang="ko-KR" altLang="en-US" sz="3200">
                <a:ea typeface="굴림" panose="020B0600000101010101" pitchFamily="50" charset="-127"/>
              </a:rPr>
              <a:t>범용 “</a:t>
            </a:r>
            <a:r>
              <a:rPr lang="en-US" altLang="ko-KR" sz="3200">
                <a:ea typeface="굴림" panose="020B0600000101010101" pitchFamily="50" charset="-127"/>
              </a:rPr>
              <a:t>Disk-</a:t>
            </a:r>
            <a:r>
              <a:rPr lang="ko-KR" altLang="en-US" sz="3200">
                <a:ea typeface="굴림" panose="020B0600000101010101" pitchFamily="50" charset="-127"/>
              </a:rPr>
              <a:t>기반” </a:t>
            </a:r>
            <a:r>
              <a:rPr lang="en-US" altLang="ko-KR" sz="3200">
                <a:ea typeface="굴림" panose="020B0600000101010101" pitchFamily="50" charset="-127"/>
              </a:rPr>
              <a:t>DBMS Architecture</a:t>
            </a:r>
          </a:p>
        </p:txBody>
      </p:sp>
      <p:sp>
        <p:nvSpPr>
          <p:cNvPr id="535558" name="Rectangle 6"/>
          <p:cNvSpPr>
            <a:spLocks noChangeArrowheads="1"/>
          </p:cNvSpPr>
          <p:nvPr/>
        </p:nvSpPr>
        <p:spPr bwMode="auto">
          <a:xfrm>
            <a:off x="179388" y="2276475"/>
            <a:ext cx="8713787" cy="3168650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5559" name="Text Box 7"/>
          <p:cNvSpPr txBox="1">
            <a:spLocks noChangeArrowheads="1"/>
          </p:cNvSpPr>
          <p:nvPr/>
        </p:nvSpPr>
        <p:spPr bwMode="auto">
          <a:xfrm>
            <a:off x="5651500" y="6021388"/>
            <a:ext cx="3492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b="1">
                <a:solidFill>
                  <a:schemeClr val="tx2"/>
                </a:solidFill>
              </a:rPr>
              <a:t>How many lines   of code ?</a:t>
            </a:r>
          </a:p>
        </p:txBody>
      </p:sp>
    </p:spTree>
    <p:extLst>
      <p:ext uri="{BB962C8B-B14F-4D97-AF65-F5344CB8AC3E}">
        <p14:creationId xmlns:p14="http://schemas.microsoft.com/office/powerpoint/2010/main" val="275676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E5D193-0B1F-411C-B17B-E3D2BEC39EFC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Database Companies in the World</a:t>
            </a:r>
          </a:p>
        </p:txBody>
      </p:sp>
      <p:pic>
        <p:nvPicPr>
          <p:cNvPr id="43008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740344"/>
            <a:ext cx="2670175" cy="636587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0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043" y="5564913"/>
            <a:ext cx="1382713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08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20" y="4412387"/>
            <a:ext cx="1525587" cy="83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08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702" y="3867158"/>
            <a:ext cx="20320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08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130" y="4708775"/>
            <a:ext cx="1525587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08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141" y="5734708"/>
            <a:ext cx="1831975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089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951" y="4468088"/>
            <a:ext cx="1525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090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410" y="2625725"/>
            <a:ext cx="2060575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091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444" y="3430588"/>
            <a:ext cx="1601787" cy="87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092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672" y="1154437"/>
            <a:ext cx="3103984" cy="76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093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59" y="3562650"/>
            <a:ext cx="1525587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094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27" y="5594281"/>
            <a:ext cx="2060575" cy="57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095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387" y="2641731"/>
            <a:ext cx="1296987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096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6" y="1005497"/>
            <a:ext cx="2290272" cy="1141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097" name="Picture 1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24" y="917070"/>
            <a:ext cx="2321124" cy="11748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098" name="Picture 18" descr="sybase_yellow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318" y="4010888"/>
            <a:ext cx="171608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099" name="Picture 19" descr="objectivity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337" y="5495063"/>
            <a:ext cx="2182813" cy="70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00" name="Picture 20" descr="bea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906" y="4775882"/>
            <a:ext cx="950913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92627" y="2420888"/>
            <a:ext cx="8552129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1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F0DC28-6FD3-4DDC-8307-5956430F77AE}" type="slidenum">
              <a:rPr lang="en-US" altLang="ko-KR"/>
              <a:pPr/>
              <a:t>19</a:t>
            </a:fld>
            <a:endParaRPr lang="en-US" altLang="ko-KR" dirty="0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굴림" panose="020B0600000101010101" pitchFamily="50" charset="-127"/>
              </a:rPr>
              <a:t>DBMS Market </a:t>
            </a:r>
            <a:r>
              <a:rPr lang="en-US" altLang="ko-KR" sz="3200" dirty="0" smtClean="0">
                <a:ea typeface="굴림" panose="020B0600000101010101" pitchFamily="50" charset="-127"/>
              </a:rPr>
              <a:t>Share: World Wide (2011)</a:t>
            </a:r>
            <a:endParaRPr lang="en-US" altLang="ko-KR" sz="3200" dirty="0">
              <a:solidFill>
                <a:schemeClr val="tx2"/>
              </a:solidFill>
              <a:ea typeface="굴림" panose="020B0600000101010101" pitchFamily="50" charset="-127"/>
            </a:endParaRPr>
          </a:p>
        </p:txBody>
      </p:sp>
      <p:sp>
        <p:nvSpPr>
          <p:cNvPr id="349188" name="Text Box 4"/>
          <p:cNvSpPr txBox="1">
            <a:spLocks noChangeArrowheads="1"/>
          </p:cNvSpPr>
          <p:nvPr/>
        </p:nvSpPr>
        <p:spPr bwMode="auto">
          <a:xfrm>
            <a:off x="5004048" y="5537935"/>
            <a:ext cx="3490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2400" dirty="0">
                <a:latin typeface="Times New Roman" panose="02020603050405020304" pitchFamily="18" charset="0"/>
              </a:rPr>
              <a:t>Source: Gartner Dataquest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1135" y="1124744"/>
            <a:ext cx="76328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리서치 전문회사 </a:t>
            </a:r>
            <a:r>
              <a:rPr lang="ko-KR" altLang="ko-KR" dirty="0" err="1" smtClean="0">
                <a:hlinkClick r:id="rId3" action="ppaction://hlinkfile" tooltip="가트너"/>
              </a:rPr>
              <a:t>가트너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ko-KR" dirty="0" smtClean="0"/>
              <a:t>2011</a:t>
            </a:r>
            <a:r>
              <a:rPr lang="ko-KR" altLang="ko-KR" dirty="0"/>
              <a:t>년 매출기준 TOP 5 상용 </a:t>
            </a:r>
            <a:r>
              <a:rPr lang="ko-KR" altLang="ko-KR" dirty="0" err="1"/>
              <a:t>관계형</a:t>
            </a:r>
            <a:r>
              <a:rPr lang="ko-KR" altLang="ko-KR" dirty="0"/>
              <a:t> 데이터베이스 </a:t>
            </a:r>
            <a:r>
              <a:rPr lang="ko-KR" altLang="ko-KR" dirty="0" smtClean="0"/>
              <a:t>업체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ko-KR" dirty="0" smtClean="0"/>
              <a:t> </a:t>
            </a:r>
            <a:r>
              <a:rPr lang="en-US" altLang="ko-KR" dirty="0" smtClean="0"/>
              <a:t>Oracle </a:t>
            </a:r>
            <a:r>
              <a:rPr lang="ko-KR" altLang="ko-KR" dirty="0" smtClean="0"/>
              <a:t>(48.8%)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smtClean="0"/>
              <a:t>I</a:t>
            </a:r>
            <a:r>
              <a:rPr lang="ko-KR" altLang="ko-KR" dirty="0" smtClean="0"/>
              <a:t>BM</a:t>
            </a:r>
            <a:r>
              <a:rPr lang="en-US" altLang="ko-KR" dirty="0" smtClean="0"/>
              <a:t> </a:t>
            </a:r>
            <a:r>
              <a:rPr lang="ko-KR" altLang="ko-KR" dirty="0" smtClean="0"/>
              <a:t>(20.2%)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 smtClean="0"/>
              <a:t>MicroSoft</a:t>
            </a:r>
            <a:r>
              <a:rPr lang="en-US" altLang="ko-KR" dirty="0" smtClean="0"/>
              <a:t> </a:t>
            </a:r>
            <a:r>
              <a:rPr lang="ko-KR" altLang="ko-KR" dirty="0" smtClean="0"/>
              <a:t>(</a:t>
            </a:r>
            <a:r>
              <a:rPr lang="ko-KR" altLang="ko-KR" dirty="0"/>
              <a:t>17.0</a:t>
            </a:r>
            <a:r>
              <a:rPr lang="ko-KR" altLang="ko-KR" dirty="0" smtClean="0"/>
              <a:t>%)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 SAP </a:t>
            </a:r>
            <a:r>
              <a:rPr lang="ko-KR" altLang="ko-KR" dirty="0" smtClean="0"/>
              <a:t>(4.6%)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 smtClean="0"/>
              <a:t>TeraData</a:t>
            </a:r>
            <a:r>
              <a:rPr lang="en-US" altLang="ko-KR" dirty="0" smtClean="0"/>
              <a:t> </a:t>
            </a:r>
            <a:r>
              <a:rPr lang="ko-KR" altLang="ko-KR" dirty="0" smtClean="0"/>
              <a:t>(3.7%)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266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D2CDA-0B30-4F62-9332-7E32C7568531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07950"/>
            <a:ext cx="8413750" cy="1143000"/>
          </a:xfrm>
        </p:spPr>
        <p:txBody>
          <a:bodyPr/>
          <a:lstStyle/>
          <a:p>
            <a:r>
              <a:rPr lang="en-US" altLang="ko-KR" sz="3200">
                <a:ea typeface="굴림" panose="020B0600000101010101" pitchFamily="50" charset="-127"/>
              </a:rPr>
              <a:t>Data Base Management System (DBMS)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569325" cy="44577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Basic functionalities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Store and Retrieve </a:t>
            </a:r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massive data</a:t>
            </a:r>
            <a:r>
              <a:rPr lang="en-US" altLang="ko-KR">
                <a:ea typeface="굴림" panose="020B0600000101010101" pitchFamily="50" charset="-127"/>
              </a:rPr>
              <a:t> effectively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Provide </a:t>
            </a:r>
            <a:r>
              <a:rPr lang="en-US" altLang="ko-KR">
                <a:latin typeface="Verdana" panose="020B0604030504040204" pitchFamily="34" charset="0"/>
                <a:ea typeface="굴림" panose="020B0600000101010101" pitchFamily="50" charset="-127"/>
              </a:rPr>
              <a:t>“</a:t>
            </a:r>
            <a:r>
              <a:rPr lang="en-US" altLang="ko-KR">
                <a:ea typeface="굴림" panose="020B0600000101010101" pitchFamily="50" charset="-127"/>
              </a:rPr>
              <a:t>ad-hoc</a:t>
            </a:r>
            <a:r>
              <a:rPr lang="en-US" altLang="ko-KR">
                <a:latin typeface="Verdana" panose="020B0604030504040204" pitchFamily="34" charset="0"/>
                <a:ea typeface="굴림" panose="020B0600000101010101" pitchFamily="50" charset="-127"/>
              </a:rPr>
              <a:t>”</a:t>
            </a: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queries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Provide concurrent accesses to data (</a:t>
            </a:r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transaction</a:t>
            </a:r>
            <a:r>
              <a:rPr lang="en-US" altLang="ko-KR">
                <a:ea typeface="굴림" panose="020B0600000101010101" pitchFamily="50" charset="-127"/>
              </a:rPr>
              <a:t>)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Keep the integrity of data (</a:t>
            </a:r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recovery</a:t>
            </a:r>
            <a:r>
              <a:rPr lang="en-US" altLang="ko-KR">
                <a:ea typeface="굴림" panose="020B0600000101010101" pitchFamily="50" charset="-127"/>
              </a:rPr>
              <a:t>) despite of failures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Provide </a:t>
            </a:r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standard platform</a:t>
            </a:r>
            <a:r>
              <a:rPr lang="en-US" altLang="ko-KR">
                <a:ea typeface="굴림" panose="020B0600000101010101" pitchFamily="50" charset="-127"/>
              </a:rPr>
              <a:t> for application SWs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Enforce </a:t>
            </a:r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security</a:t>
            </a:r>
            <a:r>
              <a:rPr lang="en-US" altLang="ko-KR">
                <a:ea typeface="굴림" panose="020B0600000101010101" pitchFamily="50" charset="-127"/>
              </a:rPr>
              <a:t> constraints on data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2843213" y="5373688"/>
            <a:ext cx="1871662" cy="1181100"/>
          </a:xfrm>
          <a:prstGeom prst="rect">
            <a:avLst/>
          </a:prstGeom>
          <a:gradFill rotWithShape="0">
            <a:gsLst>
              <a:gs pos="0">
                <a:srgbClr val="CCECFF">
                  <a:gamma/>
                  <a:tint val="13725"/>
                  <a:invGamma/>
                </a:srgbClr>
              </a:gs>
              <a:gs pos="100000">
                <a:srgbClr val="CCECFF"/>
              </a:gs>
            </a:gsLst>
            <a:lin ang="5400000" scaled="1"/>
          </a:gra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/>
            <a:endParaRPr lang="ko-KR" altLang="ko-KR" sz="2400">
              <a:latin typeface="Times New Roman" panose="02020603050405020304" pitchFamily="18" charset="0"/>
            </a:endParaRPr>
          </a:p>
        </p:txBody>
      </p:sp>
      <p:sp>
        <p:nvSpPr>
          <p:cNvPr id="263174" name="AutoShape 6"/>
          <p:cNvSpPr>
            <a:spLocks noChangeArrowheads="1"/>
          </p:cNvSpPr>
          <p:nvPr/>
        </p:nvSpPr>
        <p:spPr bwMode="auto">
          <a:xfrm>
            <a:off x="3132138" y="5516563"/>
            <a:ext cx="1511300" cy="931862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6699FF">
                  <a:gamma/>
                  <a:shade val="58039"/>
                  <a:invGamma/>
                </a:srgbClr>
              </a:gs>
              <a:gs pos="50000">
                <a:srgbClr val="6699FF"/>
              </a:gs>
              <a:gs pos="100000">
                <a:srgbClr val="6699FF">
                  <a:gamma/>
                  <a:shade val="58039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Database</a:t>
            </a:r>
          </a:p>
        </p:txBody>
      </p:sp>
      <p:grpSp>
        <p:nvGrpSpPr>
          <p:cNvPr id="263175" name="Group 7"/>
          <p:cNvGrpSpPr>
            <a:grpSpLocks/>
          </p:cNvGrpSpPr>
          <p:nvPr/>
        </p:nvGrpSpPr>
        <p:grpSpPr bwMode="auto">
          <a:xfrm>
            <a:off x="6227763" y="5386388"/>
            <a:ext cx="2160587" cy="1471612"/>
            <a:chOff x="2592" y="1488"/>
            <a:chExt cx="2448" cy="2016"/>
          </a:xfrm>
        </p:grpSpPr>
        <p:grpSp>
          <p:nvGrpSpPr>
            <p:cNvPr id="263176" name="Group 8"/>
            <p:cNvGrpSpPr>
              <a:grpSpLocks/>
            </p:cNvGrpSpPr>
            <p:nvPr/>
          </p:nvGrpSpPr>
          <p:grpSpPr bwMode="auto">
            <a:xfrm>
              <a:off x="2592" y="1488"/>
              <a:ext cx="816" cy="2016"/>
              <a:chOff x="2592" y="1488"/>
              <a:chExt cx="816" cy="2016"/>
            </a:xfrm>
          </p:grpSpPr>
          <p:grpSp>
            <p:nvGrpSpPr>
              <p:cNvPr id="263177" name="Group 9"/>
              <p:cNvGrpSpPr>
                <a:grpSpLocks/>
              </p:cNvGrpSpPr>
              <p:nvPr/>
            </p:nvGrpSpPr>
            <p:grpSpPr bwMode="auto">
              <a:xfrm>
                <a:off x="2592" y="1488"/>
                <a:ext cx="816" cy="1008"/>
                <a:chOff x="3936" y="2112"/>
                <a:chExt cx="816" cy="1008"/>
              </a:xfrm>
            </p:grpSpPr>
            <p:sp>
              <p:nvSpPr>
                <p:cNvPr id="263178" name="Rectangle 10"/>
                <p:cNvSpPr>
                  <a:spLocks noChangeArrowheads="1"/>
                </p:cNvSpPr>
                <p:nvPr/>
              </p:nvSpPr>
              <p:spPr bwMode="auto">
                <a:xfrm>
                  <a:off x="3936" y="2112"/>
                  <a:ext cx="816" cy="288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71842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70000"/>
                    </a:lnSpc>
                  </a:pPr>
                  <a:r>
                    <a:rPr lang="en-US" altLang="ko-KR" sz="1600" i="1">
                      <a:latin typeface="Arial" panose="020B0604020202020204" pitchFamily="34" charset="0"/>
                    </a:rPr>
                    <a:t>Data</a:t>
                  </a:r>
                </a:p>
              </p:txBody>
            </p:sp>
            <p:grpSp>
              <p:nvGrpSpPr>
                <p:cNvPr id="263179" name="Group 11"/>
                <p:cNvGrpSpPr>
                  <a:grpSpLocks/>
                </p:cNvGrpSpPr>
                <p:nvPr/>
              </p:nvGrpSpPr>
              <p:grpSpPr bwMode="auto">
                <a:xfrm>
                  <a:off x="3936" y="2640"/>
                  <a:ext cx="816" cy="480"/>
                  <a:chOff x="816" y="2544"/>
                  <a:chExt cx="672" cy="480"/>
                </a:xfrm>
              </p:grpSpPr>
              <p:sp>
                <p:nvSpPr>
                  <p:cNvPr id="26318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2544"/>
                    <a:ext cx="672" cy="240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71842" dir="2700000" algn="ctr" rotWithShape="0">
                            <a:srgbClr val="DDDDDD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r>
                      <a:rPr lang="en-US" altLang="ko-KR" sz="1600" i="1">
                        <a:latin typeface="Arial" panose="020B0604020202020204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26318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2784"/>
                    <a:ext cx="672" cy="240"/>
                  </a:xfrm>
                  <a:prstGeom prst="rect">
                    <a:avLst/>
                  </a:prstGeom>
                  <a:solidFill>
                    <a:srgbClr val="CC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71842" dir="2700000" algn="ctr" rotWithShape="0">
                            <a:srgbClr val="DDDDDD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r>
                      <a:rPr lang="en-US" altLang="ko-KR" sz="1600" i="1">
                        <a:latin typeface="Arial" panose="020B0604020202020204" pitchFamily="34" charset="0"/>
                      </a:rPr>
                      <a:t>Data</a:t>
                    </a:r>
                  </a:p>
                </p:txBody>
              </p:sp>
            </p:grpSp>
            <p:sp>
              <p:nvSpPr>
                <p:cNvPr id="263182" name="Rectangle 14"/>
                <p:cNvSpPr>
                  <a:spLocks noChangeArrowheads="1"/>
                </p:cNvSpPr>
                <p:nvPr/>
              </p:nvSpPr>
              <p:spPr bwMode="auto">
                <a:xfrm>
                  <a:off x="3936" y="2400"/>
                  <a:ext cx="816" cy="240"/>
                </a:xfrm>
                <a:prstGeom prst="rect">
                  <a:avLst/>
                </a:prstGeom>
                <a:solidFill>
                  <a:srgbClr val="FF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71842" dir="2700000" algn="ctr" rotWithShape="0">
                          <a:srgbClr val="DDDDDD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ko-KR" sz="1600" i="1">
                      <a:latin typeface="Arial" panose="020B0604020202020204" pitchFamily="34" charset="0"/>
                    </a:rPr>
                    <a:t>Data</a:t>
                  </a:r>
                </a:p>
              </p:txBody>
            </p:sp>
          </p:grpSp>
          <p:sp>
            <p:nvSpPr>
              <p:cNvPr id="263183" name="Rectangle 15"/>
              <p:cNvSpPr>
                <a:spLocks noChangeArrowheads="1"/>
              </p:cNvSpPr>
              <p:nvPr/>
            </p:nvSpPr>
            <p:spPr bwMode="auto">
              <a:xfrm>
                <a:off x="2592" y="2496"/>
                <a:ext cx="816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70000"/>
                  </a:lnSpc>
                </a:pPr>
                <a:r>
                  <a:rPr lang="en-US" altLang="ko-KR" sz="1600" i="1">
                    <a:latin typeface="Arial" panose="020B0604020202020204" pitchFamily="34" charset="0"/>
                  </a:rPr>
                  <a:t>Data</a:t>
                </a:r>
              </a:p>
            </p:txBody>
          </p:sp>
          <p:grpSp>
            <p:nvGrpSpPr>
              <p:cNvPr id="263184" name="Group 16"/>
              <p:cNvGrpSpPr>
                <a:grpSpLocks/>
              </p:cNvGrpSpPr>
              <p:nvPr/>
            </p:nvGrpSpPr>
            <p:grpSpPr bwMode="auto">
              <a:xfrm>
                <a:off x="2592" y="2784"/>
                <a:ext cx="816" cy="720"/>
                <a:chOff x="2592" y="2784"/>
                <a:chExt cx="816" cy="720"/>
              </a:xfrm>
            </p:grpSpPr>
            <p:grpSp>
              <p:nvGrpSpPr>
                <p:cNvPr id="263185" name="Group 17"/>
                <p:cNvGrpSpPr>
                  <a:grpSpLocks/>
                </p:cNvGrpSpPr>
                <p:nvPr/>
              </p:nvGrpSpPr>
              <p:grpSpPr bwMode="auto">
                <a:xfrm>
                  <a:off x="2592" y="3024"/>
                  <a:ext cx="816" cy="480"/>
                  <a:chOff x="816" y="2544"/>
                  <a:chExt cx="672" cy="480"/>
                </a:xfrm>
              </p:grpSpPr>
              <p:sp>
                <p:nvSpPr>
                  <p:cNvPr id="26318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2544"/>
                    <a:ext cx="672" cy="240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71842" dir="2700000" algn="ctr" rotWithShape="0">
                            <a:srgbClr val="DDDDDD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r>
                      <a:rPr lang="en-US" altLang="ko-KR" sz="1600" i="1">
                        <a:latin typeface="Arial" panose="020B0604020202020204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26318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2784"/>
                    <a:ext cx="672" cy="240"/>
                  </a:xfrm>
                  <a:prstGeom prst="rect">
                    <a:avLst/>
                  </a:prstGeom>
                  <a:solidFill>
                    <a:srgbClr val="CC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71842" dir="2700000" algn="ctr" rotWithShape="0">
                            <a:srgbClr val="DDDDDD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r>
                      <a:rPr lang="en-US" altLang="ko-KR" sz="1600" i="1">
                        <a:latin typeface="Arial" panose="020B0604020202020204" pitchFamily="34" charset="0"/>
                      </a:rPr>
                      <a:t>Data</a:t>
                    </a:r>
                  </a:p>
                </p:txBody>
              </p:sp>
            </p:grpSp>
            <p:sp>
              <p:nvSpPr>
                <p:cNvPr id="263188" name="Rectangle 20"/>
                <p:cNvSpPr>
                  <a:spLocks noChangeArrowheads="1"/>
                </p:cNvSpPr>
                <p:nvPr/>
              </p:nvSpPr>
              <p:spPr bwMode="auto">
                <a:xfrm>
                  <a:off x="2592" y="2784"/>
                  <a:ext cx="816" cy="240"/>
                </a:xfrm>
                <a:prstGeom prst="rect">
                  <a:avLst/>
                </a:prstGeom>
                <a:solidFill>
                  <a:srgbClr val="FF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71842" dir="2700000" algn="ctr" rotWithShape="0">
                          <a:srgbClr val="DDDDDD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ko-KR" sz="1600" i="1">
                      <a:latin typeface="Arial" panose="020B0604020202020204" pitchFamily="34" charset="0"/>
                    </a:rPr>
                    <a:t>Data</a:t>
                  </a:r>
                </a:p>
              </p:txBody>
            </p:sp>
          </p:grpSp>
        </p:grpSp>
        <p:grpSp>
          <p:nvGrpSpPr>
            <p:cNvPr id="263189" name="Group 21"/>
            <p:cNvGrpSpPr>
              <a:grpSpLocks/>
            </p:cNvGrpSpPr>
            <p:nvPr/>
          </p:nvGrpSpPr>
          <p:grpSpPr bwMode="auto">
            <a:xfrm>
              <a:off x="3408" y="1488"/>
              <a:ext cx="816" cy="1008"/>
              <a:chOff x="3408" y="1488"/>
              <a:chExt cx="816" cy="1008"/>
            </a:xfrm>
          </p:grpSpPr>
          <p:grpSp>
            <p:nvGrpSpPr>
              <p:cNvPr id="263190" name="Group 22"/>
              <p:cNvGrpSpPr>
                <a:grpSpLocks/>
              </p:cNvGrpSpPr>
              <p:nvPr/>
            </p:nvGrpSpPr>
            <p:grpSpPr bwMode="auto">
              <a:xfrm>
                <a:off x="3408" y="1488"/>
                <a:ext cx="816" cy="720"/>
                <a:chOff x="2592" y="2784"/>
                <a:chExt cx="816" cy="720"/>
              </a:xfrm>
            </p:grpSpPr>
            <p:grpSp>
              <p:nvGrpSpPr>
                <p:cNvPr id="263191" name="Group 23"/>
                <p:cNvGrpSpPr>
                  <a:grpSpLocks/>
                </p:cNvGrpSpPr>
                <p:nvPr/>
              </p:nvGrpSpPr>
              <p:grpSpPr bwMode="auto">
                <a:xfrm>
                  <a:off x="2592" y="3024"/>
                  <a:ext cx="816" cy="480"/>
                  <a:chOff x="816" y="2544"/>
                  <a:chExt cx="672" cy="480"/>
                </a:xfrm>
              </p:grpSpPr>
              <p:sp>
                <p:nvSpPr>
                  <p:cNvPr id="26319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2544"/>
                    <a:ext cx="672" cy="240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71842" dir="2700000" algn="ctr" rotWithShape="0">
                            <a:srgbClr val="DDDDDD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r>
                      <a:rPr lang="en-US" altLang="ko-KR" sz="1600" i="1">
                        <a:latin typeface="Arial" panose="020B0604020202020204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263193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2784"/>
                    <a:ext cx="672" cy="240"/>
                  </a:xfrm>
                  <a:prstGeom prst="rect">
                    <a:avLst/>
                  </a:prstGeom>
                  <a:solidFill>
                    <a:srgbClr val="CC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71842" dir="2700000" algn="ctr" rotWithShape="0">
                            <a:srgbClr val="DDDDDD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r>
                      <a:rPr lang="en-US" altLang="ko-KR" sz="1600" i="1">
                        <a:latin typeface="Arial" panose="020B0604020202020204" pitchFamily="34" charset="0"/>
                      </a:rPr>
                      <a:t>Data</a:t>
                    </a:r>
                  </a:p>
                </p:txBody>
              </p:sp>
            </p:grpSp>
            <p:sp>
              <p:nvSpPr>
                <p:cNvPr id="263194" name="Rectangle 26"/>
                <p:cNvSpPr>
                  <a:spLocks noChangeArrowheads="1"/>
                </p:cNvSpPr>
                <p:nvPr/>
              </p:nvSpPr>
              <p:spPr bwMode="auto">
                <a:xfrm>
                  <a:off x="2592" y="2784"/>
                  <a:ext cx="816" cy="240"/>
                </a:xfrm>
                <a:prstGeom prst="rect">
                  <a:avLst/>
                </a:prstGeom>
                <a:solidFill>
                  <a:srgbClr val="FF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71842" dir="2700000" algn="ctr" rotWithShape="0">
                          <a:srgbClr val="DDDDDD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ko-KR" sz="1600" i="1">
                      <a:latin typeface="Arial" panose="020B0604020202020204" pitchFamily="34" charset="0"/>
                    </a:rPr>
                    <a:t>Data</a:t>
                  </a:r>
                </a:p>
              </p:txBody>
            </p:sp>
          </p:grpSp>
          <p:sp>
            <p:nvSpPr>
              <p:cNvPr id="263195" name="Rectangle 27"/>
              <p:cNvSpPr>
                <a:spLocks noChangeArrowheads="1"/>
              </p:cNvSpPr>
              <p:nvPr/>
            </p:nvSpPr>
            <p:spPr bwMode="auto">
              <a:xfrm>
                <a:off x="3408" y="2208"/>
                <a:ext cx="816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70000"/>
                  </a:lnSpc>
                </a:pPr>
                <a:r>
                  <a:rPr lang="en-US" altLang="ko-KR" sz="1600" i="1">
                    <a:latin typeface="Arial" panose="020B0604020202020204" pitchFamily="34" charset="0"/>
                  </a:rPr>
                  <a:t>Data</a:t>
                </a:r>
              </a:p>
            </p:txBody>
          </p:sp>
        </p:grpSp>
        <p:grpSp>
          <p:nvGrpSpPr>
            <p:cNvPr id="263196" name="Group 28"/>
            <p:cNvGrpSpPr>
              <a:grpSpLocks/>
            </p:cNvGrpSpPr>
            <p:nvPr/>
          </p:nvGrpSpPr>
          <p:grpSpPr bwMode="auto">
            <a:xfrm>
              <a:off x="3408" y="2496"/>
              <a:ext cx="816" cy="1008"/>
              <a:chOff x="3408" y="1488"/>
              <a:chExt cx="816" cy="1008"/>
            </a:xfrm>
          </p:grpSpPr>
          <p:grpSp>
            <p:nvGrpSpPr>
              <p:cNvPr id="263197" name="Group 29"/>
              <p:cNvGrpSpPr>
                <a:grpSpLocks/>
              </p:cNvGrpSpPr>
              <p:nvPr/>
            </p:nvGrpSpPr>
            <p:grpSpPr bwMode="auto">
              <a:xfrm>
                <a:off x="3408" y="1488"/>
                <a:ext cx="816" cy="720"/>
                <a:chOff x="2592" y="2784"/>
                <a:chExt cx="816" cy="720"/>
              </a:xfrm>
            </p:grpSpPr>
            <p:grpSp>
              <p:nvGrpSpPr>
                <p:cNvPr id="263198" name="Group 30"/>
                <p:cNvGrpSpPr>
                  <a:grpSpLocks/>
                </p:cNvGrpSpPr>
                <p:nvPr/>
              </p:nvGrpSpPr>
              <p:grpSpPr bwMode="auto">
                <a:xfrm>
                  <a:off x="2592" y="3024"/>
                  <a:ext cx="816" cy="480"/>
                  <a:chOff x="816" y="2544"/>
                  <a:chExt cx="672" cy="480"/>
                </a:xfrm>
              </p:grpSpPr>
              <p:sp>
                <p:nvSpPr>
                  <p:cNvPr id="263199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2544"/>
                    <a:ext cx="672" cy="240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71842" dir="2700000" algn="ctr" rotWithShape="0">
                            <a:srgbClr val="DDDDDD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r>
                      <a:rPr lang="en-US" altLang="ko-KR" sz="1600" i="1">
                        <a:latin typeface="Arial" panose="020B0604020202020204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263200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2784"/>
                    <a:ext cx="672" cy="240"/>
                  </a:xfrm>
                  <a:prstGeom prst="rect">
                    <a:avLst/>
                  </a:prstGeom>
                  <a:solidFill>
                    <a:srgbClr val="CC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71842" dir="2700000" algn="ctr" rotWithShape="0">
                            <a:srgbClr val="DDDDDD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r>
                      <a:rPr lang="en-US" altLang="ko-KR" sz="1600" i="1">
                        <a:latin typeface="Arial" panose="020B0604020202020204" pitchFamily="34" charset="0"/>
                      </a:rPr>
                      <a:t>Data</a:t>
                    </a:r>
                  </a:p>
                </p:txBody>
              </p:sp>
            </p:grpSp>
            <p:sp>
              <p:nvSpPr>
                <p:cNvPr id="263201" name="Rectangle 33"/>
                <p:cNvSpPr>
                  <a:spLocks noChangeArrowheads="1"/>
                </p:cNvSpPr>
                <p:nvPr/>
              </p:nvSpPr>
              <p:spPr bwMode="auto">
                <a:xfrm>
                  <a:off x="2592" y="2784"/>
                  <a:ext cx="816" cy="240"/>
                </a:xfrm>
                <a:prstGeom prst="rect">
                  <a:avLst/>
                </a:prstGeom>
                <a:solidFill>
                  <a:srgbClr val="FF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71842" dir="2700000" algn="ctr" rotWithShape="0">
                          <a:srgbClr val="DDDDDD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ko-KR" sz="1600" i="1">
                      <a:latin typeface="Arial" panose="020B0604020202020204" pitchFamily="34" charset="0"/>
                    </a:rPr>
                    <a:t>Data</a:t>
                  </a:r>
                </a:p>
              </p:txBody>
            </p:sp>
          </p:grpSp>
          <p:sp>
            <p:nvSpPr>
              <p:cNvPr id="263202" name="Rectangle 34"/>
              <p:cNvSpPr>
                <a:spLocks noChangeArrowheads="1"/>
              </p:cNvSpPr>
              <p:nvPr/>
            </p:nvSpPr>
            <p:spPr bwMode="auto">
              <a:xfrm>
                <a:off x="3408" y="2208"/>
                <a:ext cx="816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70000"/>
                  </a:lnSpc>
                </a:pPr>
                <a:r>
                  <a:rPr lang="en-US" altLang="ko-KR" sz="1600" i="1">
                    <a:latin typeface="Arial" panose="020B0604020202020204" pitchFamily="34" charset="0"/>
                  </a:rPr>
                  <a:t>Data</a:t>
                </a:r>
              </a:p>
            </p:txBody>
          </p:sp>
        </p:grpSp>
        <p:grpSp>
          <p:nvGrpSpPr>
            <p:cNvPr id="263203" name="Group 35"/>
            <p:cNvGrpSpPr>
              <a:grpSpLocks/>
            </p:cNvGrpSpPr>
            <p:nvPr/>
          </p:nvGrpSpPr>
          <p:grpSpPr bwMode="auto">
            <a:xfrm>
              <a:off x="4224" y="1488"/>
              <a:ext cx="816" cy="2016"/>
              <a:chOff x="2592" y="1488"/>
              <a:chExt cx="816" cy="2016"/>
            </a:xfrm>
          </p:grpSpPr>
          <p:grpSp>
            <p:nvGrpSpPr>
              <p:cNvPr id="263204" name="Group 36"/>
              <p:cNvGrpSpPr>
                <a:grpSpLocks/>
              </p:cNvGrpSpPr>
              <p:nvPr/>
            </p:nvGrpSpPr>
            <p:grpSpPr bwMode="auto">
              <a:xfrm>
                <a:off x="2592" y="1488"/>
                <a:ext cx="816" cy="1008"/>
                <a:chOff x="3936" y="2112"/>
                <a:chExt cx="816" cy="1008"/>
              </a:xfrm>
            </p:grpSpPr>
            <p:sp>
              <p:nvSpPr>
                <p:cNvPr id="263205" name="Rectangle 37"/>
                <p:cNvSpPr>
                  <a:spLocks noChangeArrowheads="1"/>
                </p:cNvSpPr>
                <p:nvPr/>
              </p:nvSpPr>
              <p:spPr bwMode="auto">
                <a:xfrm>
                  <a:off x="3936" y="2112"/>
                  <a:ext cx="816" cy="288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71842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70000"/>
                    </a:lnSpc>
                  </a:pPr>
                  <a:r>
                    <a:rPr lang="en-US" altLang="ko-KR" sz="1600" i="1">
                      <a:latin typeface="Arial" panose="020B0604020202020204" pitchFamily="34" charset="0"/>
                    </a:rPr>
                    <a:t>Data</a:t>
                  </a:r>
                </a:p>
              </p:txBody>
            </p:sp>
            <p:grpSp>
              <p:nvGrpSpPr>
                <p:cNvPr id="263206" name="Group 38"/>
                <p:cNvGrpSpPr>
                  <a:grpSpLocks/>
                </p:cNvGrpSpPr>
                <p:nvPr/>
              </p:nvGrpSpPr>
              <p:grpSpPr bwMode="auto">
                <a:xfrm>
                  <a:off x="3936" y="2640"/>
                  <a:ext cx="816" cy="480"/>
                  <a:chOff x="816" y="2544"/>
                  <a:chExt cx="672" cy="480"/>
                </a:xfrm>
              </p:grpSpPr>
              <p:sp>
                <p:nvSpPr>
                  <p:cNvPr id="26320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2544"/>
                    <a:ext cx="672" cy="240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71842" dir="2700000" algn="ctr" rotWithShape="0">
                            <a:srgbClr val="DDDDDD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r>
                      <a:rPr lang="en-US" altLang="ko-KR" sz="1600" i="1">
                        <a:latin typeface="Arial" panose="020B0604020202020204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263208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2784"/>
                    <a:ext cx="672" cy="240"/>
                  </a:xfrm>
                  <a:prstGeom prst="rect">
                    <a:avLst/>
                  </a:prstGeom>
                  <a:solidFill>
                    <a:srgbClr val="CC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71842" dir="2700000" algn="ctr" rotWithShape="0">
                            <a:srgbClr val="DDDDDD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r>
                      <a:rPr lang="en-US" altLang="ko-KR" sz="1600" i="1">
                        <a:latin typeface="Arial" panose="020B0604020202020204" pitchFamily="34" charset="0"/>
                      </a:rPr>
                      <a:t>Data</a:t>
                    </a:r>
                  </a:p>
                </p:txBody>
              </p:sp>
            </p:grpSp>
            <p:sp>
              <p:nvSpPr>
                <p:cNvPr id="263209" name="Rectangle 41"/>
                <p:cNvSpPr>
                  <a:spLocks noChangeArrowheads="1"/>
                </p:cNvSpPr>
                <p:nvPr/>
              </p:nvSpPr>
              <p:spPr bwMode="auto">
                <a:xfrm>
                  <a:off x="3936" y="2400"/>
                  <a:ext cx="816" cy="240"/>
                </a:xfrm>
                <a:prstGeom prst="rect">
                  <a:avLst/>
                </a:prstGeom>
                <a:solidFill>
                  <a:srgbClr val="FF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71842" dir="2700000" algn="ctr" rotWithShape="0">
                          <a:srgbClr val="DDDDDD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ko-KR" sz="1600" i="1">
                      <a:latin typeface="Arial" panose="020B0604020202020204" pitchFamily="34" charset="0"/>
                    </a:rPr>
                    <a:t>Data</a:t>
                  </a:r>
                </a:p>
              </p:txBody>
            </p:sp>
          </p:grpSp>
          <p:sp>
            <p:nvSpPr>
              <p:cNvPr id="263210" name="Rectangle 42"/>
              <p:cNvSpPr>
                <a:spLocks noChangeArrowheads="1"/>
              </p:cNvSpPr>
              <p:nvPr/>
            </p:nvSpPr>
            <p:spPr bwMode="auto">
              <a:xfrm>
                <a:off x="2592" y="2496"/>
                <a:ext cx="816" cy="2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70000"/>
                  </a:lnSpc>
                </a:pPr>
                <a:r>
                  <a:rPr lang="en-US" altLang="ko-KR" sz="1600" i="1">
                    <a:latin typeface="Arial" panose="020B0604020202020204" pitchFamily="34" charset="0"/>
                  </a:rPr>
                  <a:t>Data</a:t>
                </a:r>
              </a:p>
            </p:txBody>
          </p:sp>
          <p:grpSp>
            <p:nvGrpSpPr>
              <p:cNvPr id="263211" name="Group 43"/>
              <p:cNvGrpSpPr>
                <a:grpSpLocks/>
              </p:cNvGrpSpPr>
              <p:nvPr/>
            </p:nvGrpSpPr>
            <p:grpSpPr bwMode="auto">
              <a:xfrm>
                <a:off x="2592" y="2784"/>
                <a:ext cx="816" cy="720"/>
                <a:chOff x="2592" y="2784"/>
                <a:chExt cx="816" cy="720"/>
              </a:xfrm>
            </p:grpSpPr>
            <p:grpSp>
              <p:nvGrpSpPr>
                <p:cNvPr id="263212" name="Group 44"/>
                <p:cNvGrpSpPr>
                  <a:grpSpLocks/>
                </p:cNvGrpSpPr>
                <p:nvPr/>
              </p:nvGrpSpPr>
              <p:grpSpPr bwMode="auto">
                <a:xfrm>
                  <a:off x="2592" y="3024"/>
                  <a:ext cx="816" cy="480"/>
                  <a:chOff x="816" y="2544"/>
                  <a:chExt cx="672" cy="480"/>
                </a:xfrm>
              </p:grpSpPr>
              <p:sp>
                <p:nvSpPr>
                  <p:cNvPr id="263213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2544"/>
                    <a:ext cx="672" cy="240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71842" dir="2700000" algn="ctr" rotWithShape="0">
                            <a:srgbClr val="DDDDDD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r>
                      <a:rPr lang="en-US" altLang="ko-KR" sz="1600" i="1">
                        <a:latin typeface="Arial" panose="020B0604020202020204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263214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2784"/>
                    <a:ext cx="672" cy="240"/>
                  </a:xfrm>
                  <a:prstGeom prst="rect">
                    <a:avLst/>
                  </a:prstGeom>
                  <a:solidFill>
                    <a:srgbClr val="CC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71842" dir="2700000" algn="ctr" rotWithShape="0">
                            <a:srgbClr val="DDDDDD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r>
                      <a:rPr lang="en-US" altLang="ko-KR" sz="1600" i="1">
                        <a:latin typeface="Arial" panose="020B0604020202020204" pitchFamily="34" charset="0"/>
                      </a:rPr>
                      <a:t>Data</a:t>
                    </a:r>
                  </a:p>
                </p:txBody>
              </p:sp>
            </p:grpSp>
            <p:sp>
              <p:nvSpPr>
                <p:cNvPr id="263215" name="Rectangle 47"/>
                <p:cNvSpPr>
                  <a:spLocks noChangeArrowheads="1"/>
                </p:cNvSpPr>
                <p:nvPr/>
              </p:nvSpPr>
              <p:spPr bwMode="auto">
                <a:xfrm>
                  <a:off x="2592" y="2784"/>
                  <a:ext cx="816" cy="240"/>
                </a:xfrm>
                <a:prstGeom prst="rect">
                  <a:avLst/>
                </a:prstGeom>
                <a:solidFill>
                  <a:srgbClr val="FF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71842" dir="2700000" algn="ctr" rotWithShape="0">
                          <a:srgbClr val="DDDDDD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ko-KR" sz="1600" i="1">
                      <a:latin typeface="Arial" panose="020B0604020202020204" pitchFamily="34" charset="0"/>
                    </a:rPr>
                    <a:t>Data</a:t>
                  </a:r>
                </a:p>
              </p:txBody>
            </p:sp>
          </p:grpSp>
        </p:grpSp>
      </p:grpSp>
      <p:sp>
        <p:nvSpPr>
          <p:cNvPr id="263216" name="AutoShape 48"/>
          <p:cNvSpPr>
            <a:spLocks noChangeArrowheads="1"/>
          </p:cNvSpPr>
          <p:nvPr/>
        </p:nvSpPr>
        <p:spPr bwMode="auto">
          <a:xfrm rot="10800000">
            <a:off x="4643438" y="5516563"/>
            <a:ext cx="1511300" cy="731837"/>
          </a:xfrm>
          <a:custGeom>
            <a:avLst/>
            <a:gdLst>
              <a:gd name="G0" fmla="+- 15503 0 0"/>
              <a:gd name="G1" fmla="+- 5031 0 0"/>
              <a:gd name="G2" fmla="+- 21600 0 5031"/>
              <a:gd name="G3" fmla="+- 10800 0 5031"/>
              <a:gd name="G4" fmla="+- 21600 0 15503"/>
              <a:gd name="G5" fmla="*/ G4 G3 10800"/>
              <a:gd name="G6" fmla="+- 21600 0 G5"/>
              <a:gd name="T0" fmla="*/ 15503 w 21600"/>
              <a:gd name="T1" fmla="*/ 0 h 21600"/>
              <a:gd name="T2" fmla="*/ 0 w 21600"/>
              <a:gd name="T3" fmla="*/ 10800 h 21600"/>
              <a:gd name="T4" fmla="*/ 15503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503" y="0"/>
                </a:moveTo>
                <a:lnTo>
                  <a:pt x="15503" y="5031"/>
                </a:lnTo>
                <a:lnTo>
                  <a:pt x="3375" y="5031"/>
                </a:lnTo>
                <a:lnTo>
                  <a:pt x="3375" y="16569"/>
                </a:lnTo>
                <a:lnTo>
                  <a:pt x="15503" y="16569"/>
                </a:lnTo>
                <a:lnTo>
                  <a:pt x="15503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031"/>
                </a:moveTo>
                <a:lnTo>
                  <a:pt x="1350" y="16569"/>
                </a:lnTo>
                <a:lnTo>
                  <a:pt x="2700" y="16569"/>
                </a:lnTo>
                <a:lnTo>
                  <a:pt x="2700" y="5031"/>
                </a:lnTo>
                <a:close/>
              </a:path>
              <a:path w="21600" h="21600">
                <a:moveTo>
                  <a:pt x="0" y="5031"/>
                </a:moveTo>
                <a:lnTo>
                  <a:pt x="0" y="16569"/>
                </a:lnTo>
                <a:lnTo>
                  <a:pt x="675" y="16569"/>
                </a:lnTo>
                <a:lnTo>
                  <a:pt x="675" y="5031"/>
                </a:lnTo>
                <a:close/>
              </a:path>
            </a:pathLst>
          </a:custGeom>
          <a:gradFill rotWithShape="0">
            <a:gsLst>
              <a:gs pos="0">
                <a:srgbClr val="CC0066"/>
              </a:gs>
              <a:gs pos="100000">
                <a:srgbClr val="CC0066">
                  <a:gamma/>
                  <a:tint val="36471"/>
                  <a:invGamma/>
                </a:srgbClr>
              </a:gs>
            </a:gsLst>
            <a:lin ang="0" scaled="1"/>
          </a:gradFill>
          <a:ln w="9525">
            <a:solidFill>
              <a:srgbClr val="CC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STORE</a:t>
            </a:r>
          </a:p>
        </p:txBody>
      </p:sp>
      <p:sp>
        <p:nvSpPr>
          <p:cNvPr id="263217" name="AutoShape 49"/>
          <p:cNvSpPr>
            <a:spLocks noChangeArrowheads="1"/>
          </p:cNvSpPr>
          <p:nvPr/>
        </p:nvSpPr>
        <p:spPr bwMode="auto">
          <a:xfrm rot="10800000">
            <a:off x="1042988" y="5516563"/>
            <a:ext cx="1871662" cy="731837"/>
          </a:xfrm>
          <a:custGeom>
            <a:avLst/>
            <a:gdLst>
              <a:gd name="G0" fmla="+- 15503 0 0"/>
              <a:gd name="G1" fmla="+- 5031 0 0"/>
              <a:gd name="G2" fmla="+- 21600 0 5031"/>
              <a:gd name="G3" fmla="+- 10800 0 5031"/>
              <a:gd name="G4" fmla="+- 21600 0 15503"/>
              <a:gd name="G5" fmla="*/ G4 G3 10800"/>
              <a:gd name="G6" fmla="+- 21600 0 G5"/>
              <a:gd name="T0" fmla="*/ 15503 w 21600"/>
              <a:gd name="T1" fmla="*/ 0 h 21600"/>
              <a:gd name="T2" fmla="*/ 0 w 21600"/>
              <a:gd name="T3" fmla="*/ 10800 h 21600"/>
              <a:gd name="T4" fmla="*/ 15503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503" y="0"/>
                </a:moveTo>
                <a:lnTo>
                  <a:pt x="15503" y="5031"/>
                </a:lnTo>
                <a:lnTo>
                  <a:pt x="3375" y="5031"/>
                </a:lnTo>
                <a:lnTo>
                  <a:pt x="3375" y="16569"/>
                </a:lnTo>
                <a:lnTo>
                  <a:pt x="15503" y="16569"/>
                </a:lnTo>
                <a:lnTo>
                  <a:pt x="15503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031"/>
                </a:moveTo>
                <a:lnTo>
                  <a:pt x="1350" y="16569"/>
                </a:lnTo>
                <a:lnTo>
                  <a:pt x="2700" y="16569"/>
                </a:lnTo>
                <a:lnTo>
                  <a:pt x="2700" y="5031"/>
                </a:lnTo>
                <a:close/>
              </a:path>
              <a:path w="21600" h="21600">
                <a:moveTo>
                  <a:pt x="0" y="5031"/>
                </a:moveTo>
                <a:lnTo>
                  <a:pt x="0" y="16569"/>
                </a:lnTo>
                <a:lnTo>
                  <a:pt x="675" y="16569"/>
                </a:lnTo>
                <a:lnTo>
                  <a:pt x="675" y="5031"/>
                </a:lnTo>
                <a:close/>
              </a:path>
            </a:pathLst>
          </a:custGeom>
          <a:gradFill rotWithShape="0">
            <a:gsLst>
              <a:gs pos="0">
                <a:srgbClr val="CC0066"/>
              </a:gs>
              <a:gs pos="100000">
                <a:srgbClr val="CC0066">
                  <a:gamma/>
                  <a:tint val="36471"/>
                  <a:invGamma/>
                </a:srgbClr>
              </a:gs>
            </a:gsLst>
            <a:lin ang="0" scaled="1"/>
          </a:gradFill>
          <a:ln w="9525">
            <a:solidFill>
              <a:srgbClr val="CC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eaLnBrk="1" latinLnBrk="1" hangingPunct="1">
              <a:spcBef>
                <a:spcPct val="50000"/>
              </a:spcBef>
            </a:pPr>
            <a:r>
              <a:rPr lang="en-US" altLang="ko-KR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RETREIVE</a:t>
            </a:r>
          </a:p>
        </p:txBody>
      </p:sp>
    </p:spTree>
    <p:extLst>
      <p:ext uri="{BB962C8B-B14F-4D97-AF65-F5344CB8AC3E}">
        <p14:creationId xmlns:p14="http://schemas.microsoft.com/office/powerpoint/2010/main" val="361245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국내 </a:t>
            </a:r>
            <a:r>
              <a:rPr lang="en-US" altLang="ko-KR" dirty="0" smtClean="0"/>
              <a:t>DBMS </a:t>
            </a:r>
            <a:r>
              <a:rPr lang="ko-KR" altLang="en-US" dirty="0" smtClean="0"/>
              <a:t>시장규모 </a:t>
            </a:r>
            <a:r>
              <a:rPr lang="en-US" altLang="ko-KR" dirty="0" smtClean="0"/>
              <a:t>(5</a:t>
            </a:r>
            <a:r>
              <a:rPr lang="ko-KR" altLang="en-US" dirty="0" err="1" smtClean="0"/>
              <a:t>천억원</a:t>
            </a:r>
            <a:r>
              <a:rPr lang="ko-KR" altLang="en-US" dirty="0" smtClean="0"/>
              <a:t> 내외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BEA1-8C34-49D0-B7CE-CE44E7E975A7}" type="slidenum">
              <a:rPr lang="ko-KR" altLang="en-US" smtClean="0"/>
              <a:pPr/>
              <a:t>20</a:t>
            </a:fld>
            <a:r>
              <a:rPr lang="en-US" altLang="ko-KR" smtClean="0"/>
              <a:t>/ 123</a:t>
            </a:r>
            <a:endParaRPr lang="ko-KR" altLang="en-US" dirty="0"/>
          </a:p>
        </p:txBody>
      </p:sp>
      <p:pic>
        <p:nvPicPr>
          <p:cNvPr id="3073" name="Picture 1" descr="http://www.comworld.co.kr/news/photo/images_atl/000/000/047/000000047692/000000047692-0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-9002713"/>
            <a:ext cx="57150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comworld.co.kr/news/photo/images_atl/000/000/047/000000047692/000000047692-00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-9002713"/>
            <a:ext cx="57150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http://www.comworld.co.kr/news/photo/images_atl/000/000/047/000000047692/000000047692-000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-9002713"/>
            <a:ext cx="5715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comworld.co.kr/news/photo/images_atl/000/000/047/000000047692/000000047692-000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-9002713"/>
            <a:ext cx="478155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www.comworld.co.kr/news/photo/images_atl/000/000/047/000000047692/000000047692-000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-9002713"/>
            <a:ext cx="54578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comworld.co.kr/news/photo/images_atl/000/000/047/000000047692/000000047692-0006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-9002713"/>
            <a:ext cx="474345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L-a1-더머슬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-9002713"/>
            <a:ext cx="62865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더보기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-9002713"/>
            <a:ext cx="3143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더보기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-9002713"/>
            <a:ext cx="3143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더보기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-9002713"/>
            <a:ext cx="3143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더보기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-9002713"/>
            <a:ext cx="3143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더보기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-9002713"/>
            <a:ext cx="3143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더보기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-9002713"/>
            <a:ext cx="3143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더보기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-9002713"/>
            <a:ext cx="3143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더보기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-9002713"/>
            <a:ext cx="3143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9" name="Picture 17" descr="http://www.comworld.co.kr/news/photo/images_atl/000/000/047/000000047692/000000047692-000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11" y="988856"/>
            <a:ext cx="7056784" cy="384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475656" y="3789040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2011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312122" y="3786601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2012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148589" y="3789040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5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국내 </a:t>
            </a:r>
            <a:r>
              <a:rPr lang="en-US" altLang="ko-KR" dirty="0" smtClean="0"/>
              <a:t>DBMS Market Share (2013)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BEA1-8C34-49D0-B7CE-CE44E7E975A7}" type="slidenum">
              <a:rPr lang="ko-KR" altLang="en-US" smtClean="0"/>
              <a:pPr/>
              <a:t>21</a:t>
            </a:fld>
            <a:r>
              <a:rPr lang="en-US" altLang="ko-KR" smtClean="0"/>
              <a:t>/ 123</a:t>
            </a:r>
            <a:endParaRPr lang="ko-KR" altLang="en-US" dirty="0"/>
          </a:p>
        </p:txBody>
      </p:sp>
      <p:pic>
        <p:nvPicPr>
          <p:cNvPr id="4098" name="Picture 2" descr="http://www.comworld.co.kr/news/photo/images_atl/000/000/047/000000047692/000000047692-000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74089"/>
            <a:ext cx="6120680" cy="580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55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94F508-C361-4A58-AFC5-972BB740BB95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675687" cy="669925"/>
          </a:xfrm>
        </p:spPr>
        <p:txBody>
          <a:bodyPr/>
          <a:lstStyle/>
          <a:p>
            <a:r>
              <a:rPr lang="en-US" altLang="ko-KR" sz="3200">
                <a:solidFill>
                  <a:schemeClr val="tx2"/>
                </a:solidFill>
                <a:ea typeface="굴림" panose="020B0600000101010101" pitchFamily="50" charset="-127"/>
              </a:rPr>
              <a:t>Lawrence Joseph Ellison</a:t>
            </a:r>
            <a:r>
              <a:rPr lang="en-US" altLang="ko-KR" sz="3200">
                <a:solidFill>
                  <a:schemeClr val="tx1"/>
                </a:solidFill>
                <a:ea typeface="굴림" panose="020B0600000101010101" pitchFamily="50" charset="-127"/>
              </a:rPr>
              <a:t> (Oracle Founder)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41438"/>
            <a:ext cx="6084888" cy="5216525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ko-KR" sz="2000" b="1" dirty="0" err="1">
                <a:solidFill>
                  <a:schemeClr val="tx1"/>
                </a:solidFill>
                <a:ea typeface="굴림" panose="020B0600000101010101" pitchFamily="50" charset="-127"/>
              </a:rPr>
              <a:t>Univ</a:t>
            </a:r>
            <a:r>
              <a:rPr lang="en-US" altLang="ko-KR" sz="2000" b="1" dirty="0">
                <a:solidFill>
                  <a:schemeClr val="tx1"/>
                </a:solidFill>
                <a:ea typeface="굴림" panose="020B0600000101010101" pitchFamily="50" charset="-127"/>
              </a:rPr>
              <a:t> of Chicago, Physics Major</a:t>
            </a:r>
            <a:endParaRPr lang="en-US" altLang="ko-KR" sz="2000" b="1" dirty="0">
              <a:solidFill>
                <a:srgbClr val="333333"/>
              </a:solidFill>
              <a:ea typeface="굴림" panose="020B0600000101010101" pitchFamily="50" charset="-127"/>
            </a:endParaRPr>
          </a:p>
          <a:p>
            <a:pPr>
              <a:lnSpc>
                <a:spcPct val="95000"/>
              </a:lnSpc>
            </a:pPr>
            <a:r>
              <a:rPr lang="en-US" altLang="ko-KR" sz="2000" b="1" dirty="0">
                <a:solidFill>
                  <a:srgbClr val="333333"/>
                </a:solidFill>
                <a:ea typeface="굴림" panose="020B0600000101010101" pitchFamily="50" charset="-127"/>
              </a:rPr>
              <a:t>1976</a:t>
            </a:r>
            <a:r>
              <a:rPr lang="ko-KR" altLang="en-US" sz="2000" b="1" dirty="0">
                <a:solidFill>
                  <a:srgbClr val="333333"/>
                </a:solidFill>
                <a:ea typeface="굴림" panose="020B0600000101010101" pitchFamily="50" charset="-127"/>
              </a:rPr>
              <a:t>년까지 캘리포니아의 중소기업에서 </a:t>
            </a:r>
            <a:r>
              <a:rPr lang="en-US" altLang="ko-KR" sz="2000" b="1" dirty="0">
                <a:solidFill>
                  <a:srgbClr val="333333"/>
                </a:solidFill>
                <a:ea typeface="굴림" panose="020B0600000101010101" pitchFamily="50" charset="-127"/>
              </a:rPr>
              <a:t>SW Programmer</a:t>
            </a:r>
          </a:p>
          <a:p>
            <a:pPr>
              <a:lnSpc>
                <a:spcPct val="95000"/>
              </a:lnSpc>
            </a:pPr>
            <a:r>
              <a:rPr lang="en-US" altLang="ko-KR" sz="2000" b="1" dirty="0">
                <a:solidFill>
                  <a:srgbClr val="333333"/>
                </a:solidFill>
                <a:ea typeface="굴림" panose="020B0600000101010101" pitchFamily="50" charset="-127"/>
              </a:rPr>
              <a:t>1977</a:t>
            </a:r>
            <a:r>
              <a:rPr lang="ko-KR" altLang="en-US" sz="2000" b="1" dirty="0">
                <a:solidFill>
                  <a:srgbClr val="333333"/>
                </a:solidFill>
                <a:ea typeface="굴림" panose="020B0600000101010101" pitchFamily="50" charset="-127"/>
              </a:rPr>
              <a:t>년 </a:t>
            </a:r>
            <a:r>
              <a:rPr lang="en-US" altLang="ko-KR" sz="2000" b="1" dirty="0">
                <a:solidFill>
                  <a:srgbClr val="333333"/>
                </a:solidFill>
                <a:ea typeface="굴림" panose="020B0600000101010101" pitchFamily="50" charset="-127"/>
              </a:rPr>
              <a:t>1200</a:t>
            </a:r>
            <a:r>
              <a:rPr lang="ko-KR" altLang="en-US" sz="2000" b="1" dirty="0">
                <a:solidFill>
                  <a:srgbClr val="333333"/>
                </a:solidFill>
                <a:ea typeface="굴림" panose="020B0600000101010101" pitchFamily="50" charset="-127"/>
              </a:rPr>
              <a:t>달러로 </a:t>
            </a:r>
            <a:r>
              <a:rPr lang="en-US" altLang="ko-KR" sz="2000" b="1" dirty="0">
                <a:solidFill>
                  <a:srgbClr val="333333"/>
                </a:solidFill>
                <a:ea typeface="굴림" panose="020B0600000101010101" pitchFamily="50" charset="-127"/>
              </a:rPr>
              <a:t>Oracle </a:t>
            </a:r>
            <a:r>
              <a:rPr lang="ko-KR" altLang="en-US" sz="2000" b="1" dirty="0">
                <a:solidFill>
                  <a:srgbClr val="333333"/>
                </a:solidFill>
                <a:ea typeface="굴림" panose="020B0600000101010101" pitchFamily="50" charset="-127"/>
              </a:rPr>
              <a:t>창업 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ko-KR" altLang="en-US" sz="2000" b="1" dirty="0">
                <a:solidFill>
                  <a:srgbClr val="333333"/>
                </a:solidFill>
                <a:ea typeface="굴림" panose="020B0600000101010101" pitchFamily="50" charset="-127"/>
              </a:rPr>
              <a:t>     </a:t>
            </a:r>
            <a:r>
              <a:rPr lang="en-US" altLang="ko-KR" sz="2000" b="1" dirty="0">
                <a:solidFill>
                  <a:srgbClr val="333333"/>
                </a:solidFill>
                <a:ea typeface="굴림" panose="020B0600000101010101" pitchFamily="50" charset="-127"/>
              </a:rPr>
              <a:t>(Oracle: </a:t>
            </a:r>
            <a:r>
              <a:rPr lang="ko-KR" altLang="en-US" sz="2000" b="1" dirty="0">
                <a:solidFill>
                  <a:srgbClr val="333333"/>
                </a:solidFill>
                <a:ea typeface="굴림" panose="020B0600000101010101" pitchFamily="50" charset="-127"/>
              </a:rPr>
              <a:t>신탁</a:t>
            </a:r>
            <a:r>
              <a:rPr lang="en-US" altLang="ko-KR" sz="2000" b="1" dirty="0">
                <a:solidFill>
                  <a:srgbClr val="333333"/>
                </a:solidFill>
                <a:ea typeface="굴림" panose="020B0600000101010101" pitchFamily="50" charset="-127"/>
              </a:rPr>
              <a:t>, </a:t>
            </a:r>
            <a:r>
              <a:rPr lang="ko-KR" altLang="en-US" sz="2000" b="1" dirty="0">
                <a:solidFill>
                  <a:srgbClr val="333333"/>
                </a:solidFill>
                <a:ea typeface="굴림" panose="020B0600000101010101" pitchFamily="50" charset="-127"/>
              </a:rPr>
              <a:t>신의 뜻</a:t>
            </a:r>
            <a:r>
              <a:rPr lang="en-US" altLang="ko-KR" sz="2000" b="1" dirty="0">
                <a:solidFill>
                  <a:srgbClr val="333333"/>
                </a:solidFill>
                <a:ea typeface="굴림" panose="020B0600000101010101" pitchFamily="50" charset="-127"/>
              </a:rPr>
              <a:t>) </a:t>
            </a:r>
          </a:p>
          <a:p>
            <a:pPr>
              <a:lnSpc>
                <a:spcPct val="95000"/>
              </a:lnSpc>
            </a:pPr>
            <a:r>
              <a:rPr lang="ko-KR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굴림" panose="020B0600000101010101" pitchFamily="50" charset="-127"/>
              </a:rPr>
              <a:t>보유주식</a:t>
            </a: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굴림" panose="020B0600000101010101" pitchFamily="50" charset="-127"/>
              </a:rPr>
              <a:t>: </a:t>
            </a:r>
            <a:r>
              <a:rPr lang="en-US" altLang="ko-K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굴림" panose="020B0600000101010101" pitchFamily="50" charset="-127"/>
              </a:rPr>
              <a:t>430</a:t>
            </a:r>
            <a:r>
              <a:rPr lang="ko-KR" altLang="en-US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굴림" panose="020B0600000101010101" pitchFamily="50" charset="-127"/>
              </a:rPr>
              <a:t>억달러</a:t>
            </a:r>
            <a:r>
              <a:rPr lang="ko-KR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굴림" panose="020B0600000101010101" pitchFamily="50" charset="-127"/>
              </a:rPr>
              <a:t> </a:t>
            </a:r>
            <a:r>
              <a:rPr lang="en-US" altLang="ko-K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굴림" panose="020B0600000101010101" pitchFamily="50" charset="-127"/>
              </a:rPr>
              <a:t>(</a:t>
            </a:r>
            <a:r>
              <a:rPr lang="ko-KR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굴림" panose="020B0600000101010101" pitchFamily="50" charset="-127"/>
              </a:rPr>
              <a:t>약 </a:t>
            </a:r>
            <a:r>
              <a:rPr lang="en-US" altLang="ko-K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굴림" panose="020B0600000101010101" pitchFamily="50" charset="-127"/>
              </a:rPr>
              <a:t>50</a:t>
            </a:r>
            <a:r>
              <a:rPr lang="ko-KR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굴림" panose="020B0600000101010101" pitchFamily="50" charset="-127"/>
              </a:rPr>
              <a:t>조원</a:t>
            </a:r>
            <a:r>
              <a:rPr lang="en-US" altLang="ko-K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굴림" panose="020B0600000101010101" pitchFamily="50" charset="-127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ko-KR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굴림" panose="020B0600000101010101" pitchFamily="50" charset="-127"/>
              </a:rPr>
              <a:t>세계 부자순위 </a:t>
            </a:r>
            <a:r>
              <a:rPr lang="en-US" altLang="ko-K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굴림" panose="020B0600000101010101" pitchFamily="50" charset="-127"/>
              </a:rPr>
              <a:t>5</a:t>
            </a:r>
            <a:r>
              <a:rPr lang="ko-KR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굴림" panose="020B0600000101010101" pitchFamily="50" charset="-127"/>
              </a:rPr>
              <a:t>위</a:t>
            </a:r>
            <a:endParaRPr lang="ko-KR" altLang="en-US" sz="2000" b="1" dirty="0">
              <a:solidFill>
                <a:schemeClr val="tx2">
                  <a:lumMod val="60000"/>
                  <a:lumOff val="40000"/>
                </a:schemeClr>
              </a:solidFill>
              <a:ea typeface="굴림" panose="020B0600000101010101" pitchFamily="50" charset="-127"/>
            </a:endParaRPr>
          </a:p>
          <a:p>
            <a:pPr>
              <a:lnSpc>
                <a:spcPct val="95000"/>
              </a:lnSpc>
            </a:pPr>
            <a:endParaRPr lang="ko-KR" altLang="en-US" sz="2000" b="1" dirty="0">
              <a:solidFill>
                <a:srgbClr val="333333"/>
              </a:solidFill>
              <a:ea typeface="굴림" panose="020B0600000101010101" pitchFamily="50" charset="-127"/>
            </a:endParaRPr>
          </a:p>
          <a:p>
            <a:pPr>
              <a:lnSpc>
                <a:spcPct val="95000"/>
              </a:lnSpc>
            </a:pPr>
            <a:r>
              <a:rPr lang="en-US" altLang="ko-KR" sz="2000" b="1" dirty="0">
                <a:solidFill>
                  <a:srgbClr val="333333"/>
                </a:solidFill>
                <a:ea typeface="굴림" panose="020B0600000101010101" pitchFamily="50" charset="-127"/>
              </a:rPr>
              <a:t>Oracle </a:t>
            </a:r>
            <a:r>
              <a:rPr lang="ko-KR" altLang="en-US" sz="2000" b="1" dirty="0">
                <a:solidFill>
                  <a:srgbClr val="333333"/>
                </a:solidFill>
                <a:ea typeface="굴림" panose="020B0600000101010101" pitchFamily="50" charset="-127"/>
              </a:rPr>
              <a:t>현황</a:t>
            </a:r>
          </a:p>
          <a:p>
            <a:pPr lvl="1">
              <a:lnSpc>
                <a:spcPct val="95000"/>
              </a:lnSpc>
            </a:pPr>
            <a:r>
              <a:rPr lang="ko-KR" alt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굴림" panose="020B0600000101010101" pitchFamily="50" charset="-127"/>
              </a:rPr>
              <a:t>오라클</a:t>
            </a:r>
            <a:r>
              <a:rPr lang="ko-KR" alt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굴림" panose="020B0600000101010101" pitchFamily="50" charset="-127"/>
              </a:rPr>
              <a:t>  </a:t>
            </a:r>
            <a:r>
              <a:rPr lang="en-US" altLang="ko-KR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굴림" panose="020B0600000101010101" pitchFamily="50" charset="-127"/>
              </a:rPr>
              <a:t>2014</a:t>
            </a:r>
            <a:r>
              <a:rPr lang="ko-KR" alt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굴림" panose="020B0600000101010101" pitchFamily="50" charset="-127"/>
              </a:rPr>
              <a:t>년도 매출 </a:t>
            </a:r>
            <a:r>
              <a:rPr lang="en-US" altLang="ko-KR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굴림" panose="020B0600000101010101" pitchFamily="50" charset="-127"/>
              </a:rPr>
              <a:t>380</a:t>
            </a:r>
            <a:r>
              <a:rPr lang="ko-KR" alt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굴림" panose="020B0600000101010101" pitchFamily="50" charset="-127"/>
              </a:rPr>
              <a:t>억달러</a:t>
            </a:r>
            <a:r>
              <a:rPr lang="ko-KR" alt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굴림" panose="020B0600000101010101" pitchFamily="50" charset="-127"/>
              </a:rPr>
              <a:t> </a:t>
            </a:r>
            <a:r>
              <a:rPr lang="en-US" altLang="ko-KR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굴림" panose="020B0600000101010101" pitchFamily="50" charset="-127"/>
              </a:rPr>
              <a:t>(</a:t>
            </a:r>
            <a:r>
              <a:rPr lang="ko-KR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굴림" panose="020B0600000101010101" pitchFamily="50" charset="-127"/>
              </a:rPr>
              <a:t>약 </a:t>
            </a:r>
            <a:r>
              <a:rPr lang="en-US" altLang="ko-KR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굴림" panose="020B0600000101010101" pitchFamily="50" charset="-127"/>
              </a:rPr>
              <a:t>42</a:t>
            </a:r>
            <a:r>
              <a:rPr lang="ko-KR" alt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굴림" panose="020B0600000101010101" pitchFamily="50" charset="-127"/>
              </a:rPr>
              <a:t>조원</a:t>
            </a:r>
            <a:r>
              <a:rPr lang="en-US" altLang="ko-KR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굴림" panose="020B0600000101010101" pitchFamily="50" charset="-127"/>
              </a:rPr>
              <a:t>) </a:t>
            </a:r>
          </a:p>
          <a:p>
            <a:pPr lvl="2">
              <a:lnSpc>
                <a:spcPct val="95000"/>
              </a:lnSpc>
            </a:pPr>
            <a:r>
              <a:rPr lang="en-US" altLang="ko-KR" sz="1600" b="1" dirty="0">
                <a:solidFill>
                  <a:srgbClr val="333333"/>
                </a:solidFill>
                <a:ea typeface="굴림" panose="020B0600000101010101" pitchFamily="50" charset="-127"/>
              </a:rPr>
              <a:t>DBMS, ERP, Data Warehouse, </a:t>
            </a:r>
            <a:r>
              <a:rPr lang="en-US" altLang="ko-KR" sz="1600" b="1" dirty="0" err="1">
                <a:solidFill>
                  <a:srgbClr val="333333"/>
                </a:solidFill>
                <a:ea typeface="굴림" panose="020B0600000101010101" pitchFamily="50" charset="-127"/>
              </a:rPr>
              <a:t>etc</a:t>
            </a:r>
            <a:endParaRPr lang="en-US" altLang="ko-KR" sz="1600" b="1" dirty="0">
              <a:solidFill>
                <a:srgbClr val="333333"/>
              </a:solidFill>
              <a:ea typeface="굴림" panose="020B0600000101010101" pitchFamily="50" charset="-127"/>
            </a:endParaRPr>
          </a:p>
          <a:p>
            <a:pPr lvl="1">
              <a:lnSpc>
                <a:spcPct val="95000"/>
              </a:lnSpc>
            </a:pPr>
            <a:r>
              <a:rPr lang="ko-KR" altLang="en-US" sz="1800" b="1" dirty="0">
                <a:solidFill>
                  <a:srgbClr val="333333"/>
                </a:solidFill>
                <a:ea typeface="굴림" panose="020B0600000101010101" pitchFamily="50" charset="-127"/>
              </a:rPr>
              <a:t>고객</a:t>
            </a:r>
            <a:r>
              <a:rPr lang="en-US" altLang="ko-KR" sz="1800" b="1" dirty="0">
                <a:solidFill>
                  <a:srgbClr val="333333"/>
                </a:solidFill>
                <a:ea typeface="굴림" panose="020B0600000101010101" pitchFamily="50" charset="-127"/>
              </a:rPr>
              <a:t>: </a:t>
            </a:r>
            <a:r>
              <a:rPr lang="ko-KR" altLang="en-US" sz="1800" b="1" dirty="0">
                <a:solidFill>
                  <a:srgbClr val="333333"/>
                </a:solidFill>
                <a:ea typeface="굴림" panose="020B0600000101010101" pitchFamily="50" charset="-127"/>
              </a:rPr>
              <a:t>미국</a:t>
            </a:r>
            <a:r>
              <a:rPr lang="en-US" altLang="ko-KR" sz="1800" b="1" dirty="0">
                <a:solidFill>
                  <a:srgbClr val="333333"/>
                </a:solidFill>
                <a:ea typeface="굴림" panose="020B0600000101010101" pitchFamily="50" charset="-127"/>
              </a:rPr>
              <a:t>CIA</a:t>
            </a:r>
            <a:r>
              <a:rPr lang="ko-KR" altLang="en-US" sz="1800" b="1" dirty="0">
                <a:solidFill>
                  <a:srgbClr val="333333"/>
                </a:solidFill>
                <a:ea typeface="굴림" panose="020B0600000101010101" pitchFamily="50" charset="-127"/>
              </a:rPr>
              <a:t>포함 전세계 </a:t>
            </a:r>
            <a:r>
              <a:rPr lang="en-US" altLang="ko-KR" sz="1800" b="1" dirty="0">
                <a:solidFill>
                  <a:srgbClr val="333333"/>
                </a:solidFill>
                <a:ea typeface="굴림" panose="020B0600000101010101" pitchFamily="50" charset="-127"/>
              </a:rPr>
              <a:t>27</a:t>
            </a:r>
            <a:r>
              <a:rPr lang="ko-KR" altLang="en-US" sz="1800" b="1" dirty="0">
                <a:solidFill>
                  <a:srgbClr val="333333"/>
                </a:solidFill>
                <a:ea typeface="굴림" panose="020B0600000101010101" pitchFamily="50" charset="-127"/>
              </a:rPr>
              <a:t>만개 기업</a:t>
            </a:r>
          </a:p>
          <a:p>
            <a:pPr lvl="1">
              <a:lnSpc>
                <a:spcPct val="95000"/>
              </a:lnSpc>
            </a:pPr>
            <a:r>
              <a:rPr lang="ko-KR" altLang="en-US" sz="1800" b="1" dirty="0">
                <a:solidFill>
                  <a:srgbClr val="333333"/>
                </a:solidFill>
                <a:ea typeface="굴림" panose="020B0600000101010101" pitchFamily="50" charset="-127"/>
              </a:rPr>
              <a:t>직원</a:t>
            </a:r>
            <a:r>
              <a:rPr lang="en-US" altLang="ko-KR" sz="1800" b="1" dirty="0">
                <a:solidFill>
                  <a:srgbClr val="333333"/>
                </a:solidFill>
                <a:ea typeface="굴림" panose="020B0600000101010101" pitchFamily="50" charset="-127"/>
              </a:rPr>
              <a:t>:  </a:t>
            </a:r>
            <a:r>
              <a:rPr lang="ko-KR" altLang="en-US" sz="1800" b="1" dirty="0">
                <a:solidFill>
                  <a:srgbClr val="333333"/>
                </a:solidFill>
                <a:ea typeface="굴림" panose="020B0600000101010101" pitchFamily="50" charset="-127"/>
              </a:rPr>
              <a:t>전세계 </a:t>
            </a:r>
            <a:r>
              <a:rPr lang="en-US" altLang="ko-KR" sz="1800" b="1" dirty="0">
                <a:solidFill>
                  <a:srgbClr val="333333"/>
                </a:solidFill>
                <a:ea typeface="굴림" panose="020B0600000101010101" pitchFamily="50" charset="-127"/>
              </a:rPr>
              <a:t>145</a:t>
            </a:r>
            <a:r>
              <a:rPr lang="ko-KR" altLang="en-US" sz="1800" b="1" dirty="0">
                <a:solidFill>
                  <a:srgbClr val="333333"/>
                </a:solidFill>
                <a:ea typeface="굴림" panose="020B0600000101010101" pitchFamily="50" charset="-127"/>
              </a:rPr>
              <a:t>개국에서 </a:t>
            </a:r>
            <a:r>
              <a:rPr lang="en-US" altLang="ko-KR" sz="1800" b="1" dirty="0" smtClean="0">
                <a:solidFill>
                  <a:srgbClr val="333333"/>
                </a:solidFill>
                <a:ea typeface="굴림" panose="020B0600000101010101" pitchFamily="50" charset="-127"/>
              </a:rPr>
              <a:t>13</a:t>
            </a:r>
            <a:r>
              <a:rPr lang="ko-KR" altLang="en-US" sz="1800" b="1" dirty="0" smtClean="0">
                <a:solidFill>
                  <a:srgbClr val="333333"/>
                </a:solidFill>
                <a:ea typeface="굴림" panose="020B0600000101010101" pitchFamily="50" charset="-127"/>
              </a:rPr>
              <a:t>만</a:t>
            </a:r>
            <a:r>
              <a:rPr lang="en-US" altLang="ko-KR" sz="1800" b="1" dirty="0" smtClean="0">
                <a:solidFill>
                  <a:srgbClr val="333333"/>
                </a:solidFill>
                <a:ea typeface="굴림" panose="020B0600000101010101" pitchFamily="50" charset="-127"/>
              </a:rPr>
              <a:t>2</a:t>
            </a:r>
            <a:r>
              <a:rPr lang="ko-KR" altLang="en-US" sz="1800" b="1" dirty="0" smtClean="0">
                <a:solidFill>
                  <a:srgbClr val="333333"/>
                </a:solidFill>
                <a:ea typeface="굴림" panose="020B0600000101010101" pitchFamily="50" charset="-127"/>
              </a:rPr>
              <a:t>천명</a:t>
            </a:r>
            <a:endParaRPr lang="ko-KR" altLang="en-US" sz="1800" b="1" dirty="0">
              <a:solidFill>
                <a:srgbClr val="333333"/>
              </a:solidFill>
              <a:ea typeface="굴림" panose="020B0600000101010101" pitchFamily="50" charset="-127"/>
            </a:endParaRPr>
          </a:p>
          <a:p>
            <a:pPr lvl="1">
              <a:lnSpc>
                <a:spcPct val="95000"/>
              </a:lnSpc>
            </a:pPr>
            <a:r>
              <a:rPr lang="ko-KR" altLang="en-US" sz="1800" b="1" dirty="0">
                <a:solidFill>
                  <a:srgbClr val="333333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굴림" panose="020B0600000101010101" pitchFamily="50" charset="-127"/>
              </a:rPr>
              <a:t>기업용 </a:t>
            </a:r>
            <a:r>
              <a:rPr lang="en-US" altLang="ko-KR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굴림" panose="020B0600000101010101" pitchFamily="50" charset="-127"/>
              </a:rPr>
              <a:t>SW</a:t>
            </a:r>
            <a:r>
              <a:rPr lang="ko-KR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굴림" panose="020B0600000101010101" pitchFamily="50" charset="-127"/>
              </a:rPr>
              <a:t>업체 중 </a:t>
            </a:r>
            <a:r>
              <a:rPr lang="en-US" altLang="ko-KR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굴림" panose="020B0600000101010101" pitchFamily="50" charset="-127"/>
              </a:rPr>
              <a:t>1</a:t>
            </a:r>
            <a:r>
              <a:rPr lang="ko-KR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굴림" panose="020B0600000101010101" pitchFamily="50" charset="-127"/>
              </a:rPr>
              <a:t>위</a:t>
            </a:r>
            <a:r>
              <a:rPr lang="en-US" altLang="ko-KR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굴림" panose="020B0600000101010101" pitchFamily="50" charset="-127"/>
              </a:rPr>
              <a:t>, </a:t>
            </a:r>
            <a:r>
              <a:rPr lang="ko-KR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굴림" panose="020B0600000101010101" pitchFamily="50" charset="-127"/>
              </a:rPr>
              <a:t>종합 </a:t>
            </a:r>
            <a:r>
              <a:rPr lang="en-US" altLang="ko-KR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굴림" panose="020B0600000101010101" pitchFamily="50" charset="-127"/>
              </a:rPr>
              <a:t>SW </a:t>
            </a:r>
            <a:r>
              <a:rPr lang="ko-KR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굴림" panose="020B0600000101010101" pitchFamily="50" charset="-127"/>
              </a:rPr>
              <a:t>업체 순위는 </a:t>
            </a:r>
            <a:r>
              <a:rPr lang="en-US" altLang="ko-KR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굴림" panose="020B0600000101010101" pitchFamily="50" charset="-127"/>
              </a:rPr>
              <a:t>2</a:t>
            </a:r>
            <a:r>
              <a:rPr lang="ko-KR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굴림" panose="020B0600000101010101" pitchFamily="50" charset="-127"/>
              </a:rPr>
              <a:t>위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0" y="1541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76165" name="Picture 5" descr="http://news.chosun.com/site/data/img_dir/2007/03/08/2007030800778_0.jpg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0" b="11629"/>
          <a:stretch>
            <a:fillRect/>
          </a:stretch>
        </p:blipFill>
        <p:spPr bwMode="auto">
          <a:xfrm>
            <a:off x="6029325" y="1484313"/>
            <a:ext cx="3114675" cy="264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6166" name="Picture 6" descr="oracle_cl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6165850"/>
            <a:ext cx="1995487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6167" name="Picture 7" descr="180px-Oracle_Corporation_H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4292600"/>
            <a:ext cx="3024187" cy="17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75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97D40E-AF21-49E8-BBE6-CEDF148A9481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7529512" cy="669925"/>
          </a:xfrm>
        </p:spPr>
        <p:txBody>
          <a:bodyPr>
            <a:normAutofit fontScale="90000"/>
          </a:bodyPr>
          <a:lstStyle/>
          <a:p>
            <a:r>
              <a:rPr lang="en-US" altLang="ko-KR" sz="4400" b="0" dirty="0">
                <a:ea typeface="굴림" panose="020B0600000101010101" pitchFamily="50" charset="-127"/>
              </a:rPr>
              <a:t>Oracle </a:t>
            </a:r>
            <a:r>
              <a:rPr lang="ko-KR" altLang="en-US" sz="4400" b="0" dirty="0">
                <a:ea typeface="굴림" panose="020B0600000101010101" pitchFamily="50" charset="-127"/>
              </a:rPr>
              <a:t>성장 과정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12875"/>
            <a:ext cx="8964612" cy="4233863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ko-KR" sz="2000" b="1" dirty="0">
                <a:ea typeface="굴림" panose="020B0600000101010101" pitchFamily="50" charset="-127"/>
              </a:rPr>
              <a:t>1970</a:t>
            </a:r>
            <a:r>
              <a:rPr lang="ko-KR" altLang="en-US" sz="2000" b="1" dirty="0" err="1">
                <a:ea typeface="굴림" panose="020B0600000101010101" pitchFamily="50" charset="-127"/>
              </a:rPr>
              <a:t>년대말</a:t>
            </a:r>
            <a:r>
              <a:rPr lang="en-US" altLang="ko-KR" sz="2000" b="1" dirty="0">
                <a:ea typeface="굴림" panose="020B0600000101010101" pitchFamily="50" charset="-127"/>
              </a:rPr>
              <a:t>:  CIA</a:t>
            </a:r>
            <a:r>
              <a:rPr lang="ko-KR" altLang="en-US" sz="2000" b="1" dirty="0">
                <a:ea typeface="굴림" panose="020B0600000101010101" pitchFamily="50" charset="-127"/>
              </a:rPr>
              <a:t>의 수집된 정보를 체계적 관리</a:t>
            </a:r>
            <a:r>
              <a:rPr lang="en-US" altLang="ko-KR" sz="2000" b="1" dirty="0">
                <a:ea typeface="굴림" panose="020B0600000101010101" pitchFamily="50" charset="-127"/>
              </a:rPr>
              <a:t>·</a:t>
            </a:r>
            <a:r>
              <a:rPr lang="ko-KR" altLang="en-US" sz="2000" b="1" dirty="0">
                <a:ea typeface="굴림" panose="020B0600000101010101" pitchFamily="50" charset="-127"/>
              </a:rPr>
              <a:t>분석해주는 프로젝트 성공</a:t>
            </a:r>
            <a:br>
              <a:rPr lang="ko-KR" altLang="en-US" sz="2000" b="1" dirty="0">
                <a:ea typeface="굴림" panose="020B0600000101010101" pitchFamily="50" charset="-127"/>
              </a:rPr>
            </a:br>
            <a:endParaRPr lang="ko-KR" altLang="en-US" sz="2000" b="1" dirty="0">
              <a:ea typeface="굴림" panose="020B0600000101010101" pitchFamily="50" charset="-127"/>
            </a:endParaRPr>
          </a:p>
          <a:p>
            <a:pPr>
              <a:lnSpc>
                <a:spcPct val="95000"/>
              </a:lnSpc>
            </a:pPr>
            <a:r>
              <a:rPr lang="en-US" altLang="ko-KR" sz="2000" b="1" dirty="0">
                <a:ea typeface="굴림" panose="020B0600000101010101" pitchFamily="50" charset="-127"/>
              </a:rPr>
              <a:t>1980</a:t>
            </a:r>
            <a:r>
              <a:rPr lang="ko-KR" altLang="en-US" sz="2000" b="1" dirty="0">
                <a:ea typeface="굴림" panose="020B0600000101010101" pitchFamily="50" charset="-127"/>
              </a:rPr>
              <a:t>년대</a:t>
            </a:r>
            <a:r>
              <a:rPr lang="en-US" altLang="ko-KR" sz="2000" b="1" dirty="0">
                <a:ea typeface="굴림" panose="020B0600000101010101" pitchFamily="50" charset="-127"/>
              </a:rPr>
              <a:t>:  </a:t>
            </a:r>
            <a:r>
              <a:rPr lang="ko-KR" altLang="en-US" sz="2000" b="1" dirty="0" err="1">
                <a:ea typeface="굴림" panose="020B0600000101010101" pitchFamily="50" charset="-127"/>
              </a:rPr>
              <a:t>관계형</a:t>
            </a:r>
            <a:r>
              <a:rPr lang="ko-KR" altLang="en-US" sz="2000" b="1" dirty="0">
                <a:ea typeface="굴림" panose="020B0600000101010101" pitchFamily="50" charset="-127"/>
              </a:rPr>
              <a:t> </a:t>
            </a:r>
            <a:r>
              <a:rPr lang="en-US" altLang="ko-KR" sz="2000" b="1" dirty="0">
                <a:ea typeface="굴림" panose="020B0600000101010101" pitchFamily="50" charset="-127"/>
              </a:rPr>
              <a:t>DBMS</a:t>
            </a:r>
            <a:r>
              <a:rPr lang="ko-KR" altLang="en-US" sz="2000" b="1" dirty="0">
                <a:ea typeface="굴림" panose="020B0600000101010101" pitchFamily="50" charset="-127"/>
              </a:rPr>
              <a:t>의 시장점유에 선도적 역할</a:t>
            </a:r>
          </a:p>
          <a:p>
            <a:pPr>
              <a:lnSpc>
                <a:spcPct val="95000"/>
              </a:lnSpc>
            </a:pPr>
            <a:endParaRPr lang="ko-KR" altLang="en-US" sz="2000" b="1" dirty="0">
              <a:ea typeface="굴림" panose="020B0600000101010101" pitchFamily="50" charset="-127"/>
            </a:endParaRPr>
          </a:p>
          <a:p>
            <a:pPr>
              <a:lnSpc>
                <a:spcPct val="95000"/>
              </a:lnSpc>
            </a:pPr>
            <a:r>
              <a:rPr lang="en-US" altLang="ko-KR" sz="2000" b="1" dirty="0">
                <a:ea typeface="굴림" panose="020B0600000101010101" pitchFamily="50" charset="-127"/>
              </a:rPr>
              <a:t>1990</a:t>
            </a:r>
            <a:r>
              <a:rPr lang="ko-KR" altLang="en-US" sz="2000" b="1" dirty="0">
                <a:ea typeface="굴림" panose="020B0600000101010101" pitchFamily="50" charset="-127"/>
              </a:rPr>
              <a:t>년대</a:t>
            </a:r>
            <a:r>
              <a:rPr lang="en-US" altLang="ko-KR" sz="2000" b="1" dirty="0">
                <a:ea typeface="굴림" panose="020B0600000101010101" pitchFamily="50" charset="-127"/>
              </a:rPr>
              <a:t>:  Internet &amp; E-Business </a:t>
            </a:r>
            <a:r>
              <a:rPr lang="ko-KR" altLang="en-US" sz="2000" b="1" dirty="0">
                <a:ea typeface="굴림" panose="020B0600000101010101" pitchFamily="50" charset="-127"/>
              </a:rPr>
              <a:t>열풍과 맞물려 또 한번 폭발적 성공</a:t>
            </a:r>
            <a:br>
              <a:rPr lang="ko-KR" altLang="en-US" sz="2000" b="1" dirty="0">
                <a:ea typeface="굴림" panose="020B0600000101010101" pitchFamily="50" charset="-127"/>
              </a:rPr>
            </a:br>
            <a:endParaRPr lang="ko-KR" altLang="en-US" sz="2000" b="1" dirty="0">
              <a:ea typeface="굴림" panose="020B0600000101010101" pitchFamily="50" charset="-127"/>
            </a:endParaRPr>
          </a:p>
          <a:p>
            <a:pPr>
              <a:lnSpc>
                <a:spcPct val="95000"/>
              </a:lnSpc>
            </a:pPr>
            <a:r>
              <a:rPr lang="en-US" altLang="ko-KR" sz="2000" b="1" dirty="0">
                <a:ea typeface="굴림" panose="020B0600000101010101" pitchFamily="50" charset="-127"/>
              </a:rPr>
              <a:t>2000</a:t>
            </a:r>
            <a:r>
              <a:rPr lang="ko-KR" altLang="en-US" sz="2000" b="1" dirty="0">
                <a:ea typeface="굴림" panose="020B0600000101010101" pitchFamily="50" charset="-127"/>
              </a:rPr>
              <a:t>년 이후</a:t>
            </a:r>
            <a:r>
              <a:rPr lang="en-US" altLang="ko-KR" sz="2000" b="1" dirty="0">
                <a:ea typeface="굴림" panose="020B0600000101010101" pitchFamily="50" charset="-127"/>
              </a:rPr>
              <a:t>: </a:t>
            </a:r>
            <a:r>
              <a:rPr lang="ko-KR" altLang="en-US" sz="2000" b="1" dirty="0">
                <a:ea typeface="굴림" panose="020B0600000101010101" pitchFamily="50" charset="-127"/>
              </a:rPr>
              <a:t>기업용  </a:t>
            </a:r>
            <a:r>
              <a:rPr lang="en-US" altLang="ko-KR" sz="2000" b="1" dirty="0">
                <a:ea typeface="굴림" panose="020B0600000101010101" pitchFamily="50" charset="-127"/>
              </a:rPr>
              <a:t>SW</a:t>
            </a:r>
            <a:r>
              <a:rPr lang="ko-KR" altLang="en-US" sz="2000" b="1" dirty="0">
                <a:ea typeface="굴림" panose="020B0600000101010101" pitchFamily="50" charset="-127"/>
              </a:rPr>
              <a:t>의 모든 것을 공급하는 </a:t>
            </a:r>
            <a:r>
              <a:rPr lang="en-US" altLang="ko-KR" sz="2000" b="1" dirty="0">
                <a:ea typeface="굴림" panose="020B0600000101010101" pitchFamily="50" charset="-127"/>
              </a:rPr>
              <a:t>One-Stop </a:t>
            </a:r>
            <a:r>
              <a:rPr lang="ko-KR" altLang="en-US" sz="2000" b="1" dirty="0">
                <a:ea typeface="굴림" panose="020B0600000101010101" pitchFamily="50" charset="-127"/>
              </a:rPr>
              <a:t>서비스 업체</a:t>
            </a:r>
          </a:p>
          <a:p>
            <a:pPr>
              <a:lnSpc>
                <a:spcPct val="95000"/>
              </a:lnSpc>
            </a:pPr>
            <a:endParaRPr lang="ko-KR" altLang="en-US" sz="2000" b="1" dirty="0">
              <a:ea typeface="굴림" panose="020B0600000101010101" pitchFamily="50" charset="-127"/>
            </a:endParaRPr>
          </a:p>
          <a:p>
            <a:pPr>
              <a:lnSpc>
                <a:spcPct val="95000"/>
              </a:lnSpc>
            </a:pPr>
            <a:r>
              <a:rPr lang="en-US" altLang="ko-KR" sz="2000" b="1" dirty="0" smtClean="0">
                <a:ea typeface="굴림" panose="020B0600000101010101" pitchFamily="50" charset="-127"/>
              </a:rPr>
              <a:t>2000</a:t>
            </a:r>
            <a:r>
              <a:rPr lang="ko-KR" altLang="en-US" sz="2000" b="1" dirty="0" smtClean="0">
                <a:ea typeface="굴림" panose="020B0600000101010101" pitchFamily="50" charset="-127"/>
              </a:rPr>
              <a:t>년 후반기</a:t>
            </a:r>
            <a:r>
              <a:rPr lang="en-US" altLang="ko-KR" sz="2000" b="1" dirty="0" smtClean="0">
                <a:ea typeface="굴림" panose="020B0600000101010101" pitchFamily="50" charset="-127"/>
              </a:rPr>
              <a:t>:</a:t>
            </a:r>
            <a:r>
              <a:rPr lang="ko-KR" altLang="en-US" sz="2000" b="1" dirty="0">
                <a:ea typeface="굴림" panose="020B0600000101010101" pitchFamily="50" charset="-127"/>
              </a:rPr>
              <a:t> </a:t>
            </a:r>
            <a:r>
              <a:rPr lang="ko-KR" altLang="en-US" sz="2000" b="1" dirty="0" smtClean="0">
                <a:ea typeface="굴림" panose="020B0600000101010101" pitchFamily="50" charset="-127"/>
              </a:rPr>
              <a:t>최근 </a:t>
            </a:r>
            <a:r>
              <a:rPr lang="en-US" altLang="ko-KR" sz="2000" b="1" dirty="0">
                <a:ea typeface="굴림" panose="020B0600000101010101" pitchFamily="50" charset="-127"/>
              </a:rPr>
              <a:t>2</a:t>
            </a:r>
            <a:r>
              <a:rPr lang="ko-KR" altLang="en-US" sz="2000" b="1" dirty="0">
                <a:ea typeface="굴림" panose="020B0600000101010101" pitchFamily="50" charset="-127"/>
              </a:rPr>
              <a:t>년 사이 </a:t>
            </a:r>
            <a:r>
              <a:rPr lang="en-US" altLang="ko-KR" sz="2000" b="1" dirty="0">
                <a:ea typeface="굴림" panose="020B0600000101010101" pitchFamily="50" charset="-127"/>
              </a:rPr>
              <a:t>200</a:t>
            </a:r>
            <a:r>
              <a:rPr lang="ko-KR" altLang="en-US" sz="2000" b="1" dirty="0" err="1">
                <a:ea typeface="굴림" panose="020B0600000101010101" pitchFamily="50" charset="-127"/>
              </a:rPr>
              <a:t>억달러를</a:t>
            </a:r>
            <a:r>
              <a:rPr lang="ko-KR" altLang="en-US" sz="2000" b="1" dirty="0">
                <a:ea typeface="굴림" panose="020B0600000101010101" pitchFamily="50" charset="-127"/>
              </a:rPr>
              <a:t> 들여 무려 </a:t>
            </a:r>
            <a:r>
              <a:rPr lang="en-US" altLang="ko-KR" sz="2000" b="1" dirty="0">
                <a:ea typeface="굴림" panose="020B0600000101010101" pitchFamily="50" charset="-127"/>
              </a:rPr>
              <a:t>27</a:t>
            </a:r>
            <a:r>
              <a:rPr lang="ko-KR" altLang="en-US" sz="2000" b="1" dirty="0">
                <a:ea typeface="굴림" panose="020B0600000101010101" pitchFamily="50" charset="-127"/>
              </a:rPr>
              <a:t>개의 기업  </a:t>
            </a:r>
            <a:r>
              <a:rPr lang="en-US" altLang="ko-KR" sz="2000" b="1" dirty="0" smtClean="0">
                <a:ea typeface="굴림" panose="020B0600000101010101" pitchFamily="50" charset="-127"/>
              </a:rPr>
              <a:t>M&amp;A</a:t>
            </a:r>
          </a:p>
          <a:p>
            <a:pPr>
              <a:lnSpc>
                <a:spcPct val="95000"/>
              </a:lnSpc>
            </a:pPr>
            <a:endParaRPr lang="en-US" altLang="ko-KR" sz="2000" b="1" dirty="0">
              <a:ea typeface="굴림" panose="020B0600000101010101" pitchFamily="50" charset="-127"/>
            </a:endParaRPr>
          </a:p>
          <a:p>
            <a:r>
              <a:rPr lang="en-US" altLang="ko-KR" sz="2000" b="1" dirty="0"/>
              <a:t>2009</a:t>
            </a:r>
            <a:r>
              <a:rPr lang="ko-KR" altLang="en-US" sz="2000" dirty="0"/>
              <a:t>년 세계 </a:t>
            </a:r>
            <a:r>
              <a:rPr lang="en-US" altLang="ko-KR" sz="2000" dirty="0"/>
              <a:t>4</a:t>
            </a:r>
            <a:r>
              <a:rPr lang="ko-KR" altLang="en-US" sz="2000" dirty="0"/>
              <a:t>대 </a:t>
            </a:r>
            <a:r>
              <a:rPr lang="en-US" altLang="ko-KR" sz="2000" dirty="0" smtClean="0"/>
              <a:t>HW</a:t>
            </a:r>
            <a:r>
              <a:rPr lang="ko-KR" altLang="en-US" sz="2000" dirty="0" smtClean="0"/>
              <a:t>업체인 </a:t>
            </a:r>
            <a:r>
              <a:rPr lang="ko-KR" altLang="en-US" sz="2000" dirty="0"/>
              <a:t>미국의 </a:t>
            </a:r>
            <a:r>
              <a:rPr lang="ko-KR" altLang="en-US" sz="2000" dirty="0" err="1">
                <a:hlinkClick r:id="rId2"/>
              </a:rPr>
              <a:t>선마이크로시스템스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$74</a:t>
            </a:r>
            <a:r>
              <a:rPr lang="ko-KR" altLang="en-US" sz="2000" dirty="0" smtClean="0"/>
              <a:t>억에 인수</a:t>
            </a:r>
            <a:endParaRPr lang="en-US" altLang="ko-KR" sz="2000" dirty="0"/>
          </a:p>
          <a:p>
            <a:pPr marL="0" indent="0">
              <a:lnSpc>
                <a:spcPct val="95000"/>
              </a:lnSpc>
              <a:buNone/>
            </a:pPr>
            <a:r>
              <a:rPr lang="en-US" altLang="ko-KR" sz="2000" b="1" dirty="0">
                <a:ea typeface="굴림" panose="020B0600000101010101" pitchFamily="50" charset="-127"/>
              </a:rPr>
              <a:t/>
            </a:r>
            <a:br>
              <a:rPr lang="en-US" altLang="ko-KR" sz="2000" b="1" dirty="0">
                <a:ea typeface="굴림" panose="020B0600000101010101" pitchFamily="50" charset="-127"/>
              </a:rPr>
            </a:br>
            <a:endParaRPr lang="en-US" altLang="ko-KR" sz="20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33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panose="020B0600000101010101" pitchFamily="50" charset="-127"/>
              </a:rPr>
              <a:t>최근 </a:t>
            </a:r>
            <a:r>
              <a:rPr lang="en-US" altLang="ko-KR" dirty="0" smtClean="0">
                <a:ea typeface="굴림" panose="020B0600000101010101" pitchFamily="50" charset="-127"/>
              </a:rPr>
              <a:t>Database </a:t>
            </a:r>
            <a:r>
              <a:rPr lang="ko-KR" altLang="en-US" dirty="0" smtClean="0">
                <a:ea typeface="굴림" panose="020B0600000101010101" pitchFamily="50" charset="-127"/>
              </a:rPr>
              <a:t>기술의  주된 발전방향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3767" y="1916832"/>
            <a:ext cx="8712968" cy="2880320"/>
          </a:xfrm>
          <a:ln w="57150"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altLang="ko-KR" sz="2800" dirty="0"/>
          </a:p>
          <a:p>
            <a:r>
              <a:rPr lang="en-US" altLang="ko-KR" sz="2800" dirty="0" smtClean="0"/>
              <a:t>Intelligent Retrieval (</a:t>
            </a:r>
            <a:r>
              <a:rPr lang="ko-KR" altLang="en-US" sz="2800" dirty="0" smtClean="0"/>
              <a:t>지능형 검색</a:t>
            </a:r>
            <a:r>
              <a:rPr lang="en-US" altLang="ko-KR" sz="2800" dirty="0" smtClean="0"/>
              <a:t>)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Large scale Processing (</a:t>
            </a:r>
            <a:r>
              <a:rPr lang="ko-KR" altLang="en-US" sz="2800" dirty="0" smtClean="0"/>
              <a:t>대규모검색</a:t>
            </a:r>
            <a:r>
              <a:rPr lang="en-US" altLang="ko-KR" sz="2800" dirty="0" smtClean="0"/>
              <a:t>,  </a:t>
            </a:r>
            <a:r>
              <a:rPr lang="ko-KR" altLang="en-US" sz="2800" dirty="0" err="1" smtClean="0"/>
              <a:t>빅데이터처리</a:t>
            </a:r>
            <a:r>
              <a:rPr lang="en-US" altLang="ko-KR" sz="2800" dirty="0" smtClean="0"/>
              <a:t>)</a:t>
            </a:r>
          </a:p>
          <a:p>
            <a:pPr marL="0" indent="0">
              <a:buNone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6402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Ontology:  </a:t>
            </a:r>
            <a:r>
              <a:rPr lang="ko-KR" altLang="en-US" dirty="0" smtClean="0"/>
              <a:t>지식과 개념의 표현과 처리기술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913990"/>
            <a:ext cx="8784976" cy="5462067"/>
          </a:xfrm>
        </p:spPr>
        <p:txBody>
          <a:bodyPr/>
          <a:lstStyle/>
          <a:p>
            <a:r>
              <a:rPr lang="ko-KR" altLang="en-US" dirty="0" smtClean="0"/>
              <a:t>컴퓨터 관련 기기 및 사무용품 </a:t>
            </a:r>
            <a:r>
              <a:rPr lang="ko-KR" altLang="en-US" dirty="0" err="1" smtClean="0"/>
              <a:t>온톨로지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11698" y="6428358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798250" y="1772816"/>
            <a:ext cx="3384376" cy="43204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컴퓨터 관련 기기 및 </a:t>
            </a:r>
            <a:r>
              <a:rPr lang="ko-KR" altLang="en-US" b="1" u="sng" dirty="0" smtClean="0"/>
              <a:t>사무용품</a:t>
            </a:r>
            <a:endParaRPr lang="ko-KR" altLang="en-US" b="1" u="sng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86082" y="2780928"/>
            <a:ext cx="1008112" cy="27040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컴퓨터</a:t>
            </a:r>
            <a:endParaRPr lang="ko-KR" altLang="en-US" sz="14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950378" y="2780928"/>
            <a:ext cx="1008112" cy="2704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프린터</a:t>
            </a:r>
            <a:endParaRPr lang="ko-KR" altLang="en-US" sz="14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614674" y="2787745"/>
            <a:ext cx="1008112" cy="27040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사무용품</a:t>
            </a:r>
            <a:endParaRPr lang="ko-KR" altLang="en-US" sz="1400" b="1" dirty="0"/>
          </a:p>
        </p:txBody>
      </p:sp>
      <p:sp>
        <p:nvSpPr>
          <p:cNvPr id="9" name="오른쪽 화살표 8"/>
          <p:cNvSpPr/>
          <p:nvPr/>
        </p:nvSpPr>
        <p:spPr>
          <a:xfrm rot="19614205">
            <a:off x="1773178" y="2298904"/>
            <a:ext cx="936104" cy="21602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2600000">
            <a:off x="6245933" y="2326848"/>
            <a:ext cx="936104" cy="21602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16200000">
            <a:off x="4276179" y="2383119"/>
            <a:ext cx="428517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086282" y="3429000"/>
            <a:ext cx="1296144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컬러 프린</a:t>
            </a:r>
            <a:r>
              <a:rPr lang="ko-KR" altLang="en-US" sz="1050" dirty="0"/>
              <a:t>터</a:t>
            </a:r>
          </a:p>
        </p:txBody>
      </p:sp>
      <p:sp>
        <p:nvSpPr>
          <p:cNvPr id="13" name="타원 12"/>
          <p:cNvSpPr/>
          <p:nvPr/>
        </p:nvSpPr>
        <p:spPr>
          <a:xfrm>
            <a:off x="4556196" y="3429001"/>
            <a:ext cx="1482414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1050" dirty="0" smtClean="0"/>
              <a:t>레이저 프린터</a:t>
            </a:r>
            <a:endParaRPr lang="ko-KR" altLang="en-US" sz="1050" dirty="0"/>
          </a:p>
        </p:txBody>
      </p:sp>
      <p:cxnSp>
        <p:nvCxnSpPr>
          <p:cNvPr id="15" name="직선 화살표 연결선 14"/>
          <p:cNvCxnSpPr>
            <a:stCxn id="12" idx="0"/>
          </p:cNvCxnSpPr>
          <p:nvPr/>
        </p:nvCxnSpPr>
        <p:spPr>
          <a:xfrm flipV="1">
            <a:off x="3734354" y="3058153"/>
            <a:ext cx="504056" cy="3708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3" idx="0"/>
          </p:cNvCxnSpPr>
          <p:nvPr/>
        </p:nvCxnSpPr>
        <p:spPr>
          <a:xfrm flipH="1" flipV="1">
            <a:off x="4742466" y="3058153"/>
            <a:ext cx="554937" cy="370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3734354" y="4077072"/>
            <a:ext cx="1482414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1050" dirty="0" smtClean="0"/>
              <a:t>컬러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ko-KR" altLang="en-US" sz="1050" dirty="0" smtClean="0"/>
              <a:t>레이저 프린터</a:t>
            </a:r>
            <a:endParaRPr lang="ko-KR" altLang="en-US" sz="1050" dirty="0"/>
          </a:p>
        </p:txBody>
      </p:sp>
      <p:cxnSp>
        <p:nvCxnSpPr>
          <p:cNvPr id="21" name="직선 화살표 연결선 20"/>
          <p:cNvCxnSpPr>
            <a:endCxn id="12" idx="4"/>
          </p:cNvCxnSpPr>
          <p:nvPr/>
        </p:nvCxnSpPr>
        <p:spPr>
          <a:xfrm flipH="1" flipV="1">
            <a:off x="3734354" y="3717032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3" idx="4"/>
          </p:cNvCxnSpPr>
          <p:nvPr/>
        </p:nvCxnSpPr>
        <p:spPr>
          <a:xfrm flipV="1">
            <a:off x="4742466" y="3717033"/>
            <a:ext cx="554937" cy="360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3950378" y="4869160"/>
            <a:ext cx="1065244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1050" dirty="0" smtClean="0"/>
              <a:t>삼성 </a:t>
            </a:r>
            <a:r>
              <a:rPr lang="en-US" altLang="ko-KR" sz="1050" dirty="0" smtClean="0"/>
              <a:t>Lightning</a:t>
            </a:r>
            <a:endParaRPr lang="ko-KR" altLang="en-US" sz="1050" dirty="0"/>
          </a:p>
        </p:txBody>
      </p:sp>
      <p:cxnSp>
        <p:nvCxnSpPr>
          <p:cNvPr id="28" name="직선 화살표 연결선 27"/>
          <p:cNvCxnSpPr>
            <a:stCxn id="26" idx="0"/>
            <a:endCxn id="19" idx="4"/>
          </p:cNvCxnSpPr>
          <p:nvPr/>
        </p:nvCxnSpPr>
        <p:spPr>
          <a:xfrm flipH="1" flipV="1">
            <a:off x="4475561" y="4509120"/>
            <a:ext cx="7439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1934154" y="4869160"/>
            <a:ext cx="1065244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ko-KR" sz="1050" dirty="0" smtClean="0"/>
              <a:t>HP Speed0</a:t>
            </a:r>
            <a:endParaRPr lang="ko-KR" altLang="en-US" sz="1050" dirty="0"/>
          </a:p>
        </p:txBody>
      </p:sp>
      <p:cxnSp>
        <p:nvCxnSpPr>
          <p:cNvPr id="32" name="직선 화살표 연결선 31"/>
          <p:cNvCxnSpPr>
            <a:stCxn id="30" idx="7"/>
            <a:endCxn id="19" idx="3"/>
          </p:cNvCxnSpPr>
          <p:nvPr/>
        </p:nvCxnSpPr>
        <p:spPr>
          <a:xfrm flipV="1">
            <a:off x="2843397" y="4445848"/>
            <a:ext cx="1108052" cy="486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30" idx="6"/>
            <a:endCxn id="26" idx="2"/>
          </p:cNvCxnSpPr>
          <p:nvPr/>
        </p:nvCxnSpPr>
        <p:spPr>
          <a:xfrm>
            <a:off x="2999398" y="5085184"/>
            <a:ext cx="950980" cy="0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6326642" y="3398978"/>
            <a:ext cx="1584176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카트리지</a:t>
            </a:r>
            <a:r>
              <a:rPr lang="en-US" altLang="ko-KR" sz="1050" dirty="0" smtClean="0"/>
              <a:t>&amp;</a:t>
            </a:r>
            <a:r>
              <a:rPr lang="ko-KR" altLang="en-US" sz="1050" dirty="0" smtClean="0"/>
              <a:t>토너</a:t>
            </a:r>
            <a:endParaRPr lang="ko-KR" altLang="en-US" sz="1050" dirty="0"/>
          </a:p>
        </p:txBody>
      </p:sp>
      <p:sp>
        <p:nvSpPr>
          <p:cNvPr id="36" name="타원 35"/>
          <p:cNvSpPr/>
          <p:nvPr/>
        </p:nvSpPr>
        <p:spPr>
          <a:xfrm>
            <a:off x="5966602" y="4149080"/>
            <a:ext cx="1296144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레이저 토너</a:t>
            </a:r>
            <a:endParaRPr lang="ko-KR" altLang="en-US" sz="1050" dirty="0"/>
          </a:p>
        </p:txBody>
      </p:sp>
      <p:sp>
        <p:nvSpPr>
          <p:cNvPr id="37" name="타원 36"/>
          <p:cNvSpPr/>
          <p:nvPr/>
        </p:nvSpPr>
        <p:spPr>
          <a:xfrm>
            <a:off x="7550778" y="4149080"/>
            <a:ext cx="1296144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잉크젯 잉크</a:t>
            </a:r>
            <a:endParaRPr lang="ko-KR" altLang="en-US" sz="1050" dirty="0"/>
          </a:p>
        </p:txBody>
      </p:sp>
      <p:sp>
        <p:nvSpPr>
          <p:cNvPr id="40" name="타원 39"/>
          <p:cNvSpPr/>
          <p:nvPr/>
        </p:nvSpPr>
        <p:spPr>
          <a:xfrm>
            <a:off x="6082052" y="4869160"/>
            <a:ext cx="1065244" cy="432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1050" dirty="0" smtClean="0"/>
              <a:t>삼성 </a:t>
            </a:r>
            <a:r>
              <a:rPr lang="en-US" altLang="ko-KR" sz="1050" dirty="0" smtClean="0"/>
              <a:t>LPT100</a:t>
            </a:r>
            <a:endParaRPr lang="ko-KR" altLang="en-US" sz="1050" dirty="0"/>
          </a:p>
        </p:txBody>
      </p:sp>
      <p:cxnSp>
        <p:nvCxnSpPr>
          <p:cNvPr id="42" name="직선 화살표 연결선 41"/>
          <p:cNvCxnSpPr>
            <a:stCxn id="35" idx="0"/>
            <a:endCxn id="8" idx="2"/>
          </p:cNvCxnSpPr>
          <p:nvPr/>
        </p:nvCxnSpPr>
        <p:spPr>
          <a:xfrm flipV="1">
            <a:off x="7118730" y="3058153"/>
            <a:ext cx="0" cy="340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6" idx="0"/>
          </p:cNvCxnSpPr>
          <p:nvPr/>
        </p:nvCxnSpPr>
        <p:spPr>
          <a:xfrm flipV="1">
            <a:off x="6614674" y="3717033"/>
            <a:ext cx="288032" cy="432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7" idx="0"/>
            <a:endCxn id="35" idx="5"/>
          </p:cNvCxnSpPr>
          <p:nvPr/>
        </p:nvCxnSpPr>
        <p:spPr>
          <a:xfrm flipH="1" flipV="1">
            <a:off x="7678821" y="3644829"/>
            <a:ext cx="520029" cy="504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0" idx="0"/>
            <a:endCxn id="36" idx="4"/>
          </p:cNvCxnSpPr>
          <p:nvPr/>
        </p:nvCxnSpPr>
        <p:spPr>
          <a:xfrm flipV="1">
            <a:off x="6614674" y="443711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6" idx="6"/>
            <a:endCxn id="40" idx="2"/>
          </p:cNvCxnSpPr>
          <p:nvPr/>
        </p:nvCxnSpPr>
        <p:spPr>
          <a:xfrm>
            <a:off x="5015622" y="5085184"/>
            <a:ext cx="106643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98050" y="5517232"/>
            <a:ext cx="8064896" cy="0"/>
          </a:xfrm>
          <a:prstGeom prst="line">
            <a:avLst/>
          </a:prstGeom>
          <a:ln w="25400">
            <a:solidFill>
              <a:srgbClr val="D4656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662346" y="5805264"/>
            <a:ext cx="682528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프린터</a:t>
            </a:r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55" name="직사각형 54"/>
          <p:cNvSpPr/>
          <p:nvPr/>
        </p:nvSpPr>
        <p:spPr>
          <a:xfrm>
            <a:off x="4563994" y="5805264"/>
            <a:ext cx="682528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프린터</a:t>
            </a:r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sp>
        <p:nvSpPr>
          <p:cNvPr id="56" name="직사각형 55"/>
          <p:cNvSpPr/>
          <p:nvPr/>
        </p:nvSpPr>
        <p:spPr>
          <a:xfrm>
            <a:off x="5503732" y="5805264"/>
            <a:ext cx="682528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토너</a:t>
            </a:r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57" name="직사각형 56"/>
          <p:cNvSpPr/>
          <p:nvPr/>
        </p:nvSpPr>
        <p:spPr>
          <a:xfrm>
            <a:off x="6273410" y="5805264"/>
            <a:ext cx="682528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토너</a:t>
            </a:r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sp>
        <p:nvSpPr>
          <p:cNvPr id="58" name="직사각형 57"/>
          <p:cNvSpPr/>
          <p:nvPr/>
        </p:nvSpPr>
        <p:spPr>
          <a:xfrm>
            <a:off x="7046722" y="5805264"/>
            <a:ext cx="682528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토너</a:t>
            </a:r>
            <a:r>
              <a:rPr lang="en-US" altLang="ko-KR" sz="1050" dirty="0" smtClean="0"/>
              <a:t>3</a:t>
            </a:r>
            <a:endParaRPr lang="ko-KR" altLang="en-US" sz="1050" dirty="0"/>
          </a:p>
        </p:txBody>
      </p:sp>
      <p:cxnSp>
        <p:nvCxnSpPr>
          <p:cNvPr id="60" name="직선 화살표 연결선 59"/>
          <p:cNvCxnSpPr>
            <a:stCxn id="57" idx="0"/>
            <a:endCxn id="40" idx="4"/>
          </p:cNvCxnSpPr>
          <p:nvPr/>
        </p:nvCxnSpPr>
        <p:spPr>
          <a:xfrm flipV="1">
            <a:off x="6614674" y="530120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6" idx="0"/>
          </p:cNvCxnSpPr>
          <p:nvPr/>
        </p:nvCxnSpPr>
        <p:spPr>
          <a:xfrm flipV="1">
            <a:off x="5844996" y="5301208"/>
            <a:ext cx="48164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58" idx="0"/>
          </p:cNvCxnSpPr>
          <p:nvPr/>
        </p:nvCxnSpPr>
        <p:spPr>
          <a:xfrm flipH="1" flipV="1">
            <a:off x="6902706" y="5301208"/>
            <a:ext cx="48528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0"/>
          </p:cNvCxnSpPr>
          <p:nvPr/>
        </p:nvCxnSpPr>
        <p:spPr>
          <a:xfrm flipV="1">
            <a:off x="4003610" y="5301208"/>
            <a:ext cx="34126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5" idx="0"/>
          </p:cNvCxnSpPr>
          <p:nvPr/>
        </p:nvCxnSpPr>
        <p:spPr>
          <a:xfrm flipH="1" flipV="1">
            <a:off x="4598450" y="5301208"/>
            <a:ext cx="30680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910818" y="3140968"/>
            <a:ext cx="1058910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복사용지</a:t>
            </a:r>
            <a:endParaRPr lang="ko-KR" altLang="en-US" sz="1050" dirty="0"/>
          </a:p>
        </p:txBody>
      </p:sp>
      <p:cxnSp>
        <p:nvCxnSpPr>
          <p:cNvPr id="74" name="직선 화살표 연결선 73"/>
          <p:cNvCxnSpPr>
            <a:stCxn id="72" idx="1"/>
            <a:endCxn id="8" idx="3"/>
          </p:cNvCxnSpPr>
          <p:nvPr/>
        </p:nvCxnSpPr>
        <p:spPr>
          <a:xfrm flipH="1" flipV="1">
            <a:off x="7622786" y="2922949"/>
            <a:ext cx="443106" cy="26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7" idx="3"/>
            <a:endCxn id="72" idx="2"/>
          </p:cNvCxnSpPr>
          <p:nvPr/>
        </p:nvCxnSpPr>
        <p:spPr>
          <a:xfrm>
            <a:off x="4958490" y="2916132"/>
            <a:ext cx="2952328" cy="368852"/>
          </a:xfrm>
          <a:prstGeom prst="bentConnector3">
            <a:avLst>
              <a:gd name="adj1" fmla="val 40952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246522" y="27089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사용하다</a:t>
            </a:r>
            <a:endParaRPr lang="ko-KR" altLang="en-US" sz="1000"/>
          </a:p>
        </p:txBody>
      </p:sp>
      <p:sp>
        <p:nvSpPr>
          <p:cNvPr id="79" name="TextBox 78"/>
          <p:cNvSpPr txBox="1"/>
          <p:nvPr/>
        </p:nvSpPr>
        <p:spPr>
          <a:xfrm>
            <a:off x="3180743" y="48691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대체하다</a:t>
            </a:r>
            <a:endParaRPr lang="ko-KR" altLang="en-US" sz="1000"/>
          </a:p>
        </p:txBody>
      </p:sp>
      <p:sp>
        <p:nvSpPr>
          <p:cNvPr id="80" name="TextBox 79"/>
          <p:cNvSpPr txBox="1"/>
          <p:nvPr/>
        </p:nvSpPr>
        <p:spPr>
          <a:xfrm>
            <a:off x="5154918" y="48691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사용하다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4286" y="5603501"/>
            <a:ext cx="168475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-540" y="1707015"/>
            <a:ext cx="168475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ONTOLOGY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85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953B22-F703-403B-8FE8-58D9707BD203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594946" name="AutoShape 2"/>
          <p:cNvSpPr>
            <a:spLocks noChangeArrowheads="1"/>
          </p:cNvSpPr>
          <p:nvPr/>
        </p:nvSpPr>
        <p:spPr bwMode="auto">
          <a:xfrm>
            <a:off x="5076825" y="2852738"/>
            <a:ext cx="1071563" cy="3460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>
              <a:spcBef>
                <a:spcPct val="50000"/>
              </a:spcBef>
            </a:pPr>
            <a:r>
              <a:rPr kumimoji="1" lang="en-US" altLang="ko-KR" sz="1400" b="1"/>
              <a:t>Alopecia</a:t>
            </a:r>
          </a:p>
        </p:txBody>
      </p:sp>
      <p:sp>
        <p:nvSpPr>
          <p:cNvPr id="594947" name="Text Box 3"/>
          <p:cNvSpPr txBox="1">
            <a:spLocks noChangeArrowheads="1"/>
          </p:cNvSpPr>
          <p:nvPr/>
        </p:nvSpPr>
        <p:spPr bwMode="auto">
          <a:xfrm>
            <a:off x="179388" y="4105275"/>
            <a:ext cx="1319212" cy="3238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>
              <a:spcBef>
                <a:spcPct val="50000"/>
              </a:spcBef>
            </a:pPr>
            <a:r>
              <a:rPr kumimoji="1" lang="en-US" altLang="ko-KR" sz="1400" b="1"/>
              <a:t>Finasteride</a:t>
            </a:r>
          </a:p>
        </p:txBody>
      </p:sp>
      <p:sp>
        <p:nvSpPr>
          <p:cNvPr id="594948" name="AutoShape 4"/>
          <p:cNvSpPr>
            <a:spLocks noChangeArrowheads="1"/>
          </p:cNvSpPr>
          <p:nvPr/>
        </p:nvSpPr>
        <p:spPr bwMode="auto">
          <a:xfrm>
            <a:off x="3906838" y="5473700"/>
            <a:ext cx="2360612" cy="3460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>
              <a:spcBef>
                <a:spcPct val="50000"/>
              </a:spcBef>
            </a:pPr>
            <a:r>
              <a:rPr kumimoji="1" lang="en-US" altLang="ko-KR" sz="1400" b="1"/>
              <a:t>Prostatic Hyperplasia</a:t>
            </a:r>
          </a:p>
        </p:txBody>
      </p:sp>
      <p:cxnSp>
        <p:nvCxnSpPr>
          <p:cNvPr id="594949" name="AutoShape 5"/>
          <p:cNvCxnSpPr>
            <a:cxnSpLocks noChangeShapeType="1"/>
            <a:stCxn id="594947" idx="3"/>
            <a:endCxn id="594948" idx="1"/>
          </p:cNvCxnSpPr>
          <p:nvPr/>
        </p:nvCxnSpPr>
        <p:spPr bwMode="auto">
          <a:xfrm>
            <a:off x="1508125" y="4267200"/>
            <a:ext cx="2389188" cy="1379538"/>
          </a:xfrm>
          <a:prstGeom prst="straightConnector1">
            <a:avLst/>
          </a:prstGeom>
          <a:noFill/>
          <a:ln w="44450">
            <a:solidFill>
              <a:srgbClr val="3366FF"/>
            </a:solidFill>
            <a:round/>
            <a:headEnd/>
            <a:tailEnd type="diamond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950" name="Text Box 6"/>
          <p:cNvSpPr txBox="1">
            <a:spLocks noChangeArrowheads="1"/>
          </p:cNvSpPr>
          <p:nvPr/>
        </p:nvSpPr>
        <p:spPr bwMode="auto">
          <a:xfrm>
            <a:off x="179388" y="5084763"/>
            <a:ext cx="26605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 sz="1800" dirty="0"/>
              <a:t>FDA Approved @1992, </a:t>
            </a:r>
          </a:p>
          <a:p>
            <a:pPr algn="l" eaLnBrk="1" latinLnBrk="1" hangingPunct="1"/>
            <a:r>
              <a:rPr kumimoji="1" lang="en-US" altLang="ko-KR" sz="1800" dirty="0"/>
              <a:t>5mg </a:t>
            </a:r>
            <a:r>
              <a:rPr kumimoji="1" lang="en-US" altLang="ko-KR" dirty="0"/>
              <a:t>/</a:t>
            </a:r>
            <a:r>
              <a:rPr kumimoji="1" lang="en-US" altLang="ko-KR" sz="1800" dirty="0" smtClean="0"/>
              <a:t> </a:t>
            </a:r>
            <a:r>
              <a:rPr kumimoji="1" lang="en-US" altLang="ko-KR" sz="1800" dirty="0"/>
              <a:t>a day</a:t>
            </a:r>
          </a:p>
        </p:txBody>
      </p:sp>
      <p:grpSp>
        <p:nvGrpSpPr>
          <p:cNvPr id="594951" name="Group 7"/>
          <p:cNvGrpSpPr>
            <a:grpSpLocks/>
          </p:cNvGrpSpPr>
          <p:nvPr/>
        </p:nvGrpSpPr>
        <p:grpSpPr bwMode="auto">
          <a:xfrm>
            <a:off x="451021" y="2607324"/>
            <a:ext cx="4284492" cy="1575738"/>
            <a:chOff x="244" y="516"/>
            <a:chExt cx="2609" cy="2228"/>
          </a:xfrm>
        </p:grpSpPr>
        <p:cxnSp>
          <p:nvCxnSpPr>
            <p:cNvPr id="594952" name="AutoShape 8"/>
            <p:cNvCxnSpPr>
              <a:cxnSpLocks noChangeShapeType="1"/>
              <a:stCxn id="594947" idx="0"/>
              <a:endCxn id="594946" idx="1"/>
            </p:cNvCxnSpPr>
            <p:nvPr/>
          </p:nvCxnSpPr>
          <p:spPr bwMode="auto">
            <a:xfrm rot="16200000">
              <a:off x="712" y="604"/>
              <a:ext cx="1881" cy="2400"/>
            </a:xfrm>
            <a:prstGeom prst="curvedConnector2">
              <a:avLst/>
            </a:prstGeom>
            <a:noFill/>
            <a:ln w="44450" cap="rnd">
              <a:solidFill>
                <a:srgbClr val="3366FF"/>
              </a:solidFill>
              <a:prstDash val="sysDot"/>
              <a:round/>
              <a:headEnd/>
              <a:tailEnd type="diamond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4953" name="Text Box 9"/>
            <p:cNvSpPr txBox="1">
              <a:spLocks noChangeArrowheads="1"/>
            </p:cNvSpPr>
            <p:nvPr/>
          </p:nvSpPr>
          <p:spPr bwMode="auto">
            <a:xfrm>
              <a:off x="244" y="516"/>
              <a:ext cx="1620" cy="9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latinLnBrk="1" hangingPunct="1"/>
              <a:r>
                <a:rPr kumimoji="1" lang="en-US" altLang="ko-KR" sz="1800" dirty="0"/>
                <a:t>FDA Approved @1997, </a:t>
              </a:r>
            </a:p>
            <a:p>
              <a:pPr algn="l" eaLnBrk="1" latinLnBrk="1" hangingPunct="1"/>
              <a:r>
                <a:rPr kumimoji="1" lang="en-US" altLang="ko-KR" sz="1800" dirty="0" smtClean="0"/>
                <a:t>1mg / </a:t>
              </a:r>
              <a:r>
                <a:rPr kumimoji="1" lang="en-US" altLang="ko-KR" sz="1800" dirty="0"/>
                <a:t>a day</a:t>
              </a:r>
            </a:p>
          </p:txBody>
        </p:sp>
      </p:grpSp>
      <p:sp>
        <p:nvSpPr>
          <p:cNvPr id="594954" name="Rectangle 10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413750" cy="1052513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ea typeface="굴림" panose="020B0600000101010101" pitchFamily="50" charset="-127"/>
              </a:rPr>
              <a:t>Ontology</a:t>
            </a:r>
            <a:r>
              <a:rPr lang="ko-KR" altLang="en-US" sz="3200" dirty="0">
                <a:ea typeface="굴림" panose="020B0600000101010101" pitchFamily="50" charset="-127"/>
              </a:rPr>
              <a:t> </a:t>
            </a:r>
            <a:r>
              <a:rPr lang="en-US" altLang="ko-KR" sz="3200" dirty="0" smtClean="0">
                <a:ea typeface="굴림" panose="020B0600000101010101" pitchFamily="50" charset="-127"/>
              </a:rPr>
              <a:t>Application:</a:t>
            </a:r>
            <a:r>
              <a:rPr lang="ko-KR" altLang="en-US" sz="3200" dirty="0" smtClean="0">
                <a:ea typeface="굴림" panose="020B0600000101010101" pitchFamily="50" charset="-127"/>
              </a:rPr>
              <a:t> 신약개발분야</a:t>
            </a:r>
            <a:endParaRPr lang="en-US" altLang="ko-KR" sz="3200" dirty="0">
              <a:solidFill>
                <a:schemeClr val="tx2"/>
              </a:solidFill>
              <a:ea typeface="굴림" panose="020B0600000101010101" pitchFamily="50" charset="-127"/>
            </a:endParaRPr>
          </a:p>
        </p:txBody>
      </p:sp>
      <p:pic>
        <p:nvPicPr>
          <p:cNvPr id="594955" name="Picture 11" descr="img_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276475"/>
            <a:ext cx="2000250" cy="244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956" name="Picture 12" descr="1094113596a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4868863"/>
            <a:ext cx="1855788" cy="198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4957" name="Text Box 13"/>
          <p:cNvSpPr txBox="1">
            <a:spLocks noChangeArrowheads="1"/>
          </p:cNvSpPr>
          <p:nvPr/>
        </p:nvSpPr>
        <p:spPr bwMode="auto">
          <a:xfrm>
            <a:off x="5285" y="1226993"/>
            <a:ext cx="66976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ko-KR" b="1" dirty="0">
                <a:solidFill>
                  <a:srgbClr val="006699"/>
                </a:solidFill>
              </a:rPr>
              <a:t>Ontology Applicable Example:</a:t>
            </a:r>
            <a:br>
              <a:rPr kumimoji="1" lang="en-US" altLang="ko-KR" b="1" dirty="0">
                <a:solidFill>
                  <a:srgbClr val="006699"/>
                </a:solidFill>
              </a:rPr>
            </a:br>
            <a:r>
              <a:rPr kumimoji="1" lang="en-US" altLang="ko-KR" b="1" dirty="0">
                <a:solidFill>
                  <a:srgbClr val="006699"/>
                </a:solidFill>
              </a:rPr>
              <a:t>Drug repositioning of </a:t>
            </a:r>
            <a:r>
              <a:rPr kumimoji="1" lang="en-US" altLang="ko-KR" b="1" dirty="0" err="1">
                <a:solidFill>
                  <a:srgbClr val="006699"/>
                </a:solidFill>
              </a:rPr>
              <a:t>Finsteride</a:t>
            </a:r>
            <a:endParaRPr kumimoji="1" lang="en-US" altLang="ko-KR" b="1" dirty="0">
              <a:solidFill>
                <a:srgbClr val="00669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4560" y="2460891"/>
            <a:ext cx="135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탈모증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17002" y="5038596"/>
            <a:ext cx="163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전립선비대증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89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9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9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9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1"/>
            <a:ext cx="9361040" cy="94664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Ontology Application: </a:t>
            </a:r>
            <a:r>
              <a:rPr lang="en-US" altLang="ko-KR" dirty="0"/>
              <a:t> </a:t>
            </a:r>
            <a:r>
              <a:rPr lang="ko-KR" altLang="en-US" dirty="0" smtClean="0"/>
              <a:t>신약개발분야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4525963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2" r="22054" b="8662"/>
          <a:stretch>
            <a:fillRect/>
          </a:stretch>
        </p:blipFill>
        <p:spPr bwMode="auto">
          <a:xfrm>
            <a:off x="71313" y="1087617"/>
            <a:ext cx="8893175" cy="55165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536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4C5FAD-5214-4BF2-B18E-8B95D98F7424}" type="slidenum">
              <a:rPr lang="en-US" altLang="ko-KR"/>
              <a:pPr/>
              <a:t>28</a:t>
            </a:fld>
            <a:endParaRPr lang="en-US" altLang="ko-KR"/>
          </a:p>
        </p:txBody>
      </p:sp>
      <p:cxnSp>
        <p:nvCxnSpPr>
          <p:cNvPr id="596994" name="AutoShape 2"/>
          <p:cNvCxnSpPr>
            <a:cxnSpLocks noChangeShapeType="1"/>
            <a:stCxn id="597011" idx="2"/>
            <a:endCxn id="597001" idx="0"/>
          </p:cNvCxnSpPr>
          <p:nvPr/>
        </p:nvCxnSpPr>
        <p:spPr bwMode="auto">
          <a:xfrm flipH="1">
            <a:off x="4378325" y="1668463"/>
            <a:ext cx="1017588" cy="971550"/>
          </a:xfrm>
          <a:prstGeom prst="straightConnector1">
            <a:avLst/>
          </a:prstGeom>
          <a:noFill/>
          <a:ln w="44450" cap="rnd">
            <a:solidFill>
              <a:schemeClr val="folHlink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6995" name="AutoShape 3"/>
          <p:cNvCxnSpPr>
            <a:cxnSpLocks noChangeShapeType="1"/>
            <a:stCxn id="597011" idx="2"/>
            <a:endCxn id="597002" idx="0"/>
          </p:cNvCxnSpPr>
          <p:nvPr/>
        </p:nvCxnSpPr>
        <p:spPr bwMode="auto">
          <a:xfrm>
            <a:off x="5395913" y="1668463"/>
            <a:ext cx="1069975" cy="971550"/>
          </a:xfrm>
          <a:prstGeom prst="straightConnector1">
            <a:avLst/>
          </a:prstGeom>
          <a:noFill/>
          <a:ln w="44450" cap="rnd">
            <a:solidFill>
              <a:schemeClr val="folHlink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6996" name="Text Box 4"/>
          <p:cNvSpPr txBox="1">
            <a:spLocks noChangeArrowheads="1"/>
          </p:cNvSpPr>
          <p:nvPr/>
        </p:nvSpPr>
        <p:spPr bwMode="auto">
          <a:xfrm>
            <a:off x="500063" y="4481513"/>
            <a:ext cx="1319212" cy="3238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>
              <a:spcBef>
                <a:spcPct val="50000"/>
              </a:spcBef>
            </a:pPr>
            <a:r>
              <a:rPr kumimoji="1" lang="en-US" altLang="ko-KR" sz="1400" b="1"/>
              <a:t>Finasteride</a:t>
            </a:r>
          </a:p>
        </p:txBody>
      </p:sp>
      <p:sp>
        <p:nvSpPr>
          <p:cNvPr id="596997" name="AutoShape 5"/>
          <p:cNvSpPr>
            <a:spLocks noChangeArrowheads="1"/>
          </p:cNvSpPr>
          <p:nvPr/>
        </p:nvSpPr>
        <p:spPr bwMode="auto">
          <a:xfrm>
            <a:off x="1797050" y="6497638"/>
            <a:ext cx="1801813" cy="3460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>
              <a:spcBef>
                <a:spcPct val="50000"/>
              </a:spcBef>
            </a:pPr>
            <a:r>
              <a:rPr kumimoji="1" lang="en-US" altLang="ko-KR" sz="1400"/>
              <a:t>Urinary Retention</a:t>
            </a:r>
          </a:p>
        </p:txBody>
      </p:sp>
      <p:sp>
        <p:nvSpPr>
          <p:cNvPr id="596998" name="AutoShape 6"/>
          <p:cNvSpPr>
            <a:spLocks noChangeArrowheads="1"/>
          </p:cNvSpPr>
          <p:nvPr/>
        </p:nvSpPr>
        <p:spPr bwMode="auto">
          <a:xfrm>
            <a:off x="4229100" y="5851525"/>
            <a:ext cx="2054225" cy="3127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>
              <a:spcBef>
                <a:spcPct val="50000"/>
              </a:spcBef>
            </a:pPr>
            <a:r>
              <a:rPr kumimoji="1" lang="en-US" altLang="ko-KR" sz="1200" b="1"/>
              <a:t>Prostatic Hyperplasia</a:t>
            </a:r>
          </a:p>
        </p:txBody>
      </p:sp>
      <p:grpSp>
        <p:nvGrpSpPr>
          <p:cNvPr id="596999" name="Group 7"/>
          <p:cNvGrpSpPr>
            <a:grpSpLocks/>
          </p:cNvGrpSpPr>
          <p:nvPr/>
        </p:nvGrpSpPr>
        <p:grpSpPr bwMode="auto">
          <a:xfrm>
            <a:off x="3524250" y="2320925"/>
            <a:ext cx="3887788" cy="1296988"/>
            <a:chOff x="2018" y="1389"/>
            <a:chExt cx="2449" cy="817"/>
          </a:xfrm>
        </p:grpSpPr>
        <p:sp>
          <p:nvSpPr>
            <p:cNvPr id="597000" name="Oval 8"/>
            <p:cNvSpPr>
              <a:spLocks noChangeArrowheads="1"/>
            </p:cNvSpPr>
            <p:nvPr/>
          </p:nvSpPr>
          <p:spPr bwMode="auto">
            <a:xfrm>
              <a:off x="2018" y="1389"/>
              <a:ext cx="2449" cy="81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l" eaLnBrk="1" latinLnBrk="1" hangingPunct="1">
                <a:spcBef>
                  <a:spcPct val="50000"/>
                </a:spcBef>
              </a:pPr>
              <a:r>
                <a:rPr kumimoji="1" lang="en-US" altLang="ko-KR" sz="1400"/>
                <a:t>EC 1.3.99.5 / 5α-reductase</a:t>
              </a:r>
            </a:p>
          </p:txBody>
        </p:sp>
        <p:sp>
          <p:nvSpPr>
            <p:cNvPr id="597001" name="Oval 9"/>
            <p:cNvSpPr>
              <a:spLocks noChangeArrowheads="1"/>
            </p:cNvSpPr>
            <p:nvPr/>
          </p:nvSpPr>
          <p:spPr bwMode="auto">
            <a:xfrm>
              <a:off x="2166" y="1596"/>
              <a:ext cx="779" cy="2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latinLnBrk="1" hangingPunct="1">
                <a:spcBef>
                  <a:spcPct val="50000"/>
                </a:spcBef>
              </a:pPr>
              <a:r>
                <a:rPr kumimoji="1" lang="en-US" altLang="ko-KR" sz="1400"/>
                <a:t>SRD5A1</a:t>
              </a:r>
            </a:p>
          </p:txBody>
        </p:sp>
        <p:sp>
          <p:nvSpPr>
            <p:cNvPr id="597002" name="Oval 10"/>
            <p:cNvSpPr>
              <a:spLocks noChangeArrowheads="1"/>
            </p:cNvSpPr>
            <p:nvPr/>
          </p:nvSpPr>
          <p:spPr bwMode="auto">
            <a:xfrm>
              <a:off x="3481" y="1596"/>
              <a:ext cx="779" cy="2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latinLnBrk="1" hangingPunct="1">
                <a:spcBef>
                  <a:spcPct val="50000"/>
                </a:spcBef>
              </a:pPr>
              <a:r>
                <a:rPr kumimoji="1" lang="en-US" altLang="ko-KR" sz="1400"/>
                <a:t>SRD5A2</a:t>
              </a:r>
            </a:p>
          </p:txBody>
        </p:sp>
      </p:grpSp>
      <p:sp>
        <p:nvSpPr>
          <p:cNvPr id="597003" name="AutoShape 11"/>
          <p:cNvSpPr>
            <a:spLocks noChangeArrowheads="1"/>
          </p:cNvSpPr>
          <p:nvPr/>
        </p:nvSpPr>
        <p:spPr bwMode="auto">
          <a:xfrm>
            <a:off x="4316413" y="4121150"/>
            <a:ext cx="2030412" cy="3460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>
              <a:spcBef>
                <a:spcPct val="50000"/>
              </a:spcBef>
            </a:pPr>
            <a:r>
              <a:rPr kumimoji="1" lang="en-US" altLang="ko-KR" sz="1400"/>
              <a:t>Prostatic Neoplasms</a:t>
            </a:r>
          </a:p>
        </p:txBody>
      </p:sp>
      <p:cxnSp>
        <p:nvCxnSpPr>
          <p:cNvPr id="597004" name="AutoShape 12"/>
          <p:cNvCxnSpPr>
            <a:cxnSpLocks noChangeShapeType="1"/>
            <a:stCxn id="596996" idx="0"/>
            <a:endCxn id="597001" idx="3"/>
          </p:cNvCxnSpPr>
          <p:nvPr/>
        </p:nvCxnSpPr>
        <p:spPr bwMode="auto">
          <a:xfrm flipV="1">
            <a:off x="1160463" y="3009900"/>
            <a:ext cx="2779712" cy="1462088"/>
          </a:xfrm>
          <a:prstGeom prst="straightConnector1">
            <a:avLst/>
          </a:prstGeom>
          <a:noFill/>
          <a:ln w="44450">
            <a:solidFill>
              <a:srgbClr val="3366FF"/>
            </a:solidFill>
            <a:round/>
            <a:headEnd/>
            <a:tailEnd type="diamond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7005" name="AutoShape 13"/>
          <p:cNvCxnSpPr>
            <a:cxnSpLocks noChangeShapeType="1"/>
            <a:stCxn id="597001" idx="6"/>
            <a:endCxn id="597002" idx="2"/>
          </p:cNvCxnSpPr>
          <p:nvPr/>
        </p:nvCxnSpPr>
        <p:spPr bwMode="auto">
          <a:xfrm>
            <a:off x="5005388" y="2855913"/>
            <a:ext cx="831850" cy="0"/>
          </a:xfrm>
          <a:prstGeom prst="straightConnector1">
            <a:avLst/>
          </a:prstGeom>
          <a:noFill/>
          <a:ln w="44450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7006" name="AutoShape 14"/>
          <p:cNvCxnSpPr>
            <a:cxnSpLocks noChangeShapeType="1"/>
            <a:stCxn id="597029" idx="4"/>
            <a:endCxn id="597012" idx="0"/>
          </p:cNvCxnSpPr>
          <p:nvPr/>
        </p:nvCxnSpPr>
        <p:spPr bwMode="auto">
          <a:xfrm flipH="1">
            <a:off x="7413625" y="4902200"/>
            <a:ext cx="1588" cy="720725"/>
          </a:xfrm>
          <a:prstGeom prst="straightConnector1">
            <a:avLst/>
          </a:prstGeom>
          <a:noFill/>
          <a:ln w="44450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7007" name="AutoShape 15"/>
          <p:cNvCxnSpPr>
            <a:cxnSpLocks noChangeShapeType="1"/>
            <a:endCxn id="596997" idx="3"/>
          </p:cNvCxnSpPr>
          <p:nvPr/>
        </p:nvCxnSpPr>
        <p:spPr bwMode="auto">
          <a:xfrm flipH="1">
            <a:off x="3608388" y="6237288"/>
            <a:ext cx="1035050" cy="433387"/>
          </a:xfrm>
          <a:prstGeom prst="straightConnector1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7008" name="AutoShape 16"/>
          <p:cNvCxnSpPr>
            <a:cxnSpLocks noChangeShapeType="1"/>
            <a:stCxn id="597013" idx="2"/>
            <a:endCxn id="597014" idx="0"/>
          </p:cNvCxnSpPr>
          <p:nvPr/>
        </p:nvCxnSpPr>
        <p:spPr bwMode="auto">
          <a:xfrm rot="5400000">
            <a:off x="6810376" y="3019425"/>
            <a:ext cx="1179512" cy="1587"/>
          </a:xfrm>
          <a:prstGeom prst="curvedConnector3">
            <a:avLst>
              <a:gd name="adj1" fmla="val 49931"/>
            </a:avLst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7009" name="AutoShape 17"/>
          <p:cNvCxnSpPr>
            <a:cxnSpLocks noChangeShapeType="1"/>
            <a:stCxn id="596996" idx="3"/>
            <a:endCxn id="596998" idx="1"/>
          </p:cNvCxnSpPr>
          <p:nvPr/>
        </p:nvCxnSpPr>
        <p:spPr bwMode="auto">
          <a:xfrm>
            <a:off x="1828800" y="4643438"/>
            <a:ext cx="2390775" cy="1365250"/>
          </a:xfrm>
          <a:prstGeom prst="straightConnector1">
            <a:avLst/>
          </a:prstGeom>
          <a:noFill/>
          <a:ln w="44450">
            <a:solidFill>
              <a:srgbClr val="3366FF"/>
            </a:solidFill>
            <a:round/>
            <a:headEnd/>
            <a:tailEnd type="diamond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7010" name="AutoShape 18"/>
          <p:cNvCxnSpPr>
            <a:cxnSpLocks noChangeShapeType="1"/>
            <a:stCxn id="596996" idx="2"/>
            <a:endCxn id="596997" idx="0"/>
          </p:cNvCxnSpPr>
          <p:nvPr/>
        </p:nvCxnSpPr>
        <p:spPr bwMode="auto">
          <a:xfrm>
            <a:off x="1160463" y="4814888"/>
            <a:ext cx="1538287" cy="1673225"/>
          </a:xfrm>
          <a:prstGeom prst="straightConnector1">
            <a:avLst/>
          </a:prstGeom>
          <a:noFill/>
          <a:ln w="44450">
            <a:solidFill>
              <a:srgbClr val="3366FF"/>
            </a:solidFill>
            <a:round/>
            <a:headEnd/>
            <a:tailEnd type="diamond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7011" name="AutoShape 19"/>
          <p:cNvSpPr>
            <a:spLocks noChangeArrowheads="1"/>
          </p:cNvSpPr>
          <p:nvPr/>
        </p:nvSpPr>
        <p:spPr bwMode="auto">
          <a:xfrm>
            <a:off x="4859338" y="1312863"/>
            <a:ext cx="1071562" cy="3460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>
              <a:spcBef>
                <a:spcPct val="50000"/>
              </a:spcBef>
            </a:pPr>
            <a:r>
              <a:rPr kumimoji="1" lang="en-US" altLang="ko-KR" sz="1400" b="1"/>
              <a:t>Alopecia</a:t>
            </a:r>
          </a:p>
        </p:txBody>
      </p:sp>
      <p:sp>
        <p:nvSpPr>
          <p:cNvPr id="597012" name="AutoShape 20"/>
          <p:cNvSpPr>
            <a:spLocks noChangeArrowheads="1"/>
          </p:cNvSpPr>
          <p:nvPr/>
        </p:nvSpPr>
        <p:spPr bwMode="auto">
          <a:xfrm>
            <a:off x="6702425" y="5632450"/>
            <a:ext cx="1420813" cy="1152525"/>
          </a:xfrm>
          <a:prstGeom prst="pentagon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l" eaLnBrk="1" latinLnBrk="1" hangingPunct="1">
              <a:spcBef>
                <a:spcPct val="50000"/>
              </a:spcBef>
            </a:pPr>
            <a:r>
              <a:rPr kumimoji="1" lang="en-US" altLang="ko-KR" sz="1400"/>
              <a:t>Prostate</a:t>
            </a:r>
          </a:p>
        </p:txBody>
      </p:sp>
      <p:sp>
        <p:nvSpPr>
          <p:cNvPr id="597013" name="AutoShape 21"/>
          <p:cNvSpPr>
            <a:spLocks noChangeArrowheads="1"/>
          </p:cNvSpPr>
          <p:nvPr/>
        </p:nvSpPr>
        <p:spPr bwMode="auto">
          <a:xfrm>
            <a:off x="6430963" y="1990725"/>
            <a:ext cx="1938337" cy="430213"/>
          </a:xfrm>
          <a:prstGeom prst="hexagon">
            <a:avLst>
              <a:gd name="adj" fmla="val 112638"/>
              <a:gd name="vf" fmla="val 11547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>
              <a:spcBef>
                <a:spcPct val="50000"/>
              </a:spcBef>
            </a:pPr>
            <a:r>
              <a:rPr kumimoji="1" lang="en-US" altLang="ko-KR" sz="1400"/>
              <a:t>Testosterone</a:t>
            </a:r>
          </a:p>
        </p:txBody>
      </p:sp>
      <p:sp>
        <p:nvSpPr>
          <p:cNvPr id="597014" name="AutoShape 22"/>
          <p:cNvSpPr>
            <a:spLocks noChangeArrowheads="1"/>
          </p:cNvSpPr>
          <p:nvPr/>
        </p:nvSpPr>
        <p:spPr bwMode="auto">
          <a:xfrm>
            <a:off x="5943600" y="3619500"/>
            <a:ext cx="2909888" cy="430213"/>
          </a:xfrm>
          <a:prstGeom prst="hexagon">
            <a:avLst>
              <a:gd name="adj" fmla="val 169096"/>
              <a:gd name="vf" fmla="val 11547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>
              <a:spcBef>
                <a:spcPct val="50000"/>
              </a:spcBef>
            </a:pPr>
            <a:r>
              <a:rPr kumimoji="1" lang="en-US" altLang="ko-KR" sz="1400"/>
              <a:t>Dihydro-testoterone</a:t>
            </a:r>
          </a:p>
        </p:txBody>
      </p:sp>
      <p:cxnSp>
        <p:nvCxnSpPr>
          <p:cNvPr id="597015" name="AutoShape 23"/>
          <p:cNvCxnSpPr>
            <a:cxnSpLocks noChangeShapeType="1"/>
            <a:stCxn id="596998" idx="0"/>
            <a:endCxn id="597001" idx="4"/>
          </p:cNvCxnSpPr>
          <p:nvPr/>
        </p:nvCxnSpPr>
        <p:spPr bwMode="auto">
          <a:xfrm flipH="1" flipV="1">
            <a:off x="4378325" y="3070225"/>
            <a:ext cx="877888" cy="2771775"/>
          </a:xfrm>
          <a:prstGeom prst="straightConnector1">
            <a:avLst/>
          </a:prstGeom>
          <a:noFill/>
          <a:ln w="44450" cap="rnd">
            <a:solidFill>
              <a:schemeClr val="folHlink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7016" name="AutoShape 24"/>
          <p:cNvCxnSpPr>
            <a:cxnSpLocks noChangeShapeType="1"/>
            <a:stCxn id="596997" idx="0"/>
            <a:endCxn id="597001" idx="4"/>
          </p:cNvCxnSpPr>
          <p:nvPr/>
        </p:nvCxnSpPr>
        <p:spPr bwMode="auto">
          <a:xfrm flipV="1">
            <a:off x="2698750" y="3070225"/>
            <a:ext cx="1679575" cy="3417888"/>
          </a:xfrm>
          <a:prstGeom prst="straightConnector1">
            <a:avLst/>
          </a:prstGeom>
          <a:noFill/>
          <a:ln w="44450" cap="rnd">
            <a:solidFill>
              <a:schemeClr val="folHlink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7017" name="AutoShape 25"/>
          <p:cNvCxnSpPr>
            <a:cxnSpLocks noChangeShapeType="1"/>
            <a:stCxn id="597003" idx="0"/>
            <a:endCxn id="597001" idx="4"/>
          </p:cNvCxnSpPr>
          <p:nvPr/>
        </p:nvCxnSpPr>
        <p:spPr bwMode="auto">
          <a:xfrm flipH="1" flipV="1">
            <a:off x="4378325" y="3070225"/>
            <a:ext cx="954088" cy="1041400"/>
          </a:xfrm>
          <a:prstGeom prst="straightConnector1">
            <a:avLst/>
          </a:prstGeom>
          <a:noFill/>
          <a:ln w="44450" cap="rnd">
            <a:solidFill>
              <a:schemeClr val="folHlink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7018" name="AutoShape 26"/>
          <p:cNvCxnSpPr>
            <a:cxnSpLocks noChangeShapeType="1"/>
            <a:stCxn id="597003" idx="0"/>
            <a:endCxn id="597002" idx="4"/>
          </p:cNvCxnSpPr>
          <p:nvPr/>
        </p:nvCxnSpPr>
        <p:spPr bwMode="auto">
          <a:xfrm flipV="1">
            <a:off x="5332413" y="3070225"/>
            <a:ext cx="1133475" cy="1041400"/>
          </a:xfrm>
          <a:prstGeom prst="straightConnector1">
            <a:avLst/>
          </a:prstGeom>
          <a:noFill/>
          <a:ln w="44450" cap="rnd">
            <a:solidFill>
              <a:schemeClr val="folHlink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7019" name="Oval 27"/>
          <p:cNvSpPr>
            <a:spLocks noChangeArrowheads="1"/>
          </p:cNvSpPr>
          <p:nvPr/>
        </p:nvSpPr>
        <p:spPr bwMode="auto">
          <a:xfrm>
            <a:off x="3611563" y="4924425"/>
            <a:ext cx="1249362" cy="4111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>
              <a:spcBef>
                <a:spcPct val="50000"/>
              </a:spcBef>
            </a:pPr>
            <a:r>
              <a:rPr kumimoji="1" lang="en-US" altLang="ko-KR" sz="1400"/>
              <a:t>ADRA1A</a:t>
            </a:r>
          </a:p>
        </p:txBody>
      </p:sp>
      <p:sp>
        <p:nvSpPr>
          <p:cNvPr id="597020" name="Oval 28"/>
          <p:cNvSpPr>
            <a:spLocks noChangeArrowheads="1"/>
          </p:cNvSpPr>
          <p:nvPr/>
        </p:nvSpPr>
        <p:spPr bwMode="auto">
          <a:xfrm>
            <a:off x="5156200" y="4951413"/>
            <a:ext cx="1249363" cy="4111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>
              <a:spcBef>
                <a:spcPct val="50000"/>
              </a:spcBef>
            </a:pPr>
            <a:r>
              <a:rPr kumimoji="1" lang="en-US" altLang="ko-KR" sz="1400"/>
              <a:t>ADRA1B</a:t>
            </a:r>
          </a:p>
        </p:txBody>
      </p:sp>
      <p:sp>
        <p:nvSpPr>
          <p:cNvPr id="597021" name="Text Box 29"/>
          <p:cNvSpPr txBox="1">
            <a:spLocks noChangeArrowheads="1"/>
          </p:cNvSpPr>
          <p:nvPr/>
        </p:nvSpPr>
        <p:spPr bwMode="auto">
          <a:xfrm>
            <a:off x="7527925" y="5273675"/>
            <a:ext cx="749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 sz="1800"/>
              <a:t>grow</a:t>
            </a:r>
          </a:p>
        </p:txBody>
      </p:sp>
      <p:sp>
        <p:nvSpPr>
          <p:cNvPr id="597022" name="Rectangle 30"/>
          <p:cNvSpPr>
            <a:spLocks noChangeArrowheads="1"/>
          </p:cNvSpPr>
          <p:nvPr/>
        </p:nvSpPr>
        <p:spPr bwMode="auto">
          <a:xfrm>
            <a:off x="6621463" y="5273675"/>
            <a:ext cx="1800225" cy="1584325"/>
          </a:xfrm>
          <a:prstGeom prst="rect">
            <a:avLst/>
          </a:prstGeom>
          <a:noFill/>
          <a:ln w="15875">
            <a:solidFill>
              <a:srgbClr val="FF99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7023" name="Text Box 31"/>
          <p:cNvSpPr txBox="1">
            <a:spLocks noChangeArrowheads="1"/>
          </p:cNvSpPr>
          <p:nvPr/>
        </p:nvSpPr>
        <p:spPr bwMode="auto">
          <a:xfrm>
            <a:off x="6278563" y="5776913"/>
            <a:ext cx="55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 sz="1800"/>
              <a:t>==</a:t>
            </a:r>
          </a:p>
        </p:txBody>
      </p:sp>
      <p:cxnSp>
        <p:nvCxnSpPr>
          <p:cNvPr id="597024" name="AutoShape 32"/>
          <p:cNvCxnSpPr>
            <a:cxnSpLocks noChangeShapeType="1"/>
            <a:stCxn id="596998" idx="0"/>
            <a:endCxn id="597019" idx="4"/>
          </p:cNvCxnSpPr>
          <p:nvPr/>
        </p:nvCxnSpPr>
        <p:spPr bwMode="auto">
          <a:xfrm flipH="1" flipV="1">
            <a:off x="4237038" y="5345113"/>
            <a:ext cx="1019175" cy="496887"/>
          </a:xfrm>
          <a:prstGeom prst="straightConnector1">
            <a:avLst/>
          </a:prstGeom>
          <a:noFill/>
          <a:ln w="44450" cap="rnd">
            <a:solidFill>
              <a:schemeClr val="folHlink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7025" name="AutoShape 33"/>
          <p:cNvCxnSpPr>
            <a:cxnSpLocks noChangeShapeType="1"/>
            <a:stCxn id="596998" idx="0"/>
            <a:endCxn id="597020" idx="4"/>
          </p:cNvCxnSpPr>
          <p:nvPr/>
        </p:nvCxnSpPr>
        <p:spPr bwMode="auto">
          <a:xfrm flipV="1">
            <a:off x="5256213" y="5372100"/>
            <a:ext cx="525462" cy="469900"/>
          </a:xfrm>
          <a:prstGeom prst="straightConnector1">
            <a:avLst/>
          </a:prstGeom>
          <a:noFill/>
          <a:ln w="44450" cap="rnd">
            <a:solidFill>
              <a:schemeClr val="folHlink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7026" name="AutoShape 34"/>
          <p:cNvCxnSpPr>
            <a:cxnSpLocks noChangeShapeType="1"/>
            <a:stCxn id="597019" idx="0"/>
            <a:endCxn id="597003" idx="2"/>
          </p:cNvCxnSpPr>
          <p:nvPr/>
        </p:nvCxnSpPr>
        <p:spPr bwMode="auto">
          <a:xfrm flipV="1">
            <a:off x="4237038" y="4476750"/>
            <a:ext cx="1095375" cy="438150"/>
          </a:xfrm>
          <a:prstGeom prst="straightConnector1">
            <a:avLst/>
          </a:prstGeom>
          <a:noFill/>
          <a:ln w="44450" cap="rnd">
            <a:solidFill>
              <a:schemeClr val="folHlink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7027" name="AutoShape 35"/>
          <p:cNvCxnSpPr>
            <a:cxnSpLocks noChangeShapeType="1"/>
            <a:stCxn id="597020" idx="0"/>
            <a:endCxn id="597003" idx="2"/>
          </p:cNvCxnSpPr>
          <p:nvPr/>
        </p:nvCxnSpPr>
        <p:spPr bwMode="auto">
          <a:xfrm flipH="1" flipV="1">
            <a:off x="5332413" y="4476750"/>
            <a:ext cx="449262" cy="465138"/>
          </a:xfrm>
          <a:prstGeom prst="straightConnector1">
            <a:avLst/>
          </a:prstGeom>
          <a:noFill/>
          <a:ln w="44450" cap="rnd">
            <a:solidFill>
              <a:schemeClr val="folHlink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7028" name="AutoShape 36"/>
          <p:cNvCxnSpPr>
            <a:cxnSpLocks noChangeShapeType="1"/>
            <a:endCxn id="597003" idx="3"/>
          </p:cNvCxnSpPr>
          <p:nvPr/>
        </p:nvCxnSpPr>
        <p:spPr bwMode="auto">
          <a:xfrm flipH="1" flipV="1">
            <a:off x="6356350" y="4294188"/>
            <a:ext cx="407988" cy="403225"/>
          </a:xfrm>
          <a:prstGeom prst="straightConnector1">
            <a:avLst/>
          </a:prstGeom>
          <a:noFill/>
          <a:ln w="44450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7029" name="Oval 37"/>
          <p:cNvSpPr>
            <a:spLocks noChangeArrowheads="1"/>
          </p:cNvSpPr>
          <p:nvPr/>
        </p:nvSpPr>
        <p:spPr bwMode="auto">
          <a:xfrm>
            <a:off x="6789738" y="4481513"/>
            <a:ext cx="1249362" cy="4111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>
              <a:spcBef>
                <a:spcPct val="50000"/>
              </a:spcBef>
            </a:pPr>
            <a:r>
              <a:rPr kumimoji="1" lang="en-US" altLang="ko-KR" sz="1400"/>
              <a:t>AR</a:t>
            </a:r>
          </a:p>
        </p:txBody>
      </p:sp>
      <p:cxnSp>
        <p:nvCxnSpPr>
          <p:cNvPr id="597030" name="AutoShape 38"/>
          <p:cNvCxnSpPr>
            <a:cxnSpLocks noChangeShapeType="1"/>
            <a:stCxn id="597014" idx="2"/>
            <a:endCxn id="597029" idx="0"/>
          </p:cNvCxnSpPr>
          <p:nvPr/>
        </p:nvCxnSpPr>
        <p:spPr bwMode="auto">
          <a:xfrm>
            <a:off x="7399338" y="4059238"/>
            <a:ext cx="15875" cy="412750"/>
          </a:xfrm>
          <a:prstGeom prst="straightConnector1">
            <a:avLst/>
          </a:prstGeom>
          <a:noFill/>
          <a:ln w="44450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7031" name="AutoShape 39"/>
          <p:cNvCxnSpPr>
            <a:cxnSpLocks noChangeShapeType="1"/>
            <a:stCxn id="597029" idx="6"/>
            <a:endCxn id="597011" idx="3"/>
          </p:cNvCxnSpPr>
          <p:nvPr/>
        </p:nvCxnSpPr>
        <p:spPr bwMode="auto">
          <a:xfrm flipH="1" flipV="1">
            <a:off x="5940425" y="1485900"/>
            <a:ext cx="2108200" cy="3201988"/>
          </a:xfrm>
          <a:prstGeom prst="curvedConnector3">
            <a:avLst>
              <a:gd name="adj1" fmla="val -10315"/>
            </a:avLst>
          </a:prstGeom>
          <a:noFill/>
          <a:ln w="44450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7033" name="Text Box 41"/>
          <p:cNvSpPr txBox="1">
            <a:spLocks noChangeArrowheads="1"/>
          </p:cNvSpPr>
          <p:nvPr/>
        </p:nvSpPr>
        <p:spPr bwMode="auto">
          <a:xfrm>
            <a:off x="0" y="1484313"/>
            <a:ext cx="4176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ko-KR" b="1">
                <a:solidFill>
                  <a:srgbClr val="006699"/>
                </a:solidFill>
              </a:rPr>
              <a:t>Reasoning using Ontology</a:t>
            </a:r>
          </a:p>
        </p:txBody>
      </p:sp>
      <p:sp>
        <p:nvSpPr>
          <p:cNvPr id="597034" name="Text Box 42"/>
          <p:cNvSpPr txBox="1">
            <a:spLocks noChangeArrowheads="1"/>
          </p:cNvSpPr>
          <p:nvPr/>
        </p:nvSpPr>
        <p:spPr bwMode="auto">
          <a:xfrm>
            <a:off x="5003800" y="981075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latinLnBrk="1" hangingPunct="1">
              <a:spcBef>
                <a:spcPct val="50000"/>
              </a:spcBef>
            </a:pPr>
            <a:r>
              <a:rPr kumimoji="1" lang="ko-KR" altLang="en-US" sz="1800">
                <a:latin typeface="굴림" panose="020B0600000101010101" pitchFamily="50" charset="-127"/>
              </a:rPr>
              <a:t>탈모</a:t>
            </a:r>
          </a:p>
        </p:txBody>
      </p:sp>
      <p:sp>
        <p:nvSpPr>
          <p:cNvPr id="597035" name="Text Box 43"/>
          <p:cNvSpPr txBox="1">
            <a:spLocks noChangeArrowheads="1"/>
          </p:cNvSpPr>
          <p:nvPr/>
        </p:nvSpPr>
        <p:spPr bwMode="auto">
          <a:xfrm>
            <a:off x="3275013" y="407035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latinLnBrk="1" hangingPunct="1">
              <a:spcBef>
                <a:spcPct val="50000"/>
              </a:spcBef>
            </a:pPr>
            <a:r>
              <a:rPr kumimoji="1" lang="ko-KR" altLang="en-US" sz="1800">
                <a:latin typeface="굴림" panose="020B0600000101010101" pitchFamily="50" charset="-127"/>
              </a:rPr>
              <a:t>전립선암</a:t>
            </a:r>
          </a:p>
        </p:txBody>
      </p:sp>
      <p:sp>
        <p:nvSpPr>
          <p:cNvPr id="597036" name="Text Box 44"/>
          <p:cNvSpPr txBox="1">
            <a:spLocks noChangeArrowheads="1"/>
          </p:cNvSpPr>
          <p:nvPr/>
        </p:nvSpPr>
        <p:spPr bwMode="auto">
          <a:xfrm>
            <a:off x="4859338" y="6165850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latinLnBrk="1" hangingPunct="1">
              <a:spcBef>
                <a:spcPct val="50000"/>
              </a:spcBef>
            </a:pPr>
            <a:r>
              <a:rPr kumimoji="1" lang="ko-KR" altLang="en-US" sz="1800">
                <a:latin typeface="굴림" panose="020B0600000101010101" pitchFamily="50" charset="-127"/>
              </a:rPr>
              <a:t>전립선비대증</a:t>
            </a:r>
          </a:p>
        </p:txBody>
      </p:sp>
      <p:sp>
        <p:nvSpPr>
          <p:cNvPr id="46" name="제목 1"/>
          <p:cNvSpPr>
            <a:spLocks noGrp="1"/>
          </p:cNvSpPr>
          <p:nvPr>
            <p:ph type="title"/>
          </p:nvPr>
        </p:nvSpPr>
        <p:spPr>
          <a:xfrm>
            <a:off x="250825" y="0"/>
            <a:ext cx="8413750" cy="103505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Ontology Application: </a:t>
            </a:r>
            <a:r>
              <a:rPr lang="en-US" altLang="ko-KR" dirty="0"/>
              <a:t> </a:t>
            </a:r>
            <a:r>
              <a:rPr lang="ko-KR" altLang="en-US" dirty="0" smtClean="0"/>
              <a:t>신약개발분야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3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fld id="{1FE68607-6F68-456A-83FE-013B8EA4A60B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48713" cy="620401"/>
          </a:xfrm>
        </p:spPr>
        <p:txBody>
          <a:bodyPr/>
          <a:lstStyle/>
          <a:p>
            <a:r>
              <a:rPr lang="en-US" altLang="ko-KR" sz="3200" dirty="0" smtClean="0">
                <a:ea typeface="굴림" panose="020B0600000101010101" pitchFamily="50" charset="-127"/>
              </a:rPr>
              <a:t>Large Scale Web Search</a:t>
            </a:r>
            <a:endParaRPr lang="en-US" altLang="ko-KR" sz="3200" dirty="0">
              <a:solidFill>
                <a:schemeClr val="tx2"/>
              </a:solidFill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7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-51993" y="1022350"/>
                <a:ext cx="8929688" cy="5516562"/>
              </a:xfrm>
            </p:spPr>
            <p:txBody>
              <a:bodyPr/>
              <a:lstStyle/>
              <a:p>
                <a:r>
                  <a:rPr lang="en-US" altLang="ko-KR" sz="24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굴림" panose="020B0600000101010101" pitchFamily="50" charset="-127"/>
                  </a:rPr>
                  <a:t>Google server cluster</a:t>
                </a:r>
              </a:p>
              <a:p>
                <a:pPr lvl="1"/>
                <a:r>
                  <a:rPr lang="en-US" altLang="ko-KR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굴림" panose="020B0600000101010101" pitchFamily="50" charset="-127"/>
                  </a:rPr>
                  <a:t>  “</a:t>
                </a:r>
                <a:r>
                  <a:rPr lang="en-US" altLang="ko-K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굴림" panose="020B0600000101010101" pitchFamily="50" charset="-127"/>
                  </a:rPr>
                  <a:t>less than $1,000” </a:t>
                </a:r>
                <a:r>
                  <a:rPr lang="en-US" altLang="ko-KR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굴림" panose="020B0600000101010101" pitchFamily="50" charset="-127"/>
                  </a:rPr>
                  <a:t>server for </a:t>
                </a:r>
                <a:r>
                  <a:rPr lang="en-US" altLang="ko-KR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굴림" panose="020B0600000101010101" pitchFamily="50" charset="-127"/>
                  </a:rPr>
                  <a:t>Error isolation, Easy to repair, Easy to </a:t>
                </a:r>
                <a:r>
                  <a:rPr lang="en-US" altLang="ko-KR" sz="16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굴림" panose="020B0600000101010101" pitchFamily="50" charset="-127"/>
                  </a:rPr>
                  <a:t>scale</a:t>
                </a:r>
                <a:endParaRPr lang="en-US" altLang="ko-KR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ea typeface="굴림" panose="020B0600000101010101" pitchFamily="50" charset="-127"/>
                </a:endParaRPr>
              </a:p>
              <a:p>
                <a:pPr lvl="1"/>
                <a:r>
                  <a:rPr lang="en-US" altLang="ko-KR" sz="2000" dirty="0" smtClean="0">
                    <a:solidFill>
                      <a:schemeClr val="tx1"/>
                    </a:solidFill>
                    <a:ea typeface="굴림" panose="020B0600000101010101" pitchFamily="50" charset="-127"/>
                  </a:rPr>
                  <a:t> </a:t>
                </a:r>
                <a:r>
                  <a:rPr lang="en-US" altLang="ko-KR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굴림" panose="020B0600000101010101" pitchFamily="50" charset="-127"/>
                  </a:rPr>
                  <a:t>450,000 servers  </a:t>
                </a:r>
                <a:r>
                  <a:rPr lang="en-US" altLang="ko-KR" dirty="0" smtClean="0">
                    <a:solidFill>
                      <a:schemeClr val="tx1"/>
                    </a:solidFill>
                    <a:ea typeface="굴림" panose="020B0600000101010101" pitchFamily="50" charset="-127"/>
                  </a:rPr>
                  <a:t>(</a:t>
                </a:r>
                <a:r>
                  <a:rPr lang="en-US" altLang="ko-KR" dirty="0">
                    <a:ea typeface="굴림" panose="020B0600000101010101" pitchFamily="50" charset="-127"/>
                  </a:rPr>
                  <a:t>NYT estimate, Oct, </a:t>
                </a:r>
                <a:r>
                  <a:rPr lang="en-US" altLang="ko-KR" dirty="0" smtClean="0">
                    <a:ea typeface="굴림" panose="020B0600000101010101" pitchFamily="50" charset="-127"/>
                  </a:rPr>
                  <a:t>2006</a:t>
                </a:r>
                <a:r>
                  <a:rPr lang="en-US" altLang="ko-KR" dirty="0" smtClean="0">
                    <a:solidFill>
                      <a:schemeClr val="tx1"/>
                    </a:solidFill>
                    <a:ea typeface="굴림" panose="020B0600000101010101" pitchFamily="50" charset="-127"/>
                  </a:rPr>
                  <a:t>)</a:t>
                </a:r>
              </a:p>
              <a:p>
                <a:pPr lvl="1"/>
                <a:r>
                  <a:rPr lang="en-US" altLang="ko-KR" sz="18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굴림" panose="020B0600000101010101" pitchFamily="50" charset="-127"/>
                  </a:rPr>
                  <a:t> </a:t>
                </a:r>
                <a:r>
                  <a:rPr lang="en-US" altLang="ko-K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굴림" panose="020B0600000101010101" pitchFamily="50" charset="-127"/>
                  </a:rPr>
                  <a:t> </a:t>
                </a:r>
                <a:r>
                  <a:rPr lang="en-US" altLang="ko-KR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굴림" panose="020B0600000101010101" pitchFamily="50" charset="-127"/>
                  </a:rPr>
                  <a:t>900,000 </a:t>
                </a:r>
                <a:r>
                  <a:rPr lang="en-US" altLang="ko-K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굴림" panose="020B0600000101010101" pitchFamily="50" charset="-127"/>
                  </a:rPr>
                  <a:t>servers  </a:t>
                </a:r>
                <a:r>
                  <a:rPr lang="en-US" altLang="ko-KR" dirty="0" smtClean="0">
                    <a:ea typeface="굴림" panose="020B0600000101010101" pitchFamily="50" charset="-127"/>
                  </a:rPr>
                  <a:t>(2011)</a:t>
                </a:r>
              </a:p>
              <a:p>
                <a:pPr lvl="1"/>
                <a:r>
                  <a:rPr lang="en-US" altLang="ko-KR" dirty="0" smtClean="0">
                    <a:solidFill>
                      <a:srgbClr val="FF0000"/>
                    </a:solidFill>
                    <a:ea typeface="굴림" panose="020B0600000101010101" pitchFamily="50" charset="-127"/>
                  </a:rPr>
                  <a:t>  </a:t>
                </a:r>
                <a:r>
                  <a:rPr lang="en-US" altLang="ko-KR" dirty="0" smtClean="0">
                    <a:solidFill>
                      <a:schemeClr val="tx1"/>
                    </a:solidFill>
                    <a:ea typeface="굴림" panose="020B0600000101010101" pitchFamily="50" charset="-127"/>
                  </a:rPr>
                  <a:t>Maybe more than </a:t>
                </a:r>
                <a:r>
                  <a:rPr lang="en-US" altLang="ko-KR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굴림" panose="020B0600000101010101" pitchFamily="50" charset="-127"/>
                  </a:rPr>
                  <a:t>1 million servers </a:t>
                </a:r>
                <a:r>
                  <a:rPr lang="en-US" altLang="ko-KR" dirty="0" smtClean="0">
                    <a:solidFill>
                      <a:schemeClr val="tx1"/>
                    </a:solidFill>
                    <a:ea typeface="굴림" panose="020B0600000101010101" pitchFamily="50" charset="-127"/>
                  </a:rPr>
                  <a:t>now</a:t>
                </a:r>
                <a:r>
                  <a:rPr lang="en-US" altLang="ko-KR" dirty="0">
                    <a:solidFill>
                      <a:schemeClr val="tx1"/>
                    </a:solidFill>
                    <a:ea typeface="굴림" panose="020B0600000101010101" pitchFamily="50" charset="-127"/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  <a:ea typeface="굴림" panose="020B0600000101010101" pitchFamily="50" charset="-127"/>
                  </a:rPr>
                  <a:t>(2015)!</a:t>
                </a:r>
              </a:p>
              <a:p>
                <a:pPr marL="635000" lvl="1" indent="0">
                  <a:buNone/>
                </a:pPr>
                <a:endParaRPr lang="en-US" altLang="ko-KR" sz="2800" dirty="0">
                  <a:solidFill>
                    <a:schemeClr val="tx1"/>
                  </a:solidFill>
                  <a:ea typeface="굴림" panose="020B0600000101010101" pitchFamily="50" charset="-127"/>
                </a:endParaRPr>
              </a:p>
              <a:p>
                <a:r>
                  <a:rPr lang="en-US" altLang="ko-KR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굴림" panose="020B0600000101010101" pitchFamily="50" charset="-127"/>
                  </a:rPr>
                  <a:t>Google’s </a:t>
                </a:r>
                <a:r>
                  <a:rPr lang="en-US" altLang="ko-KR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굴림" panose="020B0600000101010101" pitchFamily="50" charset="-127"/>
                  </a:rPr>
                  <a:t>search </a:t>
                </a:r>
                <a:r>
                  <a:rPr lang="en-US" altLang="ko-KR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굴림" panose="020B0600000101010101" pitchFamily="50" charset="-127"/>
                  </a:rPr>
                  <a:t>index</a:t>
                </a:r>
              </a:p>
              <a:p>
                <a:pPr lvl="1"/>
                <a:r>
                  <a:rPr lang="en-US" altLang="ko-KR" dirty="0" smtClean="0">
                    <a:ea typeface="굴림" panose="020B0600000101010101" pitchFamily="50" charset="-127"/>
                  </a:rPr>
                  <a:t>  Indexing </a:t>
                </a:r>
                <a:r>
                  <a:rPr lang="en-US" altLang="ko-KR" dirty="0">
                    <a:ea typeface="굴림" panose="020B0600000101010101" pitchFamily="50" charset="-127"/>
                  </a:rPr>
                  <a:t>most words in the WWW in the </a:t>
                </a:r>
                <a:r>
                  <a:rPr lang="en-US" altLang="ko-KR" dirty="0" smtClean="0">
                    <a:ea typeface="굴림" panose="020B0600000101010101" pitchFamily="50" charset="-127"/>
                  </a:rPr>
                  <a:t>world</a:t>
                </a:r>
                <a:endParaRPr lang="en-US" altLang="ko-KR" dirty="0">
                  <a:ea typeface="굴림" panose="020B0600000101010101" pitchFamily="50" charset="-127"/>
                </a:endParaRPr>
              </a:p>
              <a:p>
                <a:pPr lvl="1"/>
                <a:r>
                  <a:rPr lang="en-US" altLang="ko-KR" sz="2000" dirty="0" smtClean="0">
                    <a:ea typeface="굴림" panose="020B0600000101010101" pitchFamily="50" charset="-127"/>
                  </a:rPr>
                  <a:t> </a:t>
                </a:r>
                <a:r>
                  <a:rPr lang="en-US" altLang="ko-KR" sz="2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굴림" panose="020B0600000101010101" pitchFamily="50" charset="-127"/>
                  </a:rPr>
                  <a:t>100 million Giga bytes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10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17</m:t>
                        </m:r>
                      </m:sup>
                    </m:sSup>
                  </m:oMath>
                </a14:m>
                <a:r>
                  <a:rPr lang="en-US" altLang="ko-KR" sz="2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굴림" panose="020B0600000101010101" pitchFamily="50" charset="-127"/>
                  </a:rPr>
                  <a:t> bytes</a:t>
                </a:r>
              </a:p>
              <a:p>
                <a:pPr lvl="1"/>
                <a:r>
                  <a:rPr lang="en-US" altLang="ko-KR" sz="2000" dirty="0" smtClean="0">
                    <a:ea typeface="굴림" panose="020B0600000101010101" pitchFamily="50" charset="-127"/>
                  </a:rPr>
                  <a:t>  Index Structure</a:t>
                </a:r>
                <a:endParaRPr lang="en-US" altLang="ko-KR" sz="2000" dirty="0">
                  <a:ea typeface="굴림" panose="020B0600000101010101" pitchFamily="50" charset="-127"/>
                </a:endParaRPr>
              </a:p>
              <a:p>
                <a:endParaRPr lang="en-US" altLang="ko-KR" sz="2400" dirty="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57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-51993" y="1022350"/>
                <a:ext cx="8929688" cy="5516562"/>
              </a:xfrm>
              <a:blipFill rotWithShape="0">
                <a:blip r:embed="rId2"/>
                <a:stretch>
                  <a:fillRect l="-887" t="-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7060" name="Picture 4" descr="goo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138" y="1946583"/>
            <a:ext cx="2201862" cy="280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676885" y="5113645"/>
            <a:ext cx="80425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GB" altLang="ko-KR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potato</a:t>
            </a:r>
            <a:r>
              <a:rPr lang="en-GB" altLang="ko-KR" sz="1800" dirty="0">
                <a:latin typeface="Courier New" panose="02070309020205020404" pitchFamily="49" charset="0"/>
              </a:rPr>
              <a:t>: </a:t>
            </a:r>
            <a:r>
              <a:rPr lang="en-GB" altLang="ko-KR" sz="1800" dirty="0" smtClean="0">
                <a:latin typeface="Courier New" panose="02070309020205020404" pitchFamily="49" charset="0"/>
              </a:rPr>
              <a:t>(</a:t>
            </a:r>
            <a:r>
              <a:rPr lang="en-GB" altLang="ko-KR" sz="180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url</a:t>
            </a:r>
            <a:r>
              <a:rPr lang="en-GB" altLang="ko-KR" sz="18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_</a:t>
            </a:r>
            <a:r>
              <a:rPr lang="en-US" altLang="ko-KR" sz="18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ZZ</a:t>
            </a:r>
            <a:r>
              <a:rPr lang="en-GB" altLang="ko-KR" sz="1800" dirty="0" smtClean="0">
                <a:latin typeface="Courier New" panose="02070309020205020404" pitchFamily="49" charset="0"/>
              </a:rPr>
              <a:t>; 3, </a:t>
            </a:r>
            <a:r>
              <a:rPr lang="en-GB" altLang="ko-KR" sz="1800" dirty="0">
                <a:latin typeface="Courier New" panose="02070309020205020404" pitchFamily="49" charset="0"/>
              </a:rPr>
              <a:t>101, 178, </a:t>
            </a:r>
            <a:r>
              <a:rPr lang="en-GB" altLang="ko-KR" sz="18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2009)</a:t>
            </a:r>
            <a:r>
              <a:rPr lang="en-GB" altLang="ko-KR" sz="18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  <a:r>
              <a:rPr lang="en-GB" altLang="ko-KR" sz="1800" dirty="0" smtClean="0">
                <a:latin typeface="Courier New" panose="02070309020205020404" pitchFamily="49" charset="0"/>
              </a:rPr>
              <a:t> (</a:t>
            </a:r>
            <a:r>
              <a:rPr lang="en-US" altLang="ko-KR" sz="180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url_pq</a:t>
            </a:r>
            <a:r>
              <a:rPr lang="en-GB" altLang="ko-KR" sz="1800" dirty="0" smtClean="0">
                <a:latin typeface="Courier New" panose="02070309020205020404" pitchFamily="49" charset="0"/>
              </a:rPr>
              <a:t>; </a:t>
            </a:r>
            <a:r>
              <a:rPr lang="en-GB" altLang="ko-KR" sz="1800" dirty="0">
                <a:latin typeface="Courier New" panose="02070309020205020404" pitchFamily="49" charset="0"/>
              </a:rPr>
              <a:t>1; </a:t>
            </a:r>
            <a:r>
              <a:rPr lang="en-GB" altLang="ko-KR" sz="1800" dirty="0" smtClean="0">
                <a:latin typeface="Courier New" panose="02070309020205020404" pitchFamily="49" charset="0"/>
              </a:rPr>
              <a:t>809); </a:t>
            </a:r>
            <a:r>
              <a:rPr lang="en-GB" altLang="ko-KR" sz="1800" dirty="0">
                <a:latin typeface="Courier New" panose="02070309020205020404" pitchFamily="49" charset="0"/>
              </a:rPr>
              <a:t>…</a:t>
            </a:r>
          </a:p>
          <a:p>
            <a:pPr algn="l" eaLnBrk="1" hangingPunct="1"/>
            <a:r>
              <a:rPr lang="en-GB" altLang="ko-KR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quake</a:t>
            </a:r>
            <a:r>
              <a:rPr lang="en-GB" altLang="ko-KR" sz="1800" dirty="0">
                <a:latin typeface="Courier New" panose="02070309020205020404" pitchFamily="49" charset="0"/>
              </a:rPr>
              <a:t>:  </a:t>
            </a:r>
            <a:r>
              <a:rPr lang="en-GB" altLang="ko-KR" sz="1800" dirty="0" smtClean="0">
                <a:latin typeface="Courier New" panose="02070309020205020404" pitchFamily="49" charset="0"/>
              </a:rPr>
              <a:t>(</a:t>
            </a:r>
            <a:r>
              <a:rPr lang="en-GB" altLang="ko-KR" sz="180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url_ds</a:t>
            </a:r>
            <a:r>
              <a:rPr lang="en-GB" altLang="ko-KR" sz="18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  <a:r>
              <a:rPr lang="en-GB" altLang="ko-KR" sz="1800" dirty="0" smtClean="0">
                <a:latin typeface="Courier New" panose="02070309020205020404" pitchFamily="49" charset="0"/>
              </a:rPr>
              <a:t> 1; 16);  (</a:t>
            </a:r>
            <a:r>
              <a:rPr lang="en-GB" altLang="ko-KR" sz="180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url_lk</a:t>
            </a:r>
            <a:r>
              <a:rPr lang="en-GB" altLang="ko-KR" sz="18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  <a:r>
              <a:rPr lang="en-GB" altLang="ko-KR" sz="1800" dirty="0" smtClean="0">
                <a:latin typeface="Courier New" panose="02070309020205020404" pitchFamily="49" charset="0"/>
              </a:rPr>
              <a:t> </a:t>
            </a:r>
            <a:r>
              <a:rPr lang="en-GB" altLang="ko-KR" sz="1800" dirty="0">
                <a:latin typeface="Courier New" panose="02070309020205020404" pitchFamily="49" charset="0"/>
              </a:rPr>
              <a:t>4; 3, 11, 12, </a:t>
            </a:r>
            <a:r>
              <a:rPr lang="en-GB" altLang="ko-KR" sz="1800" dirty="0" smtClean="0">
                <a:latin typeface="Courier New" panose="02070309020205020404" pitchFamily="49" charset="0"/>
              </a:rPr>
              <a:t>678); </a:t>
            </a:r>
            <a:r>
              <a:rPr lang="en-GB" altLang="ko-KR" sz="1800" dirty="0">
                <a:latin typeface="Courier New" panose="02070309020205020404" pitchFamily="49" charset="0"/>
              </a:rPr>
              <a:t>…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67600" y="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보조자료</a:t>
            </a:r>
            <a:endParaRPr lang="ko-KR" altLang="en-US" sz="18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9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EE968A-6632-4215-8A4F-3AA9990D842F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Sample Data Base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341438"/>
            <a:ext cx="6408737" cy="44577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400">
                <a:ea typeface="굴림" panose="020B0600000101010101" pitchFamily="50" charset="-127"/>
              </a:rPr>
              <a:t>Mobile phone accounting data</a:t>
            </a:r>
          </a:p>
        </p:txBody>
      </p:sp>
      <p:pic>
        <p:nvPicPr>
          <p:cNvPr id="271365" name="Picture 5" descr="2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916113"/>
            <a:ext cx="10699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1366" name="Group 6"/>
          <p:cNvGrpSpPr>
            <a:grpSpLocks/>
          </p:cNvGrpSpPr>
          <p:nvPr/>
        </p:nvGrpSpPr>
        <p:grpSpPr bwMode="auto">
          <a:xfrm>
            <a:off x="1258888" y="3213100"/>
            <a:ext cx="2159000" cy="2160588"/>
            <a:chOff x="295" y="1979"/>
            <a:chExt cx="1622" cy="1819"/>
          </a:xfrm>
        </p:grpSpPr>
        <p:pic>
          <p:nvPicPr>
            <p:cNvPr id="271367" name="Picture 7" descr="01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1979"/>
              <a:ext cx="625" cy="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1368" name="Picture 8" descr="01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2115"/>
              <a:ext cx="625" cy="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1369" name="Picture 9" descr="01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" y="2251"/>
              <a:ext cx="625" cy="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1370" name="Picture 10" descr="01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" y="2387"/>
              <a:ext cx="625" cy="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1371" name="Picture 11" descr="01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6" y="2523"/>
              <a:ext cx="625" cy="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1372" name="Picture 12" descr="01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2" y="2659"/>
              <a:ext cx="625" cy="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1373" name="Picture 13" descr="01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2206"/>
              <a:ext cx="625" cy="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1374" name="Picture 14" descr="01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2342"/>
              <a:ext cx="625" cy="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1375" name="Picture 15" descr="01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2478"/>
              <a:ext cx="625" cy="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1376" name="Picture 16" descr="01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2614"/>
              <a:ext cx="625" cy="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1377" name="Picture 17" descr="01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2750"/>
              <a:ext cx="625" cy="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1378" name="Picture 18" descr="01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" y="2886"/>
              <a:ext cx="625" cy="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71419" name="Group 59"/>
          <p:cNvGraphicFramePr>
            <a:graphicFrameLocks noGrp="1"/>
          </p:cNvGraphicFramePr>
          <p:nvPr/>
        </p:nvGraphicFramePr>
        <p:xfrm>
          <a:off x="3735388" y="1916113"/>
          <a:ext cx="4940300" cy="560832"/>
        </p:xfrm>
        <a:graphic>
          <a:graphicData uri="http://schemas.openxmlformats.org/drawingml/2006/table">
            <a:tbl>
              <a:tblPr/>
              <a:tblGrid>
                <a:gridCol w="990600"/>
                <a:gridCol w="985837"/>
                <a:gridCol w="987425"/>
                <a:gridCol w="985838"/>
                <a:gridCol w="990600"/>
              </a:tblGrid>
              <a:tr h="538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anose="020B0502020104020203" pitchFamily="34" charset="0"/>
                          <a:ea typeface="굴림" panose="020B0600000101010101" pitchFamily="50" charset="-127"/>
                        </a:rPr>
                        <a:t>Phone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anose="020B0502020104020203" pitchFamily="34" charset="0"/>
                          <a:ea typeface="굴림" panose="020B0600000101010101" pitchFamily="50" charset="-127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anose="020B0502020104020203" pitchFamily="34" charset="0"/>
                          <a:ea typeface="굴림" panose="020B0600000101010101" pitchFamily="50" charset="-127"/>
                        </a:rPr>
                        <a:t>station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anose="020B0502020104020203" pitchFamily="34" charset="0"/>
                          <a:ea typeface="굴림" panose="020B0600000101010101" pitchFamily="50" charset="-127"/>
                        </a:rPr>
                        <a:t>Start-time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anose="020B0502020104020203" pitchFamily="34" charset="0"/>
                          <a:ea typeface="굴림" panose="020B0600000101010101" pitchFamily="50" charset="-127"/>
                        </a:rPr>
                        <a:t>End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anose="020B0502020104020203" pitchFamily="34" charset="0"/>
                          <a:ea typeface="굴림" panose="020B0600000101010101" pitchFamily="50" charset="-127"/>
                        </a:rPr>
                        <a:t>-time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1452" name="Group 92"/>
          <p:cNvGraphicFramePr>
            <a:graphicFrameLocks noGrp="1"/>
          </p:cNvGraphicFramePr>
          <p:nvPr/>
        </p:nvGraphicFramePr>
        <p:xfrm>
          <a:off x="3708400" y="2781300"/>
          <a:ext cx="4940300" cy="322263"/>
        </p:xfrm>
        <a:graphic>
          <a:graphicData uri="http://schemas.openxmlformats.org/drawingml/2006/table">
            <a:tbl>
              <a:tblPr/>
              <a:tblGrid>
                <a:gridCol w="987425"/>
                <a:gridCol w="989013"/>
                <a:gridCol w="987425"/>
                <a:gridCol w="989012"/>
                <a:gridCol w="987425"/>
              </a:tblGrid>
              <a:tr h="3222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</a:rPr>
                        <a:t>……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anose="020B0502020104020203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</a:rPr>
                        <a:t>…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anose="020B0502020104020203" pitchFamily="34" charset="0"/>
                          <a:ea typeface="굴림" panose="020B0600000101010101" pitchFamily="50" charset="-127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</a:rPr>
                        <a:t>…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anose="020B0502020104020203" pitchFamily="34" charset="0"/>
                          <a:ea typeface="굴림" panose="020B0600000101010101" pitchFamily="50" charset="-127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</a:rPr>
                        <a:t>…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anose="020B0502020104020203" pitchFamily="34" charset="0"/>
                          <a:ea typeface="굴림" panose="020B0600000101010101" pitchFamily="50" charset="-127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</a:rPr>
                        <a:t>…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anose="020B0502020104020203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71407" name="Group 47"/>
          <p:cNvGrpSpPr>
            <a:grpSpLocks/>
          </p:cNvGrpSpPr>
          <p:nvPr/>
        </p:nvGrpSpPr>
        <p:grpSpPr bwMode="auto">
          <a:xfrm>
            <a:off x="5651500" y="3213100"/>
            <a:ext cx="73025" cy="361950"/>
            <a:chOff x="158" y="3430"/>
            <a:chExt cx="46" cy="228"/>
          </a:xfrm>
        </p:grpSpPr>
        <p:sp>
          <p:nvSpPr>
            <p:cNvPr id="271408" name="Oval 48"/>
            <p:cNvSpPr>
              <a:spLocks noChangeArrowheads="1"/>
            </p:cNvSpPr>
            <p:nvPr/>
          </p:nvSpPr>
          <p:spPr bwMode="auto">
            <a:xfrm>
              <a:off x="158" y="3521"/>
              <a:ext cx="46" cy="4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1409" name="Oval 49"/>
            <p:cNvSpPr>
              <a:spLocks noChangeArrowheads="1"/>
            </p:cNvSpPr>
            <p:nvPr/>
          </p:nvSpPr>
          <p:spPr bwMode="auto">
            <a:xfrm>
              <a:off x="158" y="3430"/>
              <a:ext cx="46" cy="4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1410" name="Oval 50"/>
            <p:cNvSpPr>
              <a:spLocks noChangeArrowheads="1"/>
            </p:cNvSpPr>
            <p:nvPr/>
          </p:nvSpPr>
          <p:spPr bwMode="auto">
            <a:xfrm>
              <a:off x="158" y="3612"/>
              <a:ext cx="46" cy="4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71411" name="AutoShape 51"/>
          <p:cNvSpPr>
            <a:spLocks/>
          </p:cNvSpPr>
          <p:nvPr/>
        </p:nvSpPr>
        <p:spPr bwMode="auto">
          <a:xfrm>
            <a:off x="3448050" y="2132013"/>
            <a:ext cx="142875" cy="1152525"/>
          </a:xfrm>
          <a:prstGeom prst="leftBrace">
            <a:avLst>
              <a:gd name="adj1" fmla="val 6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1412" name="Text Box 52"/>
          <p:cNvSpPr txBox="1">
            <a:spLocks noChangeArrowheads="1"/>
          </p:cNvSpPr>
          <p:nvPr/>
        </p:nvSpPr>
        <p:spPr bwMode="auto">
          <a:xfrm>
            <a:off x="1273175" y="2366963"/>
            <a:ext cx="2206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endParaRPr kumimoji="1" lang="en-US" altLang="ko-KR" b="1">
              <a:latin typeface="Arial Narrow" panose="020B0606020202030204" pitchFamily="34" charset="0"/>
              <a:ea typeface="HY헤드라인M" panose="02030600000101010101" pitchFamily="18" charset="-127"/>
            </a:endParaRPr>
          </a:p>
          <a:p>
            <a:pPr eaLnBrk="1" latinLnBrk="1" hangingPunct="1"/>
            <a:r>
              <a:rPr kumimoji="1" lang="en-US" altLang="ko-KR" b="1">
                <a:latin typeface="Arial Narrow" panose="020B0606020202030204" pitchFamily="34" charset="0"/>
                <a:ea typeface="HY헤드라인M" panose="02030600000101010101" pitchFamily="18" charset="-127"/>
              </a:rPr>
              <a:t>60KB record per call</a:t>
            </a:r>
          </a:p>
        </p:txBody>
      </p:sp>
      <p:sp>
        <p:nvSpPr>
          <p:cNvPr id="271413" name="Text Box 53"/>
          <p:cNvSpPr txBox="1">
            <a:spLocks noChangeArrowheads="1"/>
          </p:cNvSpPr>
          <p:nvPr/>
        </p:nvSpPr>
        <p:spPr bwMode="auto">
          <a:xfrm>
            <a:off x="0" y="5305425"/>
            <a:ext cx="88201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ko-KR" sz="2400" b="1">
                <a:latin typeface="굴림" panose="020B0600000101010101" pitchFamily="50" charset="-127"/>
              </a:rPr>
              <a:t>40M Persons * 60 Byte * 10 calls/day * 365 days </a:t>
            </a:r>
          </a:p>
          <a:p>
            <a:pPr algn="l"/>
            <a:r>
              <a:rPr kumimoji="1" lang="en-US" altLang="ko-KR" sz="2400" b="1">
                <a:latin typeface="굴림" panose="020B0600000101010101" pitchFamily="50" charset="-127"/>
              </a:rPr>
              <a:t>                        = 8000 G Byte /  1 year = </a:t>
            </a:r>
            <a:r>
              <a:rPr kumimoji="1" lang="en-US" altLang="ko-KR" sz="2400" b="1">
                <a:solidFill>
                  <a:schemeClr val="tx2"/>
                </a:solidFill>
                <a:latin typeface="굴림" panose="020B0600000101010101" pitchFamily="50" charset="-127"/>
              </a:rPr>
              <a:t>8 T Byte / 1 year</a:t>
            </a:r>
            <a:br>
              <a:rPr kumimoji="1" lang="en-US" altLang="ko-KR" sz="2400" b="1">
                <a:solidFill>
                  <a:schemeClr val="tx2"/>
                </a:solidFill>
                <a:latin typeface="굴림" panose="020B0600000101010101" pitchFamily="50" charset="-127"/>
              </a:rPr>
            </a:br>
            <a:r>
              <a:rPr kumimoji="1" lang="en-US" altLang="ko-KR" sz="2400" b="1">
                <a:latin typeface="굴림" panose="020B0600000101010101" pitchFamily="50" charset="-127"/>
              </a:rPr>
              <a:t> </a:t>
            </a:r>
          </a:p>
        </p:txBody>
      </p:sp>
      <p:graphicFrame>
        <p:nvGraphicFramePr>
          <p:cNvPr id="271436" name="Group 76"/>
          <p:cNvGraphicFramePr>
            <a:graphicFrameLocks noGrp="1"/>
          </p:cNvGraphicFramePr>
          <p:nvPr>
            <p:ph sz="half" idx="2"/>
          </p:nvPr>
        </p:nvGraphicFramePr>
        <p:xfrm>
          <a:off x="4248150" y="3573463"/>
          <a:ext cx="4895850" cy="315913"/>
        </p:xfrm>
        <a:graphic>
          <a:graphicData uri="http://schemas.openxmlformats.org/drawingml/2006/table">
            <a:tbl>
              <a:tblPr/>
              <a:tblGrid>
                <a:gridCol w="977900"/>
                <a:gridCol w="981075"/>
                <a:gridCol w="977900"/>
                <a:gridCol w="981075"/>
                <a:gridCol w="977900"/>
              </a:tblGrid>
              <a:tr h="3159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</a:rPr>
                        <a:t>……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anose="020B0502020104020203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</a:rPr>
                        <a:t>…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anose="020B0502020104020203" pitchFamily="34" charset="0"/>
                          <a:ea typeface="굴림" panose="020B0600000101010101" pitchFamily="50" charset="-127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</a:rPr>
                        <a:t>…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anose="020B0502020104020203" pitchFamily="34" charset="0"/>
                          <a:ea typeface="굴림" panose="020B0600000101010101" pitchFamily="50" charset="-127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</a:rPr>
                        <a:t>…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anose="020B0502020104020203" pitchFamily="34" charset="0"/>
                          <a:ea typeface="굴림" panose="020B0600000101010101" pitchFamily="50" charset="-127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 sz="2400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99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" panose="05000000000000000000" pitchFamily="2" charset="2"/>
                        <a:defRPr kumimoji="1">
                          <a:solidFill>
                            <a:srgbClr val="00336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anose="020B0604030504040204" pitchFamily="34" charset="0"/>
                          <a:ea typeface="굴림" panose="020B0600000101010101" pitchFamily="50" charset="-127"/>
                        </a:rPr>
                        <a:t>…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anose="020B0502020104020203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64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28363"/>
            <a:ext cx="7924800" cy="6902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4800600" y="5334000"/>
            <a:ext cx="1752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133600" y="6172200"/>
            <a:ext cx="4343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95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0152E9-3355-4194-B8FA-D51064DBA43D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913" y="0"/>
            <a:ext cx="8955087" cy="1143000"/>
          </a:xfrm>
        </p:spPr>
        <p:txBody>
          <a:bodyPr/>
          <a:lstStyle/>
          <a:p>
            <a:r>
              <a:rPr lang="en-US" altLang="ko-KR" sz="3200" dirty="0">
                <a:ea typeface="굴림" panose="020B0600000101010101" pitchFamily="50" charset="-127"/>
              </a:rPr>
              <a:t>Large Scale Web Search</a:t>
            </a:r>
            <a:endParaRPr lang="en-US" altLang="ko-KR" sz="3200" dirty="0">
              <a:solidFill>
                <a:schemeClr val="tx2"/>
              </a:solidFill>
              <a:ea typeface="굴림" panose="020B0600000101010101" pitchFamily="50" charset="-127"/>
            </a:endParaRPr>
          </a:p>
        </p:txBody>
      </p:sp>
      <p:pic>
        <p:nvPicPr>
          <p:cNvPr id="55910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6" t="5710" r="9408" b="4994"/>
          <a:stretch/>
        </p:blipFill>
        <p:spPr bwMode="auto">
          <a:xfrm>
            <a:off x="204508" y="1371109"/>
            <a:ext cx="7560840" cy="46085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9108" name="Text Box 4"/>
          <p:cNvSpPr txBox="1">
            <a:spLocks noChangeArrowheads="1"/>
          </p:cNvSpPr>
          <p:nvPr/>
        </p:nvSpPr>
        <p:spPr bwMode="auto">
          <a:xfrm>
            <a:off x="188913" y="944562"/>
            <a:ext cx="59769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ko-KR" b="1" dirty="0" smtClean="0">
                <a:solidFill>
                  <a:srgbClr val="006699"/>
                </a:solidFill>
              </a:rPr>
              <a:t>** Google </a:t>
            </a:r>
            <a:r>
              <a:rPr kumimoji="1" lang="en-US" altLang="ko-KR" b="1" dirty="0">
                <a:solidFill>
                  <a:srgbClr val="006699"/>
                </a:solidFill>
              </a:rPr>
              <a:t>Search Engine Architecture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3475" y="6205507"/>
            <a:ext cx="69508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ko-KR" b="1" dirty="0" smtClean="0">
                <a:solidFill>
                  <a:srgbClr val="006699"/>
                </a:solidFill>
              </a:rPr>
              <a:t>**  Google Map-Reduce Framework! </a:t>
            </a:r>
            <a:r>
              <a:rPr kumimoji="1" lang="en-US" altLang="ko-KR" b="1" dirty="0" smtClean="0">
                <a:solidFill>
                  <a:srgbClr val="006699"/>
                </a:solidFill>
                <a:sym typeface="Wingdings" panose="05000000000000000000" pitchFamily="2" charset="2"/>
              </a:rPr>
              <a:t> Big Data Processing</a:t>
            </a:r>
            <a:endParaRPr kumimoji="1" lang="en-US" altLang="ko-KR" b="1" dirty="0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13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839" y="2633919"/>
            <a:ext cx="8071618" cy="3446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691" name="제목 1"/>
          <p:cNvSpPr>
            <a:spLocks noGrp="1"/>
          </p:cNvSpPr>
          <p:nvPr>
            <p:ph type="title"/>
          </p:nvPr>
        </p:nvSpPr>
        <p:spPr>
          <a:xfrm>
            <a:off x="604838" y="0"/>
            <a:ext cx="6919912" cy="768350"/>
          </a:xfrm>
        </p:spPr>
        <p:txBody>
          <a:bodyPr/>
          <a:lstStyle/>
          <a:p>
            <a:r>
              <a:rPr lang="en-US" altLang="ko-KR" sz="3600" dirty="0" smtClean="0"/>
              <a:t>Big Data</a:t>
            </a:r>
            <a:r>
              <a:rPr lang="ko-KR" altLang="en-US" sz="3600" dirty="0" smtClean="0"/>
              <a:t>의 시대의 도래</a:t>
            </a:r>
            <a:r>
              <a:rPr lang="en-US" altLang="ko-KR" sz="3600" dirty="0" smtClean="0"/>
              <a:t>!</a:t>
            </a:r>
            <a:endParaRPr lang="ko-KR" altLang="en-US" sz="36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08720"/>
            <a:ext cx="8928100" cy="172454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2200" dirty="0" smtClean="0"/>
              <a:t>2012</a:t>
            </a:r>
            <a:r>
              <a:rPr lang="ko-KR" altLang="en-US" sz="2200" dirty="0" smtClean="0"/>
              <a:t>년 한 </a:t>
            </a:r>
            <a:r>
              <a:rPr lang="ko-KR" altLang="en-US" sz="2200" dirty="0" err="1" smtClean="0"/>
              <a:t>해동안</a:t>
            </a:r>
            <a:r>
              <a:rPr lang="ko-KR" altLang="en-US" sz="2200" dirty="0" smtClean="0"/>
              <a:t> 생성된 디지털 데이터</a:t>
            </a:r>
            <a:endParaRPr lang="en-US" altLang="ko-KR" sz="2200" dirty="0" smtClean="0"/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ko-KR" sz="2200" dirty="0" smtClean="0">
                <a:sym typeface="Wingdings" pitchFamily="2" charset="2"/>
              </a:rPr>
              <a:t> </a:t>
            </a:r>
            <a:r>
              <a:rPr lang="en-US" altLang="ko-KR" sz="2200" dirty="0" smtClean="0"/>
              <a:t>2,700,000,000,000,000,000,000 </a:t>
            </a:r>
            <a:r>
              <a:rPr lang="ko-KR" altLang="en-US" sz="2200" dirty="0" smtClean="0"/>
              <a:t>바이트</a:t>
            </a:r>
            <a:r>
              <a:rPr lang="en-US" altLang="ko-KR" sz="2200" dirty="0" smtClean="0"/>
              <a:t> (2.7 ZB)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sz="2000" dirty="0" smtClean="0"/>
              <a:t>원인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정보화 가속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모바일</a:t>
            </a:r>
            <a:r>
              <a:rPr lang="en-US" altLang="ko-KR" sz="2000" dirty="0" smtClean="0"/>
              <a:t>·</a:t>
            </a:r>
            <a:r>
              <a:rPr lang="ko-KR" altLang="en-US" sz="2000" dirty="0" err="1" smtClean="0"/>
              <a:t>소셜</a:t>
            </a:r>
            <a:r>
              <a:rPr lang="en-US" altLang="ko-KR" sz="2000" dirty="0" smtClean="0"/>
              <a:t>·</a:t>
            </a:r>
            <a:r>
              <a:rPr lang="ko-KR" altLang="en-US" sz="2000" dirty="0" smtClean="0"/>
              <a:t>센서 데이터의 급증</a:t>
            </a:r>
            <a:endParaRPr lang="en-US" altLang="ko-KR" sz="2000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en-US" altLang="ko-KR" sz="2000" dirty="0" smtClean="0">
                <a:solidFill>
                  <a:srgbClr val="FF0000"/>
                </a:solidFill>
              </a:rPr>
              <a:t>1.5</a:t>
            </a:r>
            <a:r>
              <a:rPr lang="ko-KR" altLang="en-US" sz="2000" dirty="0" smtClean="0">
                <a:solidFill>
                  <a:srgbClr val="FF0000"/>
                </a:solidFill>
              </a:rPr>
              <a:t>년마다 </a:t>
            </a:r>
            <a:r>
              <a:rPr lang="en-US" altLang="ko-KR" sz="2000" dirty="0" smtClean="0">
                <a:solidFill>
                  <a:srgbClr val="FF0000"/>
                </a:solidFill>
              </a:rPr>
              <a:t>2</a:t>
            </a:r>
            <a:r>
              <a:rPr lang="ko-KR" altLang="en-US" sz="2000" dirty="0" smtClean="0">
                <a:solidFill>
                  <a:srgbClr val="FF0000"/>
                </a:solidFill>
              </a:rPr>
              <a:t>배로 증가 </a:t>
            </a:r>
            <a:r>
              <a:rPr lang="en-US" altLang="ko-KR" sz="2000" dirty="0" smtClean="0">
                <a:sym typeface="Wingdings" pitchFamily="2" charset="2"/>
              </a:rPr>
              <a:t> </a:t>
            </a:r>
            <a:r>
              <a:rPr lang="en-US" altLang="ko-KR" sz="2000" dirty="0" smtClean="0"/>
              <a:t>2020</a:t>
            </a:r>
            <a:r>
              <a:rPr lang="ko-KR" altLang="en-US" sz="2000" dirty="0" smtClean="0"/>
              <a:t>년엔 지금의 </a:t>
            </a:r>
            <a:r>
              <a:rPr lang="en-US" altLang="ko-KR" sz="2000" dirty="0" smtClean="0"/>
              <a:t>20</a:t>
            </a:r>
            <a:r>
              <a:rPr lang="ko-KR" altLang="en-US" sz="2000" dirty="0" smtClean="0"/>
              <a:t>배</a:t>
            </a:r>
            <a:endParaRPr lang="en-US" altLang="ko-KR" sz="2000" dirty="0" smtClean="0"/>
          </a:p>
          <a:p>
            <a:pPr fontAlgn="auto">
              <a:spcBef>
                <a:spcPts val="600"/>
              </a:spcBef>
              <a:spcAft>
                <a:spcPts val="300"/>
              </a:spcAft>
              <a:buFontTx/>
              <a:buNone/>
              <a:defRPr/>
            </a:pPr>
            <a:endParaRPr lang="en-US" altLang="ko-KR" sz="2000" dirty="0" smtClean="0"/>
          </a:p>
          <a:p>
            <a:pPr marL="457200" lvl="1" indent="0" algn="r" fontAlgn="auto">
              <a:spcBef>
                <a:spcPts val="600"/>
              </a:spcBef>
              <a:spcAft>
                <a:spcPts val="300"/>
              </a:spcAft>
              <a:buFontTx/>
              <a:buNone/>
              <a:defRPr/>
            </a:pPr>
            <a:endParaRPr lang="en-US" altLang="ko-KR" sz="2000" dirty="0" smtClean="0"/>
          </a:p>
          <a:p>
            <a:pPr marL="514350" indent="-457200" fontAlgn="auto">
              <a:spcAft>
                <a:spcPts val="0"/>
              </a:spcAft>
              <a:defRPr/>
            </a:pPr>
            <a:endParaRPr lang="en-US" altLang="ko-KR" dirty="0" smtClean="0"/>
          </a:p>
        </p:txBody>
      </p:sp>
      <p:sp>
        <p:nvSpPr>
          <p:cNvPr id="114693" name="직사각형 11"/>
          <p:cNvSpPr>
            <a:spLocks noChangeArrowheads="1"/>
          </p:cNvSpPr>
          <p:nvPr/>
        </p:nvSpPr>
        <p:spPr bwMode="auto">
          <a:xfrm>
            <a:off x="747713" y="5989638"/>
            <a:ext cx="6969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ko-KR" altLang="en-US" sz="2000" b="1">
                <a:latin typeface="맑은 고딕" pitchFamily="50" charset="-127"/>
                <a:ea typeface="맑은 고딕" pitchFamily="50" charset="-127"/>
              </a:rPr>
              <a:t>태초</a:t>
            </a:r>
          </a:p>
        </p:txBody>
      </p:sp>
      <p:sp>
        <p:nvSpPr>
          <p:cNvPr id="114694" name="직사각형 12"/>
          <p:cNvSpPr>
            <a:spLocks noChangeArrowheads="1"/>
          </p:cNvSpPr>
          <p:nvPr/>
        </p:nvSpPr>
        <p:spPr bwMode="auto">
          <a:xfrm>
            <a:off x="5605463" y="6019800"/>
            <a:ext cx="781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ko-KR" sz="2000" b="1">
                <a:latin typeface="맑은 고딕" pitchFamily="50" charset="-127"/>
                <a:ea typeface="맑은 고딕" pitchFamily="50" charset="-127"/>
              </a:rPr>
              <a:t>2003</a:t>
            </a:r>
            <a:endParaRPr lang="ko-KR" altLang="en-US" sz="20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695" name="직사각형 13"/>
          <p:cNvSpPr>
            <a:spLocks noChangeArrowheads="1"/>
          </p:cNvSpPr>
          <p:nvPr/>
        </p:nvSpPr>
        <p:spPr bwMode="auto">
          <a:xfrm>
            <a:off x="7391400" y="5989638"/>
            <a:ext cx="781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ko-KR" sz="2000" b="1">
                <a:latin typeface="맑은 고딕" pitchFamily="50" charset="-127"/>
                <a:ea typeface="맑은 고딕" pitchFamily="50" charset="-127"/>
              </a:rPr>
              <a:t>2012</a:t>
            </a:r>
            <a:endParaRPr lang="ko-KR" altLang="en-US" sz="20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696" name="직사각형 14"/>
          <p:cNvSpPr>
            <a:spLocks noChangeArrowheads="1"/>
          </p:cNvSpPr>
          <p:nvPr/>
        </p:nvSpPr>
        <p:spPr bwMode="auto">
          <a:xfrm>
            <a:off x="2533650" y="3917950"/>
            <a:ext cx="1546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ko-KR">
                <a:latin typeface="맑은 고딕" pitchFamily="50" charset="-127"/>
                <a:ea typeface="맑은 고딕" pitchFamily="50" charset="-127"/>
              </a:rPr>
              <a:t>5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엑사바이트</a:t>
            </a:r>
          </a:p>
        </p:txBody>
      </p:sp>
      <p:sp>
        <p:nvSpPr>
          <p:cNvPr id="114697" name="직사각형 15"/>
          <p:cNvSpPr>
            <a:spLocks noChangeArrowheads="1"/>
          </p:cNvSpPr>
          <p:nvPr/>
        </p:nvSpPr>
        <p:spPr bwMode="auto">
          <a:xfrm>
            <a:off x="7000875" y="2143125"/>
            <a:ext cx="17256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ko-KR">
                <a:latin typeface="맑은 고딕" pitchFamily="50" charset="-127"/>
                <a:ea typeface="맑은 고딕" pitchFamily="50" charset="-127"/>
              </a:rPr>
              <a:t>2.7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제타바이트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4313" y="2643188"/>
            <a:ext cx="2636837" cy="1016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latinLnBrk="1" hangingPunct="1">
              <a:lnSpc>
                <a:spcPts val="1800"/>
              </a:lnSpc>
              <a:defRPr/>
            </a:pPr>
            <a:r>
              <a:rPr lang="en-US" altLang="ko-KR" sz="1100" dirty="0">
                <a:latin typeface="Arial" pitchFamily="34" charset="0"/>
                <a:ea typeface="+mn-ea"/>
                <a:cs typeface="Arial" pitchFamily="34" charset="0"/>
              </a:rPr>
              <a:t>* </a:t>
            </a:r>
            <a:r>
              <a:rPr lang="ko-KR" altLang="en-US" sz="1100" dirty="0" err="1">
                <a:latin typeface="Arial" pitchFamily="34" charset="0"/>
                <a:ea typeface="+mn-ea"/>
                <a:cs typeface="Arial" pitchFamily="34" charset="0"/>
              </a:rPr>
              <a:t>제타바이트</a:t>
            </a:r>
            <a:r>
              <a:rPr lang="en-US" altLang="ko-KR" sz="1100" dirty="0"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en-US" altLang="ko-KR" sz="1100" dirty="0" err="1">
                <a:latin typeface="Arial" pitchFamily="34" charset="0"/>
                <a:ea typeface="+mn-ea"/>
                <a:cs typeface="Arial" pitchFamily="34" charset="0"/>
              </a:rPr>
              <a:t>zettabyte</a:t>
            </a:r>
            <a:r>
              <a:rPr lang="en-US" altLang="ko-KR" sz="1100" dirty="0">
                <a:latin typeface="Arial" pitchFamily="34" charset="0"/>
                <a:ea typeface="+mn-ea"/>
                <a:cs typeface="Arial" pitchFamily="34" charset="0"/>
              </a:rPr>
              <a:t>) = 10</a:t>
            </a:r>
            <a:r>
              <a:rPr lang="en-US" altLang="ko-KR" sz="1100" baseline="30000" dirty="0">
                <a:latin typeface="Arial" pitchFamily="34" charset="0"/>
                <a:ea typeface="+mn-ea"/>
                <a:cs typeface="Arial" pitchFamily="34" charset="0"/>
              </a:rPr>
              <a:t>21</a:t>
            </a:r>
            <a:r>
              <a:rPr lang="en-US" altLang="ko-KR" sz="1100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ko-KR" altLang="en-US" sz="1100" dirty="0">
                <a:latin typeface="Arial" pitchFamily="34" charset="0"/>
                <a:ea typeface="+mn-ea"/>
                <a:cs typeface="Arial" pitchFamily="34" charset="0"/>
              </a:rPr>
              <a:t>바이트</a:t>
            </a:r>
            <a:r>
              <a:rPr lang="en-US" altLang="ko-KR" sz="1100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br>
              <a:rPr lang="en-US" altLang="ko-KR" sz="1100" dirty="0"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altLang="ko-KR" sz="1100" dirty="0">
                <a:latin typeface="Arial" pitchFamily="34" charset="0"/>
                <a:ea typeface="+mn-ea"/>
                <a:cs typeface="Arial" pitchFamily="34" charset="0"/>
              </a:rPr>
              <a:t>  </a:t>
            </a:r>
            <a:r>
              <a:rPr lang="ko-KR" altLang="en-US" sz="1100" dirty="0" err="1">
                <a:latin typeface="Arial" pitchFamily="34" charset="0"/>
                <a:ea typeface="+mn-ea"/>
                <a:cs typeface="Arial" pitchFamily="34" charset="0"/>
              </a:rPr>
              <a:t>엑사바이트</a:t>
            </a:r>
            <a:r>
              <a:rPr lang="en-US" altLang="ko-KR" sz="1100" dirty="0"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en-US" altLang="ko-KR" sz="1100" dirty="0" err="1">
                <a:latin typeface="Arial" pitchFamily="34" charset="0"/>
                <a:ea typeface="+mn-ea"/>
                <a:cs typeface="Arial" pitchFamily="34" charset="0"/>
              </a:rPr>
              <a:t>exabyte</a:t>
            </a:r>
            <a:r>
              <a:rPr lang="en-US" altLang="ko-KR" sz="1100" dirty="0">
                <a:latin typeface="Arial" pitchFamily="34" charset="0"/>
                <a:ea typeface="+mn-ea"/>
                <a:cs typeface="Arial" pitchFamily="34" charset="0"/>
              </a:rPr>
              <a:t>) = 10</a:t>
            </a:r>
            <a:r>
              <a:rPr lang="en-US" altLang="ko-KR" sz="1100" baseline="30000" dirty="0">
                <a:latin typeface="Arial" pitchFamily="34" charset="0"/>
                <a:ea typeface="+mn-ea"/>
                <a:cs typeface="Arial" pitchFamily="34" charset="0"/>
              </a:rPr>
              <a:t>18</a:t>
            </a:r>
            <a:r>
              <a:rPr lang="en-US" altLang="ko-KR" sz="1100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ko-KR" altLang="en-US" sz="1100" dirty="0">
                <a:latin typeface="Arial" pitchFamily="34" charset="0"/>
                <a:ea typeface="+mn-ea"/>
                <a:cs typeface="Arial" pitchFamily="34" charset="0"/>
              </a:rPr>
              <a:t>바이트</a:t>
            </a:r>
            <a:endParaRPr lang="en-US" altLang="ko-KR" sz="1100" dirty="0">
              <a:latin typeface="Arial" pitchFamily="34" charset="0"/>
              <a:ea typeface="+mn-ea"/>
              <a:cs typeface="Arial" pitchFamily="34" charset="0"/>
            </a:endParaRPr>
          </a:p>
          <a:p>
            <a:pPr eaLnBrk="1" latinLnBrk="1" hangingPunct="1">
              <a:lnSpc>
                <a:spcPts val="1800"/>
              </a:lnSpc>
              <a:defRPr/>
            </a:pPr>
            <a:r>
              <a:rPr lang="ko-KR" altLang="en-US" sz="1100" dirty="0">
                <a:latin typeface="Arial" pitchFamily="34" charset="0"/>
                <a:ea typeface="+mn-ea"/>
                <a:cs typeface="Arial" pitchFamily="34" charset="0"/>
              </a:rPr>
              <a:t>  </a:t>
            </a:r>
            <a:r>
              <a:rPr lang="ko-KR" altLang="en-US" sz="1100" dirty="0" err="1">
                <a:latin typeface="Arial" pitchFamily="34" charset="0"/>
                <a:ea typeface="+mn-ea"/>
                <a:cs typeface="Arial" pitchFamily="34" charset="0"/>
              </a:rPr>
              <a:t>페타바이트</a:t>
            </a:r>
            <a:r>
              <a:rPr lang="en-US" altLang="ko-KR" sz="1100" dirty="0">
                <a:latin typeface="Arial" pitchFamily="34" charset="0"/>
                <a:ea typeface="+mn-ea"/>
                <a:cs typeface="Arial" pitchFamily="34" charset="0"/>
              </a:rPr>
              <a:t>(petabyte) = 10</a:t>
            </a:r>
            <a:r>
              <a:rPr lang="en-US" altLang="ko-KR" sz="1100" baseline="30000" dirty="0">
                <a:latin typeface="Arial" pitchFamily="34" charset="0"/>
                <a:ea typeface="+mn-ea"/>
                <a:cs typeface="Arial" pitchFamily="34" charset="0"/>
              </a:rPr>
              <a:t>15</a:t>
            </a:r>
            <a:r>
              <a:rPr lang="en-US" altLang="ko-KR" sz="1100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ko-KR" altLang="en-US" sz="1100" dirty="0">
                <a:latin typeface="Arial" pitchFamily="34" charset="0"/>
                <a:ea typeface="+mn-ea"/>
                <a:cs typeface="Arial" pitchFamily="34" charset="0"/>
              </a:rPr>
              <a:t>바이트</a:t>
            </a:r>
            <a:r>
              <a:rPr lang="en-US" altLang="ko-KR" sz="1100" dirty="0"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pPr eaLnBrk="1" latinLnBrk="1" hangingPunct="1">
              <a:lnSpc>
                <a:spcPts val="1800"/>
              </a:lnSpc>
              <a:defRPr/>
            </a:pPr>
            <a:r>
              <a:rPr lang="ko-KR" altLang="en-US" sz="1100" dirty="0">
                <a:latin typeface="Arial" pitchFamily="34" charset="0"/>
                <a:ea typeface="+mn-ea"/>
                <a:cs typeface="Arial" pitchFamily="34" charset="0"/>
              </a:rPr>
              <a:t>  </a:t>
            </a:r>
            <a:r>
              <a:rPr lang="ko-KR" altLang="en-US" sz="1100" dirty="0" err="1">
                <a:latin typeface="Arial" pitchFamily="34" charset="0"/>
                <a:ea typeface="+mn-ea"/>
                <a:cs typeface="Arial" pitchFamily="34" charset="0"/>
              </a:rPr>
              <a:t>테라바이트</a:t>
            </a:r>
            <a:r>
              <a:rPr lang="en-US" altLang="ko-KR" sz="1100" dirty="0">
                <a:latin typeface="Arial" pitchFamily="34" charset="0"/>
                <a:ea typeface="+mn-ea"/>
                <a:cs typeface="Arial" pitchFamily="34" charset="0"/>
              </a:rPr>
              <a:t>(terabyte) = 10</a:t>
            </a:r>
            <a:r>
              <a:rPr lang="en-US" altLang="ko-KR" sz="1100" baseline="30000" dirty="0">
                <a:latin typeface="Arial" pitchFamily="34" charset="0"/>
                <a:ea typeface="+mn-ea"/>
                <a:cs typeface="Arial" pitchFamily="34" charset="0"/>
              </a:rPr>
              <a:t>12</a:t>
            </a:r>
            <a:r>
              <a:rPr lang="en-US" altLang="ko-KR" sz="1100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ko-KR" altLang="en-US" sz="1100" dirty="0">
                <a:latin typeface="Arial" pitchFamily="34" charset="0"/>
                <a:ea typeface="+mn-ea"/>
                <a:cs typeface="Arial" pitchFamily="34" charset="0"/>
              </a:rPr>
              <a:t>바이트</a:t>
            </a:r>
            <a:r>
              <a:rPr lang="en-US" altLang="ko-KR" sz="1100" dirty="0"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176107" y="3111349"/>
            <a:ext cx="2222083" cy="646331"/>
          </a:xfrm>
          <a:prstGeom prst="rect">
            <a:avLst/>
          </a:prstGeom>
          <a:scene3d>
            <a:camera prst="orthographicFront">
              <a:rot lat="0" lon="0" rev="6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3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3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lang="en-US" altLang="ko-KR" sz="3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3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700" name="직사각형 24"/>
          <p:cNvSpPr>
            <a:spLocks noChangeArrowheads="1"/>
          </p:cNvSpPr>
          <p:nvPr/>
        </p:nvSpPr>
        <p:spPr bwMode="auto">
          <a:xfrm>
            <a:off x="2500313" y="6457950"/>
            <a:ext cx="4564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ts val="1200"/>
              </a:lnSpc>
            </a:pPr>
            <a:r>
              <a:rPr lang="en-US" altLang="ko-KR" sz="1000">
                <a:latin typeface="Arial" pitchFamily="34" charset="0"/>
                <a:cs typeface="Arial" pitchFamily="34" charset="0"/>
              </a:rPr>
              <a:t>Big Data 101: How Big Data Makes Big Impacts, Intel</a:t>
            </a:r>
            <a:br>
              <a:rPr lang="en-US" altLang="ko-KR" sz="1000">
                <a:latin typeface="Arial" pitchFamily="34" charset="0"/>
                <a:cs typeface="Arial" pitchFamily="34" charset="0"/>
              </a:rPr>
            </a:br>
            <a:r>
              <a:rPr lang="en-US" altLang="ko-KR" sz="1000">
                <a:latin typeface="Arial" pitchFamily="34" charset="0"/>
                <a:cs typeface="Arial" pitchFamily="34" charset="0"/>
              </a:rPr>
              <a:t>http://www.intel.com/content/www/us/en/big-data/big-data-101-animation.html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740352" y="6309320"/>
            <a:ext cx="1224136" cy="360040"/>
          </a:xfrm>
        </p:spPr>
        <p:txBody>
          <a:bodyPr/>
          <a:lstStyle/>
          <a:p>
            <a:fld id="{AFFDDD71-12D7-4EB1-B3E9-4CF91FF1221E}" type="slidenum">
              <a:rPr lang="ko-KR" altLang="en-US" smtClean="0"/>
              <a:pPr/>
              <a:t>32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839976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7" descr="V3_3_2"/>
          <p:cNvPicPr>
            <a:picLocks noChangeAspect="1" noChangeArrowheads="1"/>
          </p:cNvPicPr>
          <p:nvPr/>
        </p:nvPicPr>
        <p:blipFill>
          <a:blip r:embed="rId3" cstate="print"/>
          <a:srcRect r="6102"/>
          <a:stretch>
            <a:fillRect/>
          </a:stretch>
        </p:blipFill>
        <p:spPr bwMode="auto">
          <a:xfrm>
            <a:off x="428625" y="2751138"/>
            <a:ext cx="3643313" cy="337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4" name="제목 1"/>
          <p:cNvSpPr>
            <a:spLocks noGrp="1"/>
          </p:cNvSpPr>
          <p:nvPr>
            <p:ph type="title"/>
          </p:nvPr>
        </p:nvSpPr>
        <p:spPr>
          <a:xfrm>
            <a:off x="179512" y="0"/>
            <a:ext cx="6375400" cy="64807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/>
              <a:t>Big Data</a:t>
            </a:r>
            <a:r>
              <a:rPr lang="ko-KR" altLang="en-US" dirty="0" smtClean="0"/>
              <a:t>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80728"/>
            <a:ext cx="8928100" cy="2300288"/>
          </a:xfrm>
        </p:spPr>
        <p:txBody>
          <a:bodyPr/>
          <a:lstStyle/>
          <a:p>
            <a:pPr fontAlgn="auto">
              <a:lnSpc>
                <a:spcPts val="2800"/>
              </a:lnSpc>
              <a:spcBef>
                <a:spcPts val="700"/>
              </a:spcBef>
              <a:spcAft>
                <a:spcPts val="0"/>
              </a:spcAft>
              <a:defRPr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ko-KR" altLang="en-US" sz="2400" dirty="0" err="1" smtClean="0">
                <a:latin typeface="Arial" pitchFamily="34" charset="0"/>
                <a:cs typeface="Arial" pitchFamily="34" charset="0"/>
              </a:rPr>
              <a:t>빅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데이터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의 속성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2400" b="1" dirty="0" smtClean="0">
                <a:latin typeface="Arial" pitchFamily="34" charset="0"/>
                <a:cs typeface="Arial" pitchFamily="34" charset="0"/>
              </a:rPr>
              <a:t>3V 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또는</a:t>
            </a:r>
            <a:r>
              <a:rPr lang="en-US" altLang="ko-KR" sz="2400" b="1" dirty="0" smtClean="0">
                <a:latin typeface="Arial" pitchFamily="34" charset="0"/>
                <a:cs typeface="Arial" pitchFamily="34" charset="0"/>
              </a:rPr>
              <a:t> 4V</a:t>
            </a:r>
          </a:p>
          <a:p>
            <a:pPr lvl="1" fontAlgn="auto">
              <a:lnSpc>
                <a:spcPts val="2800"/>
              </a:lnSpc>
              <a:spcBef>
                <a:spcPts val="700"/>
              </a:spcBef>
              <a:spcAft>
                <a:spcPts val="0"/>
              </a:spcAft>
              <a:defRPr/>
            </a:pPr>
            <a:r>
              <a:rPr lang="ko-KR" altLang="en-US" sz="2200" dirty="0" smtClean="0">
                <a:latin typeface="Arial" pitchFamily="34" charset="0"/>
                <a:cs typeface="Arial" pitchFamily="34" charset="0"/>
              </a:rPr>
              <a:t>크기</a:t>
            </a: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(Volume) </a:t>
            </a:r>
          </a:p>
          <a:p>
            <a:pPr lvl="1" fontAlgn="auto">
              <a:lnSpc>
                <a:spcPts val="2800"/>
              </a:lnSpc>
              <a:spcBef>
                <a:spcPts val="700"/>
              </a:spcBef>
              <a:spcAft>
                <a:spcPts val="0"/>
              </a:spcAft>
              <a:defRPr/>
            </a:pPr>
            <a:r>
              <a:rPr lang="ko-KR" altLang="en-US" sz="2200" dirty="0" smtClean="0">
                <a:latin typeface="Arial" pitchFamily="34" charset="0"/>
                <a:cs typeface="Arial" pitchFamily="34" charset="0"/>
              </a:rPr>
              <a:t>속도</a:t>
            </a: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(Velocity)</a:t>
            </a:r>
          </a:p>
          <a:p>
            <a:pPr lvl="1" fontAlgn="auto">
              <a:lnSpc>
                <a:spcPts val="2800"/>
              </a:lnSpc>
              <a:spcBef>
                <a:spcPts val="700"/>
              </a:spcBef>
              <a:spcAft>
                <a:spcPts val="0"/>
              </a:spcAft>
              <a:defRPr/>
            </a:pPr>
            <a:r>
              <a:rPr lang="ko-KR" altLang="en-US" sz="2200" dirty="0" smtClean="0">
                <a:latin typeface="Arial" pitchFamily="34" charset="0"/>
                <a:cs typeface="Arial" pitchFamily="34" charset="0"/>
              </a:rPr>
              <a:t>다양성</a:t>
            </a: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(Variety)</a:t>
            </a:r>
          </a:p>
          <a:p>
            <a:pPr lvl="1" fontAlgn="auto">
              <a:lnSpc>
                <a:spcPts val="2800"/>
              </a:lnSpc>
              <a:spcBef>
                <a:spcPts val="700"/>
              </a:spcBef>
              <a:spcAft>
                <a:spcPts val="0"/>
              </a:spcAft>
              <a:defRPr/>
            </a:pPr>
            <a:r>
              <a:rPr lang="ko-KR" altLang="en-US" sz="2200" dirty="0" smtClean="0">
                <a:latin typeface="Arial" pitchFamily="34" charset="0"/>
                <a:cs typeface="Arial" pitchFamily="34" charset="0"/>
              </a:rPr>
              <a:t>가치</a:t>
            </a: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(Value)</a:t>
            </a:r>
          </a:p>
          <a:p>
            <a:pPr fontAlgn="auto">
              <a:spcBef>
                <a:spcPts val="600"/>
              </a:spcBef>
              <a:spcAft>
                <a:spcPts val="300"/>
              </a:spcAft>
              <a:defRPr/>
            </a:pPr>
            <a:endParaRPr lang="en-US" altLang="ko-KR" sz="2000" dirty="0" smtClean="0"/>
          </a:p>
          <a:p>
            <a:pPr marL="457200" lvl="1" indent="0" algn="r" fontAlgn="auto">
              <a:spcBef>
                <a:spcPts val="600"/>
              </a:spcBef>
              <a:spcAft>
                <a:spcPts val="300"/>
              </a:spcAft>
              <a:buFontTx/>
              <a:buNone/>
              <a:defRPr/>
            </a:pPr>
            <a:endParaRPr lang="en-US" altLang="ko-KR" sz="2000" dirty="0" smtClean="0"/>
          </a:p>
          <a:p>
            <a:pPr marL="514350" indent="-457200" fontAlgn="auto">
              <a:spcAft>
                <a:spcPts val="0"/>
              </a:spcAft>
              <a:defRPr/>
            </a:pP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047750" y="5497513"/>
            <a:ext cx="2663825" cy="768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3V </a:t>
            </a:r>
          </a:p>
          <a:p>
            <a:pPr algn="ctr" eaLnBrk="1" latinLnBrk="1" hangingPunct="1">
              <a:defRPr/>
            </a:pP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Gartner – 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2" name="그룹 6"/>
          <p:cNvGrpSpPr>
            <a:grpSpLocks/>
          </p:cNvGrpSpPr>
          <p:nvPr/>
        </p:nvGrpSpPr>
        <p:grpSpPr bwMode="auto">
          <a:xfrm>
            <a:off x="5643563" y="3214688"/>
            <a:ext cx="2643187" cy="3055937"/>
            <a:chOff x="6258772" y="2564903"/>
            <a:chExt cx="2505067" cy="3007514"/>
          </a:xfrm>
        </p:grpSpPr>
        <p:pic>
          <p:nvPicPr>
            <p:cNvPr id="11674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58772" y="2564903"/>
              <a:ext cx="2505067" cy="2404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직사각형 7"/>
            <p:cNvSpPr/>
            <p:nvPr/>
          </p:nvSpPr>
          <p:spPr>
            <a:xfrm>
              <a:off x="6461885" y="4814680"/>
              <a:ext cx="2046181" cy="7577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ko-K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The 4</a:t>
              </a:r>
              <a:r>
                <a:rPr lang="en-US" altLang="ko-KR" sz="2800" b="1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th</a:t>
              </a:r>
              <a:r>
                <a:rPr lang="en-US" altLang="ko-K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 V </a:t>
              </a:r>
            </a:p>
            <a:p>
              <a:pPr algn="ctr" eaLnBrk="1" latinLnBrk="1" hangingPunct="1">
                <a:defRPr/>
              </a:pPr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– Oracle – </a:t>
              </a:r>
              <a:endPara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11" name="십자형 10"/>
          <p:cNvSpPr/>
          <p:nvPr/>
        </p:nvSpPr>
        <p:spPr>
          <a:xfrm>
            <a:off x="4357688" y="4000500"/>
            <a:ext cx="785812" cy="785813"/>
          </a:xfrm>
          <a:prstGeom prst="plus">
            <a:avLst>
              <a:gd name="adj" fmla="val 37094"/>
            </a:avLst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740352" y="6309320"/>
            <a:ext cx="1224136" cy="360040"/>
          </a:xfrm>
        </p:spPr>
        <p:txBody>
          <a:bodyPr/>
          <a:lstStyle/>
          <a:p>
            <a:fld id="{AFFDDD71-12D7-4EB1-B3E9-4CF91FF1221E}" type="slidenum">
              <a:rPr lang="ko-KR" altLang="en-US" smtClean="0"/>
              <a:pPr/>
              <a:t>33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946955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제목 1"/>
          <p:cNvSpPr>
            <a:spLocks noGrp="1"/>
          </p:cNvSpPr>
          <p:nvPr>
            <p:ph type="title"/>
          </p:nvPr>
        </p:nvSpPr>
        <p:spPr>
          <a:xfrm>
            <a:off x="323528" y="0"/>
            <a:ext cx="6118225" cy="628651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Big Data</a:t>
            </a:r>
            <a:r>
              <a:rPr lang="ko-KR" altLang="en-US" dirty="0" smtClean="0"/>
              <a:t>가 주는 가치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950" y="841375"/>
            <a:ext cx="8928100" cy="1516063"/>
          </a:xfrm>
        </p:spPr>
        <p:txBody>
          <a:bodyPr/>
          <a:lstStyle/>
          <a:p>
            <a:pPr fontAlgn="auto">
              <a:spcBef>
                <a:spcPts val="600"/>
              </a:spcBef>
              <a:spcAft>
                <a:spcPts val="300"/>
              </a:spcAft>
              <a:defRPr/>
            </a:pP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데이터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의미를 담고 있는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기록된 사실 </a:t>
            </a:r>
            <a:r>
              <a:rPr lang="en-US" altLang="ko-KR" sz="105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1050" dirty="0" err="1">
                <a:latin typeface="Arial" panose="020B0604020202020204" pitchFamily="34" charset="0"/>
                <a:cs typeface="Arial" panose="020B0604020202020204" pitchFamily="34" charset="0"/>
              </a:rPr>
              <a:t>Elmasri</a:t>
            </a:r>
            <a:r>
              <a:rPr lang="en-US" altLang="ko-KR" sz="105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sz="1050" dirty="0" err="1">
                <a:latin typeface="Arial" panose="020B0604020202020204" pitchFamily="34" charset="0"/>
                <a:cs typeface="Arial" panose="020B0604020202020204" pitchFamily="34" charset="0"/>
              </a:rPr>
              <a:t>Navathe</a:t>
            </a:r>
            <a:r>
              <a:rPr lang="en-US" altLang="ko-KR" sz="1050" dirty="0">
                <a:latin typeface="Arial" panose="020B0604020202020204" pitchFamily="34" charset="0"/>
                <a:cs typeface="Arial" panose="020B0604020202020204" pitchFamily="34" charset="0"/>
              </a:rPr>
              <a:t>. Fundamentals of Database Systems</a:t>
            </a:r>
            <a:r>
              <a:rPr lang="en-US" altLang="ko-KR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fontAlgn="auto">
              <a:spcBef>
                <a:spcPts val="600"/>
              </a:spcBef>
              <a:spcAft>
                <a:spcPts val="300"/>
              </a:spcAft>
              <a:defRPr/>
            </a:pP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그렇다면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다양하고 많은 “</a:t>
            </a:r>
            <a:r>
              <a:rPr lang="ko-KR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빅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데이터”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다양하고 많은 의미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 fontAlgn="auto">
              <a:spcBef>
                <a:spcPts val="600"/>
              </a:spcBef>
              <a:spcAft>
                <a:spcPts val="300"/>
              </a:spcAft>
              <a:defRPr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ko-KR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빅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데이터”</a:t>
            </a:r>
            <a:r>
              <a:rPr lang="ko-KR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를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처리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분석하여 의미를 제대로 찾아낼 때에만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fontAlgn="auto">
              <a:spcBef>
                <a:spcPts val="600"/>
              </a:spcBef>
              <a:spcAft>
                <a:spcPts val="300"/>
              </a:spcAft>
              <a:defRPr/>
            </a:pPr>
            <a:endParaRPr lang="en-US" altLang="ko-KR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457200" fontAlgn="auto">
              <a:spcAft>
                <a:spcPts val="0"/>
              </a:spcAft>
              <a:defRPr/>
            </a:pPr>
            <a:endParaRPr lang="en-US" altLang="ko-KR" dirty="0" smtClean="0"/>
          </a:p>
        </p:txBody>
      </p:sp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683568" y="2238251"/>
            <a:ext cx="6014442" cy="2490912"/>
            <a:chOff x="79660" y="1477922"/>
            <a:chExt cx="8830423" cy="3591944"/>
          </a:xfrm>
        </p:grpSpPr>
        <p:pic>
          <p:nvPicPr>
            <p:cNvPr id="11879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660" y="1477922"/>
              <a:ext cx="4148910" cy="3541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879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53578" y="1477922"/>
              <a:ext cx="4156505" cy="359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오른쪽 화살표 22"/>
            <p:cNvSpPr/>
            <p:nvPr/>
          </p:nvSpPr>
          <p:spPr>
            <a:xfrm>
              <a:off x="4185194" y="3093687"/>
              <a:ext cx="713350" cy="360414"/>
            </a:xfrm>
            <a:prstGeom prst="rightArrow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8789" name="직사각형 23"/>
          <p:cNvSpPr>
            <a:spLocks noChangeArrowheads="1"/>
          </p:cNvSpPr>
          <p:nvPr/>
        </p:nvSpPr>
        <p:spPr bwMode="auto">
          <a:xfrm>
            <a:off x="4283968" y="4768312"/>
            <a:ext cx="4564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ts val="1200"/>
              </a:lnSpc>
            </a:pPr>
            <a:r>
              <a:rPr lang="en-US" altLang="ko-KR" sz="1000" dirty="0">
                <a:latin typeface="Arial" pitchFamily="34" charset="0"/>
                <a:cs typeface="Arial" pitchFamily="34" charset="0"/>
              </a:rPr>
              <a:t>Big Data 101: How Big Data Makes Big Impacts, Intel</a:t>
            </a:r>
            <a:br>
              <a:rPr lang="en-US" altLang="ko-KR" sz="1000" dirty="0">
                <a:latin typeface="Arial" pitchFamily="34" charset="0"/>
                <a:cs typeface="Arial" pitchFamily="34" charset="0"/>
              </a:rPr>
            </a:br>
            <a:r>
              <a:rPr lang="en-US" altLang="ko-KR" sz="1000" dirty="0">
                <a:latin typeface="Arial" pitchFamily="34" charset="0"/>
                <a:cs typeface="Arial" pitchFamily="34" charset="0"/>
              </a:rPr>
              <a:t>http://www.intel.com/content/www/us/en/big-data/big-data-101-animation.html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740352" y="6309320"/>
            <a:ext cx="1224136" cy="360040"/>
          </a:xfrm>
        </p:spPr>
        <p:txBody>
          <a:bodyPr/>
          <a:lstStyle/>
          <a:p>
            <a:fld id="{AFFDDD71-12D7-4EB1-B3E9-4CF91FF1221E}" type="slidenum">
              <a:rPr lang="ko-KR" altLang="en-US" smtClean="0"/>
              <a:pPr/>
              <a:t>34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-113130" y="5695666"/>
            <a:ext cx="71859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auto">
              <a:spcAft>
                <a:spcPts val="0"/>
              </a:spcAft>
              <a:defRPr/>
            </a:pPr>
            <a:r>
              <a:rPr lang="ko-KR" altLang="en-US" sz="2200" dirty="0"/>
              <a:t>기계화</a:t>
            </a:r>
            <a:r>
              <a:rPr lang="en-US" altLang="ko-KR" sz="2200" dirty="0"/>
              <a:t>/</a:t>
            </a:r>
            <a:r>
              <a:rPr lang="ko-KR" altLang="en-US" sz="2200" dirty="0"/>
              <a:t>자동화 </a:t>
            </a:r>
            <a:r>
              <a:rPr lang="ko-KR" altLang="en-US" sz="2200" dirty="0" smtClean="0"/>
              <a:t> </a:t>
            </a:r>
            <a:r>
              <a:rPr lang="en-US" altLang="ko-KR" sz="2200" dirty="0" smtClean="0">
                <a:sym typeface="Wingdings" panose="05000000000000000000" pitchFamily="2" charset="2"/>
              </a:rPr>
              <a:t></a:t>
            </a:r>
            <a:r>
              <a:rPr lang="en-US" altLang="ko-KR" sz="2200" dirty="0" smtClean="0"/>
              <a:t> </a:t>
            </a:r>
            <a:r>
              <a:rPr lang="ko-KR" altLang="en-US" sz="2200" dirty="0"/>
              <a:t>제조 프로세스 혁신</a:t>
            </a:r>
            <a:endParaRPr lang="en-US" altLang="ko-KR" sz="2200" dirty="0"/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sz="2200" dirty="0" err="1"/>
              <a:t>빅</a:t>
            </a:r>
            <a:r>
              <a:rPr lang="ko-KR" altLang="en-US" sz="2200" dirty="0"/>
              <a:t> 데이터 분석 </a:t>
            </a:r>
            <a:r>
              <a:rPr lang="en-US" altLang="ko-KR" sz="2200" dirty="0">
                <a:sym typeface="Wingdings" panose="05000000000000000000" pitchFamily="2" charset="2"/>
              </a:rPr>
              <a:t> </a:t>
            </a:r>
            <a:r>
              <a:rPr lang="ko-KR" altLang="en-US" sz="2200" dirty="0">
                <a:solidFill>
                  <a:srgbClr val="0070C0"/>
                </a:solidFill>
              </a:rPr>
              <a:t>판단 프로세스 혁신</a:t>
            </a:r>
          </a:p>
        </p:txBody>
      </p:sp>
    </p:spTree>
    <p:extLst>
      <p:ext uri="{BB962C8B-B14F-4D97-AF65-F5344CB8AC3E}">
        <p14:creationId xmlns:p14="http://schemas.microsoft.com/office/powerpoint/2010/main" val="30984331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제목 1"/>
          <p:cNvSpPr>
            <a:spLocks noGrp="1"/>
          </p:cNvSpPr>
          <p:nvPr>
            <p:ph type="title"/>
          </p:nvPr>
        </p:nvSpPr>
        <p:spPr>
          <a:xfrm>
            <a:off x="323528" y="0"/>
            <a:ext cx="5832475" cy="854075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MapReduce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54075"/>
            <a:ext cx="8928100" cy="5257800"/>
          </a:xfrm>
        </p:spPr>
        <p:txBody>
          <a:bodyPr/>
          <a:lstStyle/>
          <a:p>
            <a:pPr fontAlgn="auto">
              <a:spcBef>
                <a:spcPts val="500"/>
              </a:spcBef>
              <a:spcAft>
                <a:spcPts val="500"/>
              </a:spcAft>
              <a:defRPr/>
            </a:pPr>
            <a:r>
              <a:rPr lang="ko-KR" altLang="en-US" sz="1800" b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구글</a:t>
            </a:r>
            <a:r>
              <a:rPr lang="en-US" altLang="ko-KR" sz="18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(Google)</a:t>
            </a:r>
            <a:r>
              <a:rPr lang="ko-KR" altLang="en-US" sz="1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이 </a:t>
            </a:r>
            <a:r>
              <a:rPr lang="ko-KR" altLang="en-US" sz="1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대용량 </a:t>
            </a:r>
            <a:r>
              <a:rPr lang="en-US" altLang="ko-KR" sz="1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Web Data</a:t>
            </a:r>
            <a:r>
              <a:rPr lang="ko-KR" altLang="en-US" sz="1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처리를 위</a:t>
            </a:r>
            <a:r>
              <a:rPr lang="ko-KR" altLang="en-US" sz="1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한</a:t>
            </a:r>
            <a:r>
              <a:rPr lang="ko-KR" altLang="en-US" sz="1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분산 처리</a:t>
            </a:r>
            <a:r>
              <a:rPr lang="ko-KR" altLang="en-US" sz="1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프레임워크</a:t>
            </a:r>
            <a:endParaRPr lang="en-US" altLang="ko-KR" sz="1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1" fontAlgn="auto">
              <a:spcBef>
                <a:spcPts val="500"/>
              </a:spcBef>
              <a:spcAft>
                <a:spcPts val="500"/>
              </a:spcAft>
              <a:defRPr/>
            </a:pPr>
            <a:r>
              <a:rPr lang="ko-KR" altLang="en-US" sz="1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큰 작업을 잘게 </a:t>
            </a:r>
            <a:r>
              <a:rPr lang="ko-KR" altLang="en-U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나누고</a:t>
            </a:r>
            <a:r>
              <a:rPr lang="en-US" altLang="ko-KR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(Map)</a:t>
            </a:r>
            <a:r>
              <a:rPr lang="ko-KR" altLang="en-U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종류별로 </a:t>
            </a:r>
            <a:r>
              <a:rPr lang="ko-KR" altLang="en-U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모아서</a:t>
            </a:r>
            <a:r>
              <a:rPr lang="en-US" altLang="ko-KR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(Reduce)</a:t>
            </a:r>
            <a:r>
              <a:rPr lang="ko-KR" altLang="en-U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처리하는 </a:t>
            </a:r>
            <a:r>
              <a:rPr lang="ko-KR" altLang="en-US" sz="1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방식</a:t>
            </a:r>
            <a:endParaRPr lang="en-US" altLang="ko-KR" sz="18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1" fontAlgn="auto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MapReduce</a:t>
            </a:r>
            <a:r>
              <a:rPr lang="ko-KR" altLang="en-US" sz="1800" dirty="0">
                <a:latin typeface="Arial" pitchFamily="34" charset="0"/>
                <a:cs typeface="Arial" pitchFamily="34" charset="0"/>
              </a:rPr>
              <a:t>는 </a:t>
            </a:r>
            <a:r>
              <a:rPr lang="ko-KR" altLang="en-US" sz="1800" dirty="0" err="1">
                <a:latin typeface="Arial" pitchFamily="34" charset="0"/>
                <a:cs typeface="Arial" pitchFamily="34" charset="0"/>
              </a:rPr>
              <a:t>비공개된</a:t>
            </a:r>
            <a:r>
              <a:rPr lang="ko-KR" alt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Google</a:t>
            </a:r>
            <a:r>
              <a:rPr lang="ko-KR" altLang="en-US" sz="1800" dirty="0"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SW</a:t>
            </a:r>
            <a:endParaRPr lang="ko-KR" altLang="en-US" sz="1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1" fontAlgn="auto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2004</a:t>
            </a:r>
            <a:r>
              <a:rPr lang="ko-KR" alt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년</a:t>
            </a:r>
            <a:r>
              <a:rPr lang="ko-KR" altLang="en-US" sz="1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에 </a:t>
            </a:r>
            <a:r>
              <a:rPr lang="ko-KR" altLang="en-US" sz="1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논문을 </a:t>
            </a:r>
            <a:r>
              <a:rPr lang="ko-KR" altLang="en-US" sz="1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통해 세상에 </a:t>
            </a:r>
            <a:r>
              <a:rPr lang="ko-KR" altLang="en-US" sz="1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알려짐</a:t>
            </a:r>
            <a:endParaRPr lang="en-US" altLang="ko-KR" sz="18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1" fontAlgn="auto">
              <a:spcBef>
                <a:spcPts val="500"/>
              </a:spcBef>
              <a:spcAft>
                <a:spcPts val="500"/>
              </a:spcAft>
              <a:defRPr/>
            </a:pPr>
            <a:endParaRPr lang="en-US" altLang="ko-KR" sz="1800" b="1" spc="-5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lnSpc>
                <a:spcPts val="3000"/>
              </a:lnSpc>
              <a:spcBef>
                <a:spcPts val="700"/>
              </a:spcBef>
              <a:spcAft>
                <a:spcPts val="0"/>
              </a:spcAft>
              <a:defRPr/>
            </a:pP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MapReduce</a:t>
            </a:r>
            <a:r>
              <a:rPr lang="ko-KR" altLang="en-US" sz="2000" dirty="0">
                <a:latin typeface="Arial" pitchFamily="34" charset="0"/>
                <a:cs typeface="Arial" pitchFamily="34" charset="0"/>
              </a:rPr>
              <a:t>가 널리 쓰이게 된 이유는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? </a:t>
            </a:r>
            <a:r>
              <a:rPr lang="en-US" altLang="ko-KR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Hadoop</a:t>
            </a:r>
            <a:r>
              <a:rPr lang="ko-KR" altLang="en-U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의 등장</a:t>
            </a:r>
            <a:endParaRPr lang="en-US" altLang="ko-KR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lvl="1" fontAlgn="auto">
              <a:lnSpc>
                <a:spcPts val="3000"/>
              </a:lnSpc>
              <a:spcBef>
                <a:spcPts val="700"/>
              </a:spcBef>
              <a:spcAft>
                <a:spcPts val="0"/>
              </a:spcAft>
              <a:defRPr/>
            </a:pPr>
            <a:r>
              <a:rPr lang="en-US" altLang="ko-KR" sz="1800" dirty="0">
                <a:latin typeface="Arial" pitchFamily="34" charset="0"/>
                <a:cs typeface="Arial" pitchFamily="34" charset="0"/>
              </a:rPr>
              <a:t>Hadoop:</a:t>
            </a:r>
            <a:r>
              <a:rPr lang="ko-KR" alt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800" dirty="0" err="1">
                <a:latin typeface="Arial" pitchFamily="34" charset="0"/>
                <a:cs typeface="Arial" pitchFamily="34" charset="0"/>
              </a:rPr>
              <a:t>구글의</a:t>
            </a:r>
            <a:r>
              <a:rPr lang="ko-KR" altLang="en-US" sz="1800" dirty="0">
                <a:latin typeface="Arial" pitchFamily="34" charset="0"/>
                <a:cs typeface="Arial" pitchFamily="34" charset="0"/>
              </a:rPr>
              <a:t> 공식 허가를 받은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MapReduce</a:t>
            </a:r>
            <a:r>
              <a:rPr lang="ko-KR" altLang="en-US" sz="1800" dirty="0">
                <a:latin typeface="Arial" pitchFamily="34" charset="0"/>
                <a:cs typeface="Arial" pitchFamily="34" charset="0"/>
              </a:rPr>
              <a:t>의 </a:t>
            </a:r>
            <a:r>
              <a:rPr lang="ko-KR" altLang="en-US" sz="1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오픈 </a:t>
            </a:r>
            <a:r>
              <a:rPr lang="ko-KR" altLang="en-US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소스</a:t>
            </a:r>
            <a:r>
              <a:rPr lang="ko-KR" altLang="en-US" sz="1800" dirty="0">
                <a:latin typeface="Arial" pitchFamily="34" charset="0"/>
                <a:cs typeface="Arial" pitchFamily="34" charset="0"/>
              </a:rPr>
              <a:t> 버전 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/>
            </a:r>
            <a:br>
              <a:rPr lang="en-US" altLang="ko-KR" sz="1800" dirty="0">
                <a:latin typeface="Arial" pitchFamily="34" charset="0"/>
                <a:cs typeface="Arial" pitchFamily="34" charset="0"/>
              </a:rPr>
            </a:br>
            <a:r>
              <a:rPr lang="ko-KR" altLang="en-US" sz="1800" dirty="0" smtClean="0">
                <a:latin typeface="Arial" pitchFamily="34" charset="0"/>
                <a:cs typeface="Arial" pitchFamily="34" charset="0"/>
              </a:rPr>
              <a:t>몇몇 </a:t>
            </a:r>
            <a:r>
              <a:rPr lang="ko-KR" altLang="en-US" sz="1800" dirty="0">
                <a:latin typeface="Arial" pitchFamily="34" charset="0"/>
                <a:cs typeface="Arial" pitchFamily="34" charset="0"/>
              </a:rPr>
              <a:t>회사는 자체 프레임워크 사용 </a:t>
            </a:r>
            <a:r>
              <a:rPr lang="en-US" altLang="ko-KR" sz="1800" dirty="0" smtClean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800" dirty="0">
                <a:latin typeface="Arial" pitchFamily="34" charset="0"/>
                <a:cs typeface="Arial" pitchFamily="34" charset="0"/>
              </a:rPr>
              <a:t>개발 및 유지보수 비용 </a:t>
            </a:r>
            <a:r>
              <a:rPr lang="ko-KR" altLang="en-US" sz="1800" dirty="0" smtClean="0">
                <a:latin typeface="Arial" pitchFamily="34" charset="0"/>
                <a:cs typeface="Arial" pitchFamily="34" charset="0"/>
              </a:rPr>
              <a:t>부담</a:t>
            </a:r>
            <a:endParaRPr lang="en-US" altLang="ko-KR" sz="18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ts val="3000"/>
              </a:lnSpc>
              <a:spcBef>
                <a:spcPts val="700"/>
              </a:spcBef>
            </a:pPr>
            <a:r>
              <a:rPr lang="en-US" altLang="ko-KR" sz="1800" dirty="0" smtClean="0">
                <a:latin typeface="+mn-ea"/>
              </a:rPr>
              <a:t>2006</a:t>
            </a:r>
            <a:r>
              <a:rPr lang="ko-KR" altLang="en-US" sz="1800" dirty="0">
                <a:latin typeface="+mn-ea"/>
              </a:rPr>
              <a:t>년 초</a:t>
            </a: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: </a:t>
            </a:r>
            <a:r>
              <a:rPr lang="en-US" altLang="ko-KR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Don Cutting</a:t>
            </a:r>
            <a:r>
              <a:rPr lang="ko-KR" alt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이 </a:t>
            </a:r>
            <a:r>
              <a:rPr lang="en-US" altLang="ko-KR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Yahoo!</a:t>
            </a:r>
            <a:r>
              <a:rPr lang="ko-KR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에서 </a:t>
            </a:r>
            <a:r>
              <a:rPr lang="en-US" altLang="ko-KR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Apache </a:t>
            </a: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Hadoop </a:t>
            </a:r>
            <a:r>
              <a:rPr lang="ko-KR" alt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프로젝트</a:t>
            </a:r>
            <a:endParaRPr lang="en-US" altLang="ko-KR" sz="18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marL="457200" lvl="1" indent="0">
              <a:lnSpc>
                <a:spcPts val="3000"/>
              </a:lnSpc>
              <a:spcBef>
                <a:spcPts val="700"/>
              </a:spcBef>
              <a:buNone/>
            </a:pPr>
            <a:r>
              <a:rPr lang="en-US" altLang="ko-KR" sz="1800" dirty="0">
                <a:latin typeface="+mn-ea"/>
              </a:rPr>
              <a:t>* Hadoop</a:t>
            </a:r>
            <a:r>
              <a:rPr lang="ko-KR" altLang="en-US" sz="1800" dirty="0">
                <a:latin typeface="+mn-ea"/>
              </a:rPr>
              <a:t>은 </a:t>
            </a:r>
            <a:r>
              <a:rPr lang="en-US" altLang="ko-KR" sz="1800" dirty="0">
                <a:latin typeface="+mn-ea"/>
              </a:rPr>
              <a:t>Cutting</a:t>
            </a:r>
            <a:r>
              <a:rPr lang="ko-KR" altLang="en-US" sz="1800" dirty="0">
                <a:latin typeface="+mn-ea"/>
              </a:rPr>
              <a:t>의 아들이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좋아하는 코끼리 장난감 이름</a:t>
            </a:r>
          </a:p>
          <a:p>
            <a:pPr lvl="1" fontAlgn="auto">
              <a:lnSpc>
                <a:spcPts val="3000"/>
              </a:lnSpc>
              <a:spcBef>
                <a:spcPts val="700"/>
              </a:spcBef>
              <a:spcAft>
                <a:spcPts val="0"/>
              </a:spcAft>
              <a:defRPr/>
            </a:pPr>
            <a:endParaRPr lang="en-US" altLang="ko-KR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Doug Cutting, Clouderas software architect, pictured with the toy elephant and namesake of the Hadoop platform he created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575" y="5212076"/>
            <a:ext cx="2464484" cy="164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48264" y="2852936"/>
            <a:ext cx="1733106" cy="48663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740352" y="6309320"/>
            <a:ext cx="1224136" cy="360040"/>
          </a:xfrm>
        </p:spPr>
        <p:txBody>
          <a:bodyPr/>
          <a:lstStyle/>
          <a:p>
            <a:fld id="{AFFDDD71-12D7-4EB1-B3E9-4CF91FF1221E}" type="slidenum">
              <a:rPr lang="ko-KR" altLang="en-US" smtClean="0"/>
              <a:pPr/>
              <a:t>35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312240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ko-KR" sz="4000" dirty="0" err="1" smtClean="0"/>
              <a:t>MapReduce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예제</a:t>
            </a:r>
            <a:r>
              <a:rPr lang="en-US" altLang="ko-KR" sz="4000" dirty="0" smtClean="0"/>
              <a:t>: </a:t>
            </a:r>
            <a:r>
              <a:rPr lang="ko-KR" altLang="en-US" sz="4000" dirty="0" smtClean="0"/>
              <a:t>단어 세기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임무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아래 책들에서 각 단어가 몇 번 나오는지 세어주세요</a:t>
            </a:r>
            <a:r>
              <a:rPr lang="en-US" altLang="ko-K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auto">
              <a:spcAft>
                <a:spcPts val="0"/>
              </a:spcAft>
              <a:defRPr/>
            </a:pP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ko-K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ko-K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500"/>
              </a:spcBef>
              <a:spcAft>
                <a:spcPts val="500"/>
              </a:spcAft>
              <a:defRPr/>
            </a:pPr>
            <a:r>
              <a:rPr lang="ko-KR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문제점</a:t>
            </a:r>
            <a:r>
              <a:rPr lang="en-US" altLang="ko-KR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양이 너무 많아서 혼자 세면 </a:t>
            </a:r>
            <a:r>
              <a:rPr lang="ko-KR" alt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너무 오래 걸림</a:t>
            </a:r>
            <a:endParaRPr lang="en-US" altLang="ko-KR" sz="2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500"/>
              </a:spcBef>
              <a:spcAft>
                <a:spcPts val="500"/>
              </a:spcAft>
              <a:defRPr/>
            </a:pP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해결방법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여럿이서 나누어 하기</a:t>
            </a:r>
          </a:p>
          <a:p>
            <a:pPr lvl="1" fontAlgn="auto">
              <a:spcBef>
                <a:spcPts val="500"/>
              </a:spcBef>
              <a:spcAft>
                <a:spcPts val="500"/>
              </a:spcAft>
              <a:defRPr/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여럿에게 일을</a:t>
            </a:r>
            <a:r>
              <a:rPr lang="ko-KR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나누어서</a:t>
            </a:r>
            <a:r>
              <a:rPr lang="ko-KR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시키고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(Map)</a:t>
            </a:r>
          </a:p>
          <a:p>
            <a:pPr lvl="1" fontAlgn="auto">
              <a:spcBef>
                <a:spcPts val="500"/>
              </a:spcBef>
              <a:spcAft>
                <a:spcPts val="500"/>
              </a:spcAft>
              <a:defRPr/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몇 명이 각 결과를</a:t>
            </a:r>
            <a:r>
              <a:rPr lang="ko-KR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모아서</a:t>
            </a:r>
            <a:r>
              <a:rPr lang="ko-KR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작업을 완료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(Reduce)</a:t>
            </a:r>
          </a:p>
          <a:p>
            <a:pPr fontAlgn="auto">
              <a:spcAft>
                <a:spcPts val="0"/>
              </a:spcAft>
              <a:defRPr/>
            </a:pPr>
            <a:endParaRPr lang="en-US" altLang="ko-KR" sz="2200" dirty="0">
              <a:latin typeface="+mn-ea"/>
            </a:endParaRPr>
          </a:p>
          <a:p>
            <a:pPr fontAlgn="auto">
              <a:spcAft>
                <a:spcPts val="0"/>
              </a:spcAft>
              <a:defRPr/>
            </a:pPr>
            <a:endParaRPr lang="ko-KR" altLang="en-US" dirty="0"/>
          </a:p>
        </p:txBody>
      </p:sp>
      <p:grpSp>
        <p:nvGrpSpPr>
          <p:cNvPr id="2" name="그룹 4"/>
          <p:cNvGrpSpPr>
            <a:grpSpLocks/>
          </p:cNvGrpSpPr>
          <p:nvPr/>
        </p:nvGrpSpPr>
        <p:grpSpPr bwMode="auto">
          <a:xfrm>
            <a:off x="895350" y="1773238"/>
            <a:ext cx="7242175" cy="1055687"/>
            <a:chOff x="810102" y="2168019"/>
            <a:chExt cx="7242652" cy="10560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102" y="2168019"/>
              <a:ext cx="1440000" cy="10560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0765" y="2168019"/>
              <a:ext cx="1440000" cy="10560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428" y="2168019"/>
              <a:ext cx="1440000" cy="1056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2754" y="2168019"/>
              <a:ext cx="1440000" cy="10560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2091" y="2168019"/>
              <a:ext cx="1440000" cy="1056000"/>
            </a:xfrm>
            <a:prstGeom prst="rect">
              <a:avLst/>
            </a:prstGeom>
          </p:spPr>
        </p:pic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740352" y="6309320"/>
            <a:ext cx="1224136" cy="360040"/>
          </a:xfrm>
        </p:spPr>
        <p:txBody>
          <a:bodyPr/>
          <a:lstStyle/>
          <a:p>
            <a:fld id="{AFFDDD71-12D7-4EB1-B3E9-4CF91FF1221E}" type="slidenum">
              <a:rPr lang="ko-KR" altLang="en-US" smtClean="0"/>
              <a:pPr/>
              <a:t>36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109799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제목 1"/>
          <p:cNvSpPr>
            <a:spLocks noGrp="1"/>
          </p:cNvSpPr>
          <p:nvPr>
            <p:ph type="title"/>
          </p:nvPr>
        </p:nvSpPr>
        <p:spPr>
          <a:xfrm>
            <a:off x="420688" y="12700"/>
            <a:ext cx="8183562" cy="652463"/>
          </a:xfrm>
        </p:spPr>
        <p:txBody>
          <a:bodyPr/>
          <a:lstStyle/>
          <a:p>
            <a:r>
              <a:rPr lang="en-US" altLang="ko-KR" sz="2800" dirty="0" err="1" smtClean="0"/>
              <a:t>MapReduce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예제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단어 </a:t>
            </a:r>
            <a:r>
              <a:rPr lang="ko-KR" altLang="en-US" sz="3200" dirty="0" smtClean="0"/>
              <a:t>세기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Map </a:t>
            </a:r>
            <a:r>
              <a:rPr lang="ko-KR" altLang="en-US" sz="2800" dirty="0" smtClean="0"/>
              <a:t>단계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0" y="908720"/>
            <a:ext cx="8731250" cy="431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조금씩 </a:t>
            </a:r>
            <a:r>
              <a:rPr lang="ko-KR" altLang="en-US" sz="2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나누어서</a:t>
            </a:r>
            <a:r>
              <a:rPr lang="ko-KR" altLang="en-US" sz="2200" dirty="0">
                <a:solidFill>
                  <a:srgbClr val="00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일 </a:t>
            </a:r>
            <a:r>
              <a:rPr lang="ko-KR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시키기</a:t>
            </a:r>
            <a:endParaRPr lang="en-US" altLang="ko-KR" sz="2200" dirty="0">
              <a:latin typeface="+mn-ea"/>
            </a:endParaRPr>
          </a:p>
          <a:p>
            <a:pPr fontAlgn="auto">
              <a:spcAft>
                <a:spcPts val="0"/>
              </a:spcAft>
              <a:defRPr/>
            </a:pPr>
            <a:endParaRPr lang="ko-KR" altLang="en-US" dirty="0"/>
          </a:p>
        </p:txBody>
      </p:sp>
      <p:grpSp>
        <p:nvGrpSpPr>
          <p:cNvPr id="2" name="그룹 10"/>
          <p:cNvGrpSpPr>
            <a:grpSpLocks/>
          </p:cNvGrpSpPr>
          <p:nvPr/>
        </p:nvGrpSpPr>
        <p:grpSpPr bwMode="auto">
          <a:xfrm>
            <a:off x="781050" y="2790825"/>
            <a:ext cx="7243763" cy="1057275"/>
            <a:chOff x="810102" y="2168019"/>
            <a:chExt cx="7242652" cy="10560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102" y="2168019"/>
              <a:ext cx="1440000" cy="10560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0765" y="2168019"/>
              <a:ext cx="1440000" cy="105600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428" y="2168019"/>
              <a:ext cx="1440000" cy="105600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2754" y="2168019"/>
              <a:ext cx="1440000" cy="105600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2091" y="2168019"/>
              <a:ext cx="1440000" cy="1056000"/>
            </a:xfrm>
            <a:prstGeom prst="rect">
              <a:avLst/>
            </a:prstGeom>
          </p:spPr>
        </p:pic>
      </p:grpSp>
      <p:grpSp>
        <p:nvGrpSpPr>
          <p:cNvPr id="3" name="그룹 16"/>
          <p:cNvGrpSpPr>
            <a:grpSpLocks/>
          </p:cNvGrpSpPr>
          <p:nvPr/>
        </p:nvGrpSpPr>
        <p:grpSpPr bwMode="auto">
          <a:xfrm>
            <a:off x="1287463" y="4002088"/>
            <a:ext cx="428625" cy="769937"/>
            <a:chOff x="3785190" y="4769489"/>
            <a:chExt cx="429936" cy="770185"/>
          </a:xfrm>
        </p:grpSpPr>
        <p:sp>
          <p:nvSpPr>
            <p:cNvPr id="18" name="타원 17"/>
            <p:cNvSpPr/>
            <p:nvPr/>
          </p:nvSpPr>
          <p:spPr>
            <a:xfrm>
              <a:off x="3893470" y="4769489"/>
              <a:ext cx="216560" cy="2159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직선 연결선 18"/>
            <p:cNvCxnSpPr>
              <a:stCxn id="18" idx="4"/>
            </p:cNvCxnSpPr>
            <p:nvPr/>
          </p:nvCxnSpPr>
          <p:spPr>
            <a:xfrm>
              <a:off x="4001750" y="4985459"/>
              <a:ext cx="0" cy="1794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 flipV="1">
              <a:off x="3785190" y="5017219"/>
              <a:ext cx="216560" cy="71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>
              <a:off x="4001750" y="5088679"/>
              <a:ext cx="1592" cy="179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3860030" y="5252244"/>
              <a:ext cx="144905" cy="2874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>
              <a:off x="3998566" y="5017219"/>
              <a:ext cx="216560" cy="71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 flipV="1">
              <a:off x="4000157" y="5249068"/>
              <a:ext cx="143312" cy="289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그룹 24"/>
          <p:cNvGrpSpPr>
            <a:grpSpLocks/>
          </p:cNvGrpSpPr>
          <p:nvPr/>
        </p:nvGrpSpPr>
        <p:grpSpPr bwMode="auto">
          <a:xfrm>
            <a:off x="4160838" y="4002088"/>
            <a:ext cx="430212" cy="769937"/>
            <a:chOff x="3785190" y="4769489"/>
            <a:chExt cx="429936" cy="770185"/>
          </a:xfrm>
        </p:grpSpPr>
        <p:sp>
          <p:nvSpPr>
            <p:cNvPr id="26" name="타원 25"/>
            <p:cNvSpPr/>
            <p:nvPr/>
          </p:nvSpPr>
          <p:spPr>
            <a:xfrm>
              <a:off x="3894657" y="4769489"/>
              <a:ext cx="215761" cy="2159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직선 연결선 26"/>
            <p:cNvCxnSpPr>
              <a:stCxn id="26" idx="4"/>
            </p:cNvCxnSpPr>
            <p:nvPr/>
          </p:nvCxnSpPr>
          <p:spPr>
            <a:xfrm>
              <a:off x="4002537" y="4985459"/>
              <a:ext cx="0" cy="1794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 flipV="1">
              <a:off x="3785190" y="5017219"/>
              <a:ext cx="215761" cy="71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4002537" y="5088679"/>
              <a:ext cx="1587" cy="179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3859754" y="5252244"/>
              <a:ext cx="144370" cy="2874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3999365" y="5017219"/>
              <a:ext cx="215761" cy="71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 flipV="1">
              <a:off x="3999365" y="5249068"/>
              <a:ext cx="144370" cy="289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그룹 32"/>
          <p:cNvGrpSpPr>
            <a:grpSpLocks/>
          </p:cNvGrpSpPr>
          <p:nvPr/>
        </p:nvGrpSpPr>
        <p:grpSpPr bwMode="auto">
          <a:xfrm>
            <a:off x="7034213" y="4002088"/>
            <a:ext cx="430212" cy="769937"/>
            <a:chOff x="3785190" y="4769489"/>
            <a:chExt cx="429936" cy="770185"/>
          </a:xfrm>
        </p:grpSpPr>
        <p:sp>
          <p:nvSpPr>
            <p:cNvPr id="34" name="타원 33"/>
            <p:cNvSpPr/>
            <p:nvPr/>
          </p:nvSpPr>
          <p:spPr>
            <a:xfrm>
              <a:off x="3894657" y="4769489"/>
              <a:ext cx="215761" cy="2159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직선 연결선 34"/>
            <p:cNvCxnSpPr>
              <a:stCxn id="34" idx="4"/>
            </p:cNvCxnSpPr>
            <p:nvPr/>
          </p:nvCxnSpPr>
          <p:spPr>
            <a:xfrm>
              <a:off x="4002537" y="4985459"/>
              <a:ext cx="0" cy="1794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 flipV="1">
              <a:off x="3785190" y="5017219"/>
              <a:ext cx="215761" cy="71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4002537" y="5088679"/>
              <a:ext cx="1587" cy="179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V="1">
              <a:off x="3859754" y="5252244"/>
              <a:ext cx="144370" cy="2874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3999365" y="5017219"/>
              <a:ext cx="215761" cy="71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 flipV="1">
              <a:off x="3999365" y="5249068"/>
              <a:ext cx="144370" cy="289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그룹 40"/>
          <p:cNvGrpSpPr>
            <a:grpSpLocks/>
          </p:cNvGrpSpPr>
          <p:nvPr/>
        </p:nvGrpSpPr>
        <p:grpSpPr bwMode="auto">
          <a:xfrm>
            <a:off x="5597525" y="4002088"/>
            <a:ext cx="430213" cy="769937"/>
            <a:chOff x="3785190" y="4769489"/>
            <a:chExt cx="429936" cy="770185"/>
          </a:xfrm>
        </p:grpSpPr>
        <p:sp>
          <p:nvSpPr>
            <p:cNvPr id="42" name="타원 41"/>
            <p:cNvSpPr/>
            <p:nvPr/>
          </p:nvSpPr>
          <p:spPr>
            <a:xfrm>
              <a:off x="3894657" y="4769489"/>
              <a:ext cx="215761" cy="2159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직선 연결선 42"/>
            <p:cNvCxnSpPr>
              <a:stCxn id="42" idx="4"/>
            </p:cNvCxnSpPr>
            <p:nvPr/>
          </p:nvCxnSpPr>
          <p:spPr>
            <a:xfrm>
              <a:off x="4002538" y="4985459"/>
              <a:ext cx="0" cy="1794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H="1" flipV="1">
              <a:off x="3785190" y="5017219"/>
              <a:ext cx="215761" cy="71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H="1">
              <a:off x="4002538" y="5088679"/>
              <a:ext cx="1586" cy="179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V="1">
              <a:off x="3859755" y="5252244"/>
              <a:ext cx="144369" cy="2874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H="1">
              <a:off x="3999365" y="5017219"/>
              <a:ext cx="215761" cy="71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 flipV="1">
              <a:off x="3999365" y="5249068"/>
              <a:ext cx="144369" cy="289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48"/>
          <p:cNvGrpSpPr>
            <a:grpSpLocks/>
          </p:cNvGrpSpPr>
          <p:nvPr/>
        </p:nvGrpSpPr>
        <p:grpSpPr bwMode="auto">
          <a:xfrm>
            <a:off x="2724150" y="4002088"/>
            <a:ext cx="430213" cy="769937"/>
            <a:chOff x="3785190" y="4769489"/>
            <a:chExt cx="429936" cy="770185"/>
          </a:xfrm>
        </p:grpSpPr>
        <p:sp>
          <p:nvSpPr>
            <p:cNvPr id="50" name="타원 49"/>
            <p:cNvSpPr/>
            <p:nvPr/>
          </p:nvSpPr>
          <p:spPr>
            <a:xfrm>
              <a:off x="3894657" y="4769489"/>
              <a:ext cx="215761" cy="2159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직선 연결선 50"/>
            <p:cNvCxnSpPr>
              <a:stCxn id="50" idx="4"/>
            </p:cNvCxnSpPr>
            <p:nvPr/>
          </p:nvCxnSpPr>
          <p:spPr>
            <a:xfrm>
              <a:off x="4002538" y="4985459"/>
              <a:ext cx="0" cy="1794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 flipV="1">
              <a:off x="3785190" y="5017219"/>
              <a:ext cx="215761" cy="71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H="1">
              <a:off x="4002538" y="5088679"/>
              <a:ext cx="1586" cy="179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V="1">
              <a:off x="3859755" y="5252244"/>
              <a:ext cx="144369" cy="2874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3999365" y="5017219"/>
              <a:ext cx="215761" cy="71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 flipV="1">
              <a:off x="3999365" y="5249068"/>
              <a:ext cx="144369" cy="289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그룹 56"/>
          <p:cNvGrpSpPr>
            <a:grpSpLocks/>
          </p:cNvGrpSpPr>
          <p:nvPr/>
        </p:nvGrpSpPr>
        <p:grpSpPr bwMode="auto">
          <a:xfrm>
            <a:off x="4235450" y="1322388"/>
            <a:ext cx="430213" cy="769937"/>
            <a:chOff x="3785190" y="4769489"/>
            <a:chExt cx="429936" cy="770185"/>
          </a:xfrm>
        </p:grpSpPr>
        <p:sp>
          <p:nvSpPr>
            <p:cNvPr id="58" name="타원 57"/>
            <p:cNvSpPr/>
            <p:nvPr/>
          </p:nvSpPr>
          <p:spPr>
            <a:xfrm>
              <a:off x="3894657" y="4769489"/>
              <a:ext cx="215761" cy="2159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직선 연결선 58"/>
            <p:cNvCxnSpPr>
              <a:stCxn id="58" idx="4"/>
            </p:cNvCxnSpPr>
            <p:nvPr/>
          </p:nvCxnSpPr>
          <p:spPr>
            <a:xfrm>
              <a:off x="4002538" y="4985459"/>
              <a:ext cx="0" cy="1794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flipH="1" flipV="1">
              <a:off x="3785190" y="5017219"/>
              <a:ext cx="215761" cy="71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H="1">
              <a:off x="4002538" y="5088679"/>
              <a:ext cx="1586" cy="179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V="1">
              <a:off x="3859755" y="5252244"/>
              <a:ext cx="144369" cy="2874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H="1">
              <a:off x="3999365" y="5017219"/>
              <a:ext cx="215761" cy="71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H="1" flipV="1">
              <a:off x="3999365" y="5249068"/>
              <a:ext cx="144369" cy="289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5" name="직선 화살표 연결선 64"/>
          <p:cNvCxnSpPr/>
          <p:nvPr/>
        </p:nvCxnSpPr>
        <p:spPr>
          <a:xfrm flipH="1">
            <a:off x="1851025" y="2195513"/>
            <a:ext cx="2619375" cy="4968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3246438" y="2195513"/>
            <a:ext cx="1200150" cy="4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4452938" y="2187575"/>
            <a:ext cx="11112" cy="4699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4451350" y="2195513"/>
            <a:ext cx="1360488" cy="4397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4451350" y="2195513"/>
            <a:ext cx="2582863" cy="4968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6" name="TextBox 69"/>
          <p:cNvSpPr txBox="1">
            <a:spLocks noChangeArrowheads="1"/>
          </p:cNvSpPr>
          <p:nvPr/>
        </p:nvSpPr>
        <p:spPr bwMode="auto">
          <a:xfrm>
            <a:off x="1004888" y="4949825"/>
            <a:ext cx="9556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latinLnBrk="1" hangingPunct="1">
              <a:lnSpc>
                <a:spcPts val="2500"/>
              </a:lnSpc>
            </a:pPr>
            <a:r>
              <a:rPr lang="ko-KR" altLang="en-US" sz="2000">
                <a:latin typeface="Arial" pitchFamily="34" charset="0"/>
                <a:ea typeface="맑은 고딕" pitchFamily="50" charset="-127"/>
                <a:cs typeface="Arial" pitchFamily="34" charset="0"/>
              </a:rPr>
              <a:t>책상 </a:t>
            </a:r>
            <a:r>
              <a:rPr lang="en-US" altLang="ko-KR" sz="2000">
                <a:latin typeface="Arial" pitchFamily="34" charset="0"/>
                <a:ea typeface="맑은 고딕" pitchFamily="50" charset="-127"/>
                <a:cs typeface="Arial" pitchFamily="34" charset="0"/>
              </a:rPr>
              <a:t>1</a:t>
            </a:r>
          </a:p>
          <a:p>
            <a:pPr algn="r" eaLnBrk="1" latinLnBrk="1" hangingPunct="1">
              <a:lnSpc>
                <a:spcPts val="2500"/>
              </a:lnSpc>
            </a:pPr>
            <a:r>
              <a:rPr lang="ko-KR" altLang="en-US" sz="2000">
                <a:latin typeface="Arial" pitchFamily="34" charset="0"/>
                <a:ea typeface="맑은 고딕" pitchFamily="50" charset="-127"/>
                <a:cs typeface="Arial" pitchFamily="34" charset="0"/>
              </a:rPr>
              <a:t>사과 </a:t>
            </a:r>
            <a:r>
              <a:rPr lang="en-US" altLang="ko-KR" sz="2000">
                <a:latin typeface="Arial" pitchFamily="34" charset="0"/>
                <a:ea typeface="맑은 고딕" pitchFamily="50" charset="-127"/>
                <a:cs typeface="Arial" pitchFamily="34" charset="0"/>
              </a:rPr>
              <a:t>1</a:t>
            </a:r>
          </a:p>
          <a:p>
            <a:pPr algn="r" eaLnBrk="1" latinLnBrk="1" hangingPunct="1">
              <a:lnSpc>
                <a:spcPts val="2500"/>
              </a:lnSpc>
            </a:pPr>
            <a:r>
              <a:rPr lang="en-US" altLang="ko-KR" sz="2000">
                <a:latin typeface="Arial" pitchFamily="34" charset="0"/>
                <a:ea typeface="맑은 고딕" pitchFamily="50" charset="-127"/>
                <a:cs typeface="Arial" pitchFamily="34" charset="0"/>
              </a:rPr>
              <a:t>word 1</a:t>
            </a:r>
          </a:p>
          <a:p>
            <a:pPr algn="r" eaLnBrk="1" latinLnBrk="1" hangingPunct="1">
              <a:lnSpc>
                <a:spcPts val="2500"/>
              </a:lnSpc>
            </a:pPr>
            <a:r>
              <a:rPr lang="ko-KR" altLang="en-US" sz="2000">
                <a:latin typeface="Arial" pitchFamily="34" charset="0"/>
                <a:ea typeface="맑은 고딕" pitchFamily="50" charset="-127"/>
                <a:cs typeface="Arial" pitchFamily="34" charset="0"/>
              </a:rPr>
              <a:t>사과 </a:t>
            </a:r>
            <a:r>
              <a:rPr lang="en-US" altLang="ko-KR" sz="2000">
                <a:latin typeface="Arial" pitchFamily="34" charset="0"/>
                <a:ea typeface="맑은 고딕" pitchFamily="50" charset="-127"/>
                <a:cs typeface="Arial" pitchFamily="34" charset="0"/>
              </a:rPr>
              <a:t>1</a:t>
            </a:r>
            <a:endParaRPr lang="ko-KR" altLang="en-US" sz="200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3137" name="TextBox 70"/>
          <p:cNvSpPr txBox="1">
            <a:spLocks noChangeArrowheads="1"/>
          </p:cNvSpPr>
          <p:nvPr/>
        </p:nvSpPr>
        <p:spPr bwMode="auto">
          <a:xfrm>
            <a:off x="2447925" y="4949825"/>
            <a:ext cx="954088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latinLnBrk="1" hangingPunct="1">
              <a:lnSpc>
                <a:spcPts val="2500"/>
              </a:lnSpc>
            </a:pPr>
            <a:r>
              <a:rPr lang="ko-KR" altLang="en-US" sz="2000">
                <a:latin typeface="Arial" pitchFamily="34" charset="0"/>
                <a:ea typeface="맑은 고딕" pitchFamily="50" charset="-127"/>
                <a:cs typeface="Arial" pitchFamily="34" charset="0"/>
              </a:rPr>
              <a:t>책상 </a:t>
            </a:r>
            <a:r>
              <a:rPr lang="en-US" altLang="ko-KR" sz="2000">
                <a:latin typeface="Arial" pitchFamily="34" charset="0"/>
                <a:ea typeface="맑은 고딕" pitchFamily="50" charset="-127"/>
                <a:cs typeface="Arial" pitchFamily="34" charset="0"/>
              </a:rPr>
              <a:t>1</a:t>
            </a:r>
          </a:p>
          <a:p>
            <a:pPr algn="r" eaLnBrk="1" latinLnBrk="1" hangingPunct="1">
              <a:lnSpc>
                <a:spcPts val="2500"/>
              </a:lnSpc>
            </a:pPr>
            <a:r>
              <a:rPr lang="ko-KR" altLang="en-US" sz="2000">
                <a:latin typeface="Arial" pitchFamily="34" charset="0"/>
                <a:ea typeface="맑은 고딕" pitchFamily="50" charset="-127"/>
                <a:cs typeface="Arial" pitchFamily="34" charset="0"/>
              </a:rPr>
              <a:t>배 </a:t>
            </a:r>
            <a:r>
              <a:rPr lang="en-US" altLang="ko-KR" sz="2000">
                <a:latin typeface="Arial" pitchFamily="34" charset="0"/>
                <a:ea typeface="맑은 고딕" pitchFamily="50" charset="-127"/>
                <a:cs typeface="Arial" pitchFamily="34" charset="0"/>
              </a:rPr>
              <a:t>1</a:t>
            </a:r>
          </a:p>
          <a:p>
            <a:pPr algn="r" eaLnBrk="1" latinLnBrk="1" hangingPunct="1">
              <a:lnSpc>
                <a:spcPts val="2500"/>
              </a:lnSpc>
            </a:pPr>
            <a:r>
              <a:rPr lang="en-US" altLang="ko-KR" sz="2000">
                <a:latin typeface="Arial" pitchFamily="34" charset="0"/>
                <a:ea typeface="맑은 고딕" pitchFamily="50" charset="-127"/>
                <a:cs typeface="Arial" pitchFamily="34" charset="0"/>
              </a:rPr>
              <a:t>book 1</a:t>
            </a:r>
            <a:endParaRPr lang="ko-KR" altLang="en-US" sz="200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3138" name="TextBox 71"/>
          <p:cNvSpPr txBox="1">
            <a:spLocks noChangeArrowheads="1"/>
          </p:cNvSpPr>
          <p:nvPr/>
        </p:nvSpPr>
        <p:spPr bwMode="auto">
          <a:xfrm>
            <a:off x="3879850" y="4949825"/>
            <a:ext cx="954088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latinLnBrk="1" hangingPunct="1">
              <a:lnSpc>
                <a:spcPts val="2500"/>
              </a:lnSpc>
            </a:pPr>
            <a:r>
              <a:rPr lang="ko-KR" altLang="en-US" sz="2000">
                <a:latin typeface="Arial" pitchFamily="34" charset="0"/>
                <a:ea typeface="맑은 고딕" pitchFamily="50" charset="-127"/>
                <a:cs typeface="Arial" pitchFamily="34" charset="0"/>
              </a:rPr>
              <a:t>의자 </a:t>
            </a:r>
            <a:r>
              <a:rPr lang="en-US" altLang="ko-KR" sz="2000">
                <a:latin typeface="Arial" pitchFamily="34" charset="0"/>
                <a:ea typeface="맑은 고딕" pitchFamily="50" charset="-127"/>
                <a:cs typeface="Arial" pitchFamily="34" charset="0"/>
              </a:rPr>
              <a:t>1</a:t>
            </a:r>
          </a:p>
          <a:p>
            <a:pPr algn="r" eaLnBrk="1" latinLnBrk="1" hangingPunct="1">
              <a:lnSpc>
                <a:spcPts val="2500"/>
              </a:lnSpc>
            </a:pPr>
            <a:r>
              <a:rPr lang="ko-KR" altLang="en-US" sz="2000">
                <a:latin typeface="Arial" pitchFamily="34" charset="0"/>
                <a:ea typeface="맑은 고딕" pitchFamily="50" charset="-127"/>
                <a:cs typeface="Arial" pitchFamily="34" charset="0"/>
              </a:rPr>
              <a:t>배 </a:t>
            </a:r>
            <a:r>
              <a:rPr lang="en-US" altLang="ko-KR" sz="2000">
                <a:latin typeface="Arial" pitchFamily="34" charset="0"/>
                <a:ea typeface="맑은 고딕" pitchFamily="50" charset="-127"/>
                <a:cs typeface="Arial" pitchFamily="34" charset="0"/>
              </a:rPr>
              <a:t>1</a:t>
            </a:r>
          </a:p>
          <a:p>
            <a:pPr algn="r" eaLnBrk="1" latinLnBrk="1" hangingPunct="1">
              <a:lnSpc>
                <a:spcPts val="2500"/>
              </a:lnSpc>
            </a:pPr>
            <a:r>
              <a:rPr lang="en-US" altLang="ko-KR" sz="2000">
                <a:latin typeface="Arial" pitchFamily="34" charset="0"/>
                <a:ea typeface="맑은 고딕" pitchFamily="50" charset="-127"/>
                <a:cs typeface="Arial" pitchFamily="34" charset="0"/>
              </a:rPr>
              <a:t>word 1</a:t>
            </a:r>
            <a:endParaRPr lang="ko-KR" altLang="en-US" sz="200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3139" name="TextBox 72"/>
          <p:cNvSpPr txBox="1">
            <a:spLocks noChangeArrowheads="1"/>
          </p:cNvSpPr>
          <p:nvPr/>
        </p:nvSpPr>
        <p:spPr bwMode="auto">
          <a:xfrm>
            <a:off x="5341938" y="4949825"/>
            <a:ext cx="928687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latinLnBrk="1" hangingPunct="1">
              <a:lnSpc>
                <a:spcPts val="2500"/>
              </a:lnSpc>
            </a:pPr>
            <a:r>
              <a:rPr lang="ko-KR" altLang="en-US" sz="2000">
                <a:latin typeface="Arial" pitchFamily="34" charset="0"/>
                <a:ea typeface="맑은 고딕" pitchFamily="50" charset="-127"/>
                <a:cs typeface="Arial" pitchFamily="34" charset="0"/>
              </a:rPr>
              <a:t>의자 </a:t>
            </a:r>
            <a:r>
              <a:rPr lang="en-US" altLang="ko-KR" sz="2000">
                <a:latin typeface="Arial" pitchFamily="34" charset="0"/>
                <a:ea typeface="맑은 고딕" pitchFamily="50" charset="-127"/>
                <a:cs typeface="Arial" pitchFamily="34" charset="0"/>
              </a:rPr>
              <a:t>1</a:t>
            </a:r>
          </a:p>
          <a:p>
            <a:pPr algn="r" eaLnBrk="1" latinLnBrk="1" hangingPunct="1">
              <a:lnSpc>
                <a:spcPts val="2500"/>
              </a:lnSpc>
            </a:pPr>
            <a:r>
              <a:rPr lang="ko-KR" altLang="en-US" sz="2000">
                <a:latin typeface="Arial" pitchFamily="34" charset="0"/>
                <a:ea typeface="맑은 고딕" pitchFamily="50" charset="-127"/>
                <a:cs typeface="Arial" pitchFamily="34" charset="0"/>
              </a:rPr>
              <a:t>사과 </a:t>
            </a:r>
            <a:r>
              <a:rPr lang="en-US" altLang="ko-KR" sz="2000">
                <a:latin typeface="Arial" pitchFamily="34" charset="0"/>
                <a:ea typeface="맑은 고딕" pitchFamily="50" charset="-127"/>
                <a:cs typeface="Arial" pitchFamily="34" charset="0"/>
              </a:rPr>
              <a:t>1</a:t>
            </a:r>
          </a:p>
        </p:txBody>
      </p:sp>
      <p:sp>
        <p:nvSpPr>
          <p:cNvPr id="133140" name="TextBox 73"/>
          <p:cNvSpPr txBox="1">
            <a:spLocks noChangeArrowheads="1"/>
          </p:cNvSpPr>
          <p:nvPr/>
        </p:nvSpPr>
        <p:spPr bwMode="auto">
          <a:xfrm>
            <a:off x="6753225" y="4949825"/>
            <a:ext cx="954088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latinLnBrk="1" hangingPunct="1">
              <a:lnSpc>
                <a:spcPts val="2500"/>
              </a:lnSpc>
            </a:pPr>
            <a:r>
              <a:rPr lang="ko-KR" altLang="en-US" sz="2000">
                <a:latin typeface="Arial" pitchFamily="34" charset="0"/>
                <a:ea typeface="맑은 고딕" pitchFamily="50" charset="-127"/>
                <a:cs typeface="Arial" pitchFamily="34" charset="0"/>
              </a:rPr>
              <a:t>연필 </a:t>
            </a:r>
            <a:r>
              <a:rPr lang="en-US" altLang="ko-KR" sz="2000">
                <a:latin typeface="Arial" pitchFamily="34" charset="0"/>
                <a:ea typeface="맑은 고딕" pitchFamily="50" charset="-127"/>
                <a:cs typeface="Arial" pitchFamily="34" charset="0"/>
              </a:rPr>
              <a:t>1</a:t>
            </a:r>
          </a:p>
          <a:p>
            <a:pPr algn="r" eaLnBrk="1" latinLnBrk="1" hangingPunct="1">
              <a:lnSpc>
                <a:spcPts val="2500"/>
              </a:lnSpc>
            </a:pPr>
            <a:r>
              <a:rPr lang="ko-KR" altLang="en-US" sz="2000">
                <a:latin typeface="Arial" pitchFamily="34" charset="0"/>
                <a:ea typeface="맑은 고딕" pitchFamily="50" charset="-127"/>
                <a:cs typeface="Arial" pitchFamily="34" charset="0"/>
              </a:rPr>
              <a:t>책 </a:t>
            </a:r>
            <a:r>
              <a:rPr lang="en-US" altLang="ko-KR" sz="2000">
                <a:latin typeface="Arial" pitchFamily="34" charset="0"/>
                <a:ea typeface="맑은 고딕" pitchFamily="50" charset="-127"/>
                <a:cs typeface="Arial" pitchFamily="34" charset="0"/>
              </a:rPr>
              <a:t>1</a:t>
            </a:r>
          </a:p>
          <a:p>
            <a:pPr algn="r" eaLnBrk="1" latinLnBrk="1" hangingPunct="1">
              <a:lnSpc>
                <a:spcPts val="2500"/>
              </a:lnSpc>
            </a:pPr>
            <a:r>
              <a:rPr lang="en-US" altLang="ko-KR" sz="2000">
                <a:latin typeface="Arial" pitchFamily="34" charset="0"/>
                <a:ea typeface="맑은 고딕" pitchFamily="50" charset="-127"/>
                <a:cs typeface="Arial" pitchFamily="34" charset="0"/>
              </a:rPr>
              <a:t>book 1</a:t>
            </a:r>
            <a:endParaRPr lang="ko-KR" altLang="en-US" sz="200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740352" y="6309320"/>
            <a:ext cx="1224136" cy="360040"/>
          </a:xfrm>
        </p:spPr>
        <p:txBody>
          <a:bodyPr/>
          <a:lstStyle/>
          <a:p>
            <a:fld id="{AFFDDD71-12D7-4EB1-B3E9-4CF91FF1221E}" type="slidenum">
              <a:rPr lang="ko-KR" altLang="en-US" smtClean="0"/>
              <a:pPr/>
              <a:t>37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995026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제목 1"/>
          <p:cNvSpPr>
            <a:spLocks noGrp="1"/>
          </p:cNvSpPr>
          <p:nvPr>
            <p:ph type="title"/>
          </p:nvPr>
        </p:nvSpPr>
        <p:spPr>
          <a:xfrm>
            <a:off x="361950" y="46038"/>
            <a:ext cx="8026400" cy="481012"/>
          </a:xfrm>
        </p:spPr>
        <p:txBody>
          <a:bodyPr>
            <a:noAutofit/>
          </a:bodyPr>
          <a:lstStyle/>
          <a:p>
            <a:r>
              <a:rPr lang="en-US" altLang="ko-KR" sz="3200" dirty="0" err="1" smtClean="0"/>
              <a:t>MapReduce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예제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단어 세기 </a:t>
            </a:r>
            <a:r>
              <a:rPr lang="en-US" altLang="ko-KR" sz="3200" dirty="0" smtClean="0"/>
              <a:t>– Reduce </a:t>
            </a:r>
            <a:r>
              <a:rPr lang="ko-KR" altLang="en-US" sz="3200" dirty="0" smtClean="0"/>
              <a:t>단계</a:t>
            </a:r>
          </a:p>
        </p:txBody>
      </p:sp>
      <p:sp>
        <p:nvSpPr>
          <p:cNvPr id="134147" name="내용 개체 틀 3"/>
          <p:cNvSpPr>
            <a:spLocks noGrp="1"/>
          </p:cNvSpPr>
          <p:nvPr>
            <p:ph idx="1"/>
          </p:nvPr>
        </p:nvSpPr>
        <p:spPr bwMode="auto">
          <a:xfrm>
            <a:off x="0" y="908720"/>
            <a:ext cx="8729663" cy="431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Reduce</a:t>
            </a: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2200" dirty="0" smtClean="0">
                <a:latin typeface="Arial" pitchFamily="34" charset="0"/>
                <a:cs typeface="Arial" pitchFamily="34" charset="0"/>
              </a:rPr>
              <a:t>몇 명이 각 결과를 </a:t>
            </a:r>
            <a:r>
              <a:rPr lang="ko-KR" altLang="en-US" sz="2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모으기</a:t>
            </a:r>
          </a:p>
          <a:p>
            <a:endParaRPr lang="ko-KR" altLang="en-US" dirty="0" smtClean="0"/>
          </a:p>
        </p:txBody>
      </p:sp>
      <p:grpSp>
        <p:nvGrpSpPr>
          <p:cNvPr id="2" name="그룹 74"/>
          <p:cNvGrpSpPr>
            <a:grpSpLocks/>
          </p:cNvGrpSpPr>
          <p:nvPr/>
        </p:nvGrpSpPr>
        <p:grpSpPr bwMode="auto">
          <a:xfrm>
            <a:off x="2782887" y="4812631"/>
            <a:ext cx="430213" cy="769937"/>
            <a:chOff x="3785190" y="4769489"/>
            <a:chExt cx="429936" cy="770185"/>
          </a:xfrm>
        </p:grpSpPr>
        <p:sp>
          <p:nvSpPr>
            <p:cNvPr id="76" name="타원 75"/>
            <p:cNvSpPr/>
            <p:nvPr/>
          </p:nvSpPr>
          <p:spPr>
            <a:xfrm>
              <a:off x="3894657" y="4769489"/>
              <a:ext cx="215761" cy="2159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7" name="직선 연결선 76"/>
            <p:cNvCxnSpPr>
              <a:stCxn id="76" idx="4"/>
            </p:cNvCxnSpPr>
            <p:nvPr/>
          </p:nvCxnSpPr>
          <p:spPr>
            <a:xfrm>
              <a:off x="4002538" y="4985459"/>
              <a:ext cx="0" cy="1794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flipH="1" flipV="1">
              <a:off x="3785190" y="5017219"/>
              <a:ext cx="215761" cy="71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H="1">
              <a:off x="4002538" y="5088679"/>
              <a:ext cx="1586" cy="179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V="1">
              <a:off x="3859755" y="5252244"/>
              <a:ext cx="144369" cy="2874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H="1">
              <a:off x="3999365" y="5017219"/>
              <a:ext cx="215761" cy="71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H="1" flipV="1">
              <a:off x="3999365" y="5249068"/>
              <a:ext cx="144369" cy="289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그룹 82"/>
          <p:cNvGrpSpPr>
            <a:grpSpLocks/>
          </p:cNvGrpSpPr>
          <p:nvPr/>
        </p:nvGrpSpPr>
        <p:grpSpPr bwMode="auto">
          <a:xfrm>
            <a:off x="5538787" y="4812631"/>
            <a:ext cx="430213" cy="769937"/>
            <a:chOff x="3785190" y="4769489"/>
            <a:chExt cx="429936" cy="770185"/>
          </a:xfrm>
        </p:grpSpPr>
        <p:sp>
          <p:nvSpPr>
            <p:cNvPr id="84" name="타원 83"/>
            <p:cNvSpPr/>
            <p:nvPr/>
          </p:nvSpPr>
          <p:spPr>
            <a:xfrm>
              <a:off x="3894657" y="4769489"/>
              <a:ext cx="215761" cy="2159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직선 연결선 84"/>
            <p:cNvCxnSpPr>
              <a:stCxn id="84" idx="4"/>
            </p:cNvCxnSpPr>
            <p:nvPr/>
          </p:nvCxnSpPr>
          <p:spPr>
            <a:xfrm>
              <a:off x="4002538" y="4985459"/>
              <a:ext cx="0" cy="1794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flipH="1" flipV="1">
              <a:off x="3785190" y="5017219"/>
              <a:ext cx="215761" cy="71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H="1">
              <a:off x="4002538" y="5088679"/>
              <a:ext cx="1586" cy="179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V="1">
              <a:off x="3859755" y="5252244"/>
              <a:ext cx="144369" cy="2874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flipH="1">
              <a:off x="3999365" y="5017219"/>
              <a:ext cx="215761" cy="71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H="1" flipV="1">
              <a:off x="3999365" y="5249068"/>
              <a:ext cx="144369" cy="289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90"/>
          <p:cNvGrpSpPr>
            <a:grpSpLocks/>
          </p:cNvGrpSpPr>
          <p:nvPr/>
        </p:nvGrpSpPr>
        <p:grpSpPr bwMode="auto">
          <a:xfrm>
            <a:off x="7046913" y="1420813"/>
            <a:ext cx="430212" cy="769937"/>
            <a:chOff x="3785190" y="4769489"/>
            <a:chExt cx="429936" cy="770185"/>
          </a:xfrm>
        </p:grpSpPr>
        <p:sp>
          <p:nvSpPr>
            <p:cNvPr id="92" name="타원 91"/>
            <p:cNvSpPr/>
            <p:nvPr/>
          </p:nvSpPr>
          <p:spPr>
            <a:xfrm>
              <a:off x="3894657" y="4769489"/>
              <a:ext cx="215761" cy="2159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직선 연결선 92"/>
            <p:cNvCxnSpPr>
              <a:stCxn id="92" idx="4"/>
            </p:cNvCxnSpPr>
            <p:nvPr/>
          </p:nvCxnSpPr>
          <p:spPr>
            <a:xfrm>
              <a:off x="4002537" y="4985459"/>
              <a:ext cx="0" cy="1794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flipH="1" flipV="1">
              <a:off x="3785190" y="5017219"/>
              <a:ext cx="215761" cy="71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flipH="1">
              <a:off x="4002537" y="5088679"/>
              <a:ext cx="1587" cy="179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V="1">
              <a:off x="3859754" y="5252244"/>
              <a:ext cx="144370" cy="2874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flipH="1">
              <a:off x="3999365" y="5017219"/>
              <a:ext cx="215761" cy="71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 flipH="1" flipV="1">
              <a:off x="3999365" y="5249068"/>
              <a:ext cx="144370" cy="289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그룹 98"/>
          <p:cNvGrpSpPr>
            <a:grpSpLocks/>
          </p:cNvGrpSpPr>
          <p:nvPr/>
        </p:nvGrpSpPr>
        <p:grpSpPr bwMode="auto">
          <a:xfrm>
            <a:off x="5610225" y="1420813"/>
            <a:ext cx="430213" cy="769937"/>
            <a:chOff x="3785190" y="4769489"/>
            <a:chExt cx="429936" cy="770185"/>
          </a:xfrm>
        </p:grpSpPr>
        <p:sp>
          <p:nvSpPr>
            <p:cNvPr id="100" name="타원 99"/>
            <p:cNvSpPr/>
            <p:nvPr/>
          </p:nvSpPr>
          <p:spPr>
            <a:xfrm>
              <a:off x="3894657" y="4769489"/>
              <a:ext cx="215761" cy="2159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1" name="직선 연결선 100"/>
            <p:cNvCxnSpPr>
              <a:stCxn id="100" idx="4"/>
            </p:cNvCxnSpPr>
            <p:nvPr/>
          </p:nvCxnSpPr>
          <p:spPr>
            <a:xfrm>
              <a:off x="4002538" y="4985459"/>
              <a:ext cx="0" cy="1794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H="1" flipV="1">
              <a:off x="3785190" y="5017219"/>
              <a:ext cx="215761" cy="71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 flipH="1">
              <a:off x="4002538" y="5088679"/>
              <a:ext cx="1586" cy="179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 flipV="1">
              <a:off x="3859755" y="5252244"/>
              <a:ext cx="144369" cy="2874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H="1">
              <a:off x="3999365" y="5017219"/>
              <a:ext cx="215761" cy="71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flipH="1" flipV="1">
              <a:off x="3999365" y="5249068"/>
              <a:ext cx="144369" cy="289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그룹 106"/>
          <p:cNvGrpSpPr>
            <a:grpSpLocks/>
          </p:cNvGrpSpPr>
          <p:nvPr/>
        </p:nvGrpSpPr>
        <p:grpSpPr bwMode="auto">
          <a:xfrm>
            <a:off x="4219575" y="4812631"/>
            <a:ext cx="430212" cy="769937"/>
            <a:chOff x="3785190" y="4769489"/>
            <a:chExt cx="429936" cy="770185"/>
          </a:xfrm>
        </p:grpSpPr>
        <p:sp>
          <p:nvSpPr>
            <p:cNvPr id="108" name="타원 107"/>
            <p:cNvSpPr/>
            <p:nvPr/>
          </p:nvSpPr>
          <p:spPr>
            <a:xfrm>
              <a:off x="3894657" y="4769489"/>
              <a:ext cx="215761" cy="2159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9" name="직선 연결선 108"/>
            <p:cNvCxnSpPr>
              <a:stCxn id="108" idx="4"/>
            </p:cNvCxnSpPr>
            <p:nvPr/>
          </p:nvCxnSpPr>
          <p:spPr>
            <a:xfrm>
              <a:off x="4002537" y="4985459"/>
              <a:ext cx="0" cy="1794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H="1" flipV="1">
              <a:off x="3785190" y="5017219"/>
              <a:ext cx="215761" cy="71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flipH="1">
              <a:off x="4002537" y="5088679"/>
              <a:ext cx="1587" cy="179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V="1">
              <a:off x="3859754" y="5252244"/>
              <a:ext cx="144370" cy="2874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H="1">
              <a:off x="3999365" y="5017219"/>
              <a:ext cx="215761" cy="71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 flipH="1" flipV="1">
              <a:off x="3999365" y="5249068"/>
              <a:ext cx="144370" cy="289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그룹 114"/>
          <p:cNvGrpSpPr>
            <a:grpSpLocks/>
          </p:cNvGrpSpPr>
          <p:nvPr/>
        </p:nvGrpSpPr>
        <p:grpSpPr bwMode="auto">
          <a:xfrm>
            <a:off x="1298575" y="1420813"/>
            <a:ext cx="430213" cy="769937"/>
            <a:chOff x="3785190" y="4769489"/>
            <a:chExt cx="429936" cy="770185"/>
          </a:xfrm>
        </p:grpSpPr>
        <p:sp>
          <p:nvSpPr>
            <p:cNvPr id="116" name="타원 115"/>
            <p:cNvSpPr/>
            <p:nvPr/>
          </p:nvSpPr>
          <p:spPr>
            <a:xfrm>
              <a:off x="3894657" y="4769489"/>
              <a:ext cx="215761" cy="2159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7" name="직선 연결선 116"/>
            <p:cNvCxnSpPr>
              <a:stCxn id="116" idx="4"/>
            </p:cNvCxnSpPr>
            <p:nvPr/>
          </p:nvCxnSpPr>
          <p:spPr>
            <a:xfrm>
              <a:off x="4002538" y="4985459"/>
              <a:ext cx="0" cy="1794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H="1" flipV="1">
              <a:off x="3785190" y="5017219"/>
              <a:ext cx="215761" cy="71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flipH="1">
              <a:off x="4002538" y="5088679"/>
              <a:ext cx="1586" cy="179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flipV="1">
              <a:off x="3859755" y="5252244"/>
              <a:ext cx="144369" cy="2874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flipH="1">
              <a:off x="3999365" y="5017219"/>
              <a:ext cx="215761" cy="71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 flipH="1" flipV="1">
              <a:off x="3999365" y="5249068"/>
              <a:ext cx="144369" cy="289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122"/>
          <p:cNvGrpSpPr>
            <a:grpSpLocks/>
          </p:cNvGrpSpPr>
          <p:nvPr/>
        </p:nvGrpSpPr>
        <p:grpSpPr bwMode="auto">
          <a:xfrm>
            <a:off x="4173538" y="1420813"/>
            <a:ext cx="428625" cy="769937"/>
            <a:chOff x="3785190" y="4769489"/>
            <a:chExt cx="429936" cy="770185"/>
          </a:xfrm>
        </p:grpSpPr>
        <p:sp>
          <p:nvSpPr>
            <p:cNvPr id="124" name="타원 123"/>
            <p:cNvSpPr/>
            <p:nvPr/>
          </p:nvSpPr>
          <p:spPr>
            <a:xfrm>
              <a:off x="3893470" y="4769489"/>
              <a:ext cx="216560" cy="2159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5" name="직선 연결선 124"/>
            <p:cNvCxnSpPr>
              <a:stCxn id="124" idx="4"/>
            </p:cNvCxnSpPr>
            <p:nvPr/>
          </p:nvCxnSpPr>
          <p:spPr>
            <a:xfrm>
              <a:off x="4001750" y="4985459"/>
              <a:ext cx="0" cy="1794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 flipH="1" flipV="1">
              <a:off x="3785190" y="5017219"/>
              <a:ext cx="216560" cy="71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flipH="1">
              <a:off x="4001750" y="5088679"/>
              <a:ext cx="1592" cy="179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V="1">
              <a:off x="3860030" y="5252244"/>
              <a:ext cx="144905" cy="2874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 flipH="1">
              <a:off x="3998566" y="5017219"/>
              <a:ext cx="216560" cy="71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flipH="1" flipV="1">
              <a:off x="4000157" y="5249068"/>
              <a:ext cx="143312" cy="289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그룹 130"/>
          <p:cNvGrpSpPr>
            <a:grpSpLocks/>
          </p:cNvGrpSpPr>
          <p:nvPr/>
        </p:nvGrpSpPr>
        <p:grpSpPr bwMode="auto">
          <a:xfrm>
            <a:off x="2735263" y="1420813"/>
            <a:ext cx="430212" cy="769937"/>
            <a:chOff x="3785190" y="4769489"/>
            <a:chExt cx="429936" cy="770185"/>
          </a:xfrm>
        </p:grpSpPr>
        <p:sp>
          <p:nvSpPr>
            <p:cNvPr id="132" name="타원 131"/>
            <p:cNvSpPr/>
            <p:nvPr/>
          </p:nvSpPr>
          <p:spPr>
            <a:xfrm>
              <a:off x="3894657" y="4769489"/>
              <a:ext cx="215761" cy="2159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3" name="직선 연결선 132"/>
            <p:cNvCxnSpPr>
              <a:stCxn id="132" idx="4"/>
            </p:cNvCxnSpPr>
            <p:nvPr/>
          </p:nvCxnSpPr>
          <p:spPr>
            <a:xfrm>
              <a:off x="4002537" y="4985459"/>
              <a:ext cx="0" cy="1794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flipH="1" flipV="1">
              <a:off x="3785190" y="5017219"/>
              <a:ext cx="215761" cy="71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H="1">
              <a:off x="4002537" y="5088679"/>
              <a:ext cx="1587" cy="1794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flipV="1">
              <a:off x="3859754" y="5252244"/>
              <a:ext cx="144370" cy="2874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 flipH="1">
              <a:off x="3999365" y="5017219"/>
              <a:ext cx="215761" cy="71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 flipH="1" flipV="1">
              <a:off x="3999365" y="5249068"/>
              <a:ext cx="144370" cy="289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4156" name="TextBox 138"/>
          <p:cNvSpPr txBox="1">
            <a:spLocks noChangeArrowheads="1"/>
          </p:cNvSpPr>
          <p:nvPr/>
        </p:nvSpPr>
        <p:spPr bwMode="auto">
          <a:xfrm>
            <a:off x="2578100" y="5574631"/>
            <a:ext cx="877887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latinLnBrk="1" hangingPunct="1">
              <a:lnSpc>
                <a:spcPts val="2400"/>
              </a:lnSpc>
            </a:pPr>
            <a:r>
              <a:rPr lang="en-US" altLang="ko-KR">
                <a:latin typeface="Arial" pitchFamily="34" charset="0"/>
                <a:ea typeface="맑은 고딕" pitchFamily="50" charset="-127"/>
                <a:cs typeface="Arial" pitchFamily="34" charset="0"/>
              </a:rPr>
              <a:t>book 2</a:t>
            </a:r>
          </a:p>
          <a:p>
            <a:pPr algn="r" eaLnBrk="1" latinLnBrk="1" hangingPunct="1">
              <a:lnSpc>
                <a:spcPts val="2400"/>
              </a:lnSpc>
            </a:pPr>
            <a:r>
              <a:rPr lang="en-US" altLang="ko-KR">
                <a:latin typeface="Arial" pitchFamily="34" charset="0"/>
                <a:ea typeface="맑은 고딕" pitchFamily="50" charset="-127"/>
                <a:cs typeface="Arial" pitchFamily="34" charset="0"/>
              </a:rPr>
              <a:t>word 2</a:t>
            </a:r>
          </a:p>
        </p:txBody>
      </p:sp>
      <p:sp>
        <p:nvSpPr>
          <p:cNvPr id="134157" name="TextBox 139"/>
          <p:cNvSpPr txBox="1">
            <a:spLocks noChangeArrowheads="1"/>
          </p:cNvSpPr>
          <p:nvPr/>
        </p:nvSpPr>
        <p:spPr bwMode="auto">
          <a:xfrm>
            <a:off x="5338762" y="5574631"/>
            <a:ext cx="838200" cy="132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latinLnBrk="1" hangingPunct="1">
              <a:lnSpc>
                <a:spcPts val="2400"/>
              </a:lnSpc>
            </a:pPr>
            <a:r>
              <a:rPr lang="ko-KR" altLang="en-US">
                <a:latin typeface="Arial" pitchFamily="34" charset="0"/>
                <a:ea typeface="맑은 고딕" pitchFamily="50" charset="-127"/>
                <a:cs typeface="Arial" pitchFamily="34" charset="0"/>
              </a:rPr>
              <a:t>연필 </a:t>
            </a:r>
            <a:r>
              <a:rPr lang="en-US" altLang="ko-KR">
                <a:latin typeface="Arial" pitchFamily="34" charset="0"/>
                <a:ea typeface="맑은 고딕" pitchFamily="50" charset="-127"/>
                <a:cs typeface="Arial" pitchFamily="34" charset="0"/>
              </a:rPr>
              <a:t>1</a:t>
            </a:r>
          </a:p>
          <a:p>
            <a:pPr algn="r" eaLnBrk="1" latinLnBrk="1" hangingPunct="1">
              <a:lnSpc>
                <a:spcPts val="2400"/>
              </a:lnSpc>
            </a:pPr>
            <a:r>
              <a:rPr lang="ko-KR" altLang="en-US">
                <a:latin typeface="Arial" pitchFamily="34" charset="0"/>
                <a:ea typeface="맑은 고딕" pitchFamily="50" charset="-127"/>
                <a:cs typeface="Arial" pitchFamily="34" charset="0"/>
              </a:rPr>
              <a:t>의자 </a:t>
            </a:r>
            <a:r>
              <a:rPr lang="en-US" altLang="ko-KR">
                <a:latin typeface="Arial" pitchFamily="34" charset="0"/>
                <a:ea typeface="맑은 고딕" pitchFamily="50" charset="-127"/>
                <a:cs typeface="Arial" pitchFamily="34" charset="0"/>
              </a:rPr>
              <a:t>2</a:t>
            </a:r>
          </a:p>
          <a:p>
            <a:pPr algn="r" eaLnBrk="1" latinLnBrk="1" hangingPunct="1">
              <a:lnSpc>
                <a:spcPts val="2400"/>
              </a:lnSpc>
            </a:pPr>
            <a:r>
              <a:rPr lang="ko-KR" altLang="en-US">
                <a:latin typeface="Arial" pitchFamily="34" charset="0"/>
                <a:ea typeface="맑은 고딕" pitchFamily="50" charset="-127"/>
                <a:cs typeface="Arial" pitchFamily="34" charset="0"/>
              </a:rPr>
              <a:t>책 </a:t>
            </a:r>
            <a:r>
              <a:rPr lang="en-US" altLang="ko-KR">
                <a:latin typeface="Arial" pitchFamily="34" charset="0"/>
                <a:ea typeface="맑은 고딕" pitchFamily="50" charset="-127"/>
                <a:cs typeface="Arial" pitchFamily="34" charset="0"/>
              </a:rPr>
              <a:t>1</a:t>
            </a:r>
          </a:p>
          <a:p>
            <a:pPr algn="r" eaLnBrk="1" latinLnBrk="1" hangingPunct="1">
              <a:lnSpc>
                <a:spcPts val="2400"/>
              </a:lnSpc>
            </a:pPr>
            <a:r>
              <a:rPr lang="ko-KR" altLang="en-US">
                <a:latin typeface="Arial" pitchFamily="34" charset="0"/>
                <a:ea typeface="맑은 고딕" pitchFamily="50" charset="-127"/>
                <a:cs typeface="Arial" pitchFamily="34" charset="0"/>
              </a:rPr>
              <a:t>책상</a:t>
            </a:r>
            <a:r>
              <a:rPr lang="en-US" altLang="ko-KR">
                <a:latin typeface="Arial" pitchFamily="34" charset="0"/>
                <a:ea typeface="맑은 고딕" pitchFamily="50" charset="-127"/>
                <a:cs typeface="Arial" pitchFamily="34" charset="0"/>
              </a:rPr>
              <a:t> 2</a:t>
            </a:r>
          </a:p>
        </p:txBody>
      </p:sp>
      <p:sp>
        <p:nvSpPr>
          <p:cNvPr id="134158" name="TextBox 140"/>
          <p:cNvSpPr txBox="1">
            <a:spLocks noChangeArrowheads="1"/>
          </p:cNvSpPr>
          <p:nvPr/>
        </p:nvSpPr>
        <p:spPr bwMode="auto">
          <a:xfrm>
            <a:off x="4035425" y="5574631"/>
            <a:ext cx="839787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latinLnBrk="1" hangingPunct="1">
              <a:lnSpc>
                <a:spcPts val="2400"/>
              </a:lnSpc>
            </a:pPr>
            <a:r>
              <a:rPr lang="ko-KR" altLang="en-US">
                <a:latin typeface="Arial" pitchFamily="34" charset="0"/>
                <a:ea typeface="맑은 고딕" pitchFamily="50" charset="-127"/>
                <a:cs typeface="Arial" pitchFamily="34" charset="0"/>
              </a:rPr>
              <a:t>배 </a:t>
            </a:r>
            <a:r>
              <a:rPr lang="en-US" altLang="ko-KR">
                <a:latin typeface="Arial" pitchFamily="34" charset="0"/>
                <a:ea typeface="맑은 고딕" pitchFamily="50" charset="-127"/>
                <a:cs typeface="Arial" pitchFamily="34" charset="0"/>
              </a:rPr>
              <a:t>2</a:t>
            </a:r>
            <a:endParaRPr lang="ko-KR" altLang="en-US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 eaLnBrk="1" latinLnBrk="1" hangingPunct="1">
              <a:lnSpc>
                <a:spcPts val="2400"/>
              </a:lnSpc>
            </a:pPr>
            <a:r>
              <a:rPr lang="ko-KR" altLang="en-US">
                <a:latin typeface="Arial" pitchFamily="34" charset="0"/>
                <a:ea typeface="맑은 고딕" pitchFamily="50" charset="-127"/>
                <a:cs typeface="Arial" pitchFamily="34" charset="0"/>
              </a:rPr>
              <a:t>사과 </a:t>
            </a:r>
            <a:r>
              <a:rPr lang="en-US" altLang="ko-KR">
                <a:latin typeface="Arial" pitchFamily="34" charset="0"/>
                <a:ea typeface="맑은 고딕" pitchFamily="50" charset="-127"/>
                <a:cs typeface="Arial" pitchFamily="34" charset="0"/>
              </a:rPr>
              <a:t>3</a:t>
            </a:r>
          </a:p>
        </p:txBody>
      </p:sp>
      <p:sp>
        <p:nvSpPr>
          <p:cNvPr id="134159" name="TextBox 141"/>
          <p:cNvSpPr txBox="1">
            <a:spLocks noChangeArrowheads="1"/>
          </p:cNvSpPr>
          <p:nvPr/>
        </p:nvSpPr>
        <p:spPr bwMode="auto">
          <a:xfrm>
            <a:off x="2539999" y="4234361"/>
            <a:ext cx="954088" cy="40005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latinLnBrk="1" hangingPunct="1"/>
            <a:r>
              <a:rPr lang="ko-KR" altLang="en-US" sz="2000" b="1" dirty="0" err="1">
                <a:solidFill>
                  <a:srgbClr val="FF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영단어</a:t>
            </a:r>
            <a:endParaRPr lang="ko-KR" altLang="en-US" sz="2000" b="1" dirty="0">
              <a:solidFill>
                <a:srgbClr val="FF00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143" name="직선 화살표 연결선 142"/>
          <p:cNvCxnSpPr/>
          <p:nvPr/>
        </p:nvCxnSpPr>
        <p:spPr>
          <a:xfrm>
            <a:off x="1728788" y="3230563"/>
            <a:ext cx="1166812" cy="82391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 flipH="1">
            <a:off x="3187700" y="3230563"/>
            <a:ext cx="3933825" cy="82391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162" name="TextBox 144"/>
          <p:cNvSpPr txBox="1">
            <a:spLocks noChangeArrowheads="1"/>
          </p:cNvSpPr>
          <p:nvPr/>
        </p:nvSpPr>
        <p:spPr bwMode="auto">
          <a:xfrm>
            <a:off x="4055269" y="4249403"/>
            <a:ext cx="846138" cy="40005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latinLnBrk="1" hangingPunct="1"/>
            <a:r>
              <a:rPr lang="ko-KR" altLang="en-US" sz="2000" b="1" dirty="0" err="1">
                <a:solidFill>
                  <a:srgbClr val="00B05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ㄱ</a:t>
            </a:r>
            <a:r>
              <a:rPr lang="en-US" altLang="ko-KR" sz="2000" b="1" dirty="0">
                <a:solidFill>
                  <a:srgbClr val="00B05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~</a:t>
            </a:r>
            <a:r>
              <a:rPr lang="ko-KR" altLang="en-US" sz="2000" b="1" dirty="0" err="1">
                <a:solidFill>
                  <a:srgbClr val="00B05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ㅅ</a:t>
            </a:r>
            <a:endParaRPr lang="ko-KR" altLang="en-US" sz="2000" b="1" dirty="0">
              <a:solidFill>
                <a:srgbClr val="00B05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4163" name="TextBox 145"/>
          <p:cNvSpPr txBox="1">
            <a:spLocks noChangeArrowheads="1"/>
          </p:cNvSpPr>
          <p:nvPr/>
        </p:nvSpPr>
        <p:spPr bwMode="auto">
          <a:xfrm>
            <a:off x="5509419" y="4218396"/>
            <a:ext cx="846138" cy="40005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latinLnBrk="1" hangingPunct="1"/>
            <a:r>
              <a:rPr lang="ko-KR" altLang="en-US" sz="2000" b="1" dirty="0" err="1">
                <a:solidFill>
                  <a:srgbClr val="0070C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ㅇ</a:t>
            </a:r>
            <a:r>
              <a:rPr lang="en-US" altLang="ko-KR" sz="2000" b="1" dirty="0">
                <a:solidFill>
                  <a:srgbClr val="0070C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~</a:t>
            </a:r>
            <a:r>
              <a:rPr lang="ko-KR" altLang="en-US" sz="2000" b="1" dirty="0" err="1">
                <a:solidFill>
                  <a:srgbClr val="0070C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ㅎ</a:t>
            </a:r>
            <a:endParaRPr lang="ko-KR" altLang="en-US" sz="2000" b="1" dirty="0">
              <a:solidFill>
                <a:srgbClr val="0070C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147" name="직선 화살표 연결선 146"/>
          <p:cNvCxnSpPr/>
          <p:nvPr/>
        </p:nvCxnSpPr>
        <p:spPr>
          <a:xfrm>
            <a:off x="1657350" y="3444875"/>
            <a:ext cx="2624138" cy="612775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/>
          <p:nvPr/>
        </p:nvCxnSpPr>
        <p:spPr>
          <a:xfrm>
            <a:off x="3243263" y="2841625"/>
            <a:ext cx="1203325" cy="1236663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 flipH="1">
            <a:off x="5830888" y="2570163"/>
            <a:ext cx="22225" cy="1519237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/>
          <p:nvPr/>
        </p:nvCxnSpPr>
        <p:spPr>
          <a:xfrm flipH="1">
            <a:off x="5913438" y="2814638"/>
            <a:ext cx="1312862" cy="1274762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168" name="TextBox 150"/>
          <p:cNvSpPr txBox="1">
            <a:spLocks noChangeArrowheads="1"/>
          </p:cNvSpPr>
          <p:nvPr/>
        </p:nvSpPr>
        <p:spPr bwMode="auto">
          <a:xfrm>
            <a:off x="1120775" y="2266950"/>
            <a:ext cx="8763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latinLnBrk="1" hangingPunct="1">
              <a:lnSpc>
                <a:spcPts val="2500"/>
              </a:lnSpc>
            </a:pPr>
            <a:r>
              <a:rPr lang="ko-KR" altLang="en-US">
                <a:latin typeface="Arial" pitchFamily="34" charset="0"/>
                <a:ea typeface="맑은 고딕" pitchFamily="50" charset="-127"/>
                <a:cs typeface="Arial" pitchFamily="34" charset="0"/>
              </a:rPr>
              <a:t>책상 </a:t>
            </a:r>
            <a:r>
              <a:rPr lang="en-US" altLang="ko-KR">
                <a:latin typeface="Arial" pitchFamily="34" charset="0"/>
                <a:ea typeface="맑은 고딕" pitchFamily="50" charset="-127"/>
                <a:cs typeface="Arial" pitchFamily="34" charset="0"/>
              </a:rPr>
              <a:t>1</a:t>
            </a:r>
          </a:p>
          <a:p>
            <a:pPr algn="r" eaLnBrk="1" latinLnBrk="1" hangingPunct="1">
              <a:lnSpc>
                <a:spcPts val="2500"/>
              </a:lnSpc>
            </a:pPr>
            <a:r>
              <a:rPr lang="ko-KR" altLang="en-US">
                <a:latin typeface="Arial" pitchFamily="34" charset="0"/>
                <a:ea typeface="맑은 고딕" pitchFamily="50" charset="-127"/>
                <a:cs typeface="Arial" pitchFamily="34" charset="0"/>
              </a:rPr>
              <a:t>사과 </a:t>
            </a:r>
            <a:r>
              <a:rPr lang="en-US" altLang="ko-KR">
                <a:latin typeface="Arial" pitchFamily="34" charset="0"/>
                <a:ea typeface="맑은 고딕" pitchFamily="50" charset="-127"/>
                <a:cs typeface="Arial" pitchFamily="34" charset="0"/>
              </a:rPr>
              <a:t>1</a:t>
            </a:r>
          </a:p>
          <a:p>
            <a:pPr algn="r" eaLnBrk="1" latinLnBrk="1" hangingPunct="1">
              <a:lnSpc>
                <a:spcPts val="2500"/>
              </a:lnSpc>
            </a:pPr>
            <a:r>
              <a:rPr lang="en-US" altLang="ko-KR">
                <a:latin typeface="Arial" pitchFamily="34" charset="0"/>
                <a:ea typeface="맑은 고딕" pitchFamily="50" charset="-127"/>
                <a:cs typeface="Arial" pitchFamily="34" charset="0"/>
              </a:rPr>
              <a:t>word 1</a:t>
            </a:r>
          </a:p>
          <a:p>
            <a:pPr algn="r" eaLnBrk="1" latinLnBrk="1" hangingPunct="1">
              <a:lnSpc>
                <a:spcPts val="2500"/>
              </a:lnSpc>
            </a:pPr>
            <a:r>
              <a:rPr lang="ko-KR" altLang="en-US">
                <a:latin typeface="Arial" pitchFamily="34" charset="0"/>
                <a:ea typeface="맑은 고딕" pitchFamily="50" charset="-127"/>
                <a:cs typeface="Arial" pitchFamily="34" charset="0"/>
              </a:rPr>
              <a:t>사과 </a:t>
            </a:r>
            <a:r>
              <a:rPr lang="en-US" altLang="ko-KR">
                <a:latin typeface="Arial" pitchFamily="34" charset="0"/>
                <a:ea typeface="맑은 고딕" pitchFamily="50" charset="-127"/>
                <a:cs typeface="Arial" pitchFamily="34" charset="0"/>
              </a:rPr>
              <a:t>1</a:t>
            </a:r>
            <a:endParaRPr lang="ko-KR" altLang="en-US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4169" name="TextBox 151"/>
          <p:cNvSpPr txBox="1">
            <a:spLocks noChangeArrowheads="1"/>
          </p:cNvSpPr>
          <p:nvPr/>
        </p:nvSpPr>
        <p:spPr bwMode="auto">
          <a:xfrm>
            <a:off x="2562225" y="2266950"/>
            <a:ext cx="877888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latinLnBrk="1" hangingPunct="1">
              <a:lnSpc>
                <a:spcPts val="2500"/>
              </a:lnSpc>
            </a:pPr>
            <a:r>
              <a:rPr lang="ko-KR" altLang="en-US">
                <a:latin typeface="Arial" pitchFamily="34" charset="0"/>
                <a:ea typeface="맑은 고딕" pitchFamily="50" charset="-127"/>
                <a:cs typeface="Arial" pitchFamily="34" charset="0"/>
              </a:rPr>
              <a:t>책상 </a:t>
            </a:r>
            <a:r>
              <a:rPr lang="en-US" altLang="ko-KR">
                <a:latin typeface="Arial" pitchFamily="34" charset="0"/>
                <a:ea typeface="맑은 고딕" pitchFamily="50" charset="-127"/>
                <a:cs typeface="Arial" pitchFamily="34" charset="0"/>
              </a:rPr>
              <a:t>1</a:t>
            </a:r>
          </a:p>
          <a:p>
            <a:pPr algn="r" eaLnBrk="1" latinLnBrk="1" hangingPunct="1">
              <a:lnSpc>
                <a:spcPts val="2500"/>
              </a:lnSpc>
            </a:pPr>
            <a:r>
              <a:rPr lang="ko-KR" altLang="en-US">
                <a:latin typeface="Arial" pitchFamily="34" charset="0"/>
                <a:ea typeface="맑은 고딕" pitchFamily="50" charset="-127"/>
                <a:cs typeface="Arial" pitchFamily="34" charset="0"/>
              </a:rPr>
              <a:t>배 </a:t>
            </a:r>
            <a:r>
              <a:rPr lang="en-US" altLang="ko-KR">
                <a:latin typeface="Arial" pitchFamily="34" charset="0"/>
                <a:ea typeface="맑은 고딕" pitchFamily="50" charset="-127"/>
                <a:cs typeface="Arial" pitchFamily="34" charset="0"/>
              </a:rPr>
              <a:t>1</a:t>
            </a:r>
          </a:p>
          <a:p>
            <a:pPr algn="r" eaLnBrk="1" latinLnBrk="1" hangingPunct="1">
              <a:lnSpc>
                <a:spcPts val="2500"/>
              </a:lnSpc>
            </a:pPr>
            <a:r>
              <a:rPr lang="en-US" altLang="ko-KR">
                <a:latin typeface="Arial" pitchFamily="34" charset="0"/>
                <a:ea typeface="맑은 고딕" pitchFamily="50" charset="-127"/>
                <a:cs typeface="Arial" pitchFamily="34" charset="0"/>
              </a:rPr>
              <a:t>book 1</a:t>
            </a:r>
            <a:endParaRPr lang="ko-KR" altLang="en-US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4170" name="TextBox 152"/>
          <p:cNvSpPr txBox="1">
            <a:spLocks noChangeArrowheads="1"/>
          </p:cNvSpPr>
          <p:nvPr/>
        </p:nvSpPr>
        <p:spPr bwMode="auto">
          <a:xfrm>
            <a:off x="3994150" y="2266950"/>
            <a:ext cx="877888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latinLnBrk="1" hangingPunct="1">
              <a:lnSpc>
                <a:spcPts val="2500"/>
              </a:lnSpc>
            </a:pPr>
            <a:r>
              <a:rPr lang="ko-KR" altLang="en-US">
                <a:latin typeface="Arial" pitchFamily="34" charset="0"/>
                <a:ea typeface="맑은 고딕" pitchFamily="50" charset="-127"/>
                <a:cs typeface="Arial" pitchFamily="34" charset="0"/>
              </a:rPr>
              <a:t>의자 </a:t>
            </a:r>
            <a:r>
              <a:rPr lang="en-US" altLang="ko-KR">
                <a:latin typeface="Arial" pitchFamily="34" charset="0"/>
                <a:ea typeface="맑은 고딕" pitchFamily="50" charset="-127"/>
                <a:cs typeface="Arial" pitchFamily="34" charset="0"/>
              </a:rPr>
              <a:t>1</a:t>
            </a:r>
          </a:p>
          <a:p>
            <a:pPr algn="r" eaLnBrk="1" latinLnBrk="1" hangingPunct="1">
              <a:lnSpc>
                <a:spcPts val="2500"/>
              </a:lnSpc>
            </a:pPr>
            <a:r>
              <a:rPr lang="ko-KR" altLang="en-US">
                <a:latin typeface="Arial" pitchFamily="34" charset="0"/>
                <a:ea typeface="맑은 고딕" pitchFamily="50" charset="-127"/>
                <a:cs typeface="Arial" pitchFamily="34" charset="0"/>
              </a:rPr>
              <a:t>배 </a:t>
            </a:r>
            <a:r>
              <a:rPr lang="en-US" altLang="ko-KR">
                <a:latin typeface="Arial" pitchFamily="34" charset="0"/>
                <a:ea typeface="맑은 고딕" pitchFamily="50" charset="-127"/>
                <a:cs typeface="Arial" pitchFamily="34" charset="0"/>
              </a:rPr>
              <a:t>1</a:t>
            </a:r>
          </a:p>
          <a:p>
            <a:pPr algn="r" eaLnBrk="1" latinLnBrk="1" hangingPunct="1">
              <a:lnSpc>
                <a:spcPts val="2500"/>
              </a:lnSpc>
            </a:pPr>
            <a:r>
              <a:rPr lang="en-US" altLang="ko-KR">
                <a:latin typeface="Arial" pitchFamily="34" charset="0"/>
                <a:ea typeface="맑은 고딕" pitchFamily="50" charset="-127"/>
                <a:cs typeface="Arial" pitchFamily="34" charset="0"/>
              </a:rPr>
              <a:t>word 1</a:t>
            </a:r>
            <a:endParaRPr lang="ko-KR" altLang="en-US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4171" name="TextBox 153"/>
          <p:cNvSpPr txBox="1">
            <a:spLocks noChangeArrowheads="1"/>
          </p:cNvSpPr>
          <p:nvPr/>
        </p:nvSpPr>
        <p:spPr bwMode="auto">
          <a:xfrm>
            <a:off x="5470525" y="2266950"/>
            <a:ext cx="8382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latinLnBrk="1" hangingPunct="1">
              <a:lnSpc>
                <a:spcPts val="2500"/>
              </a:lnSpc>
            </a:pPr>
            <a:r>
              <a:rPr lang="ko-KR" altLang="en-US">
                <a:latin typeface="Arial" pitchFamily="34" charset="0"/>
                <a:ea typeface="맑은 고딕" pitchFamily="50" charset="-127"/>
                <a:cs typeface="Arial" pitchFamily="34" charset="0"/>
              </a:rPr>
              <a:t>의자 </a:t>
            </a:r>
            <a:r>
              <a:rPr lang="en-US" altLang="ko-KR">
                <a:latin typeface="Arial" pitchFamily="34" charset="0"/>
                <a:ea typeface="맑은 고딕" pitchFamily="50" charset="-127"/>
                <a:cs typeface="Arial" pitchFamily="34" charset="0"/>
              </a:rPr>
              <a:t>1</a:t>
            </a:r>
          </a:p>
          <a:p>
            <a:pPr algn="r" eaLnBrk="1" latinLnBrk="1" hangingPunct="1">
              <a:lnSpc>
                <a:spcPts val="2500"/>
              </a:lnSpc>
            </a:pPr>
            <a:r>
              <a:rPr lang="ko-KR" altLang="en-US">
                <a:latin typeface="Arial" pitchFamily="34" charset="0"/>
                <a:ea typeface="맑은 고딕" pitchFamily="50" charset="-127"/>
                <a:cs typeface="Arial" pitchFamily="34" charset="0"/>
              </a:rPr>
              <a:t>사과 </a:t>
            </a:r>
            <a:r>
              <a:rPr lang="en-US" altLang="ko-KR">
                <a:latin typeface="Arial" pitchFamily="34" charset="0"/>
                <a:ea typeface="맑은 고딕" pitchFamily="50" charset="-127"/>
                <a:cs typeface="Arial" pitchFamily="34" charset="0"/>
              </a:rPr>
              <a:t>1</a:t>
            </a:r>
          </a:p>
        </p:txBody>
      </p:sp>
      <p:sp>
        <p:nvSpPr>
          <p:cNvPr id="134172" name="TextBox 154"/>
          <p:cNvSpPr txBox="1">
            <a:spLocks noChangeArrowheads="1"/>
          </p:cNvSpPr>
          <p:nvPr/>
        </p:nvSpPr>
        <p:spPr bwMode="auto">
          <a:xfrm>
            <a:off x="6869113" y="2266950"/>
            <a:ext cx="8763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latinLnBrk="1" hangingPunct="1">
              <a:lnSpc>
                <a:spcPts val="2500"/>
              </a:lnSpc>
            </a:pPr>
            <a:r>
              <a:rPr lang="ko-KR" altLang="en-US">
                <a:latin typeface="Arial" pitchFamily="34" charset="0"/>
                <a:ea typeface="맑은 고딕" pitchFamily="50" charset="-127"/>
                <a:cs typeface="Arial" pitchFamily="34" charset="0"/>
              </a:rPr>
              <a:t>연필 </a:t>
            </a:r>
            <a:r>
              <a:rPr lang="en-US" altLang="ko-KR">
                <a:latin typeface="Arial" pitchFamily="34" charset="0"/>
                <a:ea typeface="맑은 고딕" pitchFamily="50" charset="-127"/>
                <a:cs typeface="Arial" pitchFamily="34" charset="0"/>
              </a:rPr>
              <a:t>1</a:t>
            </a:r>
          </a:p>
          <a:p>
            <a:pPr algn="r" eaLnBrk="1" latinLnBrk="1" hangingPunct="1">
              <a:lnSpc>
                <a:spcPts val="2500"/>
              </a:lnSpc>
            </a:pPr>
            <a:r>
              <a:rPr lang="ko-KR" altLang="en-US">
                <a:latin typeface="Arial" pitchFamily="34" charset="0"/>
                <a:ea typeface="맑은 고딕" pitchFamily="50" charset="-127"/>
                <a:cs typeface="Arial" pitchFamily="34" charset="0"/>
              </a:rPr>
              <a:t>책 </a:t>
            </a:r>
            <a:r>
              <a:rPr lang="en-US" altLang="ko-KR">
                <a:latin typeface="Arial" pitchFamily="34" charset="0"/>
                <a:ea typeface="맑은 고딕" pitchFamily="50" charset="-127"/>
                <a:cs typeface="Arial" pitchFamily="34" charset="0"/>
              </a:rPr>
              <a:t>1</a:t>
            </a:r>
          </a:p>
          <a:p>
            <a:pPr algn="r" eaLnBrk="1" latinLnBrk="1" hangingPunct="1">
              <a:lnSpc>
                <a:spcPts val="2500"/>
              </a:lnSpc>
            </a:pPr>
            <a:r>
              <a:rPr lang="en-US" altLang="ko-KR">
                <a:latin typeface="Arial" pitchFamily="34" charset="0"/>
                <a:ea typeface="맑은 고딕" pitchFamily="50" charset="-127"/>
                <a:cs typeface="Arial" pitchFamily="34" charset="0"/>
              </a:rPr>
              <a:t>book 1</a:t>
            </a:r>
            <a:endParaRPr lang="ko-KR" altLang="en-US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156" name="직선 화살표 연결선 155"/>
          <p:cNvCxnSpPr/>
          <p:nvPr/>
        </p:nvCxnSpPr>
        <p:spPr>
          <a:xfrm flipH="1">
            <a:off x="3062288" y="3230563"/>
            <a:ext cx="1160462" cy="82073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 flipH="1">
            <a:off x="2960688" y="3230563"/>
            <a:ext cx="12700" cy="83502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/>
          <p:nvPr/>
        </p:nvCxnSpPr>
        <p:spPr>
          <a:xfrm>
            <a:off x="4511675" y="2841625"/>
            <a:ext cx="15875" cy="1227138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 flipH="1">
            <a:off x="4646613" y="2954338"/>
            <a:ext cx="1109662" cy="1108075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>
            <a:off x="4525963" y="2549525"/>
            <a:ext cx="1241425" cy="1544638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/>
          <p:nvPr/>
        </p:nvCxnSpPr>
        <p:spPr>
          <a:xfrm>
            <a:off x="3105150" y="2549525"/>
            <a:ext cx="2570163" cy="1547813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/>
          <p:nvPr/>
        </p:nvCxnSpPr>
        <p:spPr>
          <a:xfrm>
            <a:off x="1627188" y="2563813"/>
            <a:ext cx="3937000" cy="1544637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754639" y="6627738"/>
            <a:ext cx="1224136" cy="360040"/>
          </a:xfrm>
        </p:spPr>
        <p:txBody>
          <a:bodyPr/>
          <a:lstStyle/>
          <a:p>
            <a:fld id="{AFFDDD71-12D7-4EB1-B3E9-4CF91FF1221E}" type="slidenum">
              <a:rPr lang="ko-KR" altLang="en-US" smtClean="0"/>
              <a:pPr/>
              <a:t>38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316531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제목 1"/>
          <p:cNvSpPr>
            <a:spLocks noGrp="1"/>
          </p:cNvSpPr>
          <p:nvPr>
            <p:ph type="title"/>
          </p:nvPr>
        </p:nvSpPr>
        <p:spPr>
          <a:xfrm>
            <a:off x="1116013" y="58738"/>
            <a:ext cx="6442075" cy="588962"/>
          </a:xfrm>
        </p:spPr>
        <p:txBody>
          <a:bodyPr>
            <a:noAutofit/>
          </a:bodyPr>
          <a:lstStyle/>
          <a:p>
            <a:r>
              <a:rPr lang="en-US" altLang="ko-KR" sz="4000" dirty="0" err="1" smtClean="0"/>
              <a:t>Hadoop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관련 시스템 구조</a:t>
            </a:r>
          </a:p>
        </p:txBody>
      </p:sp>
      <p:sp>
        <p:nvSpPr>
          <p:cNvPr id="7" name="Rectangle 2"/>
          <p:cNvSpPr/>
          <p:nvPr/>
        </p:nvSpPr>
        <p:spPr>
          <a:xfrm>
            <a:off x="655638" y="941388"/>
            <a:ext cx="7473950" cy="17573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b="1" dirty="0">
                <a:latin typeface="Arial" pitchFamily="34" charset="0"/>
                <a:cs typeface="Arial" pitchFamily="34" charset="0"/>
              </a:rPr>
              <a:t>데이터 처리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b="1" dirty="0">
                <a:latin typeface="Arial" pitchFamily="34" charset="0"/>
                <a:cs typeface="Arial" pitchFamily="34" charset="0"/>
              </a:rPr>
              <a:t>분석 애플리케이션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algn="ctr" eaLnBrk="1" latinLnBrk="1" hangingPunct="1">
              <a:defRPr/>
            </a:pPr>
            <a:endParaRPr lang="en-US" altLang="ko-KR" sz="1000" b="1" dirty="0">
              <a:latin typeface="Arial" pitchFamily="34" charset="0"/>
              <a:cs typeface="Arial" pitchFamily="34" charset="0"/>
            </a:endParaRPr>
          </a:p>
          <a:p>
            <a:pPr algn="ctr" eaLnBrk="1" latinLnBrk="1" hangingPunct="1">
              <a:defRPr/>
            </a:pP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algn="ctr" eaLnBrk="1" latinLnBrk="1" hangingPunct="1">
              <a:defRPr/>
            </a:pPr>
            <a:endParaRPr lang="en-US" altLang="ko-KR" sz="1200" dirty="0">
              <a:latin typeface="Arial" pitchFamily="34" charset="0"/>
              <a:cs typeface="Arial" pitchFamily="34" charset="0"/>
            </a:endParaRPr>
          </a:p>
          <a:p>
            <a:pPr algn="ctr" eaLnBrk="1" latinLnBrk="1" hangingPunct="1">
              <a:defRPr/>
            </a:pPr>
            <a:endParaRPr lang="en-US" altLang="ko-KR" sz="1200" dirty="0">
              <a:latin typeface="Arial" pitchFamily="34" charset="0"/>
              <a:cs typeface="Arial" pitchFamily="34" charset="0"/>
            </a:endParaRPr>
          </a:p>
          <a:p>
            <a:pPr algn="ctr" eaLnBrk="1" latinLnBrk="1" hangingPunct="1">
              <a:defRPr/>
            </a:pP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7"/>
          <p:cNvSpPr/>
          <p:nvPr/>
        </p:nvSpPr>
        <p:spPr bwMode="auto">
          <a:xfrm>
            <a:off x="655638" y="1685925"/>
            <a:ext cx="4340225" cy="922338"/>
          </a:xfrm>
          <a:prstGeom prst="rect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marL="119063" indent="-119063" algn="ctr" eaLnBrk="1" hangingPunct="1">
              <a:lnSpc>
                <a:spcPts val="2400"/>
              </a:lnSpc>
              <a:spcBef>
                <a:spcPts val="900"/>
              </a:spcBef>
              <a:buClr>
                <a:schemeClr val="accent1"/>
              </a:buClr>
              <a:defRPr/>
            </a:pPr>
            <a:r>
              <a:rPr kumimoji="0" lang="ko-KR" alt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상위 언어 지원 질의 처리 인터페이스</a:t>
            </a:r>
            <a:r>
              <a:rPr kumimoji="0" lang="en-US" altLang="ko-K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ko-K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kumimoji="0"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Hive, Pig</a:t>
            </a:r>
            <a:endParaRPr kumimoji="0" lang="ko-KR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655638" y="2516188"/>
            <a:ext cx="7473950" cy="1974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119063" indent="-119063" algn="ctr" eaLnBrk="1" hangingPunct="1">
              <a:lnSpc>
                <a:spcPts val="2400"/>
              </a:lnSpc>
              <a:spcBef>
                <a:spcPts val="300"/>
              </a:spcBef>
              <a:buClr>
                <a:schemeClr val="accent1"/>
              </a:buClr>
              <a:defRPr/>
            </a:pPr>
            <a:r>
              <a:rPr lang="ko-KR" altLang="en-US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분산 처리 프로그래밍 프레임워크</a:t>
            </a:r>
            <a:r>
              <a:rPr lang="en-US" altLang="ko-KR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ko-KR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Hadoop</a:t>
            </a:r>
            <a:r>
              <a:rPr lang="en-US" altLang="ko-KR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altLang="ko-KR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MapReduce</a:t>
            </a:r>
            <a:r>
              <a:rPr lang="en-US" altLang="ko-KR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119063" indent="-119063" algn="ctr" eaLnBrk="1" hangingPunct="1">
              <a:lnSpc>
                <a:spcPts val="2400"/>
              </a:lnSpc>
              <a:spcBef>
                <a:spcPts val="300"/>
              </a:spcBef>
              <a:buClr>
                <a:schemeClr val="accent1"/>
              </a:buClr>
              <a:defRPr/>
            </a:pPr>
            <a:endParaRPr lang="en-US" altLang="ko-KR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119063" indent="-119063" algn="ctr" eaLnBrk="1" hangingPunct="1">
              <a:lnSpc>
                <a:spcPts val="2400"/>
              </a:lnSpc>
              <a:spcBef>
                <a:spcPts val="300"/>
              </a:spcBef>
              <a:buClr>
                <a:schemeClr val="accent1"/>
              </a:buClr>
              <a:defRPr/>
            </a:pPr>
            <a:endParaRPr lang="en-US" altLang="ko-K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19063" indent="-119063" algn="ctr" eaLnBrk="1" hangingPunct="1">
              <a:lnSpc>
                <a:spcPts val="1800"/>
              </a:lnSpc>
              <a:spcBef>
                <a:spcPts val="600"/>
              </a:spcBef>
              <a:buClr>
                <a:schemeClr val="accent1"/>
              </a:buClr>
              <a:defRPr/>
            </a:pPr>
            <a:endParaRPr lang="en-US" altLang="ko-KR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15"/>
          <p:cNvSpPr/>
          <p:nvPr/>
        </p:nvSpPr>
        <p:spPr bwMode="auto">
          <a:xfrm>
            <a:off x="4110038" y="3309938"/>
            <a:ext cx="4019550" cy="871537"/>
          </a:xfrm>
          <a:prstGeom prst="rect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marL="119063" indent="-119063" algn="ctr" eaLnBrk="1" hangingPunct="1">
              <a:lnSpc>
                <a:spcPts val="2300"/>
              </a:lnSpc>
              <a:spcBef>
                <a:spcPts val="900"/>
              </a:spcBef>
              <a:buClr>
                <a:schemeClr val="accent1"/>
              </a:buClr>
              <a:defRPr/>
            </a:pPr>
            <a:r>
              <a:rPr lang="ko-KR" altLang="en-US" b="1" dirty="0">
                <a:latin typeface="Arial" pitchFamily="34" charset="0"/>
                <a:cs typeface="Arial" pitchFamily="34" charset="0"/>
              </a:rPr>
              <a:t>분산 데이터 저장소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/>
            </a:r>
            <a:br>
              <a:rPr lang="en-US" altLang="ko-KR" b="1" dirty="0">
                <a:latin typeface="Arial" pitchFamily="34" charset="0"/>
                <a:cs typeface="Arial" pitchFamily="34" charset="0"/>
              </a:rPr>
            </a:br>
            <a:r>
              <a:rPr lang="en-US" altLang="ko-KR" dirty="0" err="1">
                <a:latin typeface="Arial" pitchFamily="34" charset="0"/>
                <a:cs typeface="Arial" pitchFamily="34" charset="0"/>
              </a:rPr>
              <a:t>HBase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(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Bigtable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1" name="Rectangle 14"/>
          <p:cNvSpPr/>
          <p:nvPr/>
        </p:nvSpPr>
        <p:spPr bwMode="auto">
          <a:xfrm>
            <a:off x="655638" y="4094163"/>
            <a:ext cx="7473950" cy="814387"/>
          </a:xfrm>
          <a:prstGeom prst="rect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b"/>
          <a:lstStyle/>
          <a:p>
            <a:pPr marL="119063" indent="-119063" algn="ctr" eaLnBrk="1" hangingPunct="1">
              <a:lnSpc>
                <a:spcPts val="2300"/>
              </a:lnSpc>
              <a:spcBef>
                <a:spcPts val="900"/>
              </a:spcBef>
              <a:buClr>
                <a:schemeClr val="accent1"/>
              </a:buClr>
              <a:defRPr/>
            </a:pPr>
            <a:r>
              <a:rPr lang="ko-KR" altLang="en-US" b="1" dirty="0">
                <a:latin typeface="Arial" pitchFamily="34" charset="0"/>
                <a:cs typeface="Arial" pitchFamily="34" charset="0"/>
              </a:rPr>
              <a:t>분산 파일 시스템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/>
            </a:r>
            <a:br>
              <a:rPr lang="en-US" altLang="ko-KR" b="1" dirty="0">
                <a:latin typeface="Arial" pitchFamily="34" charset="0"/>
                <a:cs typeface="Arial" pitchFamily="34" charset="0"/>
              </a:rPr>
            </a:br>
            <a:r>
              <a:rPr kumimoji="0"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HDFS (GFS)</a:t>
            </a:r>
            <a:endParaRPr kumimoji="0" lang="ko-KR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원통 11"/>
          <p:cNvSpPr/>
          <p:nvPr/>
        </p:nvSpPr>
        <p:spPr>
          <a:xfrm>
            <a:off x="4886325" y="5184775"/>
            <a:ext cx="3190875" cy="1095375"/>
          </a:xfrm>
          <a:prstGeom prst="ca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lnSpc>
                <a:spcPts val="2300"/>
              </a:lnSpc>
              <a:defRPr/>
            </a:pPr>
            <a:r>
              <a:rPr lang="ko-KR" alt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기존</a:t>
            </a:r>
            <a:r>
              <a:rPr lang="en-US" altLang="ko-K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RDBMS</a:t>
            </a:r>
          </a:p>
          <a:p>
            <a:pPr algn="ctr" eaLnBrk="1" latinLnBrk="1" hangingPunct="1">
              <a:lnSpc>
                <a:spcPts val="2300"/>
              </a:lnSpc>
              <a:defRPr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Oracle, MySQL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2890838" y="4908550"/>
            <a:ext cx="1966912" cy="871538"/>
          </a:xfrm>
          <a:custGeom>
            <a:avLst/>
            <a:gdLst>
              <a:gd name="connsiteX0" fmla="*/ 1967023 w 1967023"/>
              <a:gd name="connsiteY0" fmla="*/ 871869 h 871869"/>
              <a:gd name="connsiteX1" fmla="*/ 297712 w 1967023"/>
              <a:gd name="connsiteY1" fmla="*/ 723014 h 871869"/>
              <a:gd name="connsiteX2" fmla="*/ 0 w 1967023"/>
              <a:gd name="connsiteY2" fmla="*/ 0 h 87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023" h="871869">
                <a:moveTo>
                  <a:pt x="1967023" y="871869"/>
                </a:moveTo>
                <a:cubicBezTo>
                  <a:pt x="1296286" y="870097"/>
                  <a:pt x="625549" y="868325"/>
                  <a:pt x="297712" y="723014"/>
                </a:cubicBezTo>
                <a:cubicBezTo>
                  <a:pt x="-30125" y="577702"/>
                  <a:pt x="44302" y="127591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039938" y="5343525"/>
            <a:ext cx="2165350" cy="6588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1" hangingPunct="1">
              <a:lnSpc>
                <a:spcPts val="23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Export/Import</a:t>
            </a:r>
          </a:p>
          <a:p>
            <a:pPr algn="ctr" eaLnBrk="1" latinLnBrk="1" hangingPunct="1">
              <a:lnSpc>
                <a:spcPts val="2300"/>
              </a:lnSpc>
              <a:defRPr/>
            </a:pPr>
            <a:r>
              <a:rPr lang="en-US" altLang="ko-KR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Sqoop</a:t>
            </a:r>
            <a:endParaRPr lang="ko-KR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740352" y="6309320"/>
            <a:ext cx="1224136" cy="360040"/>
          </a:xfrm>
        </p:spPr>
        <p:txBody>
          <a:bodyPr/>
          <a:lstStyle/>
          <a:p>
            <a:fld id="{AFFDDD71-12D7-4EB1-B3E9-4CF91FF1221E}" type="slidenum">
              <a:rPr lang="ko-KR" altLang="en-US" smtClean="0"/>
              <a:pPr/>
              <a:t>39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22312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F7B0E8-4AD3-49B8-B040-B2EDD50F99EF}" type="slidenum">
              <a:rPr lang="en-US" altLang="ko-KR"/>
              <a:pPr/>
              <a:t>4</a:t>
            </a:fld>
            <a:endParaRPr lang="en-US" altLang="ko-KR"/>
          </a:p>
        </p:txBody>
      </p:sp>
      <p:pic>
        <p:nvPicPr>
          <p:cNvPr id="277506" name="Picture 2" descr="B_W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5038"/>
            <a:ext cx="5400675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7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Another Big Data Base</a:t>
            </a:r>
          </a:p>
        </p:txBody>
      </p:sp>
      <p:sp>
        <p:nvSpPr>
          <p:cNvPr id="277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178800" cy="1079500"/>
          </a:xfrm>
        </p:spPr>
        <p:txBody>
          <a:bodyPr/>
          <a:lstStyle/>
          <a:p>
            <a:r>
              <a:rPr lang="en-US" altLang="ko-KR" sz="3200">
                <a:ea typeface="굴림" panose="020B0600000101010101" pitchFamily="50" charset="-127"/>
              </a:rPr>
              <a:t>Hubble space telescope data from Mars</a:t>
            </a:r>
          </a:p>
          <a:p>
            <a:pPr lvl="1"/>
            <a:r>
              <a:rPr lang="en-US" altLang="ko-KR" b="1">
                <a:solidFill>
                  <a:schemeClr val="tx1"/>
                </a:solidFill>
                <a:ea typeface="굴림" panose="020B0600000101010101" pitchFamily="50" charset="-127"/>
              </a:rPr>
              <a:t>Sending 3~5GB’s data  daily </a:t>
            </a:r>
            <a:r>
              <a:rPr lang="en-US" altLang="ko-KR" b="1">
                <a:solidFill>
                  <a:schemeClr val="tx1"/>
                </a:solidFill>
                <a:ea typeface="굴림" panose="020B0600000101010101" pitchFamily="50" charset="-127"/>
                <a:sym typeface="Wingdings" panose="05000000000000000000" pitchFamily="2" charset="2"/>
              </a:rPr>
              <a:t> 2 TB every year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277509" name="Text Box 5"/>
          <p:cNvSpPr txBox="1">
            <a:spLocks noChangeArrowheads="1"/>
          </p:cNvSpPr>
          <p:nvPr/>
        </p:nvSpPr>
        <p:spPr bwMode="auto">
          <a:xfrm>
            <a:off x="1225550" y="5805488"/>
            <a:ext cx="6397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800" b="1">
                <a:latin typeface="Arial Narrow" panose="020B0606020202030204" pitchFamily="34" charset="0"/>
                <a:ea typeface="HY헤드라인M" panose="02030600000101010101" pitchFamily="18" charset="-127"/>
              </a:rPr>
              <a:t>Data constructed by 2007 : over </a:t>
            </a:r>
            <a:r>
              <a:rPr kumimoji="1" lang="en-US" altLang="ko-KR" sz="2800" b="1">
                <a:solidFill>
                  <a:schemeClr val="tx2"/>
                </a:solidFill>
                <a:latin typeface="Arial Narrow" panose="020B0606020202030204" pitchFamily="34" charset="0"/>
                <a:ea typeface="HY헤드라인M" panose="02030600000101010101" pitchFamily="18" charset="-127"/>
              </a:rPr>
              <a:t>20 Tera Byte</a:t>
            </a:r>
          </a:p>
        </p:txBody>
      </p:sp>
      <p:pic>
        <p:nvPicPr>
          <p:cNvPr id="277511" name="Picture 7" descr="09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2708275"/>
            <a:ext cx="2449513" cy="211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34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67109E-BE65-47D7-9989-10005355489B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Fastly Growing Big Data Base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362950" cy="5445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>
                <a:ea typeface="굴림" panose="020B0600000101010101" pitchFamily="50" charset="-127"/>
              </a:rPr>
              <a:t>NCBI (National Center for Biotechnology Information)</a:t>
            </a:r>
          </a:p>
        </p:txBody>
      </p:sp>
      <p:grpSp>
        <p:nvGrpSpPr>
          <p:cNvPr id="552964" name="Group 4"/>
          <p:cNvGrpSpPr>
            <a:grpSpLocks/>
          </p:cNvGrpSpPr>
          <p:nvPr/>
        </p:nvGrpSpPr>
        <p:grpSpPr bwMode="auto">
          <a:xfrm>
            <a:off x="1619250" y="2060575"/>
            <a:ext cx="4105275" cy="2262188"/>
            <a:chOff x="1066" y="1570"/>
            <a:chExt cx="3447" cy="2288"/>
          </a:xfrm>
        </p:grpSpPr>
        <p:pic>
          <p:nvPicPr>
            <p:cNvPr id="552965" name="Picture 5" descr="04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2341"/>
              <a:ext cx="1433" cy="1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2966" name="Picture 6" descr="05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8" y="1570"/>
              <a:ext cx="1860" cy="1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2967" name="Picture 7" descr="04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0" y="2069"/>
              <a:ext cx="1523" cy="1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52968" name="Text Box 8"/>
          <p:cNvSpPr txBox="1">
            <a:spLocks noChangeArrowheads="1"/>
          </p:cNvSpPr>
          <p:nvPr/>
        </p:nvSpPr>
        <p:spPr bwMode="auto">
          <a:xfrm>
            <a:off x="684213" y="4437063"/>
            <a:ext cx="81724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latinLnBrk="1" hangingPunct="1"/>
            <a:r>
              <a:rPr kumimoji="1" lang="en-US" altLang="ko-KR" sz="2800" b="1">
                <a:solidFill>
                  <a:schemeClr val="tx2"/>
                </a:solidFill>
                <a:latin typeface="Arial Narrow" panose="020B0606020202030204" pitchFamily="34" charset="0"/>
                <a:ea typeface="HY헤드라인M" panose="02030600000101010101" pitchFamily="18" charset="-127"/>
              </a:rPr>
              <a:t>GenBank</a:t>
            </a:r>
          </a:p>
          <a:p>
            <a:pPr algn="l" eaLnBrk="1" latinLnBrk="1" hangingPunct="1">
              <a:buFontTx/>
              <a:buChar char="•"/>
            </a:pPr>
            <a:r>
              <a:rPr kumimoji="1" lang="en-US" altLang="ko-KR" sz="2800" b="1">
                <a:solidFill>
                  <a:schemeClr val="tx2"/>
                </a:solidFill>
                <a:latin typeface="Arial Narrow" panose="020B0606020202030204" pitchFamily="34" charset="0"/>
                <a:ea typeface="HY헤드라인M" panose="02030600000101010101" pitchFamily="18" charset="-127"/>
              </a:rPr>
              <a:t> </a:t>
            </a:r>
            <a:r>
              <a:rPr kumimoji="1" lang="en-US" altLang="ko-KR" sz="2800" b="1">
                <a:latin typeface="굴림" panose="020B0600000101010101" pitchFamily="50" charset="-127"/>
              </a:rPr>
              <a:t>management of information of</a:t>
            </a:r>
            <a:r>
              <a:rPr kumimoji="1" lang="en-US" altLang="ko-KR" sz="2800" b="1">
                <a:solidFill>
                  <a:schemeClr val="tx2"/>
                </a:solidFill>
                <a:latin typeface="굴림" panose="020B0600000101010101" pitchFamily="50" charset="-127"/>
              </a:rPr>
              <a:t> 165,000 species</a:t>
            </a:r>
          </a:p>
          <a:p>
            <a:pPr algn="l" eaLnBrk="1" latinLnBrk="1" hangingPunct="1">
              <a:buFontTx/>
              <a:buChar char="•"/>
            </a:pPr>
            <a:r>
              <a:rPr kumimoji="1" lang="en-US" altLang="ko-KR" sz="2800" b="1">
                <a:solidFill>
                  <a:schemeClr val="tx2"/>
                </a:solidFill>
                <a:latin typeface="Arial Narrow" panose="020B0606020202030204" pitchFamily="34" charset="0"/>
                <a:ea typeface="HY헤드라인M" panose="02030600000101010101" pitchFamily="18" charset="-127"/>
              </a:rPr>
              <a:t> </a:t>
            </a:r>
            <a:r>
              <a:rPr kumimoji="1" lang="en-US" altLang="ko-KR" sz="2800" b="1">
                <a:latin typeface="굴림" panose="020B0600000101010101" pitchFamily="50" charset="-127"/>
              </a:rPr>
              <a:t>add</a:t>
            </a:r>
            <a:r>
              <a:rPr kumimoji="1" lang="en-US" altLang="ko-KR" sz="2800" b="1">
                <a:solidFill>
                  <a:schemeClr val="tx2"/>
                </a:solidFill>
                <a:latin typeface="굴림" panose="020B0600000101010101" pitchFamily="50" charset="-127"/>
              </a:rPr>
              <a:t> 3 million new DNA sequences monthly</a:t>
            </a:r>
            <a:endParaRPr kumimoji="1" lang="en-US" altLang="ko-KR" b="1">
              <a:latin typeface="Arial Narrow" panose="020B0606020202030204" pitchFamily="34" charset="0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98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5E02E-0490-4D9F-AE8B-F0F698820533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07950"/>
            <a:ext cx="8197850" cy="1143000"/>
          </a:xfrm>
        </p:spPr>
        <p:txBody>
          <a:bodyPr/>
          <a:lstStyle/>
          <a:p>
            <a:r>
              <a:rPr lang="en-US" altLang="ko-KR" sz="3200" dirty="0">
                <a:ea typeface="굴림" panose="020B0600000101010101" pitchFamily="50" charset="-127"/>
              </a:rPr>
              <a:t>Role of DBMS: </a:t>
            </a:r>
            <a:r>
              <a:rPr lang="en-US" altLang="ko-KR" dirty="0">
                <a:ea typeface="굴림" panose="020B0600000101010101" pitchFamily="50" charset="-127"/>
              </a:rPr>
              <a:t>Simple record search</a:t>
            </a:r>
            <a:r>
              <a:rPr lang="en-US" altLang="ko-KR" sz="2800" dirty="0">
                <a:ea typeface="굴림" panose="020B0600000101010101" pitchFamily="50" charset="-127"/>
              </a:rPr>
              <a:t/>
            </a:r>
            <a:br>
              <a:rPr lang="en-US" altLang="ko-KR" sz="2800" dirty="0">
                <a:ea typeface="굴림" panose="020B0600000101010101" pitchFamily="50" charset="-127"/>
              </a:rPr>
            </a:br>
            <a:endParaRPr lang="en-US" altLang="ko-KR" sz="2800" dirty="0">
              <a:ea typeface="굴림" panose="020B0600000101010101" pitchFamily="50" charset="-127"/>
            </a:endParaRP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" y="1268413"/>
            <a:ext cx="9083675" cy="9350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000" b="1">
                <a:solidFill>
                  <a:schemeClr val="tx2"/>
                </a:solidFill>
                <a:ea typeface="굴림" panose="020B0600000101010101" pitchFamily="50" charset="-127"/>
              </a:rPr>
              <a:t>주민번호  </a:t>
            </a:r>
            <a:r>
              <a:rPr lang="ko-KR" altLang="en-US" b="1">
                <a:latin typeface="Verdana" panose="020B0604030504040204" pitchFamily="34" charset="0"/>
                <a:ea typeface="굴림" panose="020B0600000101010101" pitchFamily="50" charset="-127"/>
              </a:rPr>
              <a:t>“</a:t>
            </a:r>
            <a:r>
              <a:rPr lang="en-US" altLang="ko-KR" sz="2000" b="1">
                <a:ea typeface="굴림" panose="020B0600000101010101" pitchFamily="50" charset="-127"/>
              </a:rPr>
              <a:t>840101-1212141</a:t>
            </a:r>
            <a:r>
              <a:rPr lang="en-US" altLang="ko-KR" b="1">
                <a:latin typeface="Verdana" panose="020B0604030504040204" pitchFamily="34" charset="0"/>
                <a:ea typeface="굴림" panose="020B0600000101010101" pitchFamily="50" charset="-127"/>
              </a:rPr>
              <a:t>”</a:t>
            </a:r>
            <a:r>
              <a:rPr lang="en-US" altLang="ko-KR" b="1">
                <a:ea typeface="굴림" panose="020B0600000101010101" pitchFamily="50" charset="-127"/>
              </a:rPr>
              <a:t> </a:t>
            </a:r>
            <a:r>
              <a:rPr lang="ko-KR" altLang="en-US" sz="2400" b="1">
                <a:ea typeface="굴림" panose="020B0600000101010101" pitchFamily="50" charset="-127"/>
              </a:rPr>
              <a:t>인 학생의 수능 수학성적을 찾아라</a:t>
            </a:r>
            <a:r>
              <a:rPr lang="en-US" altLang="ko-KR" sz="2400" b="1">
                <a:ea typeface="굴림" panose="020B0600000101010101" pitchFamily="50" charset="-127"/>
              </a:rPr>
              <a:t>?</a:t>
            </a:r>
          </a:p>
        </p:txBody>
      </p:sp>
      <p:sp>
        <p:nvSpPr>
          <p:cNvPr id="283652" name="AutoShape 4"/>
          <p:cNvSpPr>
            <a:spLocks noChangeArrowheads="1"/>
          </p:cNvSpPr>
          <p:nvPr/>
        </p:nvSpPr>
        <p:spPr bwMode="auto">
          <a:xfrm>
            <a:off x="3995738" y="5157788"/>
            <a:ext cx="2519362" cy="100806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FF0000"/>
              </a:gs>
              <a:gs pos="50000">
                <a:schemeClr val="bg1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3600">
                <a:latin typeface="Times New Roman" panose="02020603050405020304" pitchFamily="18" charset="0"/>
              </a:rPr>
              <a:t>DBMS</a:t>
            </a:r>
          </a:p>
        </p:txBody>
      </p:sp>
      <p:grpSp>
        <p:nvGrpSpPr>
          <p:cNvPr id="283653" name="Group 5"/>
          <p:cNvGrpSpPr>
            <a:grpSpLocks/>
          </p:cNvGrpSpPr>
          <p:nvPr/>
        </p:nvGrpSpPr>
        <p:grpSpPr bwMode="auto">
          <a:xfrm>
            <a:off x="323850" y="1773238"/>
            <a:ext cx="1441450" cy="1223962"/>
            <a:chOff x="295" y="1979"/>
            <a:chExt cx="1622" cy="1819"/>
          </a:xfrm>
        </p:grpSpPr>
        <p:pic>
          <p:nvPicPr>
            <p:cNvPr id="283654" name="Picture 6" descr="01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1979"/>
              <a:ext cx="625" cy="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3655" name="Picture 7" descr="01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2115"/>
              <a:ext cx="625" cy="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3656" name="Picture 8" descr="01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" y="2251"/>
              <a:ext cx="625" cy="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3657" name="Picture 9" descr="01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" y="2387"/>
              <a:ext cx="625" cy="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3658" name="Picture 10" descr="01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6" y="2523"/>
              <a:ext cx="625" cy="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3659" name="Picture 11" descr="01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2" y="2659"/>
              <a:ext cx="625" cy="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3660" name="Picture 12" descr="01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2206"/>
              <a:ext cx="625" cy="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3661" name="Picture 13" descr="01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2342"/>
              <a:ext cx="625" cy="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3662" name="Picture 14" descr="01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2478"/>
              <a:ext cx="625" cy="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3663" name="Picture 15" descr="01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2614"/>
              <a:ext cx="625" cy="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3664" name="Picture 16" descr="01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2750"/>
              <a:ext cx="625" cy="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3665" name="Picture 17" descr="01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" y="2886"/>
              <a:ext cx="625" cy="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83666" name="Picture 18" descr="3D_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500438"/>
            <a:ext cx="1727200" cy="94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668" name="Text Box 20"/>
          <p:cNvSpPr txBox="1">
            <a:spLocks noChangeArrowheads="1"/>
          </p:cNvSpPr>
          <p:nvPr/>
        </p:nvSpPr>
        <p:spPr bwMode="auto">
          <a:xfrm>
            <a:off x="2051050" y="3213100"/>
            <a:ext cx="5324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b="1">
                <a:latin typeface="Arial Narrow" panose="020B0606020202030204" pitchFamily="34" charset="0"/>
                <a:ea typeface="HY헤드라인M" panose="02030600000101010101" pitchFamily="18" charset="-127"/>
              </a:rPr>
              <a:t> If 12ms is required for fetching a record &amp; checking</a:t>
            </a:r>
          </a:p>
        </p:txBody>
      </p:sp>
      <p:sp>
        <p:nvSpPr>
          <p:cNvPr id="283669" name="Text Box 21"/>
          <p:cNvSpPr txBox="1">
            <a:spLocks noChangeArrowheads="1"/>
          </p:cNvSpPr>
          <p:nvPr/>
        </p:nvSpPr>
        <p:spPr bwMode="auto">
          <a:xfrm>
            <a:off x="1763713" y="1989138"/>
            <a:ext cx="5272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 algn="l" eaLnBrk="1" latinLnBrk="1" hangingPunct="1">
              <a:spcBef>
                <a:spcPct val="20000"/>
              </a:spcBef>
            </a:pPr>
            <a:r>
              <a:rPr kumimoji="1" lang="en-US" altLang="ko-KR" b="1">
                <a:latin typeface="Arial Narrow" panose="020B0606020202030204" pitchFamily="34" charset="0"/>
                <a:ea typeface="HY헤드라인M" panose="02030600000101010101" pitchFamily="18" charset="-127"/>
              </a:rPr>
              <a:t>740,000</a:t>
            </a:r>
            <a:r>
              <a:rPr kumimoji="1" lang="ko-KR" altLang="en-US" b="1">
                <a:latin typeface="Arial Narrow" panose="020B0606020202030204" pitchFamily="34" charset="0"/>
                <a:ea typeface="HY헤드라인M" panose="02030600000101010101" pitchFamily="18" charset="-127"/>
              </a:rPr>
              <a:t>명  * </a:t>
            </a:r>
            <a:r>
              <a:rPr kumimoji="1" lang="en-US" altLang="ko-KR" b="1">
                <a:latin typeface="Arial Narrow" panose="020B0606020202030204" pitchFamily="34" charset="0"/>
                <a:ea typeface="HY헤드라인M" panose="02030600000101010101" pitchFamily="18" charset="-127"/>
              </a:rPr>
              <a:t>5 records = 3,700,000 records</a:t>
            </a:r>
            <a:endParaRPr kumimoji="1" lang="en-US" altLang="ko-KR">
              <a:latin typeface="Arial Narrow" panose="020B060602020203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283670" name="Text Box 22"/>
          <p:cNvSpPr txBox="1">
            <a:spLocks noChangeArrowheads="1"/>
          </p:cNvSpPr>
          <p:nvPr/>
        </p:nvSpPr>
        <p:spPr bwMode="auto">
          <a:xfrm>
            <a:off x="2411413" y="3644900"/>
            <a:ext cx="4751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b="1">
                <a:latin typeface="Arial Narrow" panose="020B0606020202030204" pitchFamily="34" charset="0"/>
                <a:ea typeface="HY헤드라인M" panose="02030600000101010101" pitchFamily="18" charset="-127"/>
              </a:rPr>
              <a:t>3,700,000 * 12ms = 44.4K secs = </a:t>
            </a:r>
            <a:r>
              <a:rPr kumimoji="1" lang="en-US" altLang="ko-KR" b="1" i="1">
                <a:solidFill>
                  <a:schemeClr val="tx2"/>
                </a:solidFill>
                <a:latin typeface="Arial Narrow" panose="020B0606020202030204" pitchFamily="34" charset="0"/>
                <a:ea typeface="HY헤드라인M" panose="02030600000101010101" pitchFamily="18" charset="-127"/>
              </a:rPr>
              <a:t>over 12 hours</a:t>
            </a:r>
          </a:p>
        </p:txBody>
      </p:sp>
      <p:sp>
        <p:nvSpPr>
          <p:cNvPr id="283671" name="Text Box 23"/>
          <p:cNvSpPr txBox="1">
            <a:spLocks noChangeArrowheads="1"/>
          </p:cNvSpPr>
          <p:nvPr/>
        </p:nvSpPr>
        <p:spPr bwMode="auto">
          <a:xfrm>
            <a:off x="2124075" y="4149725"/>
            <a:ext cx="5400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latinLnBrk="1" hangingPunct="1"/>
            <a:r>
              <a:rPr kumimoji="1" lang="en-US" altLang="ko-KR" b="1">
                <a:solidFill>
                  <a:srgbClr val="000000"/>
                </a:solidFill>
                <a:latin typeface="Arial Narrow" panose="020B0606020202030204" pitchFamily="34" charset="0"/>
                <a:ea typeface="HY헤드라인M" panose="02030600000101010101" pitchFamily="18" charset="-127"/>
              </a:rPr>
              <a:t>If we use DBMS,  it will be less than </a:t>
            </a:r>
            <a:r>
              <a:rPr kumimoji="1" lang="en-US" altLang="ko-KR" b="1">
                <a:solidFill>
                  <a:schemeClr val="tx2"/>
                </a:solidFill>
                <a:latin typeface="Arial Narrow" panose="020B0606020202030204" pitchFamily="34" charset="0"/>
                <a:ea typeface="HY헤드라인M" panose="02030600000101010101" pitchFamily="18" charset="-127"/>
              </a:rPr>
              <a:t>0.1sec</a:t>
            </a:r>
            <a:r>
              <a:rPr kumimoji="1" lang="en-US" altLang="ko-KR" b="1">
                <a:solidFill>
                  <a:srgbClr val="000000"/>
                </a:solidFill>
                <a:latin typeface="Arial Narrow" panose="020B0606020202030204" pitchFamily="34" charset="0"/>
                <a:ea typeface="HY헤드라인M" panose="02030600000101010101" pitchFamily="18" charset="-127"/>
              </a:rPr>
              <a:t>!</a:t>
            </a:r>
          </a:p>
        </p:txBody>
      </p:sp>
      <p:sp>
        <p:nvSpPr>
          <p:cNvPr id="283672" name="Text Box 24"/>
          <p:cNvSpPr txBox="1">
            <a:spLocks noChangeArrowheads="1"/>
          </p:cNvSpPr>
          <p:nvPr/>
        </p:nvSpPr>
        <p:spPr bwMode="auto">
          <a:xfrm>
            <a:off x="1042988" y="5013325"/>
            <a:ext cx="2355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b="1">
                <a:solidFill>
                  <a:schemeClr val="tx2"/>
                </a:solidFill>
                <a:latin typeface="Arial Narrow" panose="020B0606020202030204" pitchFamily="34" charset="0"/>
                <a:ea typeface="HY헤드라인M" panose="02030600000101010101" pitchFamily="18" charset="-127"/>
              </a:rPr>
              <a:t>Statistical processing</a:t>
            </a:r>
          </a:p>
          <a:p>
            <a:pPr eaLnBrk="1" latinLnBrk="1" hangingPunct="1"/>
            <a:r>
              <a:rPr kumimoji="1" lang="en-US" altLang="ko-KR" b="1">
                <a:solidFill>
                  <a:schemeClr val="tx2"/>
                </a:solidFill>
                <a:latin typeface="Arial Narrow" panose="020B0606020202030204" pitchFamily="34" charset="0"/>
                <a:ea typeface="HY헤드라인M" panose="02030600000101010101" pitchFamily="18" charset="-127"/>
              </a:rPr>
              <a:t>for population census</a:t>
            </a:r>
          </a:p>
        </p:txBody>
      </p:sp>
      <p:sp>
        <p:nvSpPr>
          <p:cNvPr id="283673" name="Text Box 25"/>
          <p:cNvSpPr txBox="1">
            <a:spLocks noChangeArrowheads="1"/>
          </p:cNvSpPr>
          <p:nvPr/>
        </p:nvSpPr>
        <p:spPr bwMode="auto">
          <a:xfrm>
            <a:off x="1835150" y="6156325"/>
            <a:ext cx="28082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b="1">
                <a:solidFill>
                  <a:schemeClr val="tx2"/>
                </a:solidFill>
                <a:latin typeface="Arial Narrow" panose="020B0606020202030204" pitchFamily="34" charset="0"/>
                <a:ea typeface="HY헤드라인M" panose="02030600000101010101" pitchFamily="18" charset="-127"/>
              </a:rPr>
              <a:t>Search for the correlation</a:t>
            </a:r>
          </a:p>
          <a:p>
            <a:pPr eaLnBrk="1" latinLnBrk="1" hangingPunct="1"/>
            <a:r>
              <a:rPr kumimoji="1" lang="en-US" altLang="ko-KR" b="1">
                <a:solidFill>
                  <a:schemeClr val="tx2"/>
                </a:solidFill>
                <a:latin typeface="Arial Narrow" panose="020B0606020202030204" pitchFamily="34" charset="0"/>
                <a:ea typeface="HY헤드라인M" panose="02030600000101010101" pitchFamily="18" charset="-127"/>
              </a:rPr>
              <a:t>between gene and disease</a:t>
            </a:r>
          </a:p>
        </p:txBody>
      </p:sp>
      <p:sp>
        <p:nvSpPr>
          <p:cNvPr id="283674" name="Text Box 26"/>
          <p:cNvSpPr txBox="1">
            <a:spLocks noChangeArrowheads="1"/>
          </p:cNvSpPr>
          <p:nvPr/>
        </p:nvSpPr>
        <p:spPr bwMode="auto">
          <a:xfrm>
            <a:off x="6227763" y="5373688"/>
            <a:ext cx="29162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 eaLnBrk="1" latinLnBrk="1" hangingPunct="1">
              <a:spcBef>
                <a:spcPct val="20000"/>
              </a:spcBef>
            </a:pPr>
            <a:r>
              <a:rPr kumimoji="1" lang="en-US" altLang="ko-KR" b="1">
                <a:solidFill>
                  <a:schemeClr val="tx2"/>
                </a:solidFill>
                <a:latin typeface="Arial Narrow" panose="020B0606020202030204" pitchFamily="34" charset="0"/>
                <a:ea typeface="HY헤드라인M" panose="02030600000101010101" pitchFamily="18" charset="-127"/>
              </a:rPr>
              <a:t>Search for the purchase pattern on customer groups  </a:t>
            </a:r>
            <a:endParaRPr kumimoji="1" lang="en-US" altLang="ko-KR">
              <a:solidFill>
                <a:schemeClr val="tx2"/>
              </a:solidFill>
              <a:latin typeface="Arial Narrow" panose="020B0606020202030204" pitchFamily="34" charset="0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059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7668C3-1E77-4B1B-8B3E-3E21D6404043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ko-KR" sz="3200" dirty="0">
                <a:ea typeface="굴림" panose="020B0600000101010101" pitchFamily="50" charset="-127"/>
              </a:rPr>
              <a:t>Role of DBMS: </a:t>
            </a:r>
            <a:r>
              <a:rPr lang="en-US" altLang="ko-KR" sz="3200" dirty="0" smtClean="0">
                <a:ea typeface="굴림" panose="020B0600000101010101" pitchFamily="50" charset="-127"/>
              </a:rPr>
              <a:t>  Supporting  </a:t>
            </a:r>
            <a:r>
              <a:rPr lang="en-US" altLang="ko-KR" sz="3200" dirty="0">
                <a:ea typeface="굴림" panose="020B0600000101010101" pitchFamily="50" charset="-127"/>
              </a:rPr>
              <a:t>Enterprise Applications </a:t>
            </a:r>
          </a:p>
        </p:txBody>
      </p:sp>
      <p:sp>
        <p:nvSpPr>
          <p:cNvPr id="285700" name="AutoShape 4"/>
          <p:cNvSpPr>
            <a:spLocks noChangeArrowheads="1"/>
          </p:cNvSpPr>
          <p:nvPr/>
        </p:nvSpPr>
        <p:spPr bwMode="auto">
          <a:xfrm>
            <a:off x="3827463" y="4899025"/>
            <a:ext cx="1793875" cy="1189038"/>
          </a:xfrm>
          <a:prstGeom prst="flowChartMagneticDisk">
            <a:avLst/>
          </a:prstGeom>
          <a:gradFill rotWithShape="0">
            <a:gsLst>
              <a:gs pos="0">
                <a:srgbClr val="FF234D"/>
              </a:gs>
              <a:gs pos="100000">
                <a:srgbClr val="FF234D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5701" name="AutoShape 5"/>
          <p:cNvSpPr>
            <a:spLocks noChangeArrowheads="1"/>
          </p:cNvSpPr>
          <p:nvPr/>
        </p:nvSpPr>
        <p:spPr bwMode="auto">
          <a:xfrm>
            <a:off x="2098675" y="5006975"/>
            <a:ext cx="1793875" cy="1189038"/>
          </a:xfrm>
          <a:prstGeom prst="flowChartMagneticDisk">
            <a:avLst/>
          </a:prstGeom>
          <a:gradFill rotWithShape="0">
            <a:gsLst>
              <a:gs pos="0">
                <a:srgbClr val="F59B2D"/>
              </a:gs>
              <a:gs pos="100000">
                <a:srgbClr val="F59B2D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5702" name="Text Box 6"/>
          <p:cNvSpPr txBox="1">
            <a:spLocks noChangeArrowheads="1"/>
          </p:cNvSpPr>
          <p:nvPr/>
        </p:nvSpPr>
        <p:spPr bwMode="auto">
          <a:xfrm>
            <a:off x="3798888" y="2922588"/>
            <a:ext cx="703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 sz="2400">
                <a:solidFill>
                  <a:schemeClr val="tx2"/>
                </a:solidFill>
                <a:latin typeface="Tahoma" panose="020B0604030504040204" pitchFamily="34" charset="0"/>
              </a:rPr>
              <a:t>MIS</a:t>
            </a:r>
          </a:p>
        </p:txBody>
      </p:sp>
      <p:sp>
        <p:nvSpPr>
          <p:cNvPr id="285703" name="Rectangle 7"/>
          <p:cNvSpPr>
            <a:spLocks noChangeArrowheads="1"/>
          </p:cNvSpPr>
          <p:nvPr/>
        </p:nvSpPr>
        <p:spPr bwMode="auto">
          <a:xfrm>
            <a:off x="3128963" y="2474913"/>
            <a:ext cx="2303462" cy="10096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5704" name="Text Box 8"/>
          <p:cNvSpPr txBox="1">
            <a:spLocks noChangeArrowheads="1"/>
          </p:cNvSpPr>
          <p:nvPr/>
        </p:nvSpPr>
        <p:spPr bwMode="auto">
          <a:xfrm>
            <a:off x="2178050" y="2089150"/>
            <a:ext cx="2106613" cy="49530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latinLnBrk="1" hangingPunct="1"/>
            <a:r>
              <a:rPr kumimoji="1" lang="en-US" altLang="ko-KR" sz="2400">
                <a:solidFill>
                  <a:schemeClr val="tx2"/>
                </a:solidFill>
                <a:latin typeface="Tahoma" panose="020B0604030504040204" pitchFamily="34" charset="0"/>
              </a:rPr>
              <a:t>ERP</a:t>
            </a:r>
          </a:p>
        </p:txBody>
      </p:sp>
      <p:sp>
        <p:nvSpPr>
          <p:cNvPr id="285705" name="Rectangle 9"/>
          <p:cNvSpPr>
            <a:spLocks noChangeArrowheads="1"/>
          </p:cNvSpPr>
          <p:nvPr/>
        </p:nvSpPr>
        <p:spPr bwMode="auto">
          <a:xfrm>
            <a:off x="2044700" y="2755900"/>
            <a:ext cx="4524375" cy="842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5706" name="Text Box 10"/>
          <p:cNvSpPr txBox="1">
            <a:spLocks noChangeArrowheads="1"/>
          </p:cNvSpPr>
          <p:nvPr/>
        </p:nvSpPr>
        <p:spPr bwMode="auto">
          <a:xfrm>
            <a:off x="2035175" y="2741613"/>
            <a:ext cx="898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 sz="2400">
                <a:solidFill>
                  <a:schemeClr val="tx2"/>
                </a:solidFill>
                <a:latin typeface="Tahoma" panose="020B0604030504040204" pitchFamily="34" charset="0"/>
              </a:rPr>
              <a:t>OLTP</a:t>
            </a:r>
          </a:p>
        </p:txBody>
      </p:sp>
      <p:sp>
        <p:nvSpPr>
          <p:cNvPr id="285707" name="Text Box 11"/>
          <p:cNvSpPr txBox="1">
            <a:spLocks noChangeArrowheads="1"/>
          </p:cNvSpPr>
          <p:nvPr/>
        </p:nvSpPr>
        <p:spPr bwMode="auto">
          <a:xfrm>
            <a:off x="6099175" y="2081213"/>
            <a:ext cx="2452688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 sz="2400">
                <a:solidFill>
                  <a:schemeClr val="tx2"/>
                </a:solidFill>
                <a:latin typeface="Tahoma" panose="020B0604030504040204" pitchFamily="34" charset="0"/>
              </a:rPr>
              <a:t>Data Warehouse</a:t>
            </a:r>
          </a:p>
        </p:txBody>
      </p:sp>
      <p:sp>
        <p:nvSpPr>
          <p:cNvPr id="285708" name="AutoShape 12"/>
          <p:cNvSpPr>
            <a:spLocks noChangeArrowheads="1"/>
          </p:cNvSpPr>
          <p:nvPr/>
        </p:nvSpPr>
        <p:spPr bwMode="auto">
          <a:xfrm>
            <a:off x="6454775" y="4433888"/>
            <a:ext cx="1746250" cy="1176337"/>
          </a:xfrm>
          <a:prstGeom prst="flowChartMagneticDisk">
            <a:avLst/>
          </a:prstGeom>
          <a:gradFill rotWithShape="0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>
              <a:solidFill>
                <a:schemeClr val="bg1"/>
              </a:solidFill>
            </a:endParaRPr>
          </a:p>
        </p:txBody>
      </p:sp>
      <p:sp>
        <p:nvSpPr>
          <p:cNvPr id="285709" name="AutoShape 13"/>
          <p:cNvSpPr>
            <a:spLocks noChangeArrowheads="1"/>
          </p:cNvSpPr>
          <p:nvPr/>
        </p:nvSpPr>
        <p:spPr bwMode="auto">
          <a:xfrm rot="-1094520">
            <a:off x="5200650" y="5208588"/>
            <a:ext cx="1377950" cy="261937"/>
          </a:xfrm>
          <a:prstGeom prst="rightArrow">
            <a:avLst>
              <a:gd name="adj1" fmla="val 50000"/>
              <a:gd name="adj2" fmla="val 131515"/>
            </a:avLst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5710" name="AutoShape 14"/>
          <p:cNvSpPr>
            <a:spLocks noChangeArrowheads="1"/>
          </p:cNvSpPr>
          <p:nvPr/>
        </p:nvSpPr>
        <p:spPr bwMode="auto">
          <a:xfrm>
            <a:off x="6877050" y="4292600"/>
            <a:ext cx="333375" cy="841375"/>
          </a:xfrm>
          <a:prstGeom prst="upDownArrow">
            <a:avLst>
              <a:gd name="adj1" fmla="val 50000"/>
              <a:gd name="adj2" fmla="val 50476"/>
            </a:avLst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5711" name="Rectangle 15"/>
          <p:cNvSpPr>
            <a:spLocks noChangeArrowheads="1"/>
          </p:cNvSpPr>
          <p:nvPr/>
        </p:nvSpPr>
        <p:spPr bwMode="auto">
          <a:xfrm>
            <a:off x="587375" y="2058988"/>
            <a:ext cx="6294438" cy="174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5712" name="Text Box 16"/>
          <p:cNvSpPr txBox="1">
            <a:spLocks noChangeArrowheads="1"/>
          </p:cNvSpPr>
          <p:nvPr/>
        </p:nvSpPr>
        <p:spPr bwMode="auto">
          <a:xfrm>
            <a:off x="638175" y="2055813"/>
            <a:ext cx="712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 sz="2400">
                <a:latin typeface="Tahoma" panose="020B0604030504040204" pitchFamily="34" charset="0"/>
              </a:rPr>
              <a:t>ERP</a:t>
            </a:r>
          </a:p>
        </p:txBody>
      </p:sp>
      <p:sp>
        <p:nvSpPr>
          <p:cNvPr id="285713" name="Rectangle 17"/>
          <p:cNvSpPr>
            <a:spLocks noChangeArrowheads="1"/>
          </p:cNvSpPr>
          <p:nvPr/>
        </p:nvSpPr>
        <p:spPr bwMode="auto">
          <a:xfrm>
            <a:off x="4321175" y="1549400"/>
            <a:ext cx="3727450" cy="1092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5714" name="Text Box 18"/>
          <p:cNvSpPr txBox="1">
            <a:spLocks noChangeArrowheads="1"/>
          </p:cNvSpPr>
          <p:nvPr/>
        </p:nvSpPr>
        <p:spPr bwMode="auto">
          <a:xfrm>
            <a:off x="4391025" y="1522413"/>
            <a:ext cx="79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 sz="2400">
                <a:solidFill>
                  <a:schemeClr val="tx2"/>
                </a:solidFill>
                <a:latin typeface="Tahoma" panose="020B0604030504040204" pitchFamily="34" charset="0"/>
              </a:rPr>
              <a:t>CRM</a:t>
            </a:r>
          </a:p>
        </p:txBody>
      </p:sp>
      <p:sp>
        <p:nvSpPr>
          <p:cNvPr id="285715" name="AutoShape 19"/>
          <p:cNvSpPr>
            <a:spLocks noChangeArrowheads="1"/>
          </p:cNvSpPr>
          <p:nvPr/>
        </p:nvSpPr>
        <p:spPr bwMode="auto">
          <a:xfrm>
            <a:off x="4859338" y="4221163"/>
            <a:ext cx="285750" cy="962025"/>
          </a:xfrm>
          <a:prstGeom prst="upDownArrow">
            <a:avLst>
              <a:gd name="adj1" fmla="val 50000"/>
              <a:gd name="adj2" fmla="val 67333"/>
            </a:avLst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5716" name="AutoShape 20"/>
          <p:cNvSpPr>
            <a:spLocks noChangeArrowheads="1"/>
          </p:cNvSpPr>
          <p:nvPr/>
        </p:nvSpPr>
        <p:spPr bwMode="auto">
          <a:xfrm>
            <a:off x="2632075" y="4267200"/>
            <a:ext cx="261938" cy="903288"/>
          </a:xfrm>
          <a:prstGeom prst="upDownArrow">
            <a:avLst>
              <a:gd name="adj1" fmla="val 50000"/>
              <a:gd name="adj2" fmla="val 68970"/>
            </a:avLst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5717" name="Text Box 21"/>
          <p:cNvSpPr txBox="1">
            <a:spLocks noChangeArrowheads="1"/>
          </p:cNvSpPr>
          <p:nvPr/>
        </p:nvSpPr>
        <p:spPr bwMode="auto">
          <a:xfrm>
            <a:off x="2222500" y="5527675"/>
            <a:ext cx="143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 sz="2400">
                <a:solidFill>
                  <a:schemeClr val="bg1"/>
                </a:solidFill>
                <a:latin typeface="Tahoma" panose="020B0604030504040204" pitchFamily="34" charset="0"/>
              </a:rPr>
              <a:t>Database</a:t>
            </a:r>
          </a:p>
        </p:txBody>
      </p:sp>
      <p:sp>
        <p:nvSpPr>
          <p:cNvPr id="285718" name="Text Box 22"/>
          <p:cNvSpPr txBox="1">
            <a:spLocks noChangeArrowheads="1"/>
          </p:cNvSpPr>
          <p:nvPr/>
        </p:nvSpPr>
        <p:spPr bwMode="auto">
          <a:xfrm>
            <a:off x="4011613" y="5416550"/>
            <a:ext cx="143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 sz="2400">
                <a:latin typeface="Tahoma" panose="020B0604030504040204" pitchFamily="34" charset="0"/>
              </a:rPr>
              <a:t>Database</a:t>
            </a:r>
          </a:p>
        </p:txBody>
      </p:sp>
      <p:sp>
        <p:nvSpPr>
          <p:cNvPr id="285719" name="AutoShape 23"/>
          <p:cNvSpPr>
            <a:spLocks noChangeArrowheads="1"/>
          </p:cNvSpPr>
          <p:nvPr/>
        </p:nvSpPr>
        <p:spPr bwMode="auto">
          <a:xfrm>
            <a:off x="3276600" y="5149850"/>
            <a:ext cx="1912938" cy="1271588"/>
          </a:xfrm>
          <a:prstGeom prst="flowChartMagneticDisk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5720" name="AutoShape 24"/>
          <p:cNvSpPr>
            <a:spLocks noChangeArrowheads="1"/>
          </p:cNvSpPr>
          <p:nvPr/>
        </p:nvSpPr>
        <p:spPr bwMode="auto">
          <a:xfrm>
            <a:off x="3779838" y="4149725"/>
            <a:ext cx="333375" cy="1200150"/>
          </a:xfrm>
          <a:prstGeom prst="upDownArrow">
            <a:avLst>
              <a:gd name="adj1" fmla="val 50000"/>
              <a:gd name="adj2" fmla="val 72000"/>
            </a:avLst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5721" name="Text Box 25"/>
          <p:cNvSpPr txBox="1">
            <a:spLocks noChangeArrowheads="1"/>
          </p:cNvSpPr>
          <p:nvPr/>
        </p:nvSpPr>
        <p:spPr bwMode="auto">
          <a:xfrm>
            <a:off x="3490913" y="5691188"/>
            <a:ext cx="143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 sz="2400">
                <a:solidFill>
                  <a:schemeClr val="bg1"/>
                </a:solidFill>
                <a:latin typeface="Tahoma" panose="020B0604030504040204" pitchFamily="34" charset="0"/>
              </a:rPr>
              <a:t>Database</a:t>
            </a:r>
          </a:p>
        </p:txBody>
      </p:sp>
      <p:sp>
        <p:nvSpPr>
          <p:cNvPr id="285722" name="Text Box 26"/>
          <p:cNvSpPr txBox="1">
            <a:spLocks noChangeArrowheads="1"/>
          </p:cNvSpPr>
          <p:nvPr/>
        </p:nvSpPr>
        <p:spPr bwMode="auto">
          <a:xfrm>
            <a:off x="6611938" y="4953000"/>
            <a:ext cx="143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 sz="2400">
                <a:solidFill>
                  <a:schemeClr val="bg1"/>
                </a:solidFill>
                <a:latin typeface="Tahoma" panose="020B0604030504040204" pitchFamily="34" charset="0"/>
              </a:rPr>
              <a:t>Database</a:t>
            </a:r>
          </a:p>
        </p:txBody>
      </p:sp>
      <p:pic>
        <p:nvPicPr>
          <p:cNvPr id="285723" name="Picture 27" descr="HM00363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163" y="5105400"/>
            <a:ext cx="1747837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5724" name="Picture 28" descr="PE02716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5140325"/>
            <a:ext cx="1820862" cy="171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5725" name="Picture 29" descr="PE03166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00600"/>
            <a:ext cx="1822450" cy="192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5726" name="Picture 30" descr="BS02064_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1370013"/>
            <a:ext cx="1720850" cy="171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5727" name="Text Box 31"/>
          <p:cNvSpPr txBox="1">
            <a:spLocks noChangeArrowheads="1"/>
          </p:cNvSpPr>
          <p:nvPr/>
        </p:nvSpPr>
        <p:spPr bwMode="auto">
          <a:xfrm>
            <a:off x="5489575" y="2809875"/>
            <a:ext cx="598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 sz="2400">
                <a:solidFill>
                  <a:schemeClr val="tx2"/>
                </a:solidFill>
                <a:latin typeface="Tahoma" panose="020B0604030504040204" pitchFamily="34" charset="0"/>
              </a:rPr>
              <a:t>KM</a:t>
            </a:r>
          </a:p>
        </p:txBody>
      </p:sp>
      <p:sp>
        <p:nvSpPr>
          <p:cNvPr id="285728" name="Text Box 32"/>
          <p:cNvSpPr txBox="1">
            <a:spLocks noChangeArrowheads="1"/>
          </p:cNvSpPr>
          <p:nvPr/>
        </p:nvSpPr>
        <p:spPr bwMode="auto">
          <a:xfrm>
            <a:off x="4410075" y="2089150"/>
            <a:ext cx="77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 sz="2400">
                <a:solidFill>
                  <a:schemeClr val="tx2"/>
                </a:solidFill>
                <a:latin typeface="Tahoma" panose="020B0604030504040204" pitchFamily="34" charset="0"/>
              </a:rPr>
              <a:t>SCM</a:t>
            </a:r>
          </a:p>
        </p:txBody>
      </p:sp>
      <p:sp>
        <p:nvSpPr>
          <p:cNvPr id="285729" name="Text Box 33"/>
          <p:cNvSpPr txBox="1">
            <a:spLocks noChangeArrowheads="1"/>
          </p:cNvSpPr>
          <p:nvPr/>
        </p:nvSpPr>
        <p:spPr bwMode="auto">
          <a:xfrm>
            <a:off x="1889125" y="1585913"/>
            <a:ext cx="20113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 sz="2400">
                <a:solidFill>
                  <a:schemeClr val="tx2"/>
                </a:solidFill>
                <a:latin typeface="Tahoma" panose="020B0604030504040204" pitchFamily="34" charset="0"/>
              </a:rPr>
              <a:t> E-Commerce</a:t>
            </a:r>
          </a:p>
        </p:txBody>
      </p:sp>
      <p:sp>
        <p:nvSpPr>
          <p:cNvPr id="285730" name="Rectangle 34"/>
          <p:cNvSpPr>
            <a:spLocks noChangeArrowheads="1"/>
          </p:cNvSpPr>
          <p:nvPr/>
        </p:nvSpPr>
        <p:spPr bwMode="auto">
          <a:xfrm>
            <a:off x="179388" y="3716338"/>
            <a:ext cx="8785225" cy="4318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3600"/>
              <a:t>Data 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14850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5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5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85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85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8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8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8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8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8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8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0" grpId="0" animBg="1"/>
      <p:bldP spid="285701" grpId="0" animBg="1"/>
      <p:bldP spid="285702" grpId="0" autoUpdateAnimBg="0"/>
      <p:bldP spid="285707" grpId="0" animBg="1" autoUpdateAnimBg="0"/>
      <p:bldP spid="285708" grpId="0" animBg="1"/>
      <p:bldP spid="285709" grpId="0" animBg="1"/>
      <p:bldP spid="285710" grpId="0" animBg="1"/>
      <p:bldP spid="285715" grpId="0" animBg="1"/>
      <p:bldP spid="285716" grpId="0" animBg="1"/>
      <p:bldP spid="285717" grpId="0" autoUpdateAnimBg="0"/>
      <p:bldP spid="285718" grpId="0" autoUpdateAnimBg="0"/>
      <p:bldP spid="285719" grpId="0" animBg="1"/>
      <p:bldP spid="285720" grpId="0" animBg="1"/>
      <p:bldP spid="285721" grpId="0" autoUpdateAnimBg="0"/>
      <p:bldP spid="285722" grpId="0" autoUpdateAnimBg="0"/>
      <p:bldP spid="285727" grpId="0" autoUpdateAnimBg="0"/>
      <p:bldP spid="285729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2E5412-51C8-42C8-A040-B5B1B24B82C5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3670"/>
            <a:ext cx="9134475" cy="774700"/>
          </a:xfrm>
        </p:spPr>
        <p:txBody>
          <a:bodyPr/>
          <a:lstStyle/>
          <a:p>
            <a:r>
              <a:rPr lang="en-US" altLang="ko-KR" sz="3200" dirty="0">
                <a:ea typeface="굴림" panose="020B0600000101010101" pitchFamily="50" charset="-127"/>
              </a:rPr>
              <a:t>Role of DBMS: Even Knowledge Discovery!	(1)</a:t>
            </a:r>
          </a:p>
        </p:txBody>
      </p:sp>
      <p:pic>
        <p:nvPicPr>
          <p:cNvPr id="514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3" y="4876800"/>
            <a:ext cx="35083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4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3" y="3635375"/>
            <a:ext cx="350837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4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13" y="2590800"/>
            <a:ext cx="12954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4054" name="Rectangle 6"/>
          <p:cNvSpPr>
            <a:spLocks noChangeArrowheads="1"/>
          </p:cNvSpPr>
          <p:nvPr/>
        </p:nvSpPr>
        <p:spPr bwMode="auto">
          <a:xfrm>
            <a:off x="1154113" y="4267200"/>
            <a:ext cx="3048000" cy="685800"/>
          </a:xfrm>
          <a:prstGeom prst="rect">
            <a:avLst/>
          </a:prstGeom>
          <a:solidFill>
            <a:srgbClr val="99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4055" name="Rectangle 7"/>
          <p:cNvSpPr>
            <a:spLocks noChangeArrowheads="1"/>
          </p:cNvSpPr>
          <p:nvPr/>
        </p:nvSpPr>
        <p:spPr bwMode="auto">
          <a:xfrm>
            <a:off x="1611313" y="2895600"/>
            <a:ext cx="958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600" b="1">
                <a:solidFill>
                  <a:schemeClr val="bg1"/>
                </a:solidFill>
                <a:latin typeface="Tahoma" panose="020B0604030504040204" pitchFamily="34" charset="0"/>
              </a:rPr>
              <a:t>Database</a:t>
            </a:r>
          </a:p>
        </p:txBody>
      </p:sp>
      <p:sp>
        <p:nvSpPr>
          <p:cNvPr id="514056" name="Rectangle 8"/>
          <p:cNvSpPr>
            <a:spLocks noChangeArrowheads="1"/>
          </p:cNvSpPr>
          <p:nvPr/>
        </p:nvSpPr>
        <p:spPr bwMode="auto">
          <a:xfrm>
            <a:off x="5878513" y="5791200"/>
            <a:ext cx="982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돋움" panose="020B0600000101010101" pitchFamily="50" charset="-127"/>
                <a:ea typeface="HY헤드라인M" panose="02030600000101010101" pitchFamily="18" charset="-127"/>
              </a:rPr>
              <a:t>decision</a:t>
            </a:r>
            <a:endParaRPr lang="en-US" altLang="ko-KR">
              <a:latin typeface="Tahoma" panose="020B060403050404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514057" name="Freeform 9"/>
          <p:cNvSpPr>
            <a:spLocks/>
          </p:cNvSpPr>
          <p:nvPr/>
        </p:nvSpPr>
        <p:spPr bwMode="auto">
          <a:xfrm>
            <a:off x="7329488" y="5789613"/>
            <a:ext cx="147637" cy="265112"/>
          </a:xfrm>
          <a:custGeom>
            <a:avLst/>
            <a:gdLst>
              <a:gd name="T0" fmla="*/ 63 w 279"/>
              <a:gd name="T1" fmla="*/ 53 h 669"/>
              <a:gd name="T2" fmla="*/ 93 w 279"/>
              <a:gd name="T3" fmla="*/ 17 h 669"/>
              <a:gd name="T4" fmla="*/ 152 w 279"/>
              <a:gd name="T5" fmla="*/ 0 h 669"/>
              <a:gd name="T6" fmla="*/ 202 w 279"/>
              <a:gd name="T7" fmla="*/ 17 h 669"/>
              <a:gd name="T8" fmla="*/ 231 w 279"/>
              <a:gd name="T9" fmla="*/ 36 h 669"/>
              <a:gd name="T10" fmla="*/ 252 w 279"/>
              <a:gd name="T11" fmla="*/ 79 h 669"/>
              <a:gd name="T12" fmla="*/ 270 w 279"/>
              <a:gd name="T13" fmla="*/ 158 h 669"/>
              <a:gd name="T14" fmla="*/ 279 w 279"/>
              <a:gd name="T15" fmla="*/ 243 h 669"/>
              <a:gd name="T16" fmla="*/ 279 w 279"/>
              <a:gd name="T17" fmla="*/ 393 h 669"/>
              <a:gd name="T18" fmla="*/ 252 w 279"/>
              <a:gd name="T19" fmla="*/ 524 h 669"/>
              <a:gd name="T20" fmla="*/ 209 w 279"/>
              <a:gd name="T21" fmla="*/ 597 h 669"/>
              <a:gd name="T22" fmla="*/ 170 w 279"/>
              <a:gd name="T23" fmla="*/ 640 h 669"/>
              <a:gd name="T24" fmla="*/ 121 w 279"/>
              <a:gd name="T25" fmla="*/ 669 h 669"/>
              <a:gd name="T26" fmla="*/ 57 w 279"/>
              <a:gd name="T27" fmla="*/ 665 h 669"/>
              <a:gd name="T28" fmla="*/ 5 w 279"/>
              <a:gd name="T29" fmla="*/ 623 h 669"/>
              <a:gd name="T30" fmla="*/ 0 w 279"/>
              <a:gd name="T31" fmla="*/ 567 h 669"/>
              <a:gd name="T32" fmla="*/ 23 w 279"/>
              <a:gd name="T33" fmla="*/ 489 h 669"/>
              <a:gd name="T34" fmla="*/ 45 w 279"/>
              <a:gd name="T35" fmla="*/ 401 h 669"/>
              <a:gd name="T36" fmla="*/ 54 w 279"/>
              <a:gd name="T37" fmla="*/ 282 h 669"/>
              <a:gd name="T38" fmla="*/ 39 w 279"/>
              <a:gd name="T39" fmla="*/ 185 h 669"/>
              <a:gd name="T40" fmla="*/ 39 w 279"/>
              <a:gd name="T41" fmla="*/ 112 h 669"/>
              <a:gd name="T42" fmla="*/ 63 w 279"/>
              <a:gd name="T43" fmla="*/ 53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9" h="669">
                <a:moveTo>
                  <a:pt x="63" y="53"/>
                </a:moveTo>
                <a:lnTo>
                  <a:pt x="93" y="17"/>
                </a:lnTo>
                <a:lnTo>
                  <a:pt x="152" y="0"/>
                </a:lnTo>
                <a:lnTo>
                  <a:pt x="202" y="17"/>
                </a:lnTo>
                <a:lnTo>
                  <a:pt x="231" y="36"/>
                </a:lnTo>
                <a:lnTo>
                  <a:pt x="252" y="79"/>
                </a:lnTo>
                <a:lnTo>
                  <a:pt x="270" y="158"/>
                </a:lnTo>
                <a:lnTo>
                  <a:pt x="279" y="243"/>
                </a:lnTo>
                <a:lnTo>
                  <a:pt x="279" y="393"/>
                </a:lnTo>
                <a:lnTo>
                  <a:pt x="252" y="524"/>
                </a:lnTo>
                <a:lnTo>
                  <a:pt x="209" y="597"/>
                </a:lnTo>
                <a:lnTo>
                  <a:pt x="170" y="640"/>
                </a:lnTo>
                <a:lnTo>
                  <a:pt x="121" y="669"/>
                </a:lnTo>
                <a:lnTo>
                  <a:pt x="57" y="665"/>
                </a:lnTo>
                <a:lnTo>
                  <a:pt x="5" y="623"/>
                </a:lnTo>
                <a:lnTo>
                  <a:pt x="0" y="567"/>
                </a:lnTo>
                <a:lnTo>
                  <a:pt x="23" y="489"/>
                </a:lnTo>
                <a:lnTo>
                  <a:pt x="45" y="401"/>
                </a:lnTo>
                <a:lnTo>
                  <a:pt x="54" y="282"/>
                </a:lnTo>
                <a:lnTo>
                  <a:pt x="39" y="185"/>
                </a:lnTo>
                <a:lnTo>
                  <a:pt x="39" y="112"/>
                </a:lnTo>
                <a:lnTo>
                  <a:pt x="63" y="5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058" name="Freeform 10"/>
          <p:cNvSpPr>
            <a:spLocks/>
          </p:cNvSpPr>
          <p:nvPr/>
        </p:nvSpPr>
        <p:spPr bwMode="auto">
          <a:xfrm>
            <a:off x="7385050" y="6049963"/>
            <a:ext cx="168275" cy="263525"/>
          </a:xfrm>
          <a:custGeom>
            <a:avLst/>
            <a:gdLst>
              <a:gd name="T0" fmla="*/ 107 w 318"/>
              <a:gd name="T1" fmla="*/ 29 h 661"/>
              <a:gd name="T2" fmla="*/ 66 w 318"/>
              <a:gd name="T3" fmla="*/ 0 h 661"/>
              <a:gd name="T4" fmla="*/ 18 w 318"/>
              <a:gd name="T5" fmla="*/ 0 h 661"/>
              <a:gd name="T6" fmla="*/ 0 w 318"/>
              <a:gd name="T7" fmla="*/ 36 h 661"/>
              <a:gd name="T8" fmla="*/ 5 w 318"/>
              <a:gd name="T9" fmla="*/ 91 h 661"/>
              <a:gd name="T10" fmla="*/ 51 w 318"/>
              <a:gd name="T11" fmla="*/ 144 h 661"/>
              <a:gd name="T12" fmla="*/ 143 w 318"/>
              <a:gd name="T13" fmla="*/ 189 h 661"/>
              <a:gd name="T14" fmla="*/ 246 w 318"/>
              <a:gd name="T15" fmla="*/ 295 h 661"/>
              <a:gd name="T16" fmla="*/ 261 w 318"/>
              <a:gd name="T17" fmla="*/ 341 h 661"/>
              <a:gd name="T18" fmla="*/ 255 w 318"/>
              <a:gd name="T19" fmla="*/ 360 h 661"/>
              <a:gd name="T20" fmla="*/ 173 w 318"/>
              <a:gd name="T21" fmla="*/ 428 h 661"/>
              <a:gd name="T22" fmla="*/ 82 w 318"/>
              <a:gd name="T23" fmla="*/ 507 h 661"/>
              <a:gd name="T24" fmla="*/ 57 w 318"/>
              <a:gd name="T25" fmla="*/ 544 h 661"/>
              <a:gd name="T26" fmla="*/ 57 w 318"/>
              <a:gd name="T27" fmla="*/ 580 h 661"/>
              <a:gd name="T28" fmla="*/ 130 w 318"/>
              <a:gd name="T29" fmla="*/ 619 h 661"/>
              <a:gd name="T30" fmla="*/ 239 w 318"/>
              <a:gd name="T31" fmla="*/ 661 h 661"/>
              <a:gd name="T32" fmla="*/ 279 w 318"/>
              <a:gd name="T33" fmla="*/ 661 h 661"/>
              <a:gd name="T34" fmla="*/ 318 w 318"/>
              <a:gd name="T35" fmla="*/ 632 h 661"/>
              <a:gd name="T36" fmla="*/ 318 w 318"/>
              <a:gd name="T37" fmla="*/ 609 h 661"/>
              <a:gd name="T38" fmla="*/ 288 w 318"/>
              <a:gd name="T39" fmla="*/ 596 h 661"/>
              <a:gd name="T40" fmla="*/ 148 w 318"/>
              <a:gd name="T41" fmla="*/ 580 h 661"/>
              <a:gd name="T42" fmla="*/ 96 w 318"/>
              <a:gd name="T43" fmla="*/ 563 h 661"/>
              <a:gd name="T44" fmla="*/ 91 w 318"/>
              <a:gd name="T45" fmla="*/ 537 h 661"/>
              <a:gd name="T46" fmla="*/ 182 w 318"/>
              <a:gd name="T47" fmla="*/ 461 h 661"/>
              <a:gd name="T48" fmla="*/ 282 w 318"/>
              <a:gd name="T49" fmla="*/ 393 h 661"/>
              <a:gd name="T50" fmla="*/ 304 w 318"/>
              <a:gd name="T51" fmla="*/ 366 h 661"/>
              <a:gd name="T52" fmla="*/ 313 w 318"/>
              <a:gd name="T53" fmla="*/ 331 h 661"/>
              <a:gd name="T54" fmla="*/ 304 w 318"/>
              <a:gd name="T55" fmla="*/ 278 h 661"/>
              <a:gd name="T56" fmla="*/ 273 w 318"/>
              <a:gd name="T57" fmla="*/ 242 h 661"/>
              <a:gd name="T58" fmla="*/ 173 w 318"/>
              <a:gd name="T59" fmla="*/ 111 h 661"/>
              <a:gd name="T60" fmla="*/ 107 w 318"/>
              <a:gd name="T61" fmla="*/ 29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18" h="661">
                <a:moveTo>
                  <a:pt x="107" y="29"/>
                </a:moveTo>
                <a:lnTo>
                  <a:pt x="66" y="0"/>
                </a:lnTo>
                <a:lnTo>
                  <a:pt x="18" y="0"/>
                </a:lnTo>
                <a:lnTo>
                  <a:pt x="0" y="36"/>
                </a:lnTo>
                <a:lnTo>
                  <a:pt x="5" y="91"/>
                </a:lnTo>
                <a:lnTo>
                  <a:pt x="51" y="144"/>
                </a:lnTo>
                <a:lnTo>
                  <a:pt x="143" y="189"/>
                </a:lnTo>
                <a:lnTo>
                  <a:pt x="246" y="295"/>
                </a:lnTo>
                <a:lnTo>
                  <a:pt x="261" y="341"/>
                </a:lnTo>
                <a:lnTo>
                  <a:pt x="255" y="360"/>
                </a:lnTo>
                <a:lnTo>
                  <a:pt x="173" y="428"/>
                </a:lnTo>
                <a:lnTo>
                  <a:pt x="82" y="507"/>
                </a:lnTo>
                <a:lnTo>
                  <a:pt x="57" y="544"/>
                </a:lnTo>
                <a:lnTo>
                  <a:pt x="57" y="580"/>
                </a:lnTo>
                <a:lnTo>
                  <a:pt x="130" y="619"/>
                </a:lnTo>
                <a:lnTo>
                  <a:pt x="239" y="661"/>
                </a:lnTo>
                <a:lnTo>
                  <a:pt x="279" y="661"/>
                </a:lnTo>
                <a:lnTo>
                  <a:pt x="318" y="632"/>
                </a:lnTo>
                <a:lnTo>
                  <a:pt x="318" y="609"/>
                </a:lnTo>
                <a:lnTo>
                  <a:pt x="288" y="596"/>
                </a:lnTo>
                <a:lnTo>
                  <a:pt x="148" y="580"/>
                </a:lnTo>
                <a:lnTo>
                  <a:pt x="96" y="563"/>
                </a:lnTo>
                <a:lnTo>
                  <a:pt x="91" y="537"/>
                </a:lnTo>
                <a:lnTo>
                  <a:pt x="182" y="461"/>
                </a:lnTo>
                <a:lnTo>
                  <a:pt x="282" y="393"/>
                </a:lnTo>
                <a:lnTo>
                  <a:pt x="304" y="366"/>
                </a:lnTo>
                <a:lnTo>
                  <a:pt x="313" y="331"/>
                </a:lnTo>
                <a:lnTo>
                  <a:pt x="304" y="278"/>
                </a:lnTo>
                <a:lnTo>
                  <a:pt x="273" y="242"/>
                </a:lnTo>
                <a:lnTo>
                  <a:pt x="173" y="111"/>
                </a:lnTo>
                <a:lnTo>
                  <a:pt x="107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059" name="Freeform 11"/>
          <p:cNvSpPr>
            <a:spLocks/>
          </p:cNvSpPr>
          <p:nvPr/>
        </p:nvSpPr>
        <p:spPr bwMode="auto">
          <a:xfrm>
            <a:off x="7161213" y="6037263"/>
            <a:ext cx="211137" cy="279400"/>
          </a:xfrm>
          <a:custGeom>
            <a:avLst/>
            <a:gdLst>
              <a:gd name="T0" fmla="*/ 219 w 398"/>
              <a:gd name="T1" fmla="*/ 95 h 704"/>
              <a:gd name="T2" fmla="*/ 283 w 398"/>
              <a:gd name="T3" fmla="*/ 36 h 704"/>
              <a:gd name="T4" fmla="*/ 340 w 398"/>
              <a:gd name="T5" fmla="*/ 0 h 704"/>
              <a:gd name="T6" fmla="*/ 380 w 398"/>
              <a:gd name="T7" fmla="*/ 6 h 704"/>
              <a:gd name="T8" fmla="*/ 398 w 398"/>
              <a:gd name="T9" fmla="*/ 36 h 704"/>
              <a:gd name="T10" fmla="*/ 398 w 398"/>
              <a:gd name="T11" fmla="*/ 69 h 704"/>
              <a:gd name="T12" fmla="*/ 389 w 398"/>
              <a:gd name="T13" fmla="*/ 104 h 704"/>
              <a:gd name="T14" fmla="*/ 347 w 398"/>
              <a:gd name="T15" fmla="*/ 124 h 704"/>
              <a:gd name="T16" fmla="*/ 265 w 398"/>
              <a:gd name="T17" fmla="*/ 177 h 704"/>
              <a:gd name="T18" fmla="*/ 215 w 398"/>
              <a:gd name="T19" fmla="*/ 239 h 704"/>
              <a:gd name="T20" fmla="*/ 183 w 398"/>
              <a:gd name="T21" fmla="*/ 311 h 704"/>
              <a:gd name="T22" fmla="*/ 174 w 398"/>
              <a:gd name="T23" fmla="*/ 357 h 704"/>
              <a:gd name="T24" fmla="*/ 219 w 398"/>
              <a:gd name="T25" fmla="*/ 409 h 704"/>
              <a:gd name="T26" fmla="*/ 265 w 398"/>
              <a:gd name="T27" fmla="*/ 488 h 704"/>
              <a:gd name="T28" fmla="*/ 298 w 398"/>
              <a:gd name="T29" fmla="*/ 560 h 704"/>
              <a:gd name="T30" fmla="*/ 307 w 398"/>
              <a:gd name="T31" fmla="*/ 603 h 704"/>
              <a:gd name="T32" fmla="*/ 307 w 398"/>
              <a:gd name="T33" fmla="*/ 629 h 704"/>
              <a:gd name="T34" fmla="*/ 283 w 398"/>
              <a:gd name="T35" fmla="*/ 648 h 704"/>
              <a:gd name="T36" fmla="*/ 215 w 398"/>
              <a:gd name="T37" fmla="*/ 652 h 704"/>
              <a:gd name="T38" fmla="*/ 110 w 398"/>
              <a:gd name="T39" fmla="*/ 679 h 704"/>
              <a:gd name="T40" fmla="*/ 92 w 398"/>
              <a:gd name="T41" fmla="*/ 702 h 704"/>
              <a:gd name="T42" fmla="*/ 76 w 398"/>
              <a:gd name="T43" fmla="*/ 704 h 704"/>
              <a:gd name="T44" fmla="*/ 0 w 398"/>
              <a:gd name="T45" fmla="*/ 679 h 704"/>
              <a:gd name="T46" fmla="*/ 0 w 398"/>
              <a:gd name="T47" fmla="*/ 652 h 704"/>
              <a:gd name="T48" fmla="*/ 34 w 398"/>
              <a:gd name="T49" fmla="*/ 629 h 704"/>
              <a:gd name="T50" fmla="*/ 167 w 398"/>
              <a:gd name="T51" fmla="*/ 603 h 704"/>
              <a:gd name="T52" fmla="*/ 235 w 398"/>
              <a:gd name="T53" fmla="*/ 613 h 704"/>
              <a:gd name="T54" fmla="*/ 267 w 398"/>
              <a:gd name="T55" fmla="*/ 613 h 704"/>
              <a:gd name="T56" fmla="*/ 276 w 398"/>
              <a:gd name="T57" fmla="*/ 596 h 704"/>
              <a:gd name="T58" fmla="*/ 249 w 398"/>
              <a:gd name="T59" fmla="*/ 534 h 704"/>
              <a:gd name="T60" fmla="*/ 192 w 398"/>
              <a:gd name="T61" fmla="*/ 445 h 704"/>
              <a:gd name="T62" fmla="*/ 149 w 398"/>
              <a:gd name="T63" fmla="*/ 384 h 704"/>
              <a:gd name="T64" fmla="*/ 134 w 398"/>
              <a:gd name="T65" fmla="*/ 347 h 704"/>
              <a:gd name="T66" fmla="*/ 134 w 398"/>
              <a:gd name="T67" fmla="*/ 295 h 704"/>
              <a:gd name="T68" fmla="*/ 161 w 398"/>
              <a:gd name="T69" fmla="*/ 206 h 704"/>
              <a:gd name="T70" fmla="*/ 185 w 398"/>
              <a:gd name="T71" fmla="*/ 150 h 704"/>
              <a:gd name="T72" fmla="*/ 219 w 398"/>
              <a:gd name="T73" fmla="*/ 95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98" h="704">
                <a:moveTo>
                  <a:pt x="219" y="95"/>
                </a:moveTo>
                <a:lnTo>
                  <a:pt x="283" y="36"/>
                </a:lnTo>
                <a:lnTo>
                  <a:pt x="340" y="0"/>
                </a:lnTo>
                <a:lnTo>
                  <a:pt x="380" y="6"/>
                </a:lnTo>
                <a:lnTo>
                  <a:pt x="398" y="36"/>
                </a:lnTo>
                <a:lnTo>
                  <a:pt x="398" y="69"/>
                </a:lnTo>
                <a:lnTo>
                  <a:pt x="389" y="104"/>
                </a:lnTo>
                <a:lnTo>
                  <a:pt x="347" y="124"/>
                </a:lnTo>
                <a:lnTo>
                  <a:pt x="265" y="177"/>
                </a:lnTo>
                <a:lnTo>
                  <a:pt x="215" y="239"/>
                </a:lnTo>
                <a:lnTo>
                  <a:pt x="183" y="311"/>
                </a:lnTo>
                <a:lnTo>
                  <a:pt x="174" y="357"/>
                </a:lnTo>
                <a:lnTo>
                  <a:pt x="219" y="409"/>
                </a:lnTo>
                <a:lnTo>
                  <a:pt x="265" y="488"/>
                </a:lnTo>
                <a:lnTo>
                  <a:pt x="298" y="560"/>
                </a:lnTo>
                <a:lnTo>
                  <a:pt x="307" y="603"/>
                </a:lnTo>
                <a:lnTo>
                  <a:pt x="307" y="629"/>
                </a:lnTo>
                <a:lnTo>
                  <a:pt x="283" y="648"/>
                </a:lnTo>
                <a:lnTo>
                  <a:pt x="215" y="652"/>
                </a:lnTo>
                <a:lnTo>
                  <a:pt x="110" y="679"/>
                </a:lnTo>
                <a:lnTo>
                  <a:pt x="92" y="702"/>
                </a:lnTo>
                <a:lnTo>
                  <a:pt x="76" y="704"/>
                </a:lnTo>
                <a:lnTo>
                  <a:pt x="0" y="679"/>
                </a:lnTo>
                <a:lnTo>
                  <a:pt x="0" y="652"/>
                </a:lnTo>
                <a:lnTo>
                  <a:pt x="34" y="629"/>
                </a:lnTo>
                <a:lnTo>
                  <a:pt x="167" y="603"/>
                </a:lnTo>
                <a:lnTo>
                  <a:pt x="235" y="613"/>
                </a:lnTo>
                <a:lnTo>
                  <a:pt x="267" y="613"/>
                </a:lnTo>
                <a:lnTo>
                  <a:pt x="276" y="596"/>
                </a:lnTo>
                <a:lnTo>
                  <a:pt x="249" y="534"/>
                </a:lnTo>
                <a:lnTo>
                  <a:pt x="192" y="445"/>
                </a:lnTo>
                <a:lnTo>
                  <a:pt x="149" y="384"/>
                </a:lnTo>
                <a:lnTo>
                  <a:pt x="134" y="347"/>
                </a:lnTo>
                <a:lnTo>
                  <a:pt x="134" y="295"/>
                </a:lnTo>
                <a:lnTo>
                  <a:pt x="161" y="206"/>
                </a:lnTo>
                <a:lnTo>
                  <a:pt x="185" y="150"/>
                </a:lnTo>
                <a:lnTo>
                  <a:pt x="219" y="9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060" name="Freeform 12"/>
          <p:cNvSpPr>
            <a:spLocks/>
          </p:cNvSpPr>
          <p:nvPr/>
        </p:nvSpPr>
        <p:spPr bwMode="auto">
          <a:xfrm>
            <a:off x="7185025" y="5740400"/>
            <a:ext cx="187325" cy="260350"/>
          </a:xfrm>
          <a:custGeom>
            <a:avLst/>
            <a:gdLst>
              <a:gd name="T0" fmla="*/ 47 w 353"/>
              <a:gd name="T1" fmla="*/ 20 h 655"/>
              <a:gd name="T2" fmla="*/ 70 w 353"/>
              <a:gd name="T3" fmla="*/ 0 h 655"/>
              <a:gd name="T4" fmla="*/ 89 w 353"/>
              <a:gd name="T5" fmla="*/ 20 h 655"/>
              <a:gd name="T6" fmla="*/ 134 w 353"/>
              <a:gd name="T7" fmla="*/ 102 h 655"/>
              <a:gd name="T8" fmla="*/ 220 w 353"/>
              <a:gd name="T9" fmla="*/ 174 h 655"/>
              <a:gd name="T10" fmla="*/ 277 w 353"/>
              <a:gd name="T11" fmla="*/ 187 h 655"/>
              <a:gd name="T12" fmla="*/ 342 w 353"/>
              <a:gd name="T13" fmla="*/ 196 h 655"/>
              <a:gd name="T14" fmla="*/ 353 w 353"/>
              <a:gd name="T15" fmla="*/ 236 h 655"/>
              <a:gd name="T16" fmla="*/ 335 w 353"/>
              <a:gd name="T17" fmla="*/ 279 h 655"/>
              <a:gd name="T18" fmla="*/ 295 w 353"/>
              <a:gd name="T19" fmla="*/ 289 h 655"/>
              <a:gd name="T20" fmla="*/ 238 w 353"/>
              <a:gd name="T21" fmla="*/ 273 h 655"/>
              <a:gd name="T22" fmla="*/ 156 w 353"/>
              <a:gd name="T23" fmla="*/ 190 h 655"/>
              <a:gd name="T24" fmla="*/ 104 w 353"/>
              <a:gd name="T25" fmla="*/ 121 h 655"/>
              <a:gd name="T26" fmla="*/ 74 w 353"/>
              <a:gd name="T27" fmla="*/ 86 h 655"/>
              <a:gd name="T28" fmla="*/ 52 w 353"/>
              <a:gd name="T29" fmla="*/ 125 h 655"/>
              <a:gd name="T30" fmla="*/ 56 w 353"/>
              <a:gd name="T31" fmla="*/ 227 h 655"/>
              <a:gd name="T32" fmla="*/ 80 w 353"/>
              <a:gd name="T33" fmla="*/ 350 h 655"/>
              <a:gd name="T34" fmla="*/ 104 w 353"/>
              <a:gd name="T35" fmla="*/ 393 h 655"/>
              <a:gd name="T36" fmla="*/ 140 w 353"/>
              <a:gd name="T37" fmla="*/ 429 h 655"/>
              <a:gd name="T38" fmla="*/ 161 w 353"/>
              <a:gd name="T39" fmla="*/ 459 h 655"/>
              <a:gd name="T40" fmla="*/ 101 w 353"/>
              <a:gd name="T41" fmla="*/ 518 h 655"/>
              <a:gd name="T42" fmla="*/ 47 w 353"/>
              <a:gd name="T43" fmla="*/ 590 h 655"/>
              <a:gd name="T44" fmla="*/ 34 w 353"/>
              <a:gd name="T45" fmla="*/ 655 h 655"/>
              <a:gd name="T46" fmla="*/ 9 w 353"/>
              <a:gd name="T47" fmla="*/ 653 h 655"/>
              <a:gd name="T48" fmla="*/ 0 w 353"/>
              <a:gd name="T49" fmla="*/ 567 h 655"/>
              <a:gd name="T50" fmla="*/ 50 w 353"/>
              <a:gd name="T51" fmla="*/ 512 h 655"/>
              <a:gd name="T52" fmla="*/ 98 w 353"/>
              <a:gd name="T53" fmla="*/ 456 h 655"/>
              <a:gd name="T54" fmla="*/ 74 w 353"/>
              <a:gd name="T55" fmla="*/ 397 h 655"/>
              <a:gd name="T56" fmla="*/ 50 w 353"/>
              <a:gd name="T57" fmla="*/ 325 h 655"/>
              <a:gd name="T58" fmla="*/ 31 w 353"/>
              <a:gd name="T59" fmla="*/ 233 h 655"/>
              <a:gd name="T60" fmla="*/ 22 w 353"/>
              <a:gd name="T61" fmla="*/ 138 h 655"/>
              <a:gd name="T62" fmla="*/ 31 w 353"/>
              <a:gd name="T63" fmla="*/ 55 h 655"/>
              <a:gd name="T64" fmla="*/ 47 w 353"/>
              <a:gd name="T65" fmla="*/ 20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53" h="655">
                <a:moveTo>
                  <a:pt x="47" y="20"/>
                </a:moveTo>
                <a:lnTo>
                  <a:pt x="70" y="0"/>
                </a:lnTo>
                <a:lnTo>
                  <a:pt x="89" y="20"/>
                </a:lnTo>
                <a:lnTo>
                  <a:pt x="134" y="102"/>
                </a:lnTo>
                <a:lnTo>
                  <a:pt x="220" y="174"/>
                </a:lnTo>
                <a:lnTo>
                  <a:pt x="277" y="187"/>
                </a:lnTo>
                <a:lnTo>
                  <a:pt x="342" y="196"/>
                </a:lnTo>
                <a:lnTo>
                  <a:pt x="353" y="236"/>
                </a:lnTo>
                <a:lnTo>
                  <a:pt x="335" y="279"/>
                </a:lnTo>
                <a:lnTo>
                  <a:pt x="295" y="289"/>
                </a:lnTo>
                <a:lnTo>
                  <a:pt x="238" y="273"/>
                </a:lnTo>
                <a:lnTo>
                  <a:pt x="156" y="190"/>
                </a:lnTo>
                <a:lnTo>
                  <a:pt x="104" y="121"/>
                </a:lnTo>
                <a:lnTo>
                  <a:pt x="74" y="86"/>
                </a:lnTo>
                <a:lnTo>
                  <a:pt x="52" y="125"/>
                </a:lnTo>
                <a:lnTo>
                  <a:pt x="56" y="227"/>
                </a:lnTo>
                <a:lnTo>
                  <a:pt x="80" y="350"/>
                </a:lnTo>
                <a:lnTo>
                  <a:pt x="104" y="393"/>
                </a:lnTo>
                <a:lnTo>
                  <a:pt x="140" y="429"/>
                </a:lnTo>
                <a:lnTo>
                  <a:pt x="161" y="459"/>
                </a:lnTo>
                <a:lnTo>
                  <a:pt x="101" y="518"/>
                </a:lnTo>
                <a:lnTo>
                  <a:pt x="47" y="590"/>
                </a:lnTo>
                <a:lnTo>
                  <a:pt x="34" y="655"/>
                </a:lnTo>
                <a:lnTo>
                  <a:pt x="9" y="653"/>
                </a:lnTo>
                <a:lnTo>
                  <a:pt x="0" y="567"/>
                </a:lnTo>
                <a:lnTo>
                  <a:pt x="50" y="512"/>
                </a:lnTo>
                <a:lnTo>
                  <a:pt x="98" y="456"/>
                </a:lnTo>
                <a:lnTo>
                  <a:pt x="74" y="397"/>
                </a:lnTo>
                <a:lnTo>
                  <a:pt x="50" y="325"/>
                </a:lnTo>
                <a:lnTo>
                  <a:pt x="31" y="233"/>
                </a:lnTo>
                <a:lnTo>
                  <a:pt x="22" y="138"/>
                </a:lnTo>
                <a:lnTo>
                  <a:pt x="31" y="55"/>
                </a:lnTo>
                <a:lnTo>
                  <a:pt x="47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061" name="Freeform 13"/>
          <p:cNvSpPr>
            <a:spLocks/>
          </p:cNvSpPr>
          <p:nvPr/>
        </p:nvSpPr>
        <p:spPr bwMode="auto">
          <a:xfrm>
            <a:off x="7497763" y="5599113"/>
            <a:ext cx="209550" cy="280987"/>
          </a:xfrm>
          <a:custGeom>
            <a:avLst/>
            <a:gdLst>
              <a:gd name="T0" fmla="*/ 0 w 395"/>
              <a:gd name="T1" fmla="*/ 704 h 710"/>
              <a:gd name="T2" fmla="*/ 0 w 395"/>
              <a:gd name="T3" fmla="*/ 658 h 710"/>
              <a:gd name="T4" fmla="*/ 25 w 395"/>
              <a:gd name="T5" fmla="*/ 622 h 710"/>
              <a:gd name="T6" fmla="*/ 131 w 395"/>
              <a:gd name="T7" fmla="*/ 579 h 710"/>
              <a:gd name="T8" fmla="*/ 261 w 395"/>
              <a:gd name="T9" fmla="*/ 544 h 710"/>
              <a:gd name="T10" fmla="*/ 340 w 395"/>
              <a:gd name="T11" fmla="*/ 524 h 710"/>
              <a:gd name="T12" fmla="*/ 347 w 395"/>
              <a:gd name="T13" fmla="*/ 504 h 710"/>
              <a:gd name="T14" fmla="*/ 313 w 395"/>
              <a:gd name="T15" fmla="*/ 452 h 710"/>
              <a:gd name="T16" fmla="*/ 240 w 395"/>
              <a:gd name="T17" fmla="*/ 377 h 710"/>
              <a:gd name="T18" fmla="*/ 167 w 395"/>
              <a:gd name="T19" fmla="*/ 311 h 710"/>
              <a:gd name="T20" fmla="*/ 110 w 395"/>
              <a:gd name="T21" fmla="*/ 275 h 710"/>
              <a:gd name="T22" fmla="*/ 76 w 395"/>
              <a:gd name="T23" fmla="*/ 239 h 710"/>
              <a:gd name="T24" fmla="*/ 74 w 395"/>
              <a:gd name="T25" fmla="*/ 213 h 710"/>
              <a:gd name="T26" fmla="*/ 92 w 395"/>
              <a:gd name="T27" fmla="*/ 190 h 710"/>
              <a:gd name="T28" fmla="*/ 140 w 395"/>
              <a:gd name="T29" fmla="*/ 176 h 710"/>
              <a:gd name="T30" fmla="*/ 197 w 395"/>
              <a:gd name="T31" fmla="*/ 131 h 710"/>
              <a:gd name="T32" fmla="*/ 204 w 395"/>
              <a:gd name="T33" fmla="*/ 88 h 710"/>
              <a:gd name="T34" fmla="*/ 204 w 395"/>
              <a:gd name="T35" fmla="*/ 26 h 710"/>
              <a:gd name="T36" fmla="*/ 201 w 395"/>
              <a:gd name="T37" fmla="*/ 0 h 710"/>
              <a:gd name="T38" fmla="*/ 222 w 395"/>
              <a:gd name="T39" fmla="*/ 6 h 710"/>
              <a:gd name="T40" fmla="*/ 252 w 395"/>
              <a:gd name="T41" fmla="*/ 59 h 710"/>
              <a:gd name="T42" fmla="*/ 261 w 395"/>
              <a:gd name="T43" fmla="*/ 118 h 710"/>
              <a:gd name="T44" fmla="*/ 228 w 395"/>
              <a:gd name="T45" fmla="*/ 157 h 710"/>
              <a:gd name="T46" fmla="*/ 201 w 395"/>
              <a:gd name="T47" fmla="*/ 170 h 710"/>
              <a:gd name="T48" fmla="*/ 143 w 395"/>
              <a:gd name="T49" fmla="*/ 203 h 710"/>
              <a:gd name="T50" fmla="*/ 131 w 395"/>
              <a:gd name="T51" fmla="*/ 219 h 710"/>
              <a:gd name="T52" fmla="*/ 140 w 395"/>
              <a:gd name="T53" fmla="*/ 239 h 710"/>
              <a:gd name="T54" fmla="*/ 192 w 395"/>
              <a:gd name="T55" fmla="*/ 284 h 710"/>
              <a:gd name="T56" fmla="*/ 247 w 395"/>
              <a:gd name="T57" fmla="*/ 315 h 710"/>
              <a:gd name="T58" fmla="*/ 319 w 395"/>
              <a:gd name="T59" fmla="*/ 380 h 710"/>
              <a:gd name="T60" fmla="*/ 371 w 395"/>
              <a:gd name="T61" fmla="*/ 462 h 710"/>
              <a:gd name="T62" fmla="*/ 395 w 395"/>
              <a:gd name="T63" fmla="*/ 524 h 710"/>
              <a:gd name="T64" fmla="*/ 386 w 395"/>
              <a:gd name="T65" fmla="*/ 544 h 710"/>
              <a:gd name="T66" fmla="*/ 371 w 395"/>
              <a:gd name="T67" fmla="*/ 560 h 710"/>
              <a:gd name="T68" fmla="*/ 308 w 395"/>
              <a:gd name="T69" fmla="*/ 587 h 710"/>
              <a:gd name="T70" fmla="*/ 179 w 395"/>
              <a:gd name="T71" fmla="*/ 633 h 710"/>
              <a:gd name="T72" fmla="*/ 101 w 395"/>
              <a:gd name="T73" fmla="*/ 668 h 710"/>
              <a:gd name="T74" fmla="*/ 49 w 395"/>
              <a:gd name="T75" fmla="*/ 701 h 710"/>
              <a:gd name="T76" fmla="*/ 15 w 395"/>
              <a:gd name="T77" fmla="*/ 710 h 710"/>
              <a:gd name="T78" fmla="*/ 0 w 395"/>
              <a:gd name="T79" fmla="*/ 704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95" h="710">
                <a:moveTo>
                  <a:pt x="0" y="704"/>
                </a:moveTo>
                <a:lnTo>
                  <a:pt x="0" y="658"/>
                </a:lnTo>
                <a:lnTo>
                  <a:pt x="25" y="622"/>
                </a:lnTo>
                <a:lnTo>
                  <a:pt x="131" y="579"/>
                </a:lnTo>
                <a:lnTo>
                  <a:pt x="261" y="544"/>
                </a:lnTo>
                <a:lnTo>
                  <a:pt x="340" y="524"/>
                </a:lnTo>
                <a:lnTo>
                  <a:pt x="347" y="504"/>
                </a:lnTo>
                <a:lnTo>
                  <a:pt x="313" y="452"/>
                </a:lnTo>
                <a:lnTo>
                  <a:pt x="240" y="377"/>
                </a:lnTo>
                <a:lnTo>
                  <a:pt x="167" y="311"/>
                </a:lnTo>
                <a:lnTo>
                  <a:pt x="110" y="275"/>
                </a:lnTo>
                <a:lnTo>
                  <a:pt x="76" y="239"/>
                </a:lnTo>
                <a:lnTo>
                  <a:pt x="74" y="213"/>
                </a:lnTo>
                <a:lnTo>
                  <a:pt x="92" y="190"/>
                </a:lnTo>
                <a:lnTo>
                  <a:pt x="140" y="176"/>
                </a:lnTo>
                <a:lnTo>
                  <a:pt x="197" y="131"/>
                </a:lnTo>
                <a:lnTo>
                  <a:pt x="204" y="88"/>
                </a:lnTo>
                <a:lnTo>
                  <a:pt x="204" y="26"/>
                </a:lnTo>
                <a:lnTo>
                  <a:pt x="201" y="0"/>
                </a:lnTo>
                <a:lnTo>
                  <a:pt x="222" y="6"/>
                </a:lnTo>
                <a:lnTo>
                  <a:pt x="252" y="59"/>
                </a:lnTo>
                <a:lnTo>
                  <a:pt x="261" y="118"/>
                </a:lnTo>
                <a:lnTo>
                  <a:pt x="228" y="157"/>
                </a:lnTo>
                <a:lnTo>
                  <a:pt x="201" y="170"/>
                </a:lnTo>
                <a:lnTo>
                  <a:pt x="143" y="203"/>
                </a:lnTo>
                <a:lnTo>
                  <a:pt x="131" y="219"/>
                </a:lnTo>
                <a:lnTo>
                  <a:pt x="140" y="239"/>
                </a:lnTo>
                <a:lnTo>
                  <a:pt x="192" y="284"/>
                </a:lnTo>
                <a:lnTo>
                  <a:pt x="247" y="315"/>
                </a:lnTo>
                <a:lnTo>
                  <a:pt x="319" y="380"/>
                </a:lnTo>
                <a:lnTo>
                  <a:pt x="371" y="462"/>
                </a:lnTo>
                <a:lnTo>
                  <a:pt x="395" y="524"/>
                </a:lnTo>
                <a:lnTo>
                  <a:pt x="386" y="544"/>
                </a:lnTo>
                <a:lnTo>
                  <a:pt x="371" y="560"/>
                </a:lnTo>
                <a:lnTo>
                  <a:pt x="308" y="587"/>
                </a:lnTo>
                <a:lnTo>
                  <a:pt x="179" y="633"/>
                </a:lnTo>
                <a:lnTo>
                  <a:pt x="101" y="668"/>
                </a:lnTo>
                <a:lnTo>
                  <a:pt x="49" y="701"/>
                </a:lnTo>
                <a:lnTo>
                  <a:pt x="15" y="710"/>
                </a:lnTo>
                <a:lnTo>
                  <a:pt x="0" y="7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062" name="Freeform 14"/>
          <p:cNvSpPr>
            <a:spLocks/>
          </p:cNvSpPr>
          <p:nvPr/>
        </p:nvSpPr>
        <p:spPr bwMode="auto">
          <a:xfrm>
            <a:off x="7377113" y="5594350"/>
            <a:ext cx="165100" cy="200025"/>
          </a:xfrm>
          <a:custGeom>
            <a:avLst/>
            <a:gdLst>
              <a:gd name="T0" fmla="*/ 63 w 310"/>
              <a:gd name="T1" fmla="*/ 96 h 505"/>
              <a:gd name="T2" fmla="*/ 100 w 310"/>
              <a:gd name="T3" fmla="*/ 54 h 505"/>
              <a:gd name="T4" fmla="*/ 158 w 310"/>
              <a:gd name="T5" fmla="*/ 11 h 505"/>
              <a:gd name="T6" fmla="*/ 206 w 310"/>
              <a:gd name="T7" fmla="*/ 0 h 505"/>
              <a:gd name="T8" fmla="*/ 242 w 310"/>
              <a:gd name="T9" fmla="*/ 11 h 505"/>
              <a:gd name="T10" fmla="*/ 288 w 310"/>
              <a:gd name="T11" fmla="*/ 47 h 505"/>
              <a:gd name="T12" fmla="*/ 303 w 310"/>
              <a:gd name="T13" fmla="*/ 119 h 505"/>
              <a:gd name="T14" fmla="*/ 310 w 310"/>
              <a:gd name="T15" fmla="*/ 172 h 505"/>
              <a:gd name="T16" fmla="*/ 297 w 310"/>
              <a:gd name="T17" fmla="*/ 220 h 505"/>
              <a:gd name="T18" fmla="*/ 270 w 310"/>
              <a:gd name="T19" fmla="*/ 283 h 505"/>
              <a:gd name="T20" fmla="*/ 245 w 310"/>
              <a:gd name="T21" fmla="*/ 338 h 505"/>
              <a:gd name="T22" fmla="*/ 242 w 310"/>
              <a:gd name="T23" fmla="*/ 349 h 505"/>
              <a:gd name="T24" fmla="*/ 254 w 310"/>
              <a:gd name="T25" fmla="*/ 411 h 505"/>
              <a:gd name="T26" fmla="*/ 288 w 310"/>
              <a:gd name="T27" fmla="*/ 473 h 505"/>
              <a:gd name="T28" fmla="*/ 294 w 310"/>
              <a:gd name="T29" fmla="*/ 492 h 505"/>
              <a:gd name="T30" fmla="*/ 276 w 310"/>
              <a:gd name="T31" fmla="*/ 505 h 505"/>
              <a:gd name="T32" fmla="*/ 254 w 310"/>
              <a:gd name="T33" fmla="*/ 505 h 505"/>
              <a:gd name="T34" fmla="*/ 231 w 310"/>
              <a:gd name="T35" fmla="*/ 426 h 505"/>
              <a:gd name="T36" fmla="*/ 218 w 310"/>
              <a:gd name="T37" fmla="*/ 374 h 505"/>
              <a:gd name="T38" fmla="*/ 188 w 310"/>
              <a:gd name="T39" fmla="*/ 407 h 505"/>
              <a:gd name="T40" fmla="*/ 163 w 310"/>
              <a:gd name="T41" fmla="*/ 436 h 505"/>
              <a:gd name="T42" fmla="*/ 111 w 310"/>
              <a:gd name="T43" fmla="*/ 457 h 505"/>
              <a:gd name="T44" fmla="*/ 72 w 310"/>
              <a:gd name="T45" fmla="*/ 457 h 505"/>
              <a:gd name="T46" fmla="*/ 15 w 310"/>
              <a:gd name="T47" fmla="*/ 426 h 505"/>
              <a:gd name="T48" fmla="*/ 0 w 310"/>
              <a:gd name="T49" fmla="*/ 338 h 505"/>
              <a:gd name="T50" fmla="*/ 11 w 310"/>
              <a:gd name="T51" fmla="*/ 230 h 505"/>
              <a:gd name="T52" fmla="*/ 39 w 310"/>
              <a:gd name="T53" fmla="*/ 125 h 505"/>
              <a:gd name="T54" fmla="*/ 63 w 310"/>
              <a:gd name="T55" fmla="*/ 96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10" h="505">
                <a:moveTo>
                  <a:pt x="63" y="96"/>
                </a:moveTo>
                <a:lnTo>
                  <a:pt x="100" y="54"/>
                </a:lnTo>
                <a:lnTo>
                  <a:pt x="158" y="11"/>
                </a:lnTo>
                <a:lnTo>
                  <a:pt x="206" y="0"/>
                </a:lnTo>
                <a:lnTo>
                  <a:pt x="242" y="11"/>
                </a:lnTo>
                <a:lnTo>
                  <a:pt x="288" y="47"/>
                </a:lnTo>
                <a:lnTo>
                  <a:pt x="303" y="119"/>
                </a:lnTo>
                <a:lnTo>
                  <a:pt x="310" y="172"/>
                </a:lnTo>
                <a:lnTo>
                  <a:pt x="297" y="220"/>
                </a:lnTo>
                <a:lnTo>
                  <a:pt x="270" y="283"/>
                </a:lnTo>
                <a:lnTo>
                  <a:pt x="245" y="338"/>
                </a:lnTo>
                <a:lnTo>
                  <a:pt x="242" y="349"/>
                </a:lnTo>
                <a:lnTo>
                  <a:pt x="254" y="411"/>
                </a:lnTo>
                <a:lnTo>
                  <a:pt x="288" y="473"/>
                </a:lnTo>
                <a:lnTo>
                  <a:pt x="294" y="492"/>
                </a:lnTo>
                <a:lnTo>
                  <a:pt x="276" y="505"/>
                </a:lnTo>
                <a:lnTo>
                  <a:pt x="254" y="505"/>
                </a:lnTo>
                <a:lnTo>
                  <a:pt x="231" y="426"/>
                </a:lnTo>
                <a:lnTo>
                  <a:pt x="218" y="374"/>
                </a:lnTo>
                <a:lnTo>
                  <a:pt x="188" y="407"/>
                </a:lnTo>
                <a:lnTo>
                  <a:pt x="163" y="436"/>
                </a:lnTo>
                <a:lnTo>
                  <a:pt x="111" y="457"/>
                </a:lnTo>
                <a:lnTo>
                  <a:pt x="72" y="457"/>
                </a:lnTo>
                <a:lnTo>
                  <a:pt x="15" y="426"/>
                </a:lnTo>
                <a:lnTo>
                  <a:pt x="0" y="338"/>
                </a:lnTo>
                <a:lnTo>
                  <a:pt x="11" y="230"/>
                </a:lnTo>
                <a:lnTo>
                  <a:pt x="39" y="125"/>
                </a:lnTo>
                <a:lnTo>
                  <a:pt x="63" y="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063" name="Freeform 15"/>
          <p:cNvSpPr>
            <a:spLocks/>
          </p:cNvSpPr>
          <p:nvPr/>
        </p:nvSpPr>
        <p:spPr bwMode="auto">
          <a:xfrm>
            <a:off x="7467600" y="5459413"/>
            <a:ext cx="30163" cy="100012"/>
          </a:xfrm>
          <a:custGeom>
            <a:avLst/>
            <a:gdLst>
              <a:gd name="T0" fmla="*/ 18 w 57"/>
              <a:gd name="T1" fmla="*/ 233 h 250"/>
              <a:gd name="T2" fmla="*/ 9 w 57"/>
              <a:gd name="T3" fmla="*/ 135 h 250"/>
              <a:gd name="T4" fmla="*/ 0 w 57"/>
              <a:gd name="T5" fmla="*/ 73 h 250"/>
              <a:gd name="T6" fmla="*/ 0 w 57"/>
              <a:gd name="T7" fmla="*/ 17 h 250"/>
              <a:gd name="T8" fmla="*/ 18 w 57"/>
              <a:gd name="T9" fmla="*/ 0 h 250"/>
              <a:gd name="T10" fmla="*/ 45 w 57"/>
              <a:gd name="T11" fmla="*/ 0 h 250"/>
              <a:gd name="T12" fmla="*/ 57 w 57"/>
              <a:gd name="T13" fmla="*/ 27 h 250"/>
              <a:gd name="T14" fmla="*/ 48 w 57"/>
              <a:gd name="T15" fmla="*/ 89 h 250"/>
              <a:gd name="T16" fmla="*/ 45 w 57"/>
              <a:gd name="T17" fmla="*/ 204 h 250"/>
              <a:gd name="T18" fmla="*/ 33 w 57"/>
              <a:gd name="T19" fmla="*/ 250 h 250"/>
              <a:gd name="T20" fmla="*/ 18 w 57"/>
              <a:gd name="T21" fmla="*/ 233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250">
                <a:moveTo>
                  <a:pt x="18" y="233"/>
                </a:moveTo>
                <a:lnTo>
                  <a:pt x="9" y="135"/>
                </a:lnTo>
                <a:lnTo>
                  <a:pt x="0" y="73"/>
                </a:lnTo>
                <a:lnTo>
                  <a:pt x="0" y="17"/>
                </a:lnTo>
                <a:lnTo>
                  <a:pt x="18" y="0"/>
                </a:lnTo>
                <a:lnTo>
                  <a:pt x="45" y="0"/>
                </a:lnTo>
                <a:lnTo>
                  <a:pt x="57" y="27"/>
                </a:lnTo>
                <a:lnTo>
                  <a:pt x="48" y="89"/>
                </a:lnTo>
                <a:lnTo>
                  <a:pt x="45" y="204"/>
                </a:lnTo>
                <a:lnTo>
                  <a:pt x="33" y="250"/>
                </a:lnTo>
                <a:lnTo>
                  <a:pt x="18" y="2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064" name="Freeform 16"/>
          <p:cNvSpPr>
            <a:spLocks/>
          </p:cNvSpPr>
          <p:nvPr/>
        </p:nvSpPr>
        <p:spPr bwMode="auto">
          <a:xfrm>
            <a:off x="7297738" y="5510213"/>
            <a:ext cx="104775" cy="66675"/>
          </a:xfrm>
          <a:custGeom>
            <a:avLst/>
            <a:gdLst>
              <a:gd name="T0" fmla="*/ 167 w 200"/>
              <a:gd name="T1" fmla="*/ 150 h 170"/>
              <a:gd name="T2" fmla="*/ 136 w 200"/>
              <a:gd name="T3" fmla="*/ 95 h 170"/>
              <a:gd name="T4" fmla="*/ 75 w 200"/>
              <a:gd name="T5" fmla="*/ 69 h 170"/>
              <a:gd name="T6" fmla="*/ 27 w 200"/>
              <a:gd name="T7" fmla="*/ 62 h 170"/>
              <a:gd name="T8" fmla="*/ 0 w 200"/>
              <a:gd name="T9" fmla="*/ 29 h 170"/>
              <a:gd name="T10" fmla="*/ 9 w 200"/>
              <a:gd name="T11" fmla="*/ 10 h 170"/>
              <a:gd name="T12" fmla="*/ 33 w 200"/>
              <a:gd name="T13" fmla="*/ 0 h 170"/>
              <a:gd name="T14" fmla="*/ 79 w 200"/>
              <a:gd name="T15" fmla="*/ 19 h 170"/>
              <a:gd name="T16" fmla="*/ 127 w 200"/>
              <a:gd name="T17" fmla="*/ 46 h 170"/>
              <a:gd name="T18" fmla="*/ 161 w 200"/>
              <a:gd name="T19" fmla="*/ 92 h 170"/>
              <a:gd name="T20" fmla="*/ 200 w 200"/>
              <a:gd name="T21" fmla="*/ 170 h 170"/>
              <a:gd name="T22" fmla="*/ 167 w 200"/>
              <a:gd name="T23" fmla="*/ 15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0" h="170">
                <a:moveTo>
                  <a:pt x="167" y="150"/>
                </a:moveTo>
                <a:lnTo>
                  <a:pt x="136" y="95"/>
                </a:lnTo>
                <a:lnTo>
                  <a:pt x="75" y="69"/>
                </a:lnTo>
                <a:lnTo>
                  <a:pt x="27" y="62"/>
                </a:lnTo>
                <a:lnTo>
                  <a:pt x="0" y="29"/>
                </a:lnTo>
                <a:lnTo>
                  <a:pt x="9" y="10"/>
                </a:lnTo>
                <a:lnTo>
                  <a:pt x="33" y="0"/>
                </a:lnTo>
                <a:lnTo>
                  <a:pt x="79" y="19"/>
                </a:lnTo>
                <a:lnTo>
                  <a:pt x="127" y="46"/>
                </a:lnTo>
                <a:lnTo>
                  <a:pt x="161" y="92"/>
                </a:lnTo>
                <a:lnTo>
                  <a:pt x="200" y="170"/>
                </a:lnTo>
                <a:lnTo>
                  <a:pt x="167" y="1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065" name="Freeform 17"/>
          <p:cNvSpPr>
            <a:spLocks/>
          </p:cNvSpPr>
          <p:nvPr/>
        </p:nvSpPr>
        <p:spPr bwMode="auto">
          <a:xfrm>
            <a:off x="7232650" y="5589588"/>
            <a:ext cx="114300" cy="47625"/>
          </a:xfrm>
          <a:custGeom>
            <a:avLst/>
            <a:gdLst>
              <a:gd name="T0" fmla="*/ 0 w 215"/>
              <a:gd name="T1" fmla="*/ 42 h 119"/>
              <a:gd name="T2" fmla="*/ 3 w 215"/>
              <a:gd name="T3" fmla="*/ 20 h 119"/>
              <a:gd name="T4" fmla="*/ 27 w 215"/>
              <a:gd name="T5" fmla="*/ 7 h 119"/>
              <a:gd name="T6" fmla="*/ 67 w 215"/>
              <a:gd name="T7" fmla="*/ 0 h 119"/>
              <a:gd name="T8" fmla="*/ 110 w 215"/>
              <a:gd name="T9" fmla="*/ 3 h 119"/>
              <a:gd name="T10" fmla="*/ 164 w 215"/>
              <a:gd name="T11" fmla="*/ 30 h 119"/>
              <a:gd name="T12" fmla="*/ 197 w 215"/>
              <a:gd name="T13" fmla="*/ 69 h 119"/>
              <a:gd name="T14" fmla="*/ 215 w 215"/>
              <a:gd name="T15" fmla="*/ 105 h 119"/>
              <a:gd name="T16" fmla="*/ 213 w 215"/>
              <a:gd name="T17" fmla="*/ 119 h 119"/>
              <a:gd name="T18" fmla="*/ 188 w 215"/>
              <a:gd name="T19" fmla="*/ 98 h 119"/>
              <a:gd name="T20" fmla="*/ 149 w 215"/>
              <a:gd name="T21" fmla="*/ 69 h 119"/>
              <a:gd name="T22" fmla="*/ 97 w 215"/>
              <a:gd name="T23" fmla="*/ 56 h 119"/>
              <a:gd name="T24" fmla="*/ 51 w 215"/>
              <a:gd name="T25" fmla="*/ 65 h 119"/>
              <a:gd name="T26" fmla="*/ 6 w 215"/>
              <a:gd name="T27" fmla="*/ 63 h 119"/>
              <a:gd name="T28" fmla="*/ 0 w 215"/>
              <a:gd name="T29" fmla="*/ 42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5" h="119">
                <a:moveTo>
                  <a:pt x="0" y="42"/>
                </a:moveTo>
                <a:lnTo>
                  <a:pt x="3" y="20"/>
                </a:lnTo>
                <a:lnTo>
                  <a:pt x="27" y="7"/>
                </a:lnTo>
                <a:lnTo>
                  <a:pt x="67" y="0"/>
                </a:lnTo>
                <a:lnTo>
                  <a:pt x="110" y="3"/>
                </a:lnTo>
                <a:lnTo>
                  <a:pt x="164" y="30"/>
                </a:lnTo>
                <a:lnTo>
                  <a:pt x="197" y="69"/>
                </a:lnTo>
                <a:lnTo>
                  <a:pt x="215" y="105"/>
                </a:lnTo>
                <a:lnTo>
                  <a:pt x="213" y="119"/>
                </a:lnTo>
                <a:lnTo>
                  <a:pt x="188" y="98"/>
                </a:lnTo>
                <a:lnTo>
                  <a:pt x="149" y="69"/>
                </a:lnTo>
                <a:lnTo>
                  <a:pt x="97" y="56"/>
                </a:lnTo>
                <a:lnTo>
                  <a:pt x="51" y="65"/>
                </a:lnTo>
                <a:lnTo>
                  <a:pt x="6" y="63"/>
                </a:lnTo>
                <a:lnTo>
                  <a:pt x="0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066" name="Freeform 18"/>
          <p:cNvSpPr>
            <a:spLocks/>
          </p:cNvSpPr>
          <p:nvPr/>
        </p:nvSpPr>
        <p:spPr bwMode="auto">
          <a:xfrm>
            <a:off x="2584450" y="2109788"/>
            <a:ext cx="196850" cy="138112"/>
          </a:xfrm>
          <a:custGeom>
            <a:avLst/>
            <a:gdLst>
              <a:gd name="T0" fmla="*/ 152 w 371"/>
              <a:gd name="T1" fmla="*/ 0 h 347"/>
              <a:gd name="T2" fmla="*/ 277 w 371"/>
              <a:gd name="T3" fmla="*/ 62 h 347"/>
              <a:gd name="T4" fmla="*/ 335 w 371"/>
              <a:gd name="T5" fmla="*/ 98 h 347"/>
              <a:gd name="T6" fmla="*/ 362 w 371"/>
              <a:gd name="T7" fmla="*/ 128 h 347"/>
              <a:gd name="T8" fmla="*/ 371 w 371"/>
              <a:gd name="T9" fmla="*/ 180 h 347"/>
              <a:gd name="T10" fmla="*/ 365 w 371"/>
              <a:gd name="T11" fmla="*/ 236 h 347"/>
              <a:gd name="T12" fmla="*/ 340 w 371"/>
              <a:gd name="T13" fmla="*/ 289 h 347"/>
              <a:gd name="T14" fmla="*/ 301 w 371"/>
              <a:gd name="T15" fmla="*/ 322 h 347"/>
              <a:gd name="T16" fmla="*/ 283 w 371"/>
              <a:gd name="T17" fmla="*/ 347 h 347"/>
              <a:gd name="T18" fmla="*/ 219 w 371"/>
              <a:gd name="T19" fmla="*/ 311 h 347"/>
              <a:gd name="T20" fmla="*/ 174 w 371"/>
              <a:gd name="T21" fmla="*/ 292 h 347"/>
              <a:gd name="T22" fmla="*/ 127 w 371"/>
              <a:gd name="T23" fmla="*/ 266 h 347"/>
              <a:gd name="T24" fmla="*/ 91 w 371"/>
              <a:gd name="T25" fmla="*/ 230 h 347"/>
              <a:gd name="T26" fmla="*/ 55 w 371"/>
              <a:gd name="T27" fmla="*/ 197 h 347"/>
              <a:gd name="T28" fmla="*/ 25 w 371"/>
              <a:gd name="T29" fmla="*/ 158 h 347"/>
              <a:gd name="T30" fmla="*/ 0 w 371"/>
              <a:gd name="T31" fmla="*/ 122 h 347"/>
              <a:gd name="T32" fmla="*/ 95 w 371"/>
              <a:gd name="T33" fmla="*/ 62 h 347"/>
              <a:gd name="T34" fmla="*/ 152 w 371"/>
              <a:gd name="T35" fmla="*/ 0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1" h="347">
                <a:moveTo>
                  <a:pt x="152" y="0"/>
                </a:moveTo>
                <a:lnTo>
                  <a:pt x="277" y="62"/>
                </a:lnTo>
                <a:lnTo>
                  <a:pt x="335" y="98"/>
                </a:lnTo>
                <a:lnTo>
                  <a:pt x="362" y="128"/>
                </a:lnTo>
                <a:lnTo>
                  <a:pt x="371" y="180"/>
                </a:lnTo>
                <a:lnTo>
                  <a:pt x="365" y="236"/>
                </a:lnTo>
                <a:lnTo>
                  <a:pt x="340" y="289"/>
                </a:lnTo>
                <a:lnTo>
                  <a:pt x="301" y="322"/>
                </a:lnTo>
                <a:lnTo>
                  <a:pt x="283" y="347"/>
                </a:lnTo>
                <a:lnTo>
                  <a:pt x="219" y="311"/>
                </a:lnTo>
                <a:lnTo>
                  <a:pt x="174" y="292"/>
                </a:lnTo>
                <a:lnTo>
                  <a:pt x="127" y="266"/>
                </a:lnTo>
                <a:lnTo>
                  <a:pt x="91" y="230"/>
                </a:lnTo>
                <a:lnTo>
                  <a:pt x="55" y="197"/>
                </a:lnTo>
                <a:lnTo>
                  <a:pt x="25" y="158"/>
                </a:lnTo>
                <a:lnTo>
                  <a:pt x="0" y="122"/>
                </a:lnTo>
                <a:lnTo>
                  <a:pt x="95" y="62"/>
                </a:lnTo>
                <a:lnTo>
                  <a:pt x="152" y="0"/>
                </a:lnTo>
                <a:close/>
              </a:path>
            </a:pathLst>
          </a:custGeom>
          <a:solidFill>
            <a:srgbClr val="0000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4067" name="Freeform 19"/>
          <p:cNvSpPr>
            <a:spLocks/>
          </p:cNvSpPr>
          <p:nvPr/>
        </p:nvSpPr>
        <p:spPr bwMode="auto">
          <a:xfrm>
            <a:off x="2722563" y="2162175"/>
            <a:ext cx="55562" cy="68263"/>
          </a:xfrm>
          <a:custGeom>
            <a:avLst/>
            <a:gdLst>
              <a:gd name="T0" fmla="*/ 43 w 104"/>
              <a:gd name="T1" fmla="*/ 23 h 174"/>
              <a:gd name="T2" fmla="*/ 70 w 104"/>
              <a:gd name="T3" fmla="*/ 4 h 174"/>
              <a:gd name="T4" fmla="*/ 92 w 104"/>
              <a:gd name="T5" fmla="*/ 0 h 174"/>
              <a:gd name="T6" fmla="*/ 104 w 104"/>
              <a:gd name="T7" fmla="*/ 4 h 174"/>
              <a:gd name="T8" fmla="*/ 79 w 104"/>
              <a:gd name="T9" fmla="*/ 37 h 174"/>
              <a:gd name="T10" fmla="*/ 65 w 104"/>
              <a:gd name="T11" fmla="*/ 69 h 174"/>
              <a:gd name="T12" fmla="*/ 56 w 104"/>
              <a:gd name="T13" fmla="*/ 105 h 174"/>
              <a:gd name="T14" fmla="*/ 61 w 104"/>
              <a:gd name="T15" fmla="*/ 122 h 174"/>
              <a:gd name="T16" fmla="*/ 83 w 104"/>
              <a:gd name="T17" fmla="*/ 147 h 174"/>
              <a:gd name="T18" fmla="*/ 56 w 104"/>
              <a:gd name="T19" fmla="*/ 164 h 174"/>
              <a:gd name="T20" fmla="*/ 31 w 104"/>
              <a:gd name="T21" fmla="*/ 164 h 174"/>
              <a:gd name="T22" fmla="*/ 4 w 104"/>
              <a:gd name="T23" fmla="*/ 174 h 174"/>
              <a:gd name="T24" fmla="*/ 0 w 104"/>
              <a:gd name="T25" fmla="*/ 135 h 174"/>
              <a:gd name="T26" fmla="*/ 7 w 104"/>
              <a:gd name="T27" fmla="*/ 102 h 174"/>
              <a:gd name="T28" fmla="*/ 22 w 104"/>
              <a:gd name="T29" fmla="*/ 60 h 174"/>
              <a:gd name="T30" fmla="*/ 43 w 104"/>
              <a:gd name="T31" fmla="*/ 2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4" h="174">
                <a:moveTo>
                  <a:pt x="43" y="23"/>
                </a:moveTo>
                <a:lnTo>
                  <a:pt x="70" y="4"/>
                </a:lnTo>
                <a:lnTo>
                  <a:pt x="92" y="0"/>
                </a:lnTo>
                <a:lnTo>
                  <a:pt x="104" y="4"/>
                </a:lnTo>
                <a:lnTo>
                  <a:pt x="79" y="37"/>
                </a:lnTo>
                <a:lnTo>
                  <a:pt x="65" y="69"/>
                </a:lnTo>
                <a:lnTo>
                  <a:pt x="56" y="105"/>
                </a:lnTo>
                <a:lnTo>
                  <a:pt x="61" y="122"/>
                </a:lnTo>
                <a:lnTo>
                  <a:pt x="83" y="147"/>
                </a:lnTo>
                <a:lnTo>
                  <a:pt x="56" y="164"/>
                </a:lnTo>
                <a:lnTo>
                  <a:pt x="31" y="164"/>
                </a:lnTo>
                <a:lnTo>
                  <a:pt x="4" y="174"/>
                </a:lnTo>
                <a:lnTo>
                  <a:pt x="0" y="135"/>
                </a:lnTo>
                <a:lnTo>
                  <a:pt x="7" y="102"/>
                </a:lnTo>
                <a:lnTo>
                  <a:pt x="22" y="60"/>
                </a:lnTo>
                <a:lnTo>
                  <a:pt x="43" y="23"/>
                </a:lnTo>
                <a:close/>
              </a:path>
            </a:pathLst>
          </a:custGeom>
          <a:solidFill>
            <a:srgbClr val="E0E0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4068" name="Freeform 20"/>
          <p:cNvSpPr>
            <a:spLocks/>
          </p:cNvSpPr>
          <p:nvPr/>
        </p:nvSpPr>
        <p:spPr bwMode="auto">
          <a:xfrm>
            <a:off x="2720975" y="2159000"/>
            <a:ext cx="55563" cy="90488"/>
          </a:xfrm>
          <a:custGeom>
            <a:avLst/>
            <a:gdLst>
              <a:gd name="T0" fmla="*/ 25 w 104"/>
              <a:gd name="T1" fmla="*/ 226 h 226"/>
              <a:gd name="T2" fmla="*/ 10 w 104"/>
              <a:gd name="T3" fmla="*/ 199 h 226"/>
              <a:gd name="T4" fmla="*/ 0 w 104"/>
              <a:gd name="T5" fmla="*/ 157 h 226"/>
              <a:gd name="T6" fmla="*/ 7 w 104"/>
              <a:gd name="T7" fmla="*/ 108 h 226"/>
              <a:gd name="T8" fmla="*/ 25 w 104"/>
              <a:gd name="T9" fmla="*/ 62 h 226"/>
              <a:gd name="T10" fmla="*/ 50 w 104"/>
              <a:gd name="T11" fmla="*/ 26 h 226"/>
              <a:gd name="T12" fmla="*/ 77 w 104"/>
              <a:gd name="T13" fmla="*/ 6 h 226"/>
              <a:gd name="T14" fmla="*/ 104 w 104"/>
              <a:gd name="T15" fmla="*/ 0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226">
                <a:moveTo>
                  <a:pt x="25" y="226"/>
                </a:moveTo>
                <a:lnTo>
                  <a:pt x="10" y="199"/>
                </a:lnTo>
                <a:lnTo>
                  <a:pt x="0" y="157"/>
                </a:lnTo>
                <a:lnTo>
                  <a:pt x="7" y="108"/>
                </a:lnTo>
                <a:lnTo>
                  <a:pt x="25" y="62"/>
                </a:lnTo>
                <a:lnTo>
                  <a:pt x="50" y="26"/>
                </a:lnTo>
                <a:lnTo>
                  <a:pt x="77" y="6"/>
                </a:lnTo>
                <a:lnTo>
                  <a:pt x="104" y="0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069" name="Freeform 21"/>
          <p:cNvSpPr>
            <a:spLocks/>
          </p:cNvSpPr>
          <p:nvPr/>
        </p:nvSpPr>
        <p:spPr bwMode="auto">
          <a:xfrm>
            <a:off x="2749550" y="2103438"/>
            <a:ext cx="119063" cy="123825"/>
          </a:xfrm>
          <a:custGeom>
            <a:avLst/>
            <a:gdLst>
              <a:gd name="T0" fmla="*/ 9 w 225"/>
              <a:gd name="T1" fmla="*/ 204 h 312"/>
              <a:gd name="T2" fmla="*/ 19 w 225"/>
              <a:gd name="T3" fmla="*/ 183 h 312"/>
              <a:gd name="T4" fmla="*/ 28 w 225"/>
              <a:gd name="T5" fmla="*/ 171 h 312"/>
              <a:gd name="T6" fmla="*/ 39 w 225"/>
              <a:gd name="T7" fmla="*/ 164 h 312"/>
              <a:gd name="T8" fmla="*/ 55 w 225"/>
              <a:gd name="T9" fmla="*/ 150 h 312"/>
              <a:gd name="T10" fmla="*/ 67 w 225"/>
              <a:gd name="T11" fmla="*/ 138 h 312"/>
              <a:gd name="T12" fmla="*/ 80 w 225"/>
              <a:gd name="T13" fmla="*/ 125 h 312"/>
              <a:gd name="T14" fmla="*/ 85 w 225"/>
              <a:gd name="T15" fmla="*/ 111 h 312"/>
              <a:gd name="T16" fmla="*/ 100 w 225"/>
              <a:gd name="T17" fmla="*/ 102 h 312"/>
              <a:gd name="T18" fmla="*/ 119 w 225"/>
              <a:gd name="T19" fmla="*/ 95 h 312"/>
              <a:gd name="T20" fmla="*/ 134 w 225"/>
              <a:gd name="T21" fmla="*/ 82 h 312"/>
              <a:gd name="T22" fmla="*/ 139 w 225"/>
              <a:gd name="T23" fmla="*/ 59 h 312"/>
              <a:gd name="T24" fmla="*/ 152 w 225"/>
              <a:gd name="T25" fmla="*/ 42 h 312"/>
              <a:gd name="T26" fmla="*/ 170 w 225"/>
              <a:gd name="T27" fmla="*/ 3 h 312"/>
              <a:gd name="T28" fmla="*/ 180 w 225"/>
              <a:gd name="T29" fmla="*/ 0 h 312"/>
              <a:gd name="T30" fmla="*/ 191 w 225"/>
              <a:gd name="T31" fmla="*/ 7 h 312"/>
              <a:gd name="T32" fmla="*/ 195 w 225"/>
              <a:gd name="T33" fmla="*/ 17 h 312"/>
              <a:gd name="T34" fmla="*/ 198 w 225"/>
              <a:gd name="T35" fmla="*/ 36 h 312"/>
              <a:gd name="T36" fmla="*/ 191 w 225"/>
              <a:gd name="T37" fmla="*/ 59 h 312"/>
              <a:gd name="T38" fmla="*/ 182 w 225"/>
              <a:gd name="T39" fmla="*/ 69 h 312"/>
              <a:gd name="T40" fmla="*/ 177 w 225"/>
              <a:gd name="T41" fmla="*/ 82 h 312"/>
              <a:gd name="T42" fmla="*/ 168 w 225"/>
              <a:gd name="T43" fmla="*/ 102 h 312"/>
              <a:gd name="T44" fmla="*/ 177 w 225"/>
              <a:gd name="T45" fmla="*/ 98 h 312"/>
              <a:gd name="T46" fmla="*/ 195 w 225"/>
              <a:gd name="T47" fmla="*/ 98 h 312"/>
              <a:gd name="T48" fmla="*/ 200 w 225"/>
              <a:gd name="T49" fmla="*/ 102 h 312"/>
              <a:gd name="T50" fmla="*/ 219 w 225"/>
              <a:gd name="T51" fmla="*/ 115 h 312"/>
              <a:gd name="T52" fmla="*/ 222 w 225"/>
              <a:gd name="T53" fmla="*/ 135 h 312"/>
              <a:gd name="T54" fmla="*/ 225 w 225"/>
              <a:gd name="T55" fmla="*/ 164 h 312"/>
              <a:gd name="T56" fmla="*/ 219 w 225"/>
              <a:gd name="T57" fmla="*/ 196 h 312"/>
              <a:gd name="T58" fmla="*/ 210 w 225"/>
              <a:gd name="T59" fmla="*/ 220 h 312"/>
              <a:gd name="T60" fmla="*/ 198 w 225"/>
              <a:gd name="T61" fmla="*/ 249 h 312"/>
              <a:gd name="T62" fmla="*/ 180 w 225"/>
              <a:gd name="T63" fmla="*/ 281 h 312"/>
              <a:gd name="T64" fmla="*/ 170 w 225"/>
              <a:gd name="T65" fmla="*/ 298 h 312"/>
              <a:gd name="T66" fmla="*/ 155 w 225"/>
              <a:gd name="T67" fmla="*/ 308 h 312"/>
              <a:gd name="T68" fmla="*/ 139 w 225"/>
              <a:gd name="T69" fmla="*/ 312 h 312"/>
              <a:gd name="T70" fmla="*/ 121 w 225"/>
              <a:gd name="T71" fmla="*/ 308 h 312"/>
              <a:gd name="T72" fmla="*/ 103 w 225"/>
              <a:gd name="T73" fmla="*/ 302 h 312"/>
              <a:gd name="T74" fmla="*/ 94 w 225"/>
              <a:gd name="T75" fmla="*/ 295 h 312"/>
              <a:gd name="T76" fmla="*/ 85 w 225"/>
              <a:gd name="T77" fmla="*/ 289 h 312"/>
              <a:gd name="T78" fmla="*/ 76 w 225"/>
              <a:gd name="T79" fmla="*/ 291 h 312"/>
              <a:gd name="T80" fmla="*/ 61 w 225"/>
              <a:gd name="T81" fmla="*/ 295 h 312"/>
              <a:gd name="T82" fmla="*/ 49 w 225"/>
              <a:gd name="T83" fmla="*/ 298 h 312"/>
              <a:gd name="T84" fmla="*/ 28 w 225"/>
              <a:gd name="T85" fmla="*/ 291 h 312"/>
              <a:gd name="T86" fmla="*/ 19 w 225"/>
              <a:gd name="T87" fmla="*/ 281 h 312"/>
              <a:gd name="T88" fmla="*/ 7 w 225"/>
              <a:gd name="T89" fmla="*/ 266 h 312"/>
              <a:gd name="T90" fmla="*/ 0 w 225"/>
              <a:gd name="T91" fmla="*/ 237 h 312"/>
              <a:gd name="T92" fmla="*/ 7 w 225"/>
              <a:gd name="T93" fmla="*/ 206 h 312"/>
              <a:gd name="T94" fmla="*/ 9 w 225"/>
              <a:gd name="T95" fmla="*/ 20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25" h="312">
                <a:moveTo>
                  <a:pt x="9" y="204"/>
                </a:moveTo>
                <a:lnTo>
                  <a:pt x="19" y="183"/>
                </a:lnTo>
                <a:lnTo>
                  <a:pt x="28" y="171"/>
                </a:lnTo>
                <a:lnTo>
                  <a:pt x="39" y="164"/>
                </a:lnTo>
                <a:lnTo>
                  <a:pt x="55" y="150"/>
                </a:lnTo>
                <a:lnTo>
                  <a:pt x="67" y="138"/>
                </a:lnTo>
                <a:lnTo>
                  <a:pt x="80" y="125"/>
                </a:lnTo>
                <a:lnTo>
                  <a:pt x="85" y="111"/>
                </a:lnTo>
                <a:lnTo>
                  <a:pt x="100" y="102"/>
                </a:lnTo>
                <a:lnTo>
                  <a:pt x="119" y="95"/>
                </a:lnTo>
                <a:lnTo>
                  <a:pt x="134" y="82"/>
                </a:lnTo>
                <a:lnTo>
                  <a:pt x="139" y="59"/>
                </a:lnTo>
                <a:lnTo>
                  <a:pt x="152" y="42"/>
                </a:lnTo>
                <a:lnTo>
                  <a:pt x="170" y="3"/>
                </a:lnTo>
                <a:lnTo>
                  <a:pt x="180" y="0"/>
                </a:lnTo>
                <a:lnTo>
                  <a:pt x="191" y="7"/>
                </a:lnTo>
                <a:lnTo>
                  <a:pt x="195" y="17"/>
                </a:lnTo>
                <a:lnTo>
                  <a:pt x="198" y="36"/>
                </a:lnTo>
                <a:lnTo>
                  <a:pt x="191" y="59"/>
                </a:lnTo>
                <a:lnTo>
                  <a:pt x="182" y="69"/>
                </a:lnTo>
                <a:lnTo>
                  <a:pt x="177" y="82"/>
                </a:lnTo>
                <a:lnTo>
                  <a:pt x="168" y="102"/>
                </a:lnTo>
                <a:lnTo>
                  <a:pt x="177" y="98"/>
                </a:lnTo>
                <a:lnTo>
                  <a:pt x="195" y="98"/>
                </a:lnTo>
                <a:lnTo>
                  <a:pt x="200" y="102"/>
                </a:lnTo>
                <a:lnTo>
                  <a:pt x="219" y="115"/>
                </a:lnTo>
                <a:lnTo>
                  <a:pt x="222" y="135"/>
                </a:lnTo>
                <a:lnTo>
                  <a:pt x="225" y="164"/>
                </a:lnTo>
                <a:lnTo>
                  <a:pt x="219" y="196"/>
                </a:lnTo>
                <a:lnTo>
                  <a:pt x="210" y="220"/>
                </a:lnTo>
                <a:lnTo>
                  <a:pt x="198" y="249"/>
                </a:lnTo>
                <a:lnTo>
                  <a:pt x="180" y="281"/>
                </a:lnTo>
                <a:lnTo>
                  <a:pt x="170" y="298"/>
                </a:lnTo>
                <a:lnTo>
                  <a:pt x="155" y="308"/>
                </a:lnTo>
                <a:lnTo>
                  <a:pt x="139" y="312"/>
                </a:lnTo>
                <a:lnTo>
                  <a:pt x="121" y="308"/>
                </a:lnTo>
                <a:lnTo>
                  <a:pt x="103" y="302"/>
                </a:lnTo>
                <a:lnTo>
                  <a:pt x="94" y="295"/>
                </a:lnTo>
                <a:lnTo>
                  <a:pt x="85" y="289"/>
                </a:lnTo>
                <a:lnTo>
                  <a:pt x="76" y="291"/>
                </a:lnTo>
                <a:lnTo>
                  <a:pt x="61" y="295"/>
                </a:lnTo>
                <a:lnTo>
                  <a:pt x="49" y="298"/>
                </a:lnTo>
                <a:lnTo>
                  <a:pt x="28" y="291"/>
                </a:lnTo>
                <a:lnTo>
                  <a:pt x="19" y="281"/>
                </a:lnTo>
                <a:lnTo>
                  <a:pt x="7" y="266"/>
                </a:lnTo>
                <a:lnTo>
                  <a:pt x="0" y="237"/>
                </a:lnTo>
                <a:lnTo>
                  <a:pt x="7" y="206"/>
                </a:lnTo>
                <a:lnTo>
                  <a:pt x="9" y="204"/>
                </a:lnTo>
                <a:close/>
              </a:path>
            </a:pathLst>
          </a:custGeom>
          <a:solidFill>
            <a:srgbClr val="E0A08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4070" name="Freeform 22"/>
          <p:cNvSpPr>
            <a:spLocks/>
          </p:cNvSpPr>
          <p:nvPr/>
        </p:nvSpPr>
        <p:spPr bwMode="auto">
          <a:xfrm>
            <a:off x="2776538" y="2017713"/>
            <a:ext cx="236537" cy="188912"/>
          </a:xfrm>
          <a:custGeom>
            <a:avLst/>
            <a:gdLst>
              <a:gd name="T0" fmla="*/ 6 w 446"/>
              <a:gd name="T1" fmla="*/ 426 h 478"/>
              <a:gd name="T2" fmla="*/ 28 w 446"/>
              <a:gd name="T3" fmla="*/ 393 h 478"/>
              <a:gd name="T4" fmla="*/ 60 w 446"/>
              <a:gd name="T5" fmla="*/ 351 h 478"/>
              <a:gd name="T6" fmla="*/ 100 w 446"/>
              <a:gd name="T7" fmla="*/ 308 h 478"/>
              <a:gd name="T8" fmla="*/ 130 w 446"/>
              <a:gd name="T9" fmla="*/ 282 h 478"/>
              <a:gd name="T10" fmla="*/ 155 w 446"/>
              <a:gd name="T11" fmla="*/ 272 h 478"/>
              <a:gd name="T12" fmla="*/ 173 w 446"/>
              <a:gd name="T13" fmla="*/ 266 h 478"/>
              <a:gd name="T14" fmla="*/ 185 w 446"/>
              <a:gd name="T15" fmla="*/ 253 h 478"/>
              <a:gd name="T16" fmla="*/ 179 w 446"/>
              <a:gd name="T17" fmla="*/ 223 h 478"/>
              <a:gd name="T18" fmla="*/ 189 w 446"/>
              <a:gd name="T19" fmla="*/ 191 h 478"/>
              <a:gd name="T20" fmla="*/ 203 w 446"/>
              <a:gd name="T21" fmla="*/ 158 h 478"/>
              <a:gd name="T22" fmla="*/ 225 w 446"/>
              <a:gd name="T23" fmla="*/ 121 h 478"/>
              <a:gd name="T24" fmla="*/ 261 w 446"/>
              <a:gd name="T25" fmla="*/ 86 h 478"/>
              <a:gd name="T26" fmla="*/ 298 w 446"/>
              <a:gd name="T27" fmla="*/ 54 h 478"/>
              <a:gd name="T28" fmla="*/ 334 w 446"/>
              <a:gd name="T29" fmla="*/ 23 h 478"/>
              <a:gd name="T30" fmla="*/ 373 w 446"/>
              <a:gd name="T31" fmla="*/ 4 h 478"/>
              <a:gd name="T32" fmla="*/ 401 w 446"/>
              <a:gd name="T33" fmla="*/ 0 h 478"/>
              <a:gd name="T34" fmla="*/ 425 w 446"/>
              <a:gd name="T35" fmla="*/ 7 h 478"/>
              <a:gd name="T36" fmla="*/ 437 w 446"/>
              <a:gd name="T37" fmla="*/ 27 h 478"/>
              <a:gd name="T38" fmla="*/ 446 w 446"/>
              <a:gd name="T39" fmla="*/ 50 h 478"/>
              <a:gd name="T40" fmla="*/ 443 w 446"/>
              <a:gd name="T41" fmla="*/ 83 h 478"/>
              <a:gd name="T42" fmla="*/ 431 w 446"/>
              <a:gd name="T43" fmla="*/ 119 h 478"/>
              <a:gd name="T44" fmla="*/ 413 w 446"/>
              <a:gd name="T45" fmla="*/ 148 h 478"/>
              <a:gd name="T46" fmla="*/ 391 w 446"/>
              <a:gd name="T47" fmla="*/ 183 h 478"/>
              <a:gd name="T48" fmla="*/ 364 w 446"/>
              <a:gd name="T49" fmla="*/ 210 h 478"/>
              <a:gd name="T50" fmla="*/ 328 w 446"/>
              <a:gd name="T51" fmla="*/ 243 h 478"/>
              <a:gd name="T52" fmla="*/ 295 w 446"/>
              <a:gd name="T53" fmla="*/ 270 h 478"/>
              <a:gd name="T54" fmla="*/ 268 w 446"/>
              <a:gd name="T55" fmla="*/ 285 h 478"/>
              <a:gd name="T56" fmla="*/ 239 w 446"/>
              <a:gd name="T57" fmla="*/ 289 h 478"/>
              <a:gd name="T58" fmla="*/ 216 w 446"/>
              <a:gd name="T59" fmla="*/ 285 h 478"/>
              <a:gd name="T60" fmla="*/ 200 w 446"/>
              <a:gd name="T61" fmla="*/ 289 h 478"/>
              <a:gd name="T62" fmla="*/ 191 w 446"/>
              <a:gd name="T63" fmla="*/ 305 h 478"/>
              <a:gd name="T64" fmla="*/ 182 w 446"/>
              <a:gd name="T65" fmla="*/ 335 h 478"/>
              <a:gd name="T66" fmla="*/ 161 w 446"/>
              <a:gd name="T67" fmla="*/ 364 h 478"/>
              <a:gd name="T68" fmla="*/ 128 w 446"/>
              <a:gd name="T69" fmla="*/ 401 h 478"/>
              <a:gd name="T70" fmla="*/ 103 w 446"/>
              <a:gd name="T71" fmla="*/ 430 h 478"/>
              <a:gd name="T72" fmla="*/ 78 w 446"/>
              <a:gd name="T73" fmla="*/ 457 h 478"/>
              <a:gd name="T74" fmla="*/ 57 w 446"/>
              <a:gd name="T75" fmla="*/ 472 h 478"/>
              <a:gd name="T76" fmla="*/ 37 w 446"/>
              <a:gd name="T77" fmla="*/ 478 h 478"/>
              <a:gd name="T78" fmla="*/ 15 w 446"/>
              <a:gd name="T79" fmla="*/ 478 h 478"/>
              <a:gd name="T80" fmla="*/ 0 w 446"/>
              <a:gd name="T81" fmla="*/ 472 h 478"/>
              <a:gd name="T82" fmla="*/ 0 w 446"/>
              <a:gd name="T83" fmla="*/ 449 h 478"/>
              <a:gd name="T84" fmla="*/ 6 w 446"/>
              <a:gd name="T85" fmla="*/ 426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46" h="478">
                <a:moveTo>
                  <a:pt x="6" y="426"/>
                </a:moveTo>
                <a:lnTo>
                  <a:pt x="28" y="393"/>
                </a:lnTo>
                <a:lnTo>
                  <a:pt x="60" y="351"/>
                </a:lnTo>
                <a:lnTo>
                  <a:pt x="100" y="308"/>
                </a:lnTo>
                <a:lnTo>
                  <a:pt x="130" y="282"/>
                </a:lnTo>
                <a:lnTo>
                  <a:pt x="155" y="272"/>
                </a:lnTo>
                <a:lnTo>
                  <a:pt x="173" y="266"/>
                </a:lnTo>
                <a:lnTo>
                  <a:pt x="185" y="253"/>
                </a:lnTo>
                <a:lnTo>
                  <a:pt x="179" y="223"/>
                </a:lnTo>
                <a:lnTo>
                  <a:pt x="189" y="191"/>
                </a:lnTo>
                <a:lnTo>
                  <a:pt x="203" y="158"/>
                </a:lnTo>
                <a:lnTo>
                  <a:pt x="225" y="121"/>
                </a:lnTo>
                <a:lnTo>
                  <a:pt x="261" y="86"/>
                </a:lnTo>
                <a:lnTo>
                  <a:pt x="298" y="54"/>
                </a:lnTo>
                <a:lnTo>
                  <a:pt x="334" y="23"/>
                </a:lnTo>
                <a:lnTo>
                  <a:pt x="373" y="4"/>
                </a:lnTo>
                <a:lnTo>
                  <a:pt x="401" y="0"/>
                </a:lnTo>
                <a:lnTo>
                  <a:pt x="425" y="7"/>
                </a:lnTo>
                <a:lnTo>
                  <a:pt x="437" y="27"/>
                </a:lnTo>
                <a:lnTo>
                  <a:pt x="446" y="50"/>
                </a:lnTo>
                <a:lnTo>
                  <a:pt x="443" y="83"/>
                </a:lnTo>
                <a:lnTo>
                  <a:pt x="431" y="119"/>
                </a:lnTo>
                <a:lnTo>
                  <a:pt x="413" y="148"/>
                </a:lnTo>
                <a:lnTo>
                  <a:pt x="391" y="183"/>
                </a:lnTo>
                <a:lnTo>
                  <a:pt x="364" y="210"/>
                </a:lnTo>
                <a:lnTo>
                  <a:pt x="328" y="243"/>
                </a:lnTo>
                <a:lnTo>
                  <a:pt x="295" y="270"/>
                </a:lnTo>
                <a:lnTo>
                  <a:pt x="268" y="285"/>
                </a:lnTo>
                <a:lnTo>
                  <a:pt x="239" y="289"/>
                </a:lnTo>
                <a:lnTo>
                  <a:pt x="216" y="285"/>
                </a:lnTo>
                <a:lnTo>
                  <a:pt x="200" y="289"/>
                </a:lnTo>
                <a:lnTo>
                  <a:pt x="191" y="305"/>
                </a:lnTo>
                <a:lnTo>
                  <a:pt x="182" y="335"/>
                </a:lnTo>
                <a:lnTo>
                  <a:pt x="161" y="364"/>
                </a:lnTo>
                <a:lnTo>
                  <a:pt x="128" y="401"/>
                </a:lnTo>
                <a:lnTo>
                  <a:pt x="103" y="430"/>
                </a:lnTo>
                <a:lnTo>
                  <a:pt x="78" y="457"/>
                </a:lnTo>
                <a:lnTo>
                  <a:pt x="57" y="472"/>
                </a:lnTo>
                <a:lnTo>
                  <a:pt x="37" y="478"/>
                </a:lnTo>
                <a:lnTo>
                  <a:pt x="15" y="478"/>
                </a:lnTo>
                <a:lnTo>
                  <a:pt x="0" y="472"/>
                </a:lnTo>
                <a:lnTo>
                  <a:pt x="0" y="449"/>
                </a:lnTo>
                <a:lnTo>
                  <a:pt x="6" y="426"/>
                </a:lnTo>
                <a:close/>
              </a:path>
            </a:pathLst>
          </a:custGeom>
          <a:solidFill>
            <a:srgbClr val="A0A0C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4071" name="Freeform 23"/>
          <p:cNvSpPr>
            <a:spLocks/>
          </p:cNvSpPr>
          <p:nvPr/>
        </p:nvSpPr>
        <p:spPr bwMode="auto">
          <a:xfrm>
            <a:off x="2886075" y="2028825"/>
            <a:ext cx="114300" cy="90488"/>
          </a:xfrm>
          <a:custGeom>
            <a:avLst/>
            <a:gdLst>
              <a:gd name="T0" fmla="*/ 0 w 215"/>
              <a:gd name="T1" fmla="*/ 186 h 230"/>
              <a:gd name="T2" fmla="*/ 9 w 215"/>
              <a:gd name="T3" fmla="*/ 157 h 230"/>
              <a:gd name="T4" fmla="*/ 23 w 215"/>
              <a:gd name="T5" fmla="*/ 134 h 230"/>
              <a:gd name="T6" fmla="*/ 51 w 215"/>
              <a:gd name="T7" fmla="*/ 99 h 230"/>
              <a:gd name="T8" fmla="*/ 79 w 215"/>
              <a:gd name="T9" fmla="*/ 68 h 230"/>
              <a:gd name="T10" fmla="*/ 112 w 215"/>
              <a:gd name="T11" fmla="*/ 43 h 230"/>
              <a:gd name="T12" fmla="*/ 143 w 215"/>
              <a:gd name="T13" fmla="*/ 20 h 230"/>
              <a:gd name="T14" fmla="*/ 170 w 215"/>
              <a:gd name="T15" fmla="*/ 3 h 230"/>
              <a:gd name="T16" fmla="*/ 194 w 215"/>
              <a:gd name="T17" fmla="*/ 0 h 230"/>
              <a:gd name="T18" fmla="*/ 209 w 215"/>
              <a:gd name="T19" fmla="*/ 7 h 230"/>
              <a:gd name="T20" fmla="*/ 215 w 215"/>
              <a:gd name="T21" fmla="*/ 30 h 230"/>
              <a:gd name="T22" fmla="*/ 206 w 215"/>
              <a:gd name="T23" fmla="*/ 56 h 230"/>
              <a:gd name="T24" fmla="*/ 194 w 215"/>
              <a:gd name="T25" fmla="*/ 85 h 230"/>
              <a:gd name="T26" fmla="*/ 166 w 215"/>
              <a:gd name="T27" fmla="*/ 124 h 230"/>
              <a:gd name="T28" fmla="*/ 139 w 215"/>
              <a:gd name="T29" fmla="*/ 153 h 230"/>
              <a:gd name="T30" fmla="*/ 112 w 215"/>
              <a:gd name="T31" fmla="*/ 180 h 230"/>
              <a:gd name="T32" fmla="*/ 82 w 215"/>
              <a:gd name="T33" fmla="*/ 207 h 230"/>
              <a:gd name="T34" fmla="*/ 42 w 215"/>
              <a:gd name="T35" fmla="*/ 230 h 230"/>
              <a:gd name="T36" fmla="*/ 18 w 215"/>
              <a:gd name="T37" fmla="*/ 226 h 230"/>
              <a:gd name="T38" fmla="*/ 2 w 215"/>
              <a:gd name="T39" fmla="*/ 213 h 230"/>
              <a:gd name="T40" fmla="*/ 0 w 215"/>
              <a:gd name="T41" fmla="*/ 186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5" h="230">
                <a:moveTo>
                  <a:pt x="0" y="186"/>
                </a:moveTo>
                <a:lnTo>
                  <a:pt x="9" y="157"/>
                </a:lnTo>
                <a:lnTo>
                  <a:pt x="23" y="134"/>
                </a:lnTo>
                <a:lnTo>
                  <a:pt x="51" y="99"/>
                </a:lnTo>
                <a:lnTo>
                  <a:pt x="79" y="68"/>
                </a:lnTo>
                <a:lnTo>
                  <a:pt x="112" y="43"/>
                </a:lnTo>
                <a:lnTo>
                  <a:pt x="143" y="20"/>
                </a:lnTo>
                <a:lnTo>
                  <a:pt x="170" y="3"/>
                </a:lnTo>
                <a:lnTo>
                  <a:pt x="194" y="0"/>
                </a:lnTo>
                <a:lnTo>
                  <a:pt x="209" y="7"/>
                </a:lnTo>
                <a:lnTo>
                  <a:pt x="215" y="30"/>
                </a:lnTo>
                <a:lnTo>
                  <a:pt x="206" y="56"/>
                </a:lnTo>
                <a:lnTo>
                  <a:pt x="194" y="85"/>
                </a:lnTo>
                <a:lnTo>
                  <a:pt x="166" y="124"/>
                </a:lnTo>
                <a:lnTo>
                  <a:pt x="139" y="153"/>
                </a:lnTo>
                <a:lnTo>
                  <a:pt x="112" y="180"/>
                </a:lnTo>
                <a:lnTo>
                  <a:pt x="82" y="207"/>
                </a:lnTo>
                <a:lnTo>
                  <a:pt x="42" y="230"/>
                </a:lnTo>
                <a:lnTo>
                  <a:pt x="18" y="226"/>
                </a:lnTo>
                <a:lnTo>
                  <a:pt x="2" y="213"/>
                </a:lnTo>
                <a:lnTo>
                  <a:pt x="0" y="186"/>
                </a:lnTo>
                <a:close/>
              </a:path>
            </a:pathLst>
          </a:custGeom>
          <a:solidFill>
            <a:srgbClr val="E0E0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4072" name="Freeform 24"/>
          <p:cNvSpPr>
            <a:spLocks/>
          </p:cNvSpPr>
          <p:nvPr/>
        </p:nvSpPr>
        <p:spPr bwMode="auto">
          <a:xfrm>
            <a:off x="2809875" y="2154238"/>
            <a:ext cx="76200" cy="80962"/>
          </a:xfrm>
          <a:custGeom>
            <a:avLst/>
            <a:gdLst>
              <a:gd name="T0" fmla="*/ 109 w 143"/>
              <a:gd name="T1" fmla="*/ 0 h 206"/>
              <a:gd name="T2" fmla="*/ 121 w 143"/>
              <a:gd name="T3" fmla="*/ 2 h 206"/>
              <a:gd name="T4" fmla="*/ 130 w 143"/>
              <a:gd name="T5" fmla="*/ 16 h 206"/>
              <a:gd name="T6" fmla="*/ 130 w 143"/>
              <a:gd name="T7" fmla="*/ 29 h 206"/>
              <a:gd name="T8" fmla="*/ 127 w 143"/>
              <a:gd name="T9" fmla="*/ 39 h 206"/>
              <a:gd name="T10" fmla="*/ 134 w 143"/>
              <a:gd name="T11" fmla="*/ 42 h 206"/>
              <a:gd name="T12" fmla="*/ 143 w 143"/>
              <a:gd name="T13" fmla="*/ 56 h 206"/>
              <a:gd name="T14" fmla="*/ 143 w 143"/>
              <a:gd name="T15" fmla="*/ 71 h 206"/>
              <a:gd name="T16" fmla="*/ 136 w 143"/>
              <a:gd name="T17" fmla="*/ 81 h 206"/>
              <a:gd name="T18" fmla="*/ 121 w 143"/>
              <a:gd name="T19" fmla="*/ 88 h 206"/>
              <a:gd name="T20" fmla="*/ 130 w 143"/>
              <a:gd name="T21" fmla="*/ 104 h 206"/>
              <a:gd name="T22" fmla="*/ 130 w 143"/>
              <a:gd name="T23" fmla="*/ 121 h 206"/>
              <a:gd name="T24" fmla="*/ 125 w 143"/>
              <a:gd name="T25" fmla="*/ 133 h 206"/>
              <a:gd name="T26" fmla="*/ 106 w 143"/>
              <a:gd name="T27" fmla="*/ 141 h 206"/>
              <a:gd name="T28" fmla="*/ 79 w 143"/>
              <a:gd name="T29" fmla="*/ 133 h 206"/>
              <a:gd name="T30" fmla="*/ 82 w 143"/>
              <a:gd name="T31" fmla="*/ 150 h 206"/>
              <a:gd name="T32" fmla="*/ 79 w 143"/>
              <a:gd name="T33" fmla="*/ 170 h 206"/>
              <a:gd name="T34" fmla="*/ 75 w 143"/>
              <a:gd name="T35" fmla="*/ 187 h 206"/>
              <a:gd name="T36" fmla="*/ 66 w 143"/>
              <a:gd name="T37" fmla="*/ 197 h 206"/>
              <a:gd name="T38" fmla="*/ 57 w 143"/>
              <a:gd name="T39" fmla="*/ 206 h 206"/>
              <a:gd name="T40" fmla="*/ 43 w 143"/>
              <a:gd name="T41" fmla="*/ 206 h 206"/>
              <a:gd name="T42" fmla="*/ 23 w 143"/>
              <a:gd name="T43" fmla="*/ 199 h 206"/>
              <a:gd name="T44" fmla="*/ 14 w 143"/>
              <a:gd name="T45" fmla="*/ 187 h 206"/>
              <a:gd name="T46" fmla="*/ 3 w 143"/>
              <a:gd name="T47" fmla="*/ 164 h 206"/>
              <a:gd name="T48" fmla="*/ 0 w 143"/>
              <a:gd name="T49" fmla="*/ 147 h 206"/>
              <a:gd name="T50" fmla="*/ 5 w 143"/>
              <a:gd name="T51" fmla="*/ 133 h 206"/>
              <a:gd name="T52" fmla="*/ 14 w 143"/>
              <a:gd name="T53" fmla="*/ 131 h 206"/>
              <a:gd name="T54" fmla="*/ 21 w 143"/>
              <a:gd name="T55" fmla="*/ 127 h 206"/>
              <a:gd name="T56" fmla="*/ 21 w 143"/>
              <a:gd name="T57" fmla="*/ 118 h 206"/>
              <a:gd name="T58" fmla="*/ 9 w 143"/>
              <a:gd name="T59" fmla="*/ 108 h 206"/>
              <a:gd name="T60" fmla="*/ 5 w 143"/>
              <a:gd name="T61" fmla="*/ 95 h 206"/>
              <a:gd name="T62" fmla="*/ 9 w 143"/>
              <a:gd name="T63" fmla="*/ 85 h 206"/>
              <a:gd name="T64" fmla="*/ 23 w 143"/>
              <a:gd name="T65" fmla="*/ 79 h 206"/>
              <a:gd name="T66" fmla="*/ 18 w 143"/>
              <a:gd name="T67" fmla="*/ 68 h 206"/>
              <a:gd name="T68" fmla="*/ 18 w 143"/>
              <a:gd name="T69" fmla="*/ 56 h 206"/>
              <a:gd name="T70" fmla="*/ 27 w 143"/>
              <a:gd name="T71" fmla="*/ 48 h 206"/>
              <a:gd name="T72" fmla="*/ 23 w 143"/>
              <a:gd name="T73" fmla="*/ 35 h 206"/>
              <a:gd name="T74" fmla="*/ 30 w 143"/>
              <a:gd name="T75" fmla="*/ 23 h 206"/>
              <a:gd name="T76" fmla="*/ 39 w 143"/>
              <a:gd name="T77" fmla="*/ 16 h 206"/>
              <a:gd name="T78" fmla="*/ 54 w 143"/>
              <a:gd name="T79" fmla="*/ 13 h 206"/>
              <a:gd name="T80" fmla="*/ 61 w 143"/>
              <a:gd name="T81" fmla="*/ 16 h 206"/>
              <a:gd name="T82" fmla="*/ 70 w 143"/>
              <a:gd name="T83" fmla="*/ 16 h 206"/>
              <a:gd name="T84" fmla="*/ 84 w 143"/>
              <a:gd name="T85" fmla="*/ 10 h 206"/>
              <a:gd name="T86" fmla="*/ 109 w 143"/>
              <a:gd name="T87" fmla="*/ 0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3" h="206">
                <a:moveTo>
                  <a:pt x="109" y="0"/>
                </a:moveTo>
                <a:lnTo>
                  <a:pt x="121" y="2"/>
                </a:lnTo>
                <a:lnTo>
                  <a:pt x="130" y="16"/>
                </a:lnTo>
                <a:lnTo>
                  <a:pt x="130" y="29"/>
                </a:lnTo>
                <a:lnTo>
                  <a:pt x="127" y="39"/>
                </a:lnTo>
                <a:lnTo>
                  <a:pt x="134" y="42"/>
                </a:lnTo>
                <a:lnTo>
                  <a:pt x="143" y="56"/>
                </a:lnTo>
                <a:lnTo>
                  <a:pt x="143" y="71"/>
                </a:lnTo>
                <a:lnTo>
                  <a:pt x="136" y="81"/>
                </a:lnTo>
                <a:lnTo>
                  <a:pt x="121" y="88"/>
                </a:lnTo>
                <a:lnTo>
                  <a:pt x="130" y="104"/>
                </a:lnTo>
                <a:lnTo>
                  <a:pt x="130" y="121"/>
                </a:lnTo>
                <a:lnTo>
                  <a:pt x="125" y="133"/>
                </a:lnTo>
                <a:lnTo>
                  <a:pt x="106" y="141"/>
                </a:lnTo>
                <a:lnTo>
                  <a:pt x="79" y="133"/>
                </a:lnTo>
                <a:lnTo>
                  <a:pt x="82" y="150"/>
                </a:lnTo>
                <a:lnTo>
                  <a:pt x="79" y="170"/>
                </a:lnTo>
                <a:lnTo>
                  <a:pt x="75" y="187"/>
                </a:lnTo>
                <a:lnTo>
                  <a:pt x="66" y="197"/>
                </a:lnTo>
                <a:lnTo>
                  <a:pt x="57" y="206"/>
                </a:lnTo>
                <a:lnTo>
                  <a:pt x="43" y="206"/>
                </a:lnTo>
                <a:lnTo>
                  <a:pt x="23" y="199"/>
                </a:lnTo>
                <a:lnTo>
                  <a:pt x="14" y="187"/>
                </a:lnTo>
                <a:lnTo>
                  <a:pt x="3" y="164"/>
                </a:lnTo>
                <a:lnTo>
                  <a:pt x="0" y="147"/>
                </a:lnTo>
                <a:lnTo>
                  <a:pt x="5" y="133"/>
                </a:lnTo>
                <a:lnTo>
                  <a:pt x="14" y="131"/>
                </a:lnTo>
                <a:lnTo>
                  <a:pt x="21" y="127"/>
                </a:lnTo>
                <a:lnTo>
                  <a:pt x="21" y="118"/>
                </a:lnTo>
                <a:lnTo>
                  <a:pt x="9" y="108"/>
                </a:lnTo>
                <a:lnTo>
                  <a:pt x="5" y="95"/>
                </a:lnTo>
                <a:lnTo>
                  <a:pt x="9" y="85"/>
                </a:lnTo>
                <a:lnTo>
                  <a:pt x="23" y="79"/>
                </a:lnTo>
                <a:lnTo>
                  <a:pt x="18" y="68"/>
                </a:lnTo>
                <a:lnTo>
                  <a:pt x="18" y="56"/>
                </a:lnTo>
                <a:lnTo>
                  <a:pt x="27" y="48"/>
                </a:lnTo>
                <a:lnTo>
                  <a:pt x="23" y="35"/>
                </a:lnTo>
                <a:lnTo>
                  <a:pt x="30" y="23"/>
                </a:lnTo>
                <a:lnTo>
                  <a:pt x="39" y="16"/>
                </a:lnTo>
                <a:lnTo>
                  <a:pt x="54" y="13"/>
                </a:lnTo>
                <a:lnTo>
                  <a:pt x="61" y="16"/>
                </a:lnTo>
                <a:lnTo>
                  <a:pt x="70" y="16"/>
                </a:lnTo>
                <a:lnTo>
                  <a:pt x="84" y="10"/>
                </a:lnTo>
                <a:lnTo>
                  <a:pt x="109" y="0"/>
                </a:lnTo>
                <a:close/>
              </a:path>
            </a:pathLst>
          </a:custGeom>
          <a:solidFill>
            <a:srgbClr val="E0A08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4073" name="Freeform 25"/>
          <p:cNvSpPr>
            <a:spLocks/>
          </p:cNvSpPr>
          <p:nvPr/>
        </p:nvSpPr>
        <p:spPr bwMode="auto">
          <a:xfrm>
            <a:off x="2838450" y="2187575"/>
            <a:ext cx="38100" cy="6350"/>
          </a:xfrm>
          <a:custGeom>
            <a:avLst/>
            <a:gdLst>
              <a:gd name="T0" fmla="*/ 0 w 73"/>
              <a:gd name="T1" fmla="*/ 3 h 16"/>
              <a:gd name="T2" fmla="*/ 9 w 73"/>
              <a:gd name="T3" fmla="*/ 10 h 16"/>
              <a:gd name="T4" fmla="*/ 27 w 73"/>
              <a:gd name="T5" fmla="*/ 16 h 16"/>
              <a:gd name="T6" fmla="*/ 45 w 73"/>
              <a:gd name="T7" fmla="*/ 13 h 16"/>
              <a:gd name="T8" fmla="*/ 60 w 73"/>
              <a:gd name="T9" fmla="*/ 6 h 16"/>
              <a:gd name="T10" fmla="*/ 73 w 73"/>
              <a:gd name="T11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16">
                <a:moveTo>
                  <a:pt x="0" y="3"/>
                </a:moveTo>
                <a:lnTo>
                  <a:pt x="9" y="10"/>
                </a:lnTo>
                <a:lnTo>
                  <a:pt x="27" y="16"/>
                </a:lnTo>
                <a:lnTo>
                  <a:pt x="45" y="13"/>
                </a:lnTo>
                <a:lnTo>
                  <a:pt x="60" y="6"/>
                </a:lnTo>
                <a:lnTo>
                  <a:pt x="73" y="0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074" name="Freeform 26"/>
          <p:cNvSpPr>
            <a:spLocks/>
          </p:cNvSpPr>
          <p:nvPr/>
        </p:nvSpPr>
        <p:spPr bwMode="auto">
          <a:xfrm>
            <a:off x="2828925" y="2201863"/>
            <a:ext cx="23813" cy="6350"/>
          </a:xfrm>
          <a:custGeom>
            <a:avLst/>
            <a:gdLst>
              <a:gd name="T0" fmla="*/ 43 w 43"/>
              <a:gd name="T1" fmla="*/ 16 h 16"/>
              <a:gd name="T2" fmla="*/ 30 w 43"/>
              <a:gd name="T3" fmla="*/ 12 h 16"/>
              <a:gd name="T4" fmla="*/ 16 w 43"/>
              <a:gd name="T5" fmla="*/ 10 h 16"/>
              <a:gd name="T6" fmla="*/ 0 w 43"/>
              <a:gd name="T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" h="16">
                <a:moveTo>
                  <a:pt x="43" y="16"/>
                </a:moveTo>
                <a:lnTo>
                  <a:pt x="30" y="12"/>
                </a:lnTo>
                <a:lnTo>
                  <a:pt x="16" y="1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075" name="Freeform 27"/>
          <p:cNvSpPr>
            <a:spLocks/>
          </p:cNvSpPr>
          <p:nvPr/>
        </p:nvSpPr>
        <p:spPr bwMode="auto">
          <a:xfrm>
            <a:off x="2828925" y="2208213"/>
            <a:ext cx="20638" cy="9525"/>
          </a:xfrm>
          <a:custGeom>
            <a:avLst/>
            <a:gdLst>
              <a:gd name="T0" fmla="*/ 39 w 39"/>
              <a:gd name="T1" fmla="*/ 23 h 23"/>
              <a:gd name="T2" fmla="*/ 27 w 39"/>
              <a:gd name="T3" fmla="*/ 17 h 23"/>
              <a:gd name="T4" fmla="*/ 18 w 39"/>
              <a:gd name="T5" fmla="*/ 17 h 23"/>
              <a:gd name="T6" fmla="*/ 9 w 39"/>
              <a:gd name="T7" fmla="*/ 23 h 23"/>
              <a:gd name="T8" fmla="*/ 5 w 39"/>
              <a:gd name="T9" fmla="*/ 10 h 23"/>
              <a:gd name="T10" fmla="*/ 0 w 39"/>
              <a:gd name="T11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" h="23">
                <a:moveTo>
                  <a:pt x="39" y="23"/>
                </a:moveTo>
                <a:lnTo>
                  <a:pt x="27" y="17"/>
                </a:lnTo>
                <a:lnTo>
                  <a:pt x="18" y="17"/>
                </a:lnTo>
                <a:lnTo>
                  <a:pt x="9" y="23"/>
                </a:lnTo>
                <a:lnTo>
                  <a:pt x="5" y="1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076" name="Freeform 28"/>
          <p:cNvSpPr>
            <a:spLocks/>
          </p:cNvSpPr>
          <p:nvPr/>
        </p:nvSpPr>
        <p:spPr bwMode="auto">
          <a:xfrm>
            <a:off x="2838450" y="2170113"/>
            <a:ext cx="38100" cy="6350"/>
          </a:xfrm>
          <a:custGeom>
            <a:avLst/>
            <a:gdLst>
              <a:gd name="T0" fmla="*/ 73 w 73"/>
              <a:gd name="T1" fmla="*/ 0 h 16"/>
              <a:gd name="T2" fmla="*/ 63 w 73"/>
              <a:gd name="T3" fmla="*/ 4 h 16"/>
              <a:gd name="T4" fmla="*/ 51 w 73"/>
              <a:gd name="T5" fmla="*/ 4 h 16"/>
              <a:gd name="T6" fmla="*/ 45 w 73"/>
              <a:gd name="T7" fmla="*/ 10 h 16"/>
              <a:gd name="T8" fmla="*/ 36 w 73"/>
              <a:gd name="T9" fmla="*/ 14 h 16"/>
              <a:gd name="T10" fmla="*/ 27 w 73"/>
              <a:gd name="T11" fmla="*/ 16 h 16"/>
              <a:gd name="T12" fmla="*/ 14 w 73"/>
              <a:gd name="T13" fmla="*/ 16 h 16"/>
              <a:gd name="T14" fmla="*/ 5 w 73"/>
              <a:gd name="T15" fmla="*/ 10 h 16"/>
              <a:gd name="T16" fmla="*/ 0 w 73"/>
              <a:gd name="T17" fmla="*/ 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" h="16">
                <a:moveTo>
                  <a:pt x="73" y="0"/>
                </a:moveTo>
                <a:lnTo>
                  <a:pt x="63" y="4"/>
                </a:lnTo>
                <a:lnTo>
                  <a:pt x="51" y="4"/>
                </a:lnTo>
                <a:lnTo>
                  <a:pt x="45" y="10"/>
                </a:lnTo>
                <a:lnTo>
                  <a:pt x="36" y="14"/>
                </a:lnTo>
                <a:lnTo>
                  <a:pt x="27" y="16"/>
                </a:lnTo>
                <a:lnTo>
                  <a:pt x="14" y="16"/>
                </a:lnTo>
                <a:lnTo>
                  <a:pt x="5" y="10"/>
                </a:lnTo>
                <a:lnTo>
                  <a:pt x="0" y="6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077" name="Freeform 29"/>
          <p:cNvSpPr>
            <a:spLocks/>
          </p:cNvSpPr>
          <p:nvPr/>
        </p:nvSpPr>
        <p:spPr bwMode="auto">
          <a:xfrm>
            <a:off x="2741613" y="1924050"/>
            <a:ext cx="158750" cy="207963"/>
          </a:xfrm>
          <a:custGeom>
            <a:avLst/>
            <a:gdLst>
              <a:gd name="T0" fmla="*/ 9 w 301"/>
              <a:gd name="T1" fmla="*/ 140 h 524"/>
              <a:gd name="T2" fmla="*/ 4 w 301"/>
              <a:gd name="T3" fmla="*/ 173 h 524"/>
              <a:gd name="T4" fmla="*/ 0 w 301"/>
              <a:gd name="T5" fmla="*/ 206 h 524"/>
              <a:gd name="T6" fmla="*/ 9 w 301"/>
              <a:gd name="T7" fmla="*/ 278 h 524"/>
              <a:gd name="T8" fmla="*/ 15 w 301"/>
              <a:gd name="T9" fmla="*/ 337 h 524"/>
              <a:gd name="T10" fmla="*/ 27 w 301"/>
              <a:gd name="T11" fmla="*/ 376 h 524"/>
              <a:gd name="T12" fmla="*/ 43 w 301"/>
              <a:gd name="T13" fmla="*/ 422 h 524"/>
              <a:gd name="T14" fmla="*/ 52 w 301"/>
              <a:gd name="T15" fmla="*/ 445 h 524"/>
              <a:gd name="T16" fmla="*/ 64 w 301"/>
              <a:gd name="T17" fmla="*/ 474 h 524"/>
              <a:gd name="T18" fmla="*/ 73 w 301"/>
              <a:gd name="T19" fmla="*/ 497 h 524"/>
              <a:gd name="T20" fmla="*/ 85 w 301"/>
              <a:gd name="T21" fmla="*/ 514 h 524"/>
              <a:gd name="T22" fmla="*/ 95 w 301"/>
              <a:gd name="T23" fmla="*/ 524 h 524"/>
              <a:gd name="T24" fmla="*/ 104 w 301"/>
              <a:gd name="T25" fmla="*/ 524 h 524"/>
              <a:gd name="T26" fmla="*/ 115 w 301"/>
              <a:gd name="T27" fmla="*/ 520 h 524"/>
              <a:gd name="T28" fmla="*/ 124 w 301"/>
              <a:gd name="T29" fmla="*/ 524 h 524"/>
              <a:gd name="T30" fmla="*/ 131 w 301"/>
              <a:gd name="T31" fmla="*/ 520 h 524"/>
              <a:gd name="T32" fmla="*/ 140 w 301"/>
              <a:gd name="T33" fmla="*/ 505 h 524"/>
              <a:gd name="T34" fmla="*/ 152 w 301"/>
              <a:gd name="T35" fmla="*/ 474 h 524"/>
              <a:gd name="T36" fmla="*/ 165 w 301"/>
              <a:gd name="T37" fmla="*/ 439 h 524"/>
              <a:gd name="T38" fmla="*/ 174 w 301"/>
              <a:gd name="T39" fmla="*/ 406 h 524"/>
              <a:gd name="T40" fmla="*/ 176 w 301"/>
              <a:gd name="T41" fmla="*/ 376 h 524"/>
              <a:gd name="T42" fmla="*/ 183 w 301"/>
              <a:gd name="T43" fmla="*/ 356 h 524"/>
              <a:gd name="T44" fmla="*/ 195 w 301"/>
              <a:gd name="T45" fmla="*/ 331 h 524"/>
              <a:gd name="T46" fmla="*/ 206 w 301"/>
              <a:gd name="T47" fmla="*/ 310 h 524"/>
              <a:gd name="T48" fmla="*/ 195 w 301"/>
              <a:gd name="T49" fmla="*/ 298 h 524"/>
              <a:gd name="T50" fmla="*/ 183 w 301"/>
              <a:gd name="T51" fmla="*/ 291 h 524"/>
              <a:gd name="T52" fmla="*/ 192 w 301"/>
              <a:gd name="T53" fmla="*/ 275 h 524"/>
              <a:gd name="T54" fmla="*/ 195 w 301"/>
              <a:gd name="T55" fmla="*/ 262 h 524"/>
              <a:gd name="T56" fmla="*/ 197 w 301"/>
              <a:gd name="T57" fmla="*/ 252 h 524"/>
              <a:gd name="T58" fmla="*/ 206 w 301"/>
              <a:gd name="T59" fmla="*/ 239 h 524"/>
              <a:gd name="T60" fmla="*/ 210 w 301"/>
              <a:gd name="T61" fmla="*/ 245 h 524"/>
              <a:gd name="T62" fmla="*/ 219 w 301"/>
              <a:gd name="T63" fmla="*/ 248 h 524"/>
              <a:gd name="T64" fmla="*/ 225 w 301"/>
              <a:gd name="T65" fmla="*/ 258 h 524"/>
              <a:gd name="T66" fmla="*/ 228 w 301"/>
              <a:gd name="T67" fmla="*/ 272 h 524"/>
              <a:gd name="T68" fmla="*/ 231 w 301"/>
              <a:gd name="T69" fmla="*/ 278 h 524"/>
              <a:gd name="T70" fmla="*/ 240 w 301"/>
              <a:gd name="T71" fmla="*/ 278 h 524"/>
              <a:gd name="T72" fmla="*/ 246 w 301"/>
              <a:gd name="T73" fmla="*/ 275 h 524"/>
              <a:gd name="T74" fmla="*/ 252 w 301"/>
              <a:gd name="T75" fmla="*/ 265 h 524"/>
              <a:gd name="T76" fmla="*/ 258 w 301"/>
              <a:gd name="T77" fmla="*/ 235 h 524"/>
              <a:gd name="T78" fmla="*/ 270 w 301"/>
              <a:gd name="T79" fmla="*/ 219 h 524"/>
              <a:gd name="T80" fmla="*/ 279 w 301"/>
              <a:gd name="T81" fmla="*/ 206 h 524"/>
              <a:gd name="T82" fmla="*/ 283 w 301"/>
              <a:gd name="T83" fmla="*/ 193 h 524"/>
              <a:gd name="T84" fmla="*/ 276 w 301"/>
              <a:gd name="T85" fmla="*/ 167 h 524"/>
              <a:gd name="T86" fmla="*/ 270 w 301"/>
              <a:gd name="T87" fmla="*/ 150 h 524"/>
              <a:gd name="T88" fmla="*/ 276 w 301"/>
              <a:gd name="T89" fmla="*/ 131 h 524"/>
              <a:gd name="T90" fmla="*/ 292 w 301"/>
              <a:gd name="T91" fmla="*/ 114 h 524"/>
              <a:gd name="T92" fmla="*/ 301 w 301"/>
              <a:gd name="T93" fmla="*/ 98 h 524"/>
              <a:gd name="T94" fmla="*/ 295 w 301"/>
              <a:gd name="T95" fmla="*/ 61 h 524"/>
              <a:gd name="T96" fmla="*/ 276 w 301"/>
              <a:gd name="T97" fmla="*/ 32 h 524"/>
              <a:gd name="T98" fmla="*/ 237 w 301"/>
              <a:gd name="T99" fmla="*/ 9 h 524"/>
              <a:gd name="T100" fmla="*/ 195 w 301"/>
              <a:gd name="T101" fmla="*/ 0 h 524"/>
              <a:gd name="T102" fmla="*/ 149 w 301"/>
              <a:gd name="T103" fmla="*/ 3 h 524"/>
              <a:gd name="T104" fmla="*/ 100 w 301"/>
              <a:gd name="T105" fmla="*/ 19 h 524"/>
              <a:gd name="T106" fmla="*/ 85 w 301"/>
              <a:gd name="T107" fmla="*/ 38 h 524"/>
              <a:gd name="T108" fmla="*/ 79 w 301"/>
              <a:gd name="T109" fmla="*/ 55 h 524"/>
              <a:gd name="T110" fmla="*/ 73 w 301"/>
              <a:gd name="T111" fmla="*/ 81 h 524"/>
              <a:gd name="T112" fmla="*/ 67 w 301"/>
              <a:gd name="T113" fmla="*/ 94 h 524"/>
              <a:gd name="T114" fmla="*/ 34 w 301"/>
              <a:gd name="T115" fmla="*/ 114 h 524"/>
              <a:gd name="T116" fmla="*/ 22 w 301"/>
              <a:gd name="T117" fmla="*/ 127 h 524"/>
              <a:gd name="T118" fmla="*/ 9 w 301"/>
              <a:gd name="T119" fmla="*/ 140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1" h="524">
                <a:moveTo>
                  <a:pt x="9" y="140"/>
                </a:moveTo>
                <a:lnTo>
                  <a:pt x="4" y="173"/>
                </a:lnTo>
                <a:lnTo>
                  <a:pt x="0" y="206"/>
                </a:lnTo>
                <a:lnTo>
                  <a:pt x="9" y="278"/>
                </a:lnTo>
                <a:lnTo>
                  <a:pt x="15" y="337"/>
                </a:lnTo>
                <a:lnTo>
                  <a:pt x="27" y="376"/>
                </a:lnTo>
                <a:lnTo>
                  <a:pt x="43" y="422"/>
                </a:lnTo>
                <a:lnTo>
                  <a:pt x="52" y="445"/>
                </a:lnTo>
                <a:lnTo>
                  <a:pt x="64" y="474"/>
                </a:lnTo>
                <a:lnTo>
                  <a:pt x="73" y="497"/>
                </a:lnTo>
                <a:lnTo>
                  <a:pt x="85" y="514"/>
                </a:lnTo>
                <a:lnTo>
                  <a:pt x="95" y="524"/>
                </a:lnTo>
                <a:lnTo>
                  <a:pt x="104" y="524"/>
                </a:lnTo>
                <a:lnTo>
                  <a:pt x="115" y="520"/>
                </a:lnTo>
                <a:lnTo>
                  <a:pt x="124" y="524"/>
                </a:lnTo>
                <a:lnTo>
                  <a:pt x="131" y="520"/>
                </a:lnTo>
                <a:lnTo>
                  <a:pt x="140" y="505"/>
                </a:lnTo>
                <a:lnTo>
                  <a:pt x="152" y="474"/>
                </a:lnTo>
                <a:lnTo>
                  <a:pt x="165" y="439"/>
                </a:lnTo>
                <a:lnTo>
                  <a:pt x="174" y="406"/>
                </a:lnTo>
                <a:lnTo>
                  <a:pt x="176" y="376"/>
                </a:lnTo>
                <a:lnTo>
                  <a:pt x="183" y="356"/>
                </a:lnTo>
                <a:lnTo>
                  <a:pt x="195" y="331"/>
                </a:lnTo>
                <a:lnTo>
                  <a:pt x="206" y="310"/>
                </a:lnTo>
                <a:lnTo>
                  <a:pt x="195" y="298"/>
                </a:lnTo>
                <a:lnTo>
                  <a:pt x="183" y="291"/>
                </a:lnTo>
                <a:lnTo>
                  <a:pt x="192" y="275"/>
                </a:lnTo>
                <a:lnTo>
                  <a:pt x="195" y="262"/>
                </a:lnTo>
                <a:lnTo>
                  <a:pt x="197" y="252"/>
                </a:lnTo>
                <a:lnTo>
                  <a:pt x="206" y="239"/>
                </a:lnTo>
                <a:lnTo>
                  <a:pt x="210" y="245"/>
                </a:lnTo>
                <a:lnTo>
                  <a:pt x="219" y="248"/>
                </a:lnTo>
                <a:lnTo>
                  <a:pt x="225" y="258"/>
                </a:lnTo>
                <a:lnTo>
                  <a:pt x="228" y="272"/>
                </a:lnTo>
                <a:lnTo>
                  <a:pt x="231" y="278"/>
                </a:lnTo>
                <a:lnTo>
                  <a:pt x="240" y="278"/>
                </a:lnTo>
                <a:lnTo>
                  <a:pt x="246" y="275"/>
                </a:lnTo>
                <a:lnTo>
                  <a:pt x="252" y="265"/>
                </a:lnTo>
                <a:lnTo>
                  <a:pt x="258" y="235"/>
                </a:lnTo>
                <a:lnTo>
                  <a:pt x="270" y="219"/>
                </a:lnTo>
                <a:lnTo>
                  <a:pt x="279" y="206"/>
                </a:lnTo>
                <a:lnTo>
                  <a:pt x="283" y="193"/>
                </a:lnTo>
                <a:lnTo>
                  <a:pt x="276" y="167"/>
                </a:lnTo>
                <a:lnTo>
                  <a:pt x="270" y="150"/>
                </a:lnTo>
                <a:lnTo>
                  <a:pt x="276" y="131"/>
                </a:lnTo>
                <a:lnTo>
                  <a:pt x="292" y="114"/>
                </a:lnTo>
                <a:lnTo>
                  <a:pt x="301" y="98"/>
                </a:lnTo>
                <a:lnTo>
                  <a:pt x="295" y="61"/>
                </a:lnTo>
                <a:lnTo>
                  <a:pt x="276" y="32"/>
                </a:lnTo>
                <a:lnTo>
                  <a:pt x="237" y="9"/>
                </a:lnTo>
                <a:lnTo>
                  <a:pt x="195" y="0"/>
                </a:lnTo>
                <a:lnTo>
                  <a:pt x="149" y="3"/>
                </a:lnTo>
                <a:lnTo>
                  <a:pt x="100" y="19"/>
                </a:lnTo>
                <a:lnTo>
                  <a:pt x="85" y="38"/>
                </a:lnTo>
                <a:lnTo>
                  <a:pt x="79" y="55"/>
                </a:lnTo>
                <a:lnTo>
                  <a:pt x="73" y="81"/>
                </a:lnTo>
                <a:lnTo>
                  <a:pt x="67" y="94"/>
                </a:lnTo>
                <a:lnTo>
                  <a:pt x="34" y="114"/>
                </a:lnTo>
                <a:lnTo>
                  <a:pt x="22" y="127"/>
                </a:lnTo>
                <a:lnTo>
                  <a:pt x="9" y="140"/>
                </a:lnTo>
                <a:close/>
              </a:path>
            </a:pathLst>
          </a:custGeom>
          <a:solidFill>
            <a:srgbClr val="E0A08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4078" name="Freeform 30"/>
          <p:cNvSpPr>
            <a:spLocks/>
          </p:cNvSpPr>
          <p:nvPr/>
        </p:nvSpPr>
        <p:spPr bwMode="auto">
          <a:xfrm>
            <a:off x="2760663" y="1965325"/>
            <a:ext cx="36512" cy="100013"/>
          </a:xfrm>
          <a:custGeom>
            <a:avLst/>
            <a:gdLst>
              <a:gd name="T0" fmla="*/ 4 w 70"/>
              <a:gd name="T1" fmla="*/ 252 h 252"/>
              <a:gd name="T2" fmla="*/ 13 w 70"/>
              <a:gd name="T3" fmla="*/ 229 h 252"/>
              <a:gd name="T4" fmla="*/ 18 w 70"/>
              <a:gd name="T5" fmla="*/ 210 h 252"/>
              <a:gd name="T6" fmla="*/ 16 w 70"/>
              <a:gd name="T7" fmla="*/ 181 h 252"/>
              <a:gd name="T8" fmla="*/ 7 w 70"/>
              <a:gd name="T9" fmla="*/ 154 h 252"/>
              <a:gd name="T10" fmla="*/ 0 w 70"/>
              <a:gd name="T11" fmla="*/ 121 h 252"/>
              <a:gd name="T12" fmla="*/ 4 w 70"/>
              <a:gd name="T13" fmla="*/ 98 h 252"/>
              <a:gd name="T14" fmla="*/ 16 w 70"/>
              <a:gd name="T15" fmla="*/ 73 h 252"/>
              <a:gd name="T16" fmla="*/ 31 w 70"/>
              <a:gd name="T17" fmla="*/ 53 h 252"/>
              <a:gd name="T18" fmla="*/ 52 w 70"/>
              <a:gd name="T19" fmla="*/ 36 h 252"/>
              <a:gd name="T20" fmla="*/ 70 w 70"/>
              <a:gd name="T21" fmla="*/ 30 h 252"/>
              <a:gd name="T22" fmla="*/ 59 w 70"/>
              <a:gd name="T23" fmla="*/ 30 h 252"/>
              <a:gd name="T24" fmla="*/ 52 w 70"/>
              <a:gd name="T25" fmla="*/ 27 h 252"/>
              <a:gd name="T26" fmla="*/ 46 w 70"/>
              <a:gd name="T27" fmla="*/ 21 h 252"/>
              <a:gd name="T28" fmla="*/ 43 w 70"/>
              <a:gd name="T29" fmla="*/ 10 h 252"/>
              <a:gd name="T30" fmla="*/ 46 w 70"/>
              <a:gd name="T31" fmla="*/ 0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0" h="252">
                <a:moveTo>
                  <a:pt x="4" y="252"/>
                </a:moveTo>
                <a:lnTo>
                  <a:pt x="13" y="229"/>
                </a:lnTo>
                <a:lnTo>
                  <a:pt x="18" y="210"/>
                </a:lnTo>
                <a:lnTo>
                  <a:pt x="16" y="181"/>
                </a:lnTo>
                <a:lnTo>
                  <a:pt x="7" y="154"/>
                </a:lnTo>
                <a:lnTo>
                  <a:pt x="0" y="121"/>
                </a:lnTo>
                <a:lnTo>
                  <a:pt x="4" y="98"/>
                </a:lnTo>
                <a:lnTo>
                  <a:pt x="16" y="73"/>
                </a:lnTo>
                <a:lnTo>
                  <a:pt x="31" y="53"/>
                </a:lnTo>
                <a:lnTo>
                  <a:pt x="52" y="36"/>
                </a:lnTo>
                <a:lnTo>
                  <a:pt x="70" y="30"/>
                </a:lnTo>
                <a:lnTo>
                  <a:pt x="59" y="30"/>
                </a:lnTo>
                <a:lnTo>
                  <a:pt x="52" y="27"/>
                </a:lnTo>
                <a:lnTo>
                  <a:pt x="46" y="21"/>
                </a:lnTo>
                <a:lnTo>
                  <a:pt x="43" y="10"/>
                </a:lnTo>
                <a:lnTo>
                  <a:pt x="46" y="0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079" name="Freeform 31"/>
          <p:cNvSpPr>
            <a:spLocks/>
          </p:cNvSpPr>
          <p:nvPr/>
        </p:nvSpPr>
        <p:spPr bwMode="auto">
          <a:xfrm>
            <a:off x="2813050" y="1981200"/>
            <a:ext cx="44450" cy="14288"/>
          </a:xfrm>
          <a:custGeom>
            <a:avLst/>
            <a:gdLst>
              <a:gd name="T0" fmla="*/ 0 w 83"/>
              <a:gd name="T1" fmla="*/ 21 h 37"/>
              <a:gd name="T2" fmla="*/ 16 w 83"/>
              <a:gd name="T3" fmla="*/ 31 h 37"/>
              <a:gd name="T4" fmla="*/ 31 w 83"/>
              <a:gd name="T5" fmla="*/ 33 h 37"/>
              <a:gd name="T6" fmla="*/ 49 w 83"/>
              <a:gd name="T7" fmla="*/ 37 h 37"/>
              <a:gd name="T8" fmla="*/ 61 w 83"/>
              <a:gd name="T9" fmla="*/ 33 h 37"/>
              <a:gd name="T10" fmla="*/ 74 w 83"/>
              <a:gd name="T11" fmla="*/ 31 h 37"/>
              <a:gd name="T12" fmla="*/ 83 w 83"/>
              <a:gd name="T13" fmla="*/ 21 h 37"/>
              <a:gd name="T14" fmla="*/ 83 w 83"/>
              <a:gd name="T15" fmla="*/ 8 h 37"/>
              <a:gd name="T16" fmla="*/ 74 w 83"/>
              <a:gd name="T17" fmla="*/ 4 h 37"/>
              <a:gd name="T18" fmla="*/ 61 w 83"/>
              <a:gd name="T19" fmla="*/ 0 h 37"/>
              <a:gd name="T20" fmla="*/ 47 w 83"/>
              <a:gd name="T21" fmla="*/ 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3" h="37">
                <a:moveTo>
                  <a:pt x="0" y="21"/>
                </a:moveTo>
                <a:lnTo>
                  <a:pt x="16" y="31"/>
                </a:lnTo>
                <a:lnTo>
                  <a:pt x="31" y="33"/>
                </a:lnTo>
                <a:lnTo>
                  <a:pt x="49" y="37"/>
                </a:lnTo>
                <a:lnTo>
                  <a:pt x="61" y="33"/>
                </a:lnTo>
                <a:lnTo>
                  <a:pt x="74" y="31"/>
                </a:lnTo>
                <a:lnTo>
                  <a:pt x="83" y="21"/>
                </a:lnTo>
                <a:lnTo>
                  <a:pt x="83" y="8"/>
                </a:lnTo>
                <a:lnTo>
                  <a:pt x="74" y="4"/>
                </a:lnTo>
                <a:lnTo>
                  <a:pt x="61" y="0"/>
                </a:lnTo>
                <a:lnTo>
                  <a:pt x="47" y="4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080" name="Freeform 32"/>
          <p:cNvSpPr>
            <a:spLocks/>
          </p:cNvSpPr>
          <p:nvPr/>
        </p:nvSpPr>
        <p:spPr bwMode="auto">
          <a:xfrm>
            <a:off x="2801938" y="2012950"/>
            <a:ext cx="19050" cy="20638"/>
          </a:xfrm>
          <a:custGeom>
            <a:avLst/>
            <a:gdLst>
              <a:gd name="T0" fmla="*/ 37 w 37"/>
              <a:gd name="T1" fmla="*/ 0 h 53"/>
              <a:gd name="T2" fmla="*/ 21 w 37"/>
              <a:gd name="T3" fmla="*/ 8 h 53"/>
              <a:gd name="T4" fmla="*/ 9 w 37"/>
              <a:gd name="T5" fmla="*/ 20 h 53"/>
              <a:gd name="T6" fmla="*/ 3 w 37"/>
              <a:gd name="T7" fmla="*/ 37 h 53"/>
              <a:gd name="T8" fmla="*/ 0 w 37"/>
              <a:gd name="T9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53">
                <a:moveTo>
                  <a:pt x="37" y="0"/>
                </a:moveTo>
                <a:lnTo>
                  <a:pt x="21" y="8"/>
                </a:lnTo>
                <a:lnTo>
                  <a:pt x="9" y="20"/>
                </a:lnTo>
                <a:lnTo>
                  <a:pt x="3" y="37"/>
                </a:lnTo>
                <a:lnTo>
                  <a:pt x="0" y="53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081" name="Freeform 33"/>
          <p:cNvSpPr>
            <a:spLocks/>
          </p:cNvSpPr>
          <p:nvPr/>
        </p:nvSpPr>
        <p:spPr bwMode="auto">
          <a:xfrm>
            <a:off x="2844800" y="1962150"/>
            <a:ext cx="17463" cy="17463"/>
          </a:xfrm>
          <a:custGeom>
            <a:avLst/>
            <a:gdLst>
              <a:gd name="T0" fmla="*/ 0 w 31"/>
              <a:gd name="T1" fmla="*/ 0 h 42"/>
              <a:gd name="T2" fmla="*/ 16 w 31"/>
              <a:gd name="T3" fmla="*/ 42 h 42"/>
              <a:gd name="T4" fmla="*/ 16 w 31"/>
              <a:gd name="T5" fmla="*/ 29 h 42"/>
              <a:gd name="T6" fmla="*/ 22 w 31"/>
              <a:gd name="T7" fmla="*/ 27 h 42"/>
              <a:gd name="T8" fmla="*/ 31 w 31"/>
              <a:gd name="T9" fmla="*/ 27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42">
                <a:moveTo>
                  <a:pt x="0" y="0"/>
                </a:moveTo>
                <a:lnTo>
                  <a:pt x="16" y="42"/>
                </a:lnTo>
                <a:lnTo>
                  <a:pt x="16" y="29"/>
                </a:lnTo>
                <a:lnTo>
                  <a:pt x="22" y="27"/>
                </a:lnTo>
                <a:lnTo>
                  <a:pt x="31" y="27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082" name="Freeform 34"/>
          <p:cNvSpPr>
            <a:spLocks/>
          </p:cNvSpPr>
          <p:nvPr/>
        </p:nvSpPr>
        <p:spPr bwMode="auto">
          <a:xfrm>
            <a:off x="2859088" y="1974850"/>
            <a:ext cx="6350" cy="6350"/>
          </a:xfrm>
          <a:custGeom>
            <a:avLst/>
            <a:gdLst>
              <a:gd name="T0" fmla="*/ 3 w 12"/>
              <a:gd name="T1" fmla="*/ 13 h 15"/>
              <a:gd name="T2" fmla="*/ 0 w 12"/>
              <a:gd name="T3" fmla="*/ 9 h 15"/>
              <a:gd name="T4" fmla="*/ 0 w 12"/>
              <a:gd name="T5" fmla="*/ 3 h 15"/>
              <a:gd name="T6" fmla="*/ 0 w 12"/>
              <a:gd name="T7" fmla="*/ 0 h 15"/>
              <a:gd name="T8" fmla="*/ 6 w 12"/>
              <a:gd name="T9" fmla="*/ 0 h 15"/>
              <a:gd name="T10" fmla="*/ 9 w 12"/>
              <a:gd name="T11" fmla="*/ 3 h 15"/>
              <a:gd name="T12" fmla="*/ 12 w 12"/>
              <a:gd name="T13" fmla="*/ 6 h 15"/>
              <a:gd name="T14" fmla="*/ 12 w 12"/>
              <a:gd name="T15" fmla="*/ 9 h 15"/>
              <a:gd name="T16" fmla="*/ 12 w 12"/>
              <a:gd name="T17" fmla="*/ 13 h 15"/>
              <a:gd name="T18" fmla="*/ 12 w 12"/>
              <a:gd name="T19" fmla="*/ 15 h 15"/>
              <a:gd name="T20" fmla="*/ 9 w 12"/>
              <a:gd name="T21" fmla="*/ 15 h 15"/>
              <a:gd name="T22" fmla="*/ 3 w 12"/>
              <a:gd name="T23" fmla="*/ 1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" h="15">
                <a:moveTo>
                  <a:pt x="3" y="13"/>
                </a:moveTo>
                <a:lnTo>
                  <a:pt x="0" y="9"/>
                </a:lnTo>
                <a:lnTo>
                  <a:pt x="0" y="3"/>
                </a:lnTo>
                <a:lnTo>
                  <a:pt x="0" y="0"/>
                </a:lnTo>
                <a:lnTo>
                  <a:pt x="6" y="0"/>
                </a:lnTo>
                <a:lnTo>
                  <a:pt x="9" y="3"/>
                </a:lnTo>
                <a:lnTo>
                  <a:pt x="12" y="6"/>
                </a:lnTo>
                <a:lnTo>
                  <a:pt x="12" y="9"/>
                </a:lnTo>
                <a:lnTo>
                  <a:pt x="12" y="13"/>
                </a:lnTo>
                <a:lnTo>
                  <a:pt x="12" y="15"/>
                </a:lnTo>
                <a:lnTo>
                  <a:pt x="9" y="15"/>
                </a:lnTo>
                <a:lnTo>
                  <a:pt x="3" y="13"/>
                </a:lnTo>
                <a:close/>
              </a:path>
            </a:pathLst>
          </a:custGeom>
          <a:solidFill>
            <a:srgbClr val="C0804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4083" name="Freeform 35"/>
          <p:cNvSpPr>
            <a:spLocks/>
          </p:cNvSpPr>
          <p:nvPr/>
        </p:nvSpPr>
        <p:spPr bwMode="auto">
          <a:xfrm>
            <a:off x="2863850" y="1954213"/>
            <a:ext cx="20638" cy="26987"/>
          </a:xfrm>
          <a:custGeom>
            <a:avLst/>
            <a:gdLst>
              <a:gd name="T0" fmla="*/ 39 w 39"/>
              <a:gd name="T1" fmla="*/ 68 h 68"/>
              <a:gd name="T2" fmla="*/ 39 w 39"/>
              <a:gd name="T3" fmla="*/ 47 h 68"/>
              <a:gd name="T4" fmla="*/ 30 w 39"/>
              <a:gd name="T5" fmla="*/ 26 h 68"/>
              <a:gd name="T6" fmla="*/ 15 w 39"/>
              <a:gd name="T7" fmla="*/ 24 h 68"/>
              <a:gd name="T8" fmla="*/ 0 w 39"/>
              <a:gd name="T9" fmla="*/ 14 h 68"/>
              <a:gd name="T10" fmla="*/ 0 w 39"/>
              <a:gd name="T11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" h="68">
                <a:moveTo>
                  <a:pt x="39" y="68"/>
                </a:moveTo>
                <a:lnTo>
                  <a:pt x="39" y="47"/>
                </a:lnTo>
                <a:lnTo>
                  <a:pt x="30" y="26"/>
                </a:lnTo>
                <a:lnTo>
                  <a:pt x="15" y="24"/>
                </a:lnTo>
                <a:lnTo>
                  <a:pt x="0" y="14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084" name="Freeform 36"/>
          <p:cNvSpPr>
            <a:spLocks/>
          </p:cNvSpPr>
          <p:nvPr/>
        </p:nvSpPr>
        <p:spPr bwMode="auto">
          <a:xfrm>
            <a:off x="2833688" y="1993900"/>
            <a:ext cx="30162" cy="25400"/>
          </a:xfrm>
          <a:custGeom>
            <a:avLst/>
            <a:gdLst>
              <a:gd name="T0" fmla="*/ 28 w 55"/>
              <a:gd name="T1" fmla="*/ 62 h 65"/>
              <a:gd name="T2" fmla="*/ 19 w 55"/>
              <a:gd name="T3" fmla="*/ 65 h 65"/>
              <a:gd name="T4" fmla="*/ 7 w 55"/>
              <a:gd name="T5" fmla="*/ 65 h 65"/>
              <a:gd name="T6" fmla="*/ 0 w 55"/>
              <a:gd name="T7" fmla="*/ 56 h 65"/>
              <a:gd name="T8" fmla="*/ 0 w 55"/>
              <a:gd name="T9" fmla="*/ 42 h 65"/>
              <a:gd name="T10" fmla="*/ 9 w 55"/>
              <a:gd name="T11" fmla="*/ 35 h 65"/>
              <a:gd name="T12" fmla="*/ 28 w 55"/>
              <a:gd name="T13" fmla="*/ 25 h 65"/>
              <a:gd name="T14" fmla="*/ 39 w 55"/>
              <a:gd name="T15" fmla="*/ 16 h 65"/>
              <a:gd name="T16" fmla="*/ 49 w 55"/>
              <a:gd name="T17" fmla="*/ 13 h 65"/>
              <a:gd name="T18" fmla="*/ 55 w 55"/>
              <a:gd name="T19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65">
                <a:moveTo>
                  <a:pt x="28" y="62"/>
                </a:moveTo>
                <a:lnTo>
                  <a:pt x="19" y="65"/>
                </a:lnTo>
                <a:lnTo>
                  <a:pt x="7" y="65"/>
                </a:lnTo>
                <a:lnTo>
                  <a:pt x="0" y="56"/>
                </a:lnTo>
                <a:lnTo>
                  <a:pt x="0" y="42"/>
                </a:lnTo>
                <a:lnTo>
                  <a:pt x="9" y="35"/>
                </a:lnTo>
                <a:lnTo>
                  <a:pt x="28" y="25"/>
                </a:lnTo>
                <a:lnTo>
                  <a:pt x="39" y="16"/>
                </a:lnTo>
                <a:lnTo>
                  <a:pt x="49" y="13"/>
                </a:lnTo>
                <a:lnTo>
                  <a:pt x="55" y="0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085" name="Line 37"/>
          <p:cNvSpPr>
            <a:spLocks noChangeShapeType="1"/>
          </p:cNvSpPr>
          <p:nvPr/>
        </p:nvSpPr>
        <p:spPr bwMode="auto">
          <a:xfrm flipH="1" flipV="1">
            <a:off x="2809875" y="2022475"/>
            <a:ext cx="30163" cy="17463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086" name="Freeform 38"/>
          <p:cNvSpPr>
            <a:spLocks/>
          </p:cNvSpPr>
          <p:nvPr/>
        </p:nvSpPr>
        <p:spPr bwMode="auto">
          <a:xfrm>
            <a:off x="2759075" y="1884363"/>
            <a:ext cx="169863" cy="87312"/>
          </a:xfrm>
          <a:custGeom>
            <a:avLst/>
            <a:gdLst>
              <a:gd name="T0" fmla="*/ 11 w 322"/>
              <a:gd name="T1" fmla="*/ 220 h 220"/>
              <a:gd name="T2" fmla="*/ 33 w 322"/>
              <a:gd name="T3" fmla="*/ 210 h 220"/>
              <a:gd name="T4" fmla="*/ 45 w 322"/>
              <a:gd name="T5" fmla="*/ 193 h 220"/>
              <a:gd name="T6" fmla="*/ 51 w 322"/>
              <a:gd name="T7" fmla="*/ 170 h 220"/>
              <a:gd name="T8" fmla="*/ 57 w 322"/>
              <a:gd name="T9" fmla="*/ 147 h 220"/>
              <a:gd name="T10" fmla="*/ 63 w 322"/>
              <a:gd name="T11" fmla="*/ 135 h 220"/>
              <a:gd name="T12" fmla="*/ 79 w 322"/>
              <a:gd name="T13" fmla="*/ 125 h 220"/>
              <a:gd name="T14" fmla="*/ 90 w 322"/>
              <a:gd name="T15" fmla="*/ 118 h 220"/>
              <a:gd name="T16" fmla="*/ 106 w 322"/>
              <a:gd name="T17" fmla="*/ 122 h 220"/>
              <a:gd name="T18" fmla="*/ 118 w 322"/>
              <a:gd name="T19" fmla="*/ 131 h 220"/>
              <a:gd name="T20" fmla="*/ 124 w 322"/>
              <a:gd name="T21" fmla="*/ 151 h 220"/>
              <a:gd name="T22" fmla="*/ 120 w 322"/>
              <a:gd name="T23" fmla="*/ 170 h 220"/>
              <a:gd name="T24" fmla="*/ 109 w 322"/>
              <a:gd name="T25" fmla="*/ 201 h 220"/>
              <a:gd name="T26" fmla="*/ 133 w 322"/>
              <a:gd name="T27" fmla="*/ 207 h 220"/>
              <a:gd name="T28" fmla="*/ 136 w 322"/>
              <a:gd name="T29" fmla="*/ 193 h 220"/>
              <a:gd name="T30" fmla="*/ 151 w 322"/>
              <a:gd name="T31" fmla="*/ 180 h 220"/>
              <a:gd name="T32" fmla="*/ 161 w 322"/>
              <a:gd name="T33" fmla="*/ 168 h 220"/>
              <a:gd name="T34" fmla="*/ 167 w 322"/>
              <a:gd name="T35" fmla="*/ 154 h 220"/>
              <a:gd name="T36" fmla="*/ 170 w 322"/>
              <a:gd name="T37" fmla="*/ 141 h 220"/>
              <a:gd name="T38" fmla="*/ 176 w 322"/>
              <a:gd name="T39" fmla="*/ 147 h 220"/>
              <a:gd name="T40" fmla="*/ 188 w 322"/>
              <a:gd name="T41" fmla="*/ 151 h 220"/>
              <a:gd name="T42" fmla="*/ 200 w 322"/>
              <a:gd name="T43" fmla="*/ 154 h 220"/>
              <a:gd name="T44" fmla="*/ 209 w 322"/>
              <a:gd name="T45" fmla="*/ 151 h 220"/>
              <a:gd name="T46" fmla="*/ 215 w 322"/>
              <a:gd name="T47" fmla="*/ 151 h 220"/>
              <a:gd name="T48" fmla="*/ 224 w 322"/>
              <a:gd name="T49" fmla="*/ 160 h 220"/>
              <a:gd name="T50" fmla="*/ 233 w 322"/>
              <a:gd name="T51" fmla="*/ 177 h 220"/>
              <a:gd name="T52" fmla="*/ 249 w 322"/>
              <a:gd name="T53" fmla="*/ 191 h 220"/>
              <a:gd name="T54" fmla="*/ 261 w 322"/>
              <a:gd name="T55" fmla="*/ 197 h 220"/>
              <a:gd name="T56" fmla="*/ 276 w 322"/>
              <a:gd name="T57" fmla="*/ 203 h 220"/>
              <a:gd name="T58" fmla="*/ 294 w 322"/>
              <a:gd name="T59" fmla="*/ 207 h 220"/>
              <a:gd name="T60" fmla="*/ 310 w 322"/>
              <a:gd name="T61" fmla="*/ 203 h 220"/>
              <a:gd name="T62" fmla="*/ 319 w 322"/>
              <a:gd name="T63" fmla="*/ 187 h 220"/>
              <a:gd name="T64" fmla="*/ 322 w 322"/>
              <a:gd name="T65" fmla="*/ 170 h 220"/>
              <a:gd name="T66" fmla="*/ 319 w 322"/>
              <a:gd name="T67" fmla="*/ 158 h 220"/>
              <a:gd name="T68" fmla="*/ 310 w 322"/>
              <a:gd name="T69" fmla="*/ 137 h 220"/>
              <a:gd name="T70" fmla="*/ 306 w 322"/>
              <a:gd name="T71" fmla="*/ 118 h 220"/>
              <a:gd name="T72" fmla="*/ 301 w 322"/>
              <a:gd name="T73" fmla="*/ 108 h 220"/>
              <a:gd name="T74" fmla="*/ 285 w 322"/>
              <a:gd name="T75" fmla="*/ 93 h 220"/>
              <a:gd name="T76" fmla="*/ 270 w 322"/>
              <a:gd name="T77" fmla="*/ 89 h 220"/>
              <a:gd name="T78" fmla="*/ 258 w 322"/>
              <a:gd name="T79" fmla="*/ 85 h 220"/>
              <a:gd name="T80" fmla="*/ 249 w 322"/>
              <a:gd name="T81" fmla="*/ 85 h 220"/>
              <a:gd name="T82" fmla="*/ 236 w 322"/>
              <a:gd name="T83" fmla="*/ 62 h 220"/>
              <a:gd name="T84" fmla="*/ 218 w 322"/>
              <a:gd name="T85" fmla="*/ 43 h 220"/>
              <a:gd name="T86" fmla="*/ 191 w 322"/>
              <a:gd name="T87" fmla="*/ 23 h 220"/>
              <a:gd name="T88" fmla="*/ 154 w 322"/>
              <a:gd name="T89" fmla="*/ 6 h 220"/>
              <a:gd name="T90" fmla="*/ 118 w 322"/>
              <a:gd name="T91" fmla="*/ 0 h 220"/>
              <a:gd name="T92" fmla="*/ 93 w 322"/>
              <a:gd name="T93" fmla="*/ 4 h 220"/>
              <a:gd name="T94" fmla="*/ 88 w 322"/>
              <a:gd name="T95" fmla="*/ 10 h 220"/>
              <a:gd name="T96" fmla="*/ 81 w 322"/>
              <a:gd name="T97" fmla="*/ 20 h 220"/>
              <a:gd name="T98" fmla="*/ 66 w 322"/>
              <a:gd name="T99" fmla="*/ 29 h 220"/>
              <a:gd name="T100" fmla="*/ 51 w 322"/>
              <a:gd name="T101" fmla="*/ 39 h 220"/>
              <a:gd name="T102" fmla="*/ 36 w 322"/>
              <a:gd name="T103" fmla="*/ 46 h 220"/>
              <a:gd name="T104" fmla="*/ 27 w 322"/>
              <a:gd name="T105" fmla="*/ 56 h 220"/>
              <a:gd name="T106" fmla="*/ 20 w 322"/>
              <a:gd name="T107" fmla="*/ 72 h 220"/>
              <a:gd name="T108" fmla="*/ 11 w 322"/>
              <a:gd name="T109" fmla="*/ 85 h 220"/>
              <a:gd name="T110" fmla="*/ 11 w 322"/>
              <a:gd name="T111" fmla="*/ 102 h 220"/>
              <a:gd name="T112" fmla="*/ 6 w 322"/>
              <a:gd name="T113" fmla="*/ 122 h 220"/>
              <a:gd name="T114" fmla="*/ 2 w 322"/>
              <a:gd name="T115" fmla="*/ 141 h 220"/>
              <a:gd name="T116" fmla="*/ 0 w 322"/>
              <a:gd name="T117" fmla="*/ 168 h 220"/>
              <a:gd name="T118" fmla="*/ 0 w 322"/>
              <a:gd name="T119" fmla="*/ 187 h 220"/>
              <a:gd name="T120" fmla="*/ 6 w 322"/>
              <a:gd name="T121" fmla="*/ 207 h 220"/>
              <a:gd name="T122" fmla="*/ 11 w 322"/>
              <a:gd name="T123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22" h="220">
                <a:moveTo>
                  <a:pt x="11" y="220"/>
                </a:moveTo>
                <a:lnTo>
                  <a:pt x="33" y="210"/>
                </a:lnTo>
                <a:lnTo>
                  <a:pt x="45" y="193"/>
                </a:lnTo>
                <a:lnTo>
                  <a:pt x="51" y="170"/>
                </a:lnTo>
                <a:lnTo>
                  <a:pt x="57" y="147"/>
                </a:lnTo>
                <a:lnTo>
                  <a:pt x="63" y="135"/>
                </a:lnTo>
                <a:lnTo>
                  <a:pt x="79" y="125"/>
                </a:lnTo>
                <a:lnTo>
                  <a:pt x="90" y="118"/>
                </a:lnTo>
                <a:lnTo>
                  <a:pt x="106" y="122"/>
                </a:lnTo>
                <a:lnTo>
                  <a:pt x="118" y="131"/>
                </a:lnTo>
                <a:lnTo>
                  <a:pt x="124" y="151"/>
                </a:lnTo>
                <a:lnTo>
                  <a:pt x="120" y="170"/>
                </a:lnTo>
                <a:lnTo>
                  <a:pt x="109" y="201"/>
                </a:lnTo>
                <a:lnTo>
                  <a:pt x="133" y="207"/>
                </a:lnTo>
                <a:lnTo>
                  <a:pt x="136" y="193"/>
                </a:lnTo>
                <a:lnTo>
                  <a:pt x="151" y="180"/>
                </a:lnTo>
                <a:lnTo>
                  <a:pt x="161" y="168"/>
                </a:lnTo>
                <a:lnTo>
                  <a:pt x="167" y="154"/>
                </a:lnTo>
                <a:lnTo>
                  <a:pt x="170" y="141"/>
                </a:lnTo>
                <a:lnTo>
                  <a:pt x="176" y="147"/>
                </a:lnTo>
                <a:lnTo>
                  <a:pt x="188" y="151"/>
                </a:lnTo>
                <a:lnTo>
                  <a:pt x="200" y="154"/>
                </a:lnTo>
                <a:lnTo>
                  <a:pt x="209" y="151"/>
                </a:lnTo>
                <a:lnTo>
                  <a:pt x="215" y="151"/>
                </a:lnTo>
                <a:lnTo>
                  <a:pt x="224" y="160"/>
                </a:lnTo>
                <a:lnTo>
                  <a:pt x="233" y="177"/>
                </a:lnTo>
                <a:lnTo>
                  <a:pt x="249" y="191"/>
                </a:lnTo>
                <a:lnTo>
                  <a:pt x="261" y="197"/>
                </a:lnTo>
                <a:lnTo>
                  <a:pt x="276" y="203"/>
                </a:lnTo>
                <a:lnTo>
                  <a:pt x="294" y="207"/>
                </a:lnTo>
                <a:lnTo>
                  <a:pt x="310" y="203"/>
                </a:lnTo>
                <a:lnTo>
                  <a:pt x="319" y="187"/>
                </a:lnTo>
                <a:lnTo>
                  <a:pt x="322" y="170"/>
                </a:lnTo>
                <a:lnTo>
                  <a:pt x="319" y="158"/>
                </a:lnTo>
                <a:lnTo>
                  <a:pt x="310" y="137"/>
                </a:lnTo>
                <a:lnTo>
                  <a:pt x="306" y="118"/>
                </a:lnTo>
                <a:lnTo>
                  <a:pt x="301" y="108"/>
                </a:lnTo>
                <a:lnTo>
                  <a:pt x="285" y="93"/>
                </a:lnTo>
                <a:lnTo>
                  <a:pt x="270" y="89"/>
                </a:lnTo>
                <a:lnTo>
                  <a:pt x="258" y="85"/>
                </a:lnTo>
                <a:lnTo>
                  <a:pt x="249" y="85"/>
                </a:lnTo>
                <a:lnTo>
                  <a:pt x="236" y="62"/>
                </a:lnTo>
                <a:lnTo>
                  <a:pt x="218" y="43"/>
                </a:lnTo>
                <a:lnTo>
                  <a:pt x="191" y="23"/>
                </a:lnTo>
                <a:lnTo>
                  <a:pt x="154" y="6"/>
                </a:lnTo>
                <a:lnTo>
                  <a:pt x="118" y="0"/>
                </a:lnTo>
                <a:lnTo>
                  <a:pt x="93" y="4"/>
                </a:lnTo>
                <a:lnTo>
                  <a:pt x="88" y="10"/>
                </a:lnTo>
                <a:lnTo>
                  <a:pt x="81" y="20"/>
                </a:lnTo>
                <a:lnTo>
                  <a:pt x="66" y="29"/>
                </a:lnTo>
                <a:lnTo>
                  <a:pt x="51" y="39"/>
                </a:lnTo>
                <a:lnTo>
                  <a:pt x="36" y="46"/>
                </a:lnTo>
                <a:lnTo>
                  <a:pt x="27" y="56"/>
                </a:lnTo>
                <a:lnTo>
                  <a:pt x="20" y="72"/>
                </a:lnTo>
                <a:lnTo>
                  <a:pt x="11" y="85"/>
                </a:lnTo>
                <a:lnTo>
                  <a:pt x="11" y="102"/>
                </a:lnTo>
                <a:lnTo>
                  <a:pt x="6" y="122"/>
                </a:lnTo>
                <a:lnTo>
                  <a:pt x="2" y="141"/>
                </a:lnTo>
                <a:lnTo>
                  <a:pt x="0" y="168"/>
                </a:lnTo>
                <a:lnTo>
                  <a:pt x="0" y="187"/>
                </a:lnTo>
                <a:lnTo>
                  <a:pt x="6" y="207"/>
                </a:lnTo>
                <a:lnTo>
                  <a:pt x="11" y="220"/>
                </a:lnTo>
                <a:close/>
              </a:path>
            </a:pathLst>
          </a:custGeom>
          <a:solidFill>
            <a:srgbClr val="A0A0A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4087" name="Freeform 39"/>
          <p:cNvSpPr>
            <a:spLocks/>
          </p:cNvSpPr>
          <p:nvPr/>
        </p:nvSpPr>
        <p:spPr bwMode="auto">
          <a:xfrm>
            <a:off x="2171700" y="2557463"/>
            <a:ext cx="314325" cy="58737"/>
          </a:xfrm>
          <a:custGeom>
            <a:avLst/>
            <a:gdLst>
              <a:gd name="T0" fmla="*/ 283 w 593"/>
              <a:gd name="T1" fmla="*/ 0 h 150"/>
              <a:gd name="T2" fmla="*/ 320 w 593"/>
              <a:gd name="T3" fmla="*/ 6 h 150"/>
              <a:gd name="T4" fmla="*/ 350 w 593"/>
              <a:gd name="T5" fmla="*/ 19 h 150"/>
              <a:gd name="T6" fmla="*/ 383 w 593"/>
              <a:gd name="T7" fmla="*/ 35 h 150"/>
              <a:gd name="T8" fmla="*/ 432 w 593"/>
              <a:gd name="T9" fmla="*/ 49 h 150"/>
              <a:gd name="T10" fmla="*/ 465 w 593"/>
              <a:gd name="T11" fmla="*/ 49 h 150"/>
              <a:gd name="T12" fmla="*/ 511 w 593"/>
              <a:gd name="T13" fmla="*/ 58 h 150"/>
              <a:gd name="T14" fmla="*/ 547 w 593"/>
              <a:gd name="T15" fmla="*/ 72 h 150"/>
              <a:gd name="T16" fmla="*/ 590 w 593"/>
              <a:gd name="T17" fmla="*/ 87 h 150"/>
              <a:gd name="T18" fmla="*/ 593 w 593"/>
              <a:gd name="T19" fmla="*/ 110 h 150"/>
              <a:gd name="T20" fmla="*/ 574 w 593"/>
              <a:gd name="T21" fmla="*/ 133 h 150"/>
              <a:gd name="T22" fmla="*/ 541 w 593"/>
              <a:gd name="T23" fmla="*/ 147 h 150"/>
              <a:gd name="T24" fmla="*/ 499 w 593"/>
              <a:gd name="T25" fmla="*/ 150 h 150"/>
              <a:gd name="T26" fmla="*/ 352 w 593"/>
              <a:gd name="T27" fmla="*/ 150 h 150"/>
              <a:gd name="T28" fmla="*/ 298 w 593"/>
              <a:gd name="T29" fmla="*/ 147 h 150"/>
              <a:gd name="T30" fmla="*/ 247 w 593"/>
              <a:gd name="T31" fmla="*/ 143 h 150"/>
              <a:gd name="T32" fmla="*/ 195 w 593"/>
              <a:gd name="T33" fmla="*/ 127 h 150"/>
              <a:gd name="T34" fmla="*/ 168 w 593"/>
              <a:gd name="T35" fmla="*/ 120 h 150"/>
              <a:gd name="T36" fmla="*/ 168 w 593"/>
              <a:gd name="T37" fmla="*/ 141 h 150"/>
              <a:gd name="T38" fmla="*/ 34 w 593"/>
              <a:gd name="T39" fmla="*/ 141 h 150"/>
              <a:gd name="T40" fmla="*/ 16 w 593"/>
              <a:gd name="T41" fmla="*/ 120 h 150"/>
              <a:gd name="T42" fmla="*/ 3 w 593"/>
              <a:gd name="T43" fmla="*/ 87 h 150"/>
              <a:gd name="T44" fmla="*/ 0 w 593"/>
              <a:gd name="T45" fmla="*/ 64 h 150"/>
              <a:gd name="T46" fmla="*/ 3 w 593"/>
              <a:gd name="T47" fmla="*/ 33 h 150"/>
              <a:gd name="T48" fmla="*/ 7 w 593"/>
              <a:gd name="T49" fmla="*/ 6 h 150"/>
              <a:gd name="T50" fmla="*/ 39 w 593"/>
              <a:gd name="T51" fmla="*/ 6 h 150"/>
              <a:gd name="T52" fmla="*/ 79 w 593"/>
              <a:gd name="T53" fmla="*/ 22 h 150"/>
              <a:gd name="T54" fmla="*/ 122 w 593"/>
              <a:gd name="T55" fmla="*/ 35 h 150"/>
              <a:gd name="T56" fmla="*/ 155 w 593"/>
              <a:gd name="T57" fmla="*/ 39 h 150"/>
              <a:gd name="T58" fmla="*/ 189 w 593"/>
              <a:gd name="T59" fmla="*/ 33 h 150"/>
              <a:gd name="T60" fmla="*/ 229 w 593"/>
              <a:gd name="T61" fmla="*/ 22 h 150"/>
              <a:gd name="T62" fmla="*/ 302 w 593"/>
              <a:gd name="T63" fmla="*/ 33 h 150"/>
              <a:gd name="T64" fmla="*/ 283 w 593"/>
              <a:gd name="T6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3" h="150">
                <a:moveTo>
                  <a:pt x="283" y="0"/>
                </a:moveTo>
                <a:lnTo>
                  <a:pt x="320" y="6"/>
                </a:lnTo>
                <a:lnTo>
                  <a:pt x="350" y="19"/>
                </a:lnTo>
                <a:lnTo>
                  <a:pt x="383" y="35"/>
                </a:lnTo>
                <a:lnTo>
                  <a:pt x="432" y="49"/>
                </a:lnTo>
                <a:lnTo>
                  <a:pt x="465" y="49"/>
                </a:lnTo>
                <a:lnTo>
                  <a:pt x="511" y="58"/>
                </a:lnTo>
                <a:lnTo>
                  <a:pt x="547" y="72"/>
                </a:lnTo>
                <a:lnTo>
                  <a:pt x="590" y="87"/>
                </a:lnTo>
                <a:lnTo>
                  <a:pt x="593" y="110"/>
                </a:lnTo>
                <a:lnTo>
                  <a:pt x="574" y="133"/>
                </a:lnTo>
                <a:lnTo>
                  <a:pt x="541" y="147"/>
                </a:lnTo>
                <a:lnTo>
                  <a:pt x="499" y="150"/>
                </a:lnTo>
                <a:lnTo>
                  <a:pt x="352" y="150"/>
                </a:lnTo>
                <a:lnTo>
                  <a:pt x="298" y="147"/>
                </a:lnTo>
                <a:lnTo>
                  <a:pt x="247" y="143"/>
                </a:lnTo>
                <a:lnTo>
                  <a:pt x="195" y="127"/>
                </a:lnTo>
                <a:lnTo>
                  <a:pt x="168" y="120"/>
                </a:lnTo>
                <a:lnTo>
                  <a:pt x="168" y="141"/>
                </a:lnTo>
                <a:lnTo>
                  <a:pt x="34" y="141"/>
                </a:lnTo>
                <a:lnTo>
                  <a:pt x="16" y="120"/>
                </a:lnTo>
                <a:lnTo>
                  <a:pt x="3" y="87"/>
                </a:lnTo>
                <a:lnTo>
                  <a:pt x="0" y="64"/>
                </a:lnTo>
                <a:lnTo>
                  <a:pt x="3" y="33"/>
                </a:lnTo>
                <a:lnTo>
                  <a:pt x="7" y="6"/>
                </a:lnTo>
                <a:lnTo>
                  <a:pt x="39" y="6"/>
                </a:lnTo>
                <a:lnTo>
                  <a:pt x="79" y="22"/>
                </a:lnTo>
                <a:lnTo>
                  <a:pt x="122" y="35"/>
                </a:lnTo>
                <a:lnTo>
                  <a:pt x="155" y="39"/>
                </a:lnTo>
                <a:lnTo>
                  <a:pt x="189" y="33"/>
                </a:lnTo>
                <a:lnTo>
                  <a:pt x="229" y="22"/>
                </a:lnTo>
                <a:lnTo>
                  <a:pt x="302" y="33"/>
                </a:lnTo>
                <a:lnTo>
                  <a:pt x="283" y="0"/>
                </a:lnTo>
                <a:close/>
              </a:path>
            </a:pathLst>
          </a:custGeom>
          <a:solidFill>
            <a:srgbClr val="60606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4088" name="Freeform 40"/>
          <p:cNvSpPr>
            <a:spLocks/>
          </p:cNvSpPr>
          <p:nvPr/>
        </p:nvSpPr>
        <p:spPr bwMode="auto">
          <a:xfrm>
            <a:off x="2174875" y="2576513"/>
            <a:ext cx="314325" cy="60325"/>
          </a:xfrm>
          <a:custGeom>
            <a:avLst/>
            <a:gdLst>
              <a:gd name="T0" fmla="*/ 282 w 592"/>
              <a:gd name="T1" fmla="*/ 0 h 150"/>
              <a:gd name="T2" fmla="*/ 322 w 592"/>
              <a:gd name="T3" fmla="*/ 6 h 150"/>
              <a:gd name="T4" fmla="*/ 352 w 592"/>
              <a:gd name="T5" fmla="*/ 15 h 150"/>
              <a:gd name="T6" fmla="*/ 386 w 592"/>
              <a:gd name="T7" fmla="*/ 32 h 150"/>
              <a:gd name="T8" fmla="*/ 431 w 592"/>
              <a:gd name="T9" fmla="*/ 48 h 150"/>
              <a:gd name="T10" fmla="*/ 465 w 592"/>
              <a:gd name="T11" fmla="*/ 48 h 150"/>
              <a:gd name="T12" fmla="*/ 510 w 592"/>
              <a:gd name="T13" fmla="*/ 59 h 150"/>
              <a:gd name="T14" fmla="*/ 549 w 592"/>
              <a:gd name="T15" fmla="*/ 71 h 150"/>
              <a:gd name="T16" fmla="*/ 589 w 592"/>
              <a:gd name="T17" fmla="*/ 88 h 150"/>
              <a:gd name="T18" fmla="*/ 592 w 592"/>
              <a:gd name="T19" fmla="*/ 108 h 150"/>
              <a:gd name="T20" fmla="*/ 574 w 592"/>
              <a:gd name="T21" fmla="*/ 131 h 150"/>
              <a:gd name="T22" fmla="*/ 540 w 592"/>
              <a:gd name="T23" fmla="*/ 144 h 150"/>
              <a:gd name="T24" fmla="*/ 497 w 592"/>
              <a:gd name="T25" fmla="*/ 146 h 150"/>
              <a:gd name="T26" fmla="*/ 352 w 592"/>
              <a:gd name="T27" fmla="*/ 150 h 150"/>
              <a:gd name="T28" fmla="*/ 297 w 592"/>
              <a:gd name="T29" fmla="*/ 144 h 150"/>
              <a:gd name="T30" fmla="*/ 245 w 592"/>
              <a:gd name="T31" fmla="*/ 137 h 150"/>
              <a:gd name="T32" fmla="*/ 197 w 592"/>
              <a:gd name="T33" fmla="*/ 125 h 150"/>
              <a:gd name="T34" fmla="*/ 166 w 592"/>
              <a:gd name="T35" fmla="*/ 117 h 150"/>
              <a:gd name="T36" fmla="*/ 166 w 592"/>
              <a:gd name="T37" fmla="*/ 137 h 150"/>
              <a:gd name="T38" fmla="*/ 36 w 592"/>
              <a:gd name="T39" fmla="*/ 137 h 150"/>
              <a:gd name="T40" fmla="*/ 14 w 592"/>
              <a:gd name="T41" fmla="*/ 117 h 150"/>
              <a:gd name="T42" fmla="*/ 2 w 592"/>
              <a:gd name="T43" fmla="*/ 88 h 150"/>
              <a:gd name="T44" fmla="*/ 0 w 592"/>
              <a:gd name="T45" fmla="*/ 61 h 150"/>
              <a:gd name="T46" fmla="*/ 2 w 592"/>
              <a:gd name="T47" fmla="*/ 29 h 150"/>
              <a:gd name="T48" fmla="*/ 9 w 592"/>
              <a:gd name="T49" fmla="*/ 3 h 150"/>
              <a:gd name="T50" fmla="*/ 39 w 592"/>
              <a:gd name="T51" fmla="*/ 3 h 150"/>
              <a:gd name="T52" fmla="*/ 79 w 592"/>
              <a:gd name="T53" fmla="*/ 19 h 150"/>
              <a:gd name="T54" fmla="*/ 124 w 592"/>
              <a:gd name="T55" fmla="*/ 36 h 150"/>
              <a:gd name="T56" fmla="*/ 154 w 592"/>
              <a:gd name="T57" fmla="*/ 36 h 150"/>
              <a:gd name="T58" fmla="*/ 191 w 592"/>
              <a:gd name="T59" fmla="*/ 29 h 150"/>
              <a:gd name="T60" fmla="*/ 231 w 592"/>
              <a:gd name="T61" fmla="*/ 19 h 150"/>
              <a:gd name="T62" fmla="*/ 300 w 592"/>
              <a:gd name="T63" fmla="*/ 32 h 150"/>
              <a:gd name="T64" fmla="*/ 282 w 592"/>
              <a:gd name="T6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2" h="150">
                <a:moveTo>
                  <a:pt x="282" y="0"/>
                </a:moveTo>
                <a:lnTo>
                  <a:pt x="322" y="6"/>
                </a:lnTo>
                <a:lnTo>
                  <a:pt x="352" y="15"/>
                </a:lnTo>
                <a:lnTo>
                  <a:pt x="386" y="32"/>
                </a:lnTo>
                <a:lnTo>
                  <a:pt x="431" y="48"/>
                </a:lnTo>
                <a:lnTo>
                  <a:pt x="465" y="48"/>
                </a:lnTo>
                <a:lnTo>
                  <a:pt x="510" y="59"/>
                </a:lnTo>
                <a:lnTo>
                  <a:pt x="549" y="71"/>
                </a:lnTo>
                <a:lnTo>
                  <a:pt x="589" y="88"/>
                </a:lnTo>
                <a:lnTo>
                  <a:pt x="592" y="108"/>
                </a:lnTo>
                <a:lnTo>
                  <a:pt x="574" y="131"/>
                </a:lnTo>
                <a:lnTo>
                  <a:pt x="540" y="144"/>
                </a:lnTo>
                <a:lnTo>
                  <a:pt x="497" y="146"/>
                </a:lnTo>
                <a:lnTo>
                  <a:pt x="352" y="150"/>
                </a:lnTo>
                <a:lnTo>
                  <a:pt x="297" y="144"/>
                </a:lnTo>
                <a:lnTo>
                  <a:pt x="245" y="137"/>
                </a:lnTo>
                <a:lnTo>
                  <a:pt x="197" y="125"/>
                </a:lnTo>
                <a:lnTo>
                  <a:pt x="166" y="117"/>
                </a:lnTo>
                <a:lnTo>
                  <a:pt x="166" y="137"/>
                </a:lnTo>
                <a:lnTo>
                  <a:pt x="36" y="137"/>
                </a:lnTo>
                <a:lnTo>
                  <a:pt x="14" y="117"/>
                </a:lnTo>
                <a:lnTo>
                  <a:pt x="2" y="88"/>
                </a:lnTo>
                <a:lnTo>
                  <a:pt x="0" y="61"/>
                </a:lnTo>
                <a:lnTo>
                  <a:pt x="2" y="29"/>
                </a:lnTo>
                <a:lnTo>
                  <a:pt x="9" y="3"/>
                </a:lnTo>
                <a:lnTo>
                  <a:pt x="39" y="3"/>
                </a:lnTo>
                <a:lnTo>
                  <a:pt x="79" y="19"/>
                </a:lnTo>
                <a:lnTo>
                  <a:pt x="124" y="36"/>
                </a:lnTo>
                <a:lnTo>
                  <a:pt x="154" y="36"/>
                </a:lnTo>
                <a:lnTo>
                  <a:pt x="191" y="29"/>
                </a:lnTo>
                <a:lnTo>
                  <a:pt x="231" y="19"/>
                </a:lnTo>
                <a:lnTo>
                  <a:pt x="300" y="32"/>
                </a:lnTo>
                <a:lnTo>
                  <a:pt x="282" y="0"/>
                </a:lnTo>
                <a:close/>
              </a:path>
            </a:pathLst>
          </a:custGeom>
          <a:solidFill>
            <a:srgbClr val="80808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4089" name="Freeform 41"/>
          <p:cNvSpPr>
            <a:spLocks/>
          </p:cNvSpPr>
          <p:nvPr/>
        </p:nvSpPr>
        <p:spPr bwMode="auto">
          <a:xfrm>
            <a:off x="2079625" y="1863725"/>
            <a:ext cx="249238" cy="733425"/>
          </a:xfrm>
          <a:custGeom>
            <a:avLst/>
            <a:gdLst>
              <a:gd name="T0" fmla="*/ 134 w 471"/>
              <a:gd name="T1" fmla="*/ 0 h 1848"/>
              <a:gd name="T2" fmla="*/ 182 w 471"/>
              <a:gd name="T3" fmla="*/ 79 h 1848"/>
              <a:gd name="T4" fmla="*/ 221 w 471"/>
              <a:gd name="T5" fmla="*/ 154 h 1848"/>
              <a:gd name="T6" fmla="*/ 237 w 471"/>
              <a:gd name="T7" fmla="*/ 206 h 1848"/>
              <a:gd name="T8" fmla="*/ 337 w 471"/>
              <a:gd name="T9" fmla="*/ 436 h 1848"/>
              <a:gd name="T10" fmla="*/ 377 w 471"/>
              <a:gd name="T11" fmla="*/ 573 h 1848"/>
              <a:gd name="T12" fmla="*/ 384 w 471"/>
              <a:gd name="T13" fmla="*/ 704 h 1848"/>
              <a:gd name="T14" fmla="*/ 389 w 471"/>
              <a:gd name="T15" fmla="*/ 891 h 1848"/>
              <a:gd name="T16" fmla="*/ 393 w 471"/>
              <a:gd name="T17" fmla="*/ 993 h 1848"/>
              <a:gd name="T18" fmla="*/ 414 w 471"/>
              <a:gd name="T19" fmla="*/ 1074 h 1848"/>
              <a:gd name="T20" fmla="*/ 423 w 471"/>
              <a:gd name="T21" fmla="*/ 1144 h 1848"/>
              <a:gd name="T22" fmla="*/ 423 w 471"/>
              <a:gd name="T23" fmla="*/ 1209 h 1848"/>
              <a:gd name="T24" fmla="*/ 407 w 471"/>
              <a:gd name="T25" fmla="*/ 1258 h 1848"/>
              <a:gd name="T26" fmla="*/ 398 w 471"/>
              <a:gd name="T27" fmla="*/ 1317 h 1848"/>
              <a:gd name="T28" fmla="*/ 404 w 471"/>
              <a:gd name="T29" fmla="*/ 1412 h 1848"/>
              <a:gd name="T30" fmla="*/ 407 w 471"/>
              <a:gd name="T31" fmla="*/ 1576 h 1848"/>
              <a:gd name="T32" fmla="*/ 416 w 471"/>
              <a:gd name="T33" fmla="*/ 1655 h 1848"/>
              <a:gd name="T34" fmla="*/ 438 w 471"/>
              <a:gd name="T35" fmla="*/ 1726 h 1848"/>
              <a:gd name="T36" fmla="*/ 471 w 471"/>
              <a:gd name="T37" fmla="*/ 1799 h 1848"/>
              <a:gd name="T38" fmla="*/ 411 w 471"/>
              <a:gd name="T39" fmla="*/ 1822 h 1848"/>
              <a:gd name="T40" fmla="*/ 343 w 471"/>
              <a:gd name="T41" fmla="*/ 1848 h 1848"/>
              <a:gd name="T42" fmla="*/ 295 w 471"/>
              <a:gd name="T43" fmla="*/ 1842 h 1848"/>
              <a:gd name="T44" fmla="*/ 191 w 471"/>
              <a:gd name="T45" fmla="*/ 1819 h 1848"/>
              <a:gd name="T46" fmla="*/ 180 w 471"/>
              <a:gd name="T47" fmla="*/ 1730 h 1848"/>
              <a:gd name="T48" fmla="*/ 173 w 471"/>
              <a:gd name="T49" fmla="*/ 1655 h 1848"/>
              <a:gd name="T50" fmla="*/ 176 w 471"/>
              <a:gd name="T51" fmla="*/ 1602 h 1848"/>
              <a:gd name="T52" fmla="*/ 185 w 471"/>
              <a:gd name="T53" fmla="*/ 1530 h 1848"/>
              <a:gd name="T54" fmla="*/ 176 w 471"/>
              <a:gd name="T55" fmla="*/ 1464 h 1848"/>
              <a:gd name="T56" fmla="*/ 155 w 471"/>
              <a:gd name="T57" fmla="*/ 1396 h 1848"/>
              <a:gd name="T58" fmla="*/ 140 w 471"/>
              <a:gd name="T59" fmla="*/ 1350 h 1848"/>
              <a:gd name="T60" fmla="*/ 134 w 471"/>
              <a:gd name="T61" fmla="*/ 1271 h 1848"/>
              <a:gd name="T62" fmla="*/ 121 w 471"/>
              <a:gd name="T63" fmla="*/ 1229 h 1848"/>
              <a:gd name="T64" fmla="*/ 112 w 471"/>
              <a:gd name="T65" fmla="*/ 1078 h 1848"/>
              <a:gd name="T66" fmla="*/ 94 w 471"/>
              <a:gd name="T67" fmla="*/ 957 h 1848"/>
              <a:gd name="T68" fmla="*/ 82 w 471"/>
              <a:gd name="T69" fmla="*/ 864 h 1848"/>
              <a:gd name="T70" fmla="*/ 67 w 471"/>
              <a:gd name="T71" fmla="*/ 829 h 1848"/>
              <a:gd name="T72" fmla="*/ 49 w 471"/>
              <a:gd name="T73" fmla="*/ 731 h 1848"/>
              <a:gd name="T74" fmla="*/ 37 w 471"/>
              <a:gd name="T75" fmla="*/ 616 h 1848"/>
              <a:gd name="T76" fmla="*/ 42 w 471"/>
              <a:gd name="T77" fmla="*/ 511 h 1848"/>
              <a:gd name="T78" fmla="*/ 37 w 471"/>
              <a:gd name="T79" fmla="*/ 446 h 1848"/>
              <a:gd name="T80" fmla="*/ 21 w 471"/>
              <a:gd name="T81" fmla="*/ 361 h 1848"/>
              <a:gd name="T82" fmla="*/ 15 w 471"/>
              <a:gd name="T83" fmla="*/ 282 h 1848"/>
              <a:gd name="T84" fmla="*/ 10 w 471"/>
              <a:gd name="T85" fmla="*/ 189 h 1848"/>
              <a:gd name="T86" fmla="*/ 0 w 471"/>
              <a:gd name="T87" fmla="*/ 112 h 1848"/>
              <a:gd name="T88" fmla="*/ 12 w 471"/>
              <a:gd name="T89" fmla="*/ 66 h 1848"/>
              <a:gd name="T90" fmla="*/ 40 w 471"/>
              <a:gd name="T91" fmla="*/ 36 h 1848"/>
              <a:gd name="T92" fmla="*/ 80 w 471"/>
              <a:gd name="T93" fmla="*/ 10 h 1848"/>
              <a:gd name="T94" fmla="*/ 134 w 471"/>
              <a:gd name="T95" fmla="*/ 0 h 1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71" h="1848">
                <a:moveTo>
                  <a:pt x="134" y="0"/>
                </a:moveTo>
                <a:lnTo>
                  <a:pt x="182" y="79"/>
                </a:lnTo>
                <a:lnTo>
                  <a:pt x="221" y="154"/>
                </a:lnTo>
                <a:lnTo>
                  <a:pt x="237" y="206"/>
                </a:lnTo>
                <a:lnTo>
                  <a:pt x="337" y="436"/>
                </a:lnTo>
                <a:lnTo>
                  <a:pt x="377" y="573"/>
                </a:lnTo>
                <a:lnTo>
                  <a:pt x="384" y="704"/>
                </a:lnTo>
                <a:lnTo>
                  <a:pt x="389" y="891"/>
                </a:lnTo>
                <a:lnTo>
                  <a:pt x="393" y="993"/>
                </a:lnTo>
                <a:lnTo>
                  <a:pt x="414" y="1074"/>
                </a:lnTo>
                <a:lnTo>
                  <a:pt x="423" y="1144"/>
                </a:lnTo>
                <a:lnTo>
                  <a:pt x="423" y="1209"/>
                </a:lnTo>
                <a:lnTo>
                  <a:pt x="407" y="1258"/>
                </a:lnTo>
                <a:lnTo>
                  <a:pt x="398" y="1317"/>
                </a:lnTo>
                <a:lnTo>
                  <a:pt x="404" y="1412"/>
                </a:lnTo>
                <a:lnTo>
                  <a:pt x="407" y="1576"/>
                </a:lnTo>
                <a:lnTo>
                  <a:pt x="416" y="1655"/>
                </a:lnTo>
                <a:lnTo>
                  <a:pt x="438" y="1726"/>
                </a:lnTo>
                <a:lnTo>
                  <a:pt x="471" y="1799"/>
                </a:lnTo>
                <a:lnTo>
                  <a:pt x="411" y="1822"/>
                </a:lnTo>
                <a:lnTo>
                  <a:pt x="343" y="1848"/>
                </a:lnTo>
                <a:lnTo>
                  <a:pt x="295" y="1842"/>
                </a:lnTo>
                <a:lnTo>
                  <a:pt x="191" y="1819"/>
                </a:lnTo>
                <a:lnTo>
                  <a:pt x="180" y="1730"/>
                </a:lnTo>
                <a:lnTo>
                  <a:pt x="173" y="1655"/>
                </a:lnTo>
                <a:lnTo>
                  <a:pt x="176" y="1602"/>
                </a:lnTo>
                <a:lnTo>
                  <a:pt x="185" y="1530"/>
                </a:lnTo>
                <a:lnTo>
                  <a:pt x="176" y="1464"/>
                </a:lnTo>
                <a:lnTo>
                  <a:pt x="155" y="1396"/>
                </a:lnTo>
                <a:lnTo>
                  <a:pt x="140" y="1350"/>
                </a:lnTo>
                <a:lnTo>
                  <a:pt x="134" y="1271"/>
                </a:lnTo>
                <a:lnTo>
                  <a:pt x="121" y="1229"/>
                </a:lnTo>
                <a:lnTo>
                  <a:pt x="112" y="1078"/>
                </a:lnTo>
                <a:lnTo>
                  <a:pt x="94" y="957"/>
                </a:lnTo>
                <a:lnTo>
                  <a:pt x="82" y="864"/>
                </a:lnTo>
                <a:lnTo>
                  <a:pt x="67" y="829"/>
                </a:lnTo>
                <a:lnTo>
                  <a:pt x="49" y="731"/>
                </a:lnTo>
                <a:lnTo>
                  <a:pt x="37" y="616"/>
                </a:lnTo>
                <a:lnTo>
                  <a:pt x="42" y="511"/>
                </a:lnTo>
                <a:lnTo>
                  <a:pt x="37" y="446"/>
                </a:lnTo>
                <a:lnTo>
                  <a:pt x="21" y="361"/>
                </a:lnTo>
                <a:lnTo>
                  <a:pt x="15" y="282"/>
                </a:lnTo>
                <a:lnTo>
                  <a:pt x="10" y="189"/>
                </a:lnTo>
                <a:lnTo>
                  <a:pt x="0" y="112"/>
                </a:lnTo>
                <a:lnTo>
                  <a:pt x="12" y="66"/>
                </a:lnTo>
                <a:lnTo>
                  <a:pt x="40" y="36"/>
                </a:lnTo>
                <a:lnTo>
                  <a:pt x="80" y="10"/>
                </a:lnTo>
                <a:lnTo>
                  <a:pt x="134" y="0"/>
                </a:lnTo>
                <a:close/>
              </a:path>
            </a:pathLst>
          </a:custGeom>
          <a:solidFill>
            <a:srgbClr val="0000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4090" name="Freeform 42"/>
          <p:cNvSpPr>
            <a:spLocks/>
          </p:cNvSpPr>
          <p:nvPr/>
        </p:nvSpPr>
        <p:spPr bwMode="auto">
          <a:xfrm>
            <a:off x="2111375" y="2066925"/>
            <a:ext cx="61913" cy="303213"/>
          </a:xfrm>
          <a:custGeom>
            <a:avLst/>
            <a:gdLst>
              <a:gd name="T0" fmla="*/ 92 w 116"/>
              <a:gd name="T1" fmla="*/ 764 h 764"/>
              <a:gd name="T2" fmla="*/ 92 w 116"/>
              <a:gd name="T3" fmla="*/ 662 h 764"/>
              <a:gd name="T4" fmla="*/ 107 w 116"/>
              <a:gd name="T5" fmla="*/ 610 h 764"/>
              <a:gd name="T6" fmla="*/ 116 w 116"/>
              <a:gd name="T7" fmla="*/ 560 h 764"/>
              <a:gd name="T8" fmla="*/ 92 w 116"/>
              <a:gd name="T9" fmla="*/ 508 h 764"/>
              <a:gd name="T10" fmla="*/ 92 w 116"/>
              <a:gd name="T11" fmla="*/ 482 h 764"/>
              <a:gd name="T12" fmla="*/ 80 w 116"/>
              <a:gd name="T13" fmla="*/ 442 h 764"/>
              <a:gd name="T14" fmla="*/ 61 w 116"/>
              <a:gd name="T15" fmla="*/ 403 h 764"/>
              <a:gd name="T16" fmla="*/ 68 w 116"/>
              <a:gd name="T17" fmla="*/ 351 h 764"/>
              <a:gd name="T18" fmla="*/ 47 w 116"/>
              <a:gd name="T19" fmla="*/ 318 h 764"/>
              <a:gd name="T20" fmla="*/ 34 w 116"/>
              <a:gd name="T21" fmla="*/ 266 h 764"/>
              <a:gd name="T22" fmla="*/ 34 w 116"/>
              <a:gd name="T23" fmla="*/ 206 h 764"/>
              <a:gd name="T24" fmla="*/ 29 w 116"/>
              <a:gd name="T25" fmla="*/ 145 h 764"/>
              <a:gd name="T26" fmla="*/ 13 w 116"/>
              <a:gd name="T27" fmla="*/ 85 h 764"/>
              <a:gd name="T28" fmla="*/ 0 w 116"/>
              <a:gd name="T29" fmla="*/ 20 h 764"/>
              <a:gd name="T30" fmla="*/ 0 w 116"/>
              <a:gd name="T31" fmla="*/ 0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764">
                <a:moveTo>
                  <a:pt x="92" y="764"/>
                </a:moveTo>
                <a:lnTo>
                  <a:pt x="92" y="662"/>
                </a:lnTo>
                <a:lnTo>
                  <a:pt x="107" y="610"/>
                </a:lnTo>
                <a:lnTo>
                  <a:pt x="116" y="560"/>
                </a:lnTo>
                <a:lnTo>
                  <a:pt x="92" y="508"/>
                </a:lnTo>
                <a:lnTo>
                  <a:pt x="92" y="482"/>
                </a:lnTo>
                <a:lnTo>
                  <a:pt x="80" y="442"/>
                </a:lnTo>
                <a:lnTo>
                  <a:pt x="61" y="403"/>
                </a:lnTo>
                <a:lnTo>
                  <a:pt x="68" y="351"/>
                </a:lnTo>
                <a:lnTo>
                  <a:pt x="47" y="318"/>
                </a:lnTo>
                <a:lnTo>
                  <a:pt x="34" y="266"/>
                </a:lnTo>
                <a:lnTo>
                  <a:pt x="34" y="206"/>
                </a:lnTo>
                <a:lnTo>
                  <a:pt x="29" y="145"/>
                </a:lnTo>
                <a:lnTo>
                  <a:pt x="13" y="85"/>
                </a:lnTo>
                <a:lnTo>
                  <a:pt x="0" y="2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091" name="Freeform 43"/>
          <p:cNvSpPr>
            <a:spLocks/>
          </p:cNvSpPr>
          <p:nvPr/>
        </p:nvSpPr>
        <p:spPr bwMode="auto">
          <a:xfrm>
            <a:off x="2516188" y="2082800"/>
            <a:ext cx="234950" cy="106363"/>
          </a:xfrm>
          <a:custGeom>
            <a:avLst/>
            <a:gdLst>
              <a:gd name="T0" fmla="*/ 377 w 443"/>
              <a:gd name="T1" fmla="*/ 0 h 268"/>
              <a:gd name="T2" fmla="*/ 438 w 443"/>
              <a:gd name="T3" fmla="*/ 48 h 268"/>
              <a:gd name="T4" fmla="*/ 443 w 443"/>
              <a:gd name="T5" fmla="*/ 71 h 268"/>
              <a:gd name="T6" fmla="*/ 440 w 443"/>
              <a:gd name="T7" fmla="*/ 108 h 268"/>
              <a:gd name="T8" fmla="*/ 429 w 443"/>
              <a:gd name="T9" fmla="*/ 137 h 268"/>
              <a:gd name="T10" fmla="*/ 409 w 443"/>
              <a:gd name="T11" fmla="*/ 167 h 268"/>
              <a:gd name="T12" fmla="*/ 377 w 443"/>
              <a:gd name="T13" fmla="*/ 196 h 268"/>
              <a:gd name="T14" fmla="*/ 331 w 443"/>
              <a:gd name="T15" fmla="*/ 223 h 268"/>
              <a:gd name="T16" fmla="*/ 273 w 443"/>
              <a:gd name="T17" fmla="*/ 248 h 268"/>
              <a:gd name="T18" fmla="*/ 218 w 443"/>
              <a:gd name="T19" fmla="*/ 262 h 268"/>
              <a:gd name="T20" fmla="*/ 155 w 443"/>
              <a:gd name="T21" fmla="*/ 268 h 268"/>
              <a:gd name="T22" fmla="*/ 105 w 443"/>
              <a:gd name="T23" fmla="*/ 265 h 268"/>
              <a:gd name="T24" fmla="*/ 57 w 443"/>
              <a:gd name="T25" fmla="*/ 239 h 268"/>
              <a:gd name="T26" fmla="*/ 0 w 443"/>
              <a:gd name="T27" fmla="*/ 210 h 268"/>
              <a:gd name="T28" fmla="*/ 78 w 443"/>
              <a:gd name="T29" fmla="*/ 229 h 268"/>
              <a:gd name="T30" fmla="*/ 161 w 443"/>
              <a:gd name="T31" fmla="*/ 235 h 268"/>
              <a:gd name="T32" fmla="*/ 225 w 443"/>
              <a:gd name="T33" fmla="*/ 210 h 268"/>
              <a:gd name="T34" fmla="*/ 295 w 443"/>
              <a:gd name="T35" fmla="*/ 173 h 268"/>
              <a:gd name="T36" fmla="*/ 343 w 443"/>
              <a:gd name="T37" fmla="*/ 121 h 268"/>
              <a:gd name="T38" fmla="*/ 377 w 443"/>
              <a:gd name="T39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43" h="268">
                <a:moveTo>
                  <a:pt x="377" y="0"/>
                </a:moveTo>
                <a:lnTo>
                  <a:pt x="438" y="48"/>
                </a:lnTo>
                <a:lnTo>
                  <a:pt x="443" y="71"/>
                </a:lnTo>
                <a:lnTo>
                  <a:pt x="440" y="108"/>
                </a:lnTo>
                <a:lnTo>
                  <a:pt x="429" y="137"/>
                </a:lnTo>
                <a:lnTo>
                  <a:pt x="409" y="167"/>
                </a:lnTo>
                <a:lnTo>
                  <a:pt x="377" y="196"/>
                </a:lnTo>
                <a:lnTo>
                  <a:pt x="331" y="223"/>
                </a:lnTo>
                <a:lnTo>
                  <a:pt x="273" y="248"/>
                </a:lnTo>
                <a:lnTo>
                  <a:pt x="218" y="262"/>
                </a:lnTo>
                <a:lnTo>
                  <a:pt x="155" y="268"/>
                </a:lnTo>
                <a:lnTo>
                  <a:pt x="105" y="265"/>
                </a:lnTo>
                <a:lnTo>
                  <a:pt x="57" y="239"/>
                </a:lnTo>
                <a:lnTo>
                  <a:pt x="0" y="210"/>
                </a:lnTo>
                <a:lnTo>
                  <a:pt x="78" y="229"/>
                </a:lnTo>
                <a:lnTo>
                  <a:pt x="161" y="235"/>
                </a:lnTo>
                <a:lnTo>
                  <a:pt x="225" y="210"/>
                </a:lnTo>
                <a:lnTo>
                  <a:pt x="295" y="173"/>
                </a:lnTo>
                <a:lnTo>
                  <a:pt x="343" y="121"/>
                </a:lnTo>
                <a:lnTo>
                  <a:pt x="377" y="0"/>
                </a:lnTo>
                <a:close/>
              </a:path>
            </a:pathLst>
          </a:custGeom>
          <a:solidFill>
            <a:srgbClr val="00008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4092" name="Freeform 44"/>
          <p:cNvSpPr>
            <a:spLocks/>
          </p:cNvSpPr>
          <p:nvPr/>
        </p:nvSpPr>
        <p:spPr bwMode="auto">
          <a:xfrm>
            <a:off x="2668588" y="2082800"/>
            <a:ext cx="100012" cy="80963"/>
          </a:xfrm>
          <a:custGeom>
            <a:avLst/>
            <a:gdLst>
              <a:gd name="T0" fmla="*/ 146 w 189"/>
              <a:gd name="T1" fmla="*/ 6 h 202"/>
              <a:gd name="T2" fmla="*/ 177 w 189"/>
              <a:gd name="T3" fmla="*/ 0 h 202"/>
              <a:gd name="T4" fmla="*/ 186 w 189"/>
              <a:gd name="T5" fmla="*/ 13 h 202"/>
              <a:gd name="T6" fmla="*/ 189 w 189"/>
              <a:gd name="T7" fmla="*/ 32 h 202"/>
              <a:gd name="T8" fmla="*/ 180 w 189"/>
              <a:gd name="T9" fmla="*/ 59 h 202"/>
              <a:gd name="T10" fmla="*/ 161 w 189"/>
              <a:gd name="T11" fmla="*/ 71 h 202"/>
              <a:gd name="T12" fmla="*/ 137 w 189"/>
              <a:gd name="T13" fmla="*/ 75 h 202"/>
              <a:gd name="T14" fmla="*/ 116 w 189"/>
              <a:gd name="T15" fmla="*/ 134 h 202"/>
              <a:gd name="T16" fmla="*/ 64 w 189"/>
              <a:gd name="T17" fmla="*/ 170 h 202"/>
              <a:gd name="T18" fmla="*/ 30 w 189"/>
              <a:gd name="T19" fmla="*/ 193 h 202"/>
              <a:gd name="T20" fmla="*/ 0 w 189"/>
              <a:gd name="T21" fmla="*/ 202 h 202"/>
              <a:gd name="T22" fmla="*/ 39 w 189"/>
              <a:gd name="T23" fmla="*/ 157 h 202"/>
              <a:gd name="T24" fmla="*/ 64 w 189"/>
              <a:gd name="T25" fmla="*/ 127 h 202"/>
              <a:gd name="T26" fmla="*/ 85 w 189"/>
              <a:gd name="T27" fmla="*/ 94 h 202"/>
              <a:gd name="T28" fmla="*/ 119 w 189"/>
              <a:gd name="T29" fmla="*/ 48 h 202"/>
              <a:gd name="T30" fmla="*/ 128 w 189"/>
              <a:gd name="T31" fmla="*/ 38 h 202"/>
              <a:gd name="T32" fmla="*/ 134 w 189"/>
              <a:gd name="T33" fmla="*/ 29 h 202"/>
              <a:gd name="T34" fmla="*/ 137 w 189"/>
              <a:gd name="T35" fmla="*/ 19 h 202"/>
              <a:gd name="T36" fmla="*/ 146 w 189"/>
              <a:gd name="T37" fmla="*/ 6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9" h="202">
                <a:moveTo>
                  <a:pt x="146" y="6"/>
                </a:moveTo>
                <a:lnTo>
                  <a:pt x="177" y="0"/>
                </a:lnTo>
                <a:lnTo>
                  <a:pt x="186" y="13"/>
                </a:lnTo>
                <a:lnTo>
                  <a:pt x="189" y="32"/>
                </a:lnTo>
                <a:lnTo>
                  <a:pt x="180" y="59"/>
                </a:lnTo>
                <a:lnTo>
                  <a:pt x="161" y="71"/>
                </a:lnTo>
                <a:lnTo>
                  <a:pt x="137" y="75"/>
                </a:lnTo>
                <a:lnTo>
                  <a:pt x="116" y="134"/>
                </a:lnTo>
                <a:lnTo>
                  <a:pt x="64" y="170"/>
                </a:lnTo>
                <a:lnTo>
                  <a:pt x="30" y="193"/>
                </a:lnTo>
                <a:lnTo>
                  <a:pt x="0" y="202"/>
                </a:lnTo>
                <a:lnTo>
                  <a:pt x="39" y="157"/>
                </a:lnTo>
                <a:lnTo>
                  <a:pt x="64" y="127"/>
                </a:lnTo>
                <a:lnTo>
                  <a:pt x="85" y="94"/>
                </a:lnTo>
                <a:lnTo>
                  <a:pt x="119" y="48"/>
                </a:lnTo>
                <a:lnTo>
                  <a:pt x="128" y="38"/>
                </a:lnTo>
                <a:lnTo>
                  <a:pt x="134" y="29"/>
                </a:lnTo>
                <a:lnTo>
                  <a:pt x="137" y="19"/>
                </a:lnTo>
                <a:lnTo>
                  <a:pt x="146" y="6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4093" name="Freeform 45"/>
          <p:cNvSpPr>
            <a:spLocks/>
          </p:cNvSpPr>
          <p:nvPr/>
        </p:nvSpPr>
        <p:spPr bwMode="auto">
          <a:xfrm>
            <a:off x="2239963" y="1824038"/>
            <a:ext cx="103187" cy="117475"/>
          </a:xfrm>
          <a:custGeom>
            <a:avLst/>
            <a:gdLst>
              <a:gd name="T0" fmla="*/ 197 w 197"/>
              <a:gd name="T1" fmla="*/ 183 h 299"/>
              <a:gd name="T2" fmla="*/ 167 w 197"/>
              <a:gd name="T3" fmla="*/ 158 h 299"/>
              <a:gd name="T4" fmla="*/ 155 w 197"/>
              <a:gd name="T5" fmla="*/ 138 h 299"/>
              <a:gd name="T6" fmla="*/ 158 w 197"/>
              <a:gd name="T7" fmla="*/ 118 h 299"/>
              <a:gd name="T8" fmla="*/ 158 w 197"/>
              <a:gd name="T9" fmla="*/ 102 h 299"/>
              <a:gd name="T10" fmla="*/ 155 w 197"/>
              <a:gd name="T11" fmla="*/ 89 h 299"/>
              <a:gd name="T12" fmla="*/ 146 w 197"/>
              <a:gd name="T13" fmla="*/ 85 h 299"/>
              <a:gd name="T14" fmla="*/ 152 w 197"/>
              <a:gd name="T15" fmla="*/ 73 h 299"/>
              <a:gd name="T16" fmla="*/ 152 w 197"/>
              <a:gd name="T17" fmla="*/ 60 h 299"/>
              <a:gd name="T18" fmla="*/ 143 w 197"/>
              <a:gd name="T19" fmla="*/ 50 h 299"/>
              <a:gd name="T20" fmla="*/ 133 w 197"/>
              <a:gd name="T21" fmla="*/ 43 h 299"/>
              <a:gd name="T22" fmla="*/ 122 w 197"/>
              <a:gd name="T23" fmla="*/ 40 h 299"/>
              <a:gd name="T24" fmla="*/ 113 w 197"/>
              <a:gd name="T25" fmla="*/ 43 h 299"/>
              <a:gd name="T26" fmla="*/ 115 w 197"/>
              <a:gd name="T27" fmla="*/ 29 h 299"/>
              <a:gd name="T28" fmla="*/ 113 w 197"/>
              <a:gd name="T29" fmla="*/ 17 h 299"/>
              <a:gd name="T30" fmla="*/ 110 w 197"/>
              <a:gd name="T31" fmla="*/ 13 h 299"/>
              <a:gd name="T32" fmla="*/ 101 w 197"/>
              <a:gd name="T33" fmla="*/ 10 h 299"/>
              <a:gd name="T34" fmla="*/ 88 w 197"/>
              <a:gd name="T35" fmla="*/ 10 h 299"/>
              <a:gd name="T36" fmla="*/ 79 w 197"/>
              <a:gd name="T37" fmla="*/ 17 h 299"/>
              <a:gd name="T38" fmla="*/ 72 w 197"/>
              <a:gd name="T39" fmla="*/ 4 h 299"/>
              <a:gd name="T40" fmla="*/ 58 w 197"/>
              <a:gd name="T41" fmla="*/ 0 h 299"/>
              <a:gd name="T42" fmla="*/ 40 w 197"/>
              <a:gd name="T43" fmla="*/ 0 h 299"/>
              <a:gd name="T44" fmla="*/ 22 w 197"/>
              <a:gd name="T45" fmla="*/ 7 h 299"/>
              <a:gd name="T46" fmla="*/ 9 w 197"/>
              <a:gd name="T47" fmla="*/ 19 h 299"/>
              <a:gd name="T48" fmla="*/ 3 w 197"/>
              <a:gd name="T49" fmla="*/ 33 h 299"/>
              <a:gd name="T50" fmla="*/ 0 w 197"/>
              <a:gd name="T51" fmla="*/ 50 h 299"/>
              <a:gd name="T52" fmla="*/ 3 w 197"/>
              <a:gd name="T53" fmla="*/ 66 h 299"/>
              <a:gd name="T54" fmla="*/ 9 w 197"/>
              <a:gd name="T55" fmla="*/ 89 h 299"/>
              <a:gd name="T56" fmla="*/ 15 w 197"/>
              <a:gd name="T57" fmla="*/ 112 h 299"/>
              <a:gd name="T58" fmla="*/ 24 w 197"/>
              <a:gd name="T59" fmla="*/ 135 h 299"/>
              <a:gd name="T60" fmla="*/ 40 w 197"/>
              <a:gd name="T61" fmla="*/ 151 h 299"/>
              <a:gd name="T62" fmla="*/ 72 w 197"/>
              <a:gd name="T63" fmla="*/ 177 h 299"/>
              <a:gd name="T64" fmla="*/ 103 w 197"/>
              <a:gd name="T65" fmla="*/ 191 h 299"/>
              <a:gd name="T66" fmla="*/ 137 w 197"/>
              <a:gd name="T67" fmla="*/ 204 h 299"/>
              <a:gd name="T68" fmla="*/ 176 w 197"/>
              <a:gd name="T69" fmla="*/ 249 h 299"/>
              <a:gd name="T70" fmla="*/ 192 w 197"/>
              <a:gd name="T71" fmla="*/ 299 h 299"/>
              <a:gd name="T72" fmla="*/ 197 w 197"/>
              <a:gd name="T73" fmla="*/ 183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7" h="299">
                <a:moveTo>
                  <a:pt x="197" y="183"/>
                </a:moveTo>
                <a:lnTo>
                  <a:pt x="167" y="158"/>
                </a:lnTo>
                <a:lnTo>
                  <a:pt x="155" y="138"/>
                </a:lnTo>
                <a:lnTo>
                  <a:pt x="158" y="118"/>
                </a:lnTo>
                <a:lnTo>
                  <a:pt x="158" y="102"/>
                </a:lnTo>
                <a:lnTo>
                  <a:pt x="155" y="89"/>
                </a:lnTo>
                <a:lnTo>
                  <a:pt x="146" y="85"/>
                </a:lnTo>
                <a:lnTo>
                  <a:pt x="152" y="73"/>
                </a:lnTo>
                <a:lnTo>
                  <a:pt x="152" y="60"/>
                </a:lnTo>
                <a:lnTo>
                  <a:pt x="143" y="50"/>
                </a:lnTo>
                <a:lnTo>
                  <a:pt x="133" y="43"/>
                </a:lnTo>
                <a:lnTo>
                  <a:pt x="122" y="40"/>
                </a:lnTo>
                <a:lnTo>
                  <a:pt x="113" y="43"/>
                </a:lnTo>
                <a:lnTo>
                  <a:pt x="115" y="29"/>
                </a:lnTo>
                <a:lnTo>
                  <a:pt x="113" y="17"/>
                </a:lnTo>
                <a:lnTo>
                  <a:pt x="110" y="13"/>
                </a:lnTo>
                <a:lnTo>
                  <a:pt x="101" y="10"/>
                </a:lnTo>
                <a:lnTo>
                  <a:pt x="88" y="10"/>
                </a:lnTo>
                <a:lnTo>
                  <a:pt x="79" y="17"/>
                </a:lnTo>
                <a:lnTo>
                  <a:pt x="72" y="4"/>
                </a:lnTo>
                <a:lnTo>
                  <a:pt x="58" y="0"/>
                </a:lnTo>
                <a:lnTo>
                  <a:pt x="40" y="0"/>
                </a:lnTo>
                <a:lnTo>
                  <a:pt x="22" y="7"/>
                </a:lnTo>
                <a:lnTo>
                  <a:pt x="9" y="19"/>
                </a:lnTo>
                <a:lnTo>
                  <a:pt x="3" y="33"/>
                </a:lnTo>
                <a:lnTo>
                  <a:pt x="0" y="50"/>
                </a:lnTo>
                <a:lnTo>
                  <a:pt x="3" y="66"/>
                </a:lnTo>
                <a:lnTo>
                  <a:pt x="9" y="89"/>
                </a:lnTo>
                <a:lnTo>
                  <a:pt x="15" y="112"/>
                </a:lnTo>
                <a:lnTo>
                  <a:pt x="24" y="135"/>
                </a:lnTo>
                <a:lnTo>
                  <a:pt x="40" y="151"/>
                </a:lnTo>
                <a:lnTo>
                  <a:pt x="72" y="177"/>
                </a:lnTo>
                <a:lnTo>
                  <a:pt x="103" y="191"/>
                </a:lnTo>
                <a:lnTo>
                  <a:pt x="137" y="204"/>
                </a:lnTo>
                <a:lnTo>
                  <a:pt x="176" y="249"/>
                </a:lnTo>
                <a:lnTo>
                  <a:pt x="192" y="299"/>
                </a:lnTo>
                <a:lnTo>
                  <a:pt x="197" y="183"/>
                </a:lnTo>
                <a:close/>
              </a:path>
            </a:pathLst>
          </a:custGeom>
          <a:solidFill>
            <a:srgbClr val="E0A08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4094" name="Freeform 46"/>
          <p:cNvSpPr>
            <a:spLocks/>
          </p:cNvSpPr>
          <p:nvPr/>
        </p:nvSpPr>
        <p:spPr bwMode="auto">
          <a:xfrm>
            <a:off x="2260600" y="1830388"/>
            <a:ext cx="22225" cy="22225"/>
          </a:xfrm>
          <a:custGeom>
            <a:avLst/>
            <a:gdLst>
              <a:gd name="T0" fmla="*/ 2 w 43"/>
              <a:gd name="T1" fmla="*/ 58 h 58"/>
              <a:gd name="T2" fmla="*/ 0 w 43"/>
              <a:gd name="T3" fmla="*/ 43 h 58"/>
              <a:gd name="T4" fmla="*/ 0 w 43"/>
              <a:gd name="T5" fmla="*/ 26 h 58"/>
              <a:gd name="T6" fmla="*/ 9 w 43"/>
              <a:gd name="T7" fmla="*/ 12 h 58"/>
              <a:gd name="T8" fmla="*/ 14 w 43"/>
              <a:gd name="T9" fmla="*/ 6 h 58"/>
              <a:gd name="T10" fmla="*/ 23 w 43"/>
              <a:gd name="T11" fmla="*/ 2 h 58"/>
              <a:gd name="T12" fmla="*/ 32 w 43"/>
              <a:gd name="T13" fmla="*/ 2 h 58"/>
              <a:gd name="T14" fmla="*/ 43 w 43"/>
              <a:gd name="T15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58">
                <a:moveTo>
                  <a:pt x="2" y="58"/>
                </a:moveTo>
                <a:lnTo>
                  <a:pt x="0" y="43"/>
                </a:lnTo>
                <a:lnTo>
                  <a:pt x="0" y="26"/>
                </a:lnTo>
                <a:lnTo>
                  <a:pt x="9" y="12"/>
                </a:lnTo>
                <a:lnTo>
                  <a:pt x="14" y="6"/>
                </a:lnTo>
                <a:lnTo>
                  <a:pt x="23" y="2"/>
                </a:lnTo>
                <a:lnTo>
                  <a:pt x="32" y="2"/>
                </a:lnTo>
                <a:lnTo>
                  <a:pt x="43" y="0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095" name="Freeform 47"/>
          <p:cNvSpPr>
            <a:spLocks/>
          </p:cNvSpPr>
          <p:nvPr/>
        </p:nvSpPr>
        <p:spPr bwMode="auto">
          <a:xfrm>
            <a:off x="2278063" y="1839913"/>
            <a:ext cx="17462" cy="22225"/>
          </a:xfrm>
          <a:custGeom>
            <a:avLst/>
            <a:gdLst>
              <a:gd name="T0" fmla="*/ 34 w 34"/>
              <a:gd name="T1" fmla="*/ 0 h 55"/>
              <a:gd name="T2" fmla="*/ 20 w 34"/>
              <a:gd name="T3" fmla="*/ 3 h 55"/>
              <a:gd name="T4" fmla="*/ 7 w 34"/>
              <a:gd name="T5" fmla="*/ 9 h 55"/>
              <a:gd name="T6" fmla="*/ 0 w 34"/>
              <a:gd name="T7" fmla="*/ 19 h 55"/>
              <a:gd name="T8" fmla="*/ 4 w 34"/>
              <a:gd name="T9" fmla="*/ 30 h 55"/>
              <a:gd name="T10" fmla="*/ 13 w 34"/>
              <a:gd name="T11" fmla="*/ 42 h 55"/>
              <a:gd name="T12" fmla="*/ 16 w 34"/>
              <a:gd name="T13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55">
                <a:moveTo>
                  <a:pt x="34" y="0"/>
                </a:moveTo>
                <a:lnTo>
                  <a:pt x="20" y="3"/>
                </a:lnTo>
                <a:lnTo>
                  <a:pt x="7" y="9"/>
                </a:lnTo>
                <a:lnTo>
                  <a:pt x="0" y="19"/>
                </a:lnTo>
                <a:lnTo>
                  <a:pt x="4" y="30"/>
                </a:lnTo>
                <a:lnTo>
                  <a:pt x="13" y="42"/>
                </a:lnTo>
                <a:lnTo>
                  <a:pt x="16" y="55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096" name="Freeform 48"/>
          <p:cNvSpPr>
            <a:spLocks/>
          </p:cNvSpPr>
          <p:nvPr/>
        </p:nvSpPr>
        <p:spPr bwMode="auto">
          <a:xfrm>
            <a:off x="2295525" y="1854200"/>
            <a:ext cx="19050" cy="19050"/>
          </a:xfrm>
          <a:custGeom>
            <a:avLst/>
            <a:gdLst>
              <a:gd name="T0" fmla="*/ 37 w 37"/>
              <a:gd name="T1" fmla="*/ 6 h 46"/>
              <a:gd name="T2" fmla="*/ 22 w 37"/>
              <a:gd name="T3" fmla="*/ 0 h 46"/>
              <a:gd name="T4" fmla="*/ 9 w 37"/>
              <a:gd name="T5" fmla="*/ 4 h 46"/>
              <a:gd name="T6" fmla="*/ 4 w 37"/>
              <a:gd name="T7" fmla="*/ 10 h 46"/>
              <a:gd name="T8" fmla="*/ 0 w 37"/>
              <a:gd name="T9" fmla="*/ 23 h 46"/>
              <a:gd name="T10" fmla="*/ 4 w 37"/>
              <a:gd name="T11" fmla="*/ 33 h 46"/>
              <a:gd name="T12" fmla="*/ 9 w 37"/>
              <a:gd name="T13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" h="46">
                <a:moveTo>
                  <a:pt x="37" y="6"/>
                </a:moveTo>
                <a:lnTo>
                  <a:pt x="22" y="0"/>
                </a:lnTo>
                <a:lnTo>
                  <a:pt x="9" y="4"/>
                </a:lnTo>
                <a:lnTo>
                  <a:pt x="4" y="10"/>
                </a:lnTo>
                <a:lnTo>
                  <a:pt x="0" y="23"/>
                </a:lnTo>
                <a:lnTo>
                  <a:pt x="4" y="33"/>
                </a:lnTo>
                <a:lnTo>
                  <a:pt x="9" y="46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097" name="Freeform 49"/>
          <p:cNvSpPr>
            <a:spLocks/>
          </p:cNvSpPr>
          <p:nvPr/>
        </p:nvSpPr>
        <p:spPr bwMode="auto">
          <a:xfrm>
            <a:off x="2130425" y="1844675"/>
            <a:ext cx="631825" cy="377825"/>
          </a:xfrm>
          <a:custGeom>
            <a:avLst/>
            <a:gdLst>
              <a:gd name="T0" fmla="*/ 460 w 1195"/>
              <a:gd name="T1" fmla="*/ 731 h 950"/>
              <a:gd name="T2" fmla="*/ 422 w 1195"/>
              <a:gd name="T3" fmla="*/ 787 h 950"/>
              <a:gd name="T4" fmla="*/ 386 w 1195"/>
              <a:gd name="T5" fmla="*/ 819 h 950"/>
              <a:gd name="T6" fmla="*/ 338 w 1195"/>
              <a:gd name="T7" fmla="*/ 845 h 950"/>
              <a:gd name="T8" fmla="*/ 329 w 1195"/>
              <a:gd name="T9" fmla="*/ 881 h 950"/>
              <a:gd name="T10" fmla="*/ 308 w 1195"/>
              <a:gd name="T11" fmla="*/ 908 h 950"/>
              <a:gd name="T12" fmla="*/ 290 w 1195"/>
              <a:gd name="T13" fmla="*/ 950 h 950"/>
              <a:gd name="T14" fmla="*/ 277 w 1195"/>
              <a:gd name="T15" fmla="*/ 839 h 950"/>
              <a:gd name="T16" fmla="*/ 259 w 1195"/>
              <a:gd name="T17" fmla="*/ 770 h 950"/>
              <a:gd name="T18" fmla="*/ 277 w 1195"/>
              <a:gd name="T19" fmla="*/ 642 h 950"/>
              <a:gd name="T20" fmla="*/ 249 w 1195"/>
              <a:gd name="T21" fmla="*/ 577 h 950"/>
              <a:gd name="T22" fmla="*/ 210 w 1195"/>
              <a:gd name="T23" fmla="*/ 455 h 950"/>
              <a:gd name="T24" fmla="*/ 140 w 1195"/>
              <a:gd name="T25" fmla="*/ 324 h 950"/>
              <a:gd name="T26" fmla="*/ 118 w 1195"/>
              <a:gd name="T27" fmla="*/ 239 h 950"/>
              <a:gd name="T28" fmla="*/ 79 w 1195"/>
              <a:gd name="T29" fmla="*/ 137 h 950"/>
              <a:gd name="T30" fmla="*/ 34 w 1195"/>
              <a:gd name="T31" fmla="*/ 65 h 950"/>
              <a:gd name="T32" fmla="*/ 0 w 1195"/>
              <a:gd name="T33" fmla="*/ 36 h 950"/>
              <a:gd name="T34" fmla="*/ 40 w 1195"/>
              <a:gd name="T35" fmla="*/ 13 h 950"/>
              <a:gd name="T36" fmla="*/ 95 w 1195"/>
              <a:gd name="T37" fmla="*/ 0 h 950"/>
              <a:gd name="T38" fmla="*/ 158 w 1195"/>
              <a:gd name="T39" fmla="*/ 6 h 950"/>
              <a:gd name="T40" fmla="*/ 225 w 1195"/>
              <a:gd name="T41" fmla="*/ 29 h 950"/>
              <a:gd name="T42" fmla="*/ 283 w 1195"/>
              <a:gd name="T43" fmla="*/ 59 h 950"/>
              <a:gd name="T44" fmla="*/ 329 w 1195"/>
              <a:gd name="T45" fmla="*/ 85 h 950"/>
              <a:gd name="T46" fmla="*/ 344 w 1195"/>
              <a:gd name="T47" fmla="*/ 75 h 950"/>
              <a:gd name="T48" fmla="*/ 374 w 1195"/>
              <a:gd name="T49" fmla="*/ 59 h 950"/>
              <a:gd name="T50" fmla="*/ 377 w 1195"/>
              <a:gd name="T51" fmla="*/ 17 h 950"/>
              <a:gd name="T52" fmla="*/ 404 w 1195"/>
              <a:gd name="T53" fmla="*/ 39 h 950"/>
              <a:gd name="T54" fmla="*/ 438 w 1195"/>
              <a:gd name="T55" fmla="*/ 46 h 950"/>
              <a:gd name="T56" fmla="*/ 487 w 1195"/>
              <a:gd name="T57" fmla="*/ 59 h 950"/>
              <a:gd name="T58" fmla="*/ 532 w 1195"/>
              <a:gd name="T59" fmla="*/ 62 h 950"/>
              <a:gd name="T60" fmla="*/ 574 w 1195"/>
              <a:gd name="T61" fmla="*/ 69 h 950"/>
              <a:gd name="T62" fmla="*/ 635 w 1195"/>
              <a:gd name="T63" fmla="*/ 65 h 950"/>
              <a:gd name="T64" fmla="*/ 687 w 1195"/>
              <a:gd name="T65" fmla="*/ 89 h 950"/>
              <a:gd name="T66" fmla="*/ 730 w 1195"/>
              <a:gd name="T67" fmla="*/ 127 h 950"/>
              <a:gd name="T68" fmla="*/ 775 w 1195"/>
              <a:gd name="T69" fmla="*/ 191 h 950"/>
              <a:gd name="T70" fmla="*/ 805 w 1195"/>
              <a:gd name="T71" fmla="*/ 235 h 950"/>
              <a:gd name="T72" fmla="*/ 848 w 1195"/>
              <a:gd name="T73" fmla="*/ 275 h 950"/>
              <a:gd name="T74" fmla="*/ 891 w 1195"/>
              <a:gd name="T75" fmla="*/ 301 h 950"/>
              <a:gd name="T76" fmla="*/ 927 w 1195"/>
              <a:gd name="T77" fmla="*/ 331 h 950"/>
              <a:gd name="T78" fmla="*/ 948 w 1195"/>
              <a:gd name="T79" fmla="*/ 370 h 950"/>
              <a:gd name="T80" fmla="*/ 1016 w 1195"/>
              <a:gd name="T81" fmla="*/ 364 h 950"/>
              <a:gd name="T82" fmla="*/ 1100 w 1195"/>
              <a:gd name="T83" fmla="*/ 376 h 950"/>
              <a:gd name="T84" fmla="*/ 1085 w 1195"/>
              <a:gd name="T85" fmla="*/ 334 h 950"/>
              <a:gd name="T86" fmla="*/ 1173 w 1195"/>
              <a:gd name="T87" fmla="*/ 347 h 950"/>
              <a:gd name="T88" fmla="*/ 1179 w 1195"/>
              <a:gd name="T89" fmla="*/ 462 h 950"/>
              <a:gd name="T90" fmla="*/ 1186 w 1195"/>
              <a:gd name="T91" fmla="*/ 557 h 950"/>
              <a:gd name="T92" fmla="*/ 1195 w 1195"/>
              <a:gd name="T93" fmla="*/ 590 h 950"/>
              <a:gd name="T94" fmla="*/ 1173 w 1195"/>
              <a:gd name="T95" fmla="*/ 600 h 950"/>
              <a:gd name="T96" fmla="*/ 1152 w 1195"/>
              <a:gd name="T97" fmla="*/ 600 h 950"/>
              <a:gd name="T98" fmla="*/ 1130 w 1195"/>
              <a:gd name="T99" fmla="*/ 665 h 950"/>
              <a:gd name="T100" fmla="*/ 1085 w 1195"/>
              <a:gd name="T101" fmla="*/ 737 h 950"/>
              <a:gd name="T102" fmla="*/ 1052 w 1195"/>
              <a:gd name="T103" fmla="*/ 773 h 950"/>
              <a:gd name="T104" fmla="*/ 1012 w 1195"/>
              <a:gd name="T105" fmla="*/ 800 h 950"/>
              <a:gd name="T106" fmla="*/ 942 w 1195"/>
              <a:gd name="T107" fmla="*/ 835 h 950"/>
              <a:gd name="T108" fmla="*/ 869 w 1195"/>
              <a:gd name="T109" fmla="*/ 848 h 950"/>
              <a:gd name="T110" fmla="*/ 790 w 1195"/>
              <a:gd name="T111" fmla="*/ 852 h 950"/>
              <a:gd name="T112" fmla="*/ 733 w 1195"/>
              <a:gd name="T113" fmla="*/ 839 h 950"/>
              <a:gd name="T114" fmla="*/ 681 w 1195"/>
              <a:gd name="T115" fmla="*/ 819 h 950"/>
              <a:gd name="T116" fmla="*/ 635 w 1195"/>
              <a:gd name="T117" fmla="*/ 793 h 950"/>
              <a:gd name="T118" fmla="*/ 602 w 1195"/>
              <a:gd name="T119" fmla="*/ 757 h 950"/>
              <a:gd name="T120" fmla="*/ 574 w 1195"/>
              <a:gd name="T121" fmla="*/ 727 h 950"/>
              <a:gd name="T122" fmla="*/ 520 w 1195"/>
              <a:gd name="T123" fmla="*/ 711 h 950"/>
              <a:gd name="T124" fmla="*/ 460 w 1195"/>
              <a:gd name="T125" fmla="*/ 731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95" h="950">
                <a:moveTo>
                  <a:pt x="460" y="731"/>
                </a:moveTo>
                <a:lnTo>
                  <a:pt x="422" y="787"/>
                </a:lnTo>
                <a:lnTo>
                  <a:pt x="386" y="819"/>
                </a:lnTo>
                <a:lnTo>
                  <a:pt x="338" y="845"/>
                </a:lnTo>
                <a:lnTo>
                  <a:pt x="329" y="881"/>
                </a:lnTo>
                <a:lnTo>
                  <a:pt x="308" y="908"/>
                </a:lnTo>
                <a:lnTo>
                  <a:pt x="290" y="950"/>
                </a:lnTo>
                <a:lnTo>
                  <a:pt x="277" y="839"/>
                </a:lnTo>
                <a:lnTo>
                  <a:pt x="259" y="770"/>
                </a:lnTo>
                <a:lnTo>
                  <a:pt x="277" y="642"/>
                </a:lnTo>
                <a:lnTo>
                  <a:pt x="249" y="577"/>
                </a:lnTo>
                <a:lnTo>
                  <a:pt x="210" y="455"/>
                </a:lnTo>
                <a:lnTo>
                  <a:pt x="140" y="324"/>
                </a:lnTo>
                <a:lnTo>
                  <a:pt x="118" y="239"/>
                </a:lnTo>
                <a:lnTo>
                  <a:pt x="79" y="137"/>
                </a:lnTo>
                <a:lnTo>
                  <a:pt x="34" y="65"/>
                </a:lnTo>
                <a:lnTo>
                  <a:pt x="0" y="36"/>
                </a:lnTo>
                <a:lnTo>
                  <a:pt x="40" y="13"/>
                </a:lnTo>
                <a:lnTo>
                  <a:pt x="95" y="0"/>
                </a:lnTo>
                <a:lnTo>
                  <a:pt x="158" y="6"/>
                </a:lnTo>
                <a:lnTo>
                  <a:pt x="225" y="29"/>
                </a:lnTo>
                <a:lnTo>
                  <a:pt x="283" y="59"/>
                </a:lnTo>
                <a:lnTo>
                  <a:pt x="329" y="85"/>
                </a:lnTo>
                <a:lnTo>
                  <a:pt x="344" y="75"/>
                </a:lnTo>
                <a:lnTo>
                  <a:pt x="374" y="59"/>
                </a:lnTo>
                <a:lnTo>
                  <a:pt x="377" y="17"/>
                </a:lnTo>
                <a:lnTo>
                  <a:pt x="404" y="39"/>
                </a:lnTo>
                <a:lnTo>
                  <a:pt x="438" y="46"/>
                </a:lnTo>
                <a:lnTo>
                  <a:pt x="487" y="59"/>
                </a:lnTo>
                <a:lnTo>
                  <a:pt x="532" y="62"/>
                </a:lnTo>
                <a:lnTo>
                  <a:pt x="574" y="69"/>
                </a:lnTo>
                <a:lnTo>
                  <a:pt x="635" y="65"/>
                </a:lnTo>
                <a:lnTo>
                  <a:pt x="687" y="89"/>
                </a:lnTo>
                <a:lnTo>
                  <a:pt x="730" y="127"/>
                </a:lnTo>
                <a:lnTo>
                  <a:pt x="775" y="191"/>
                </a:lnTo>
                <a:lnTo>
                  <a:pt x="805" y="235"/>
                </a:lnTo>
                <a:lnTo>
                  <a:pt x="848" y="275"/>
                </a:lnTo>
                <a:lnTo>
                  <a:pt x="891" y="301"/>
                </a:lnTo>
                <a:lnTo>
                  <a:pt x="927" y="331"/>
                </a:lnTo>
                <a:lnTo>
                  <a:pt x="948" y="370"/>
                </a:lnTo>
                <a:lnTo>
                  <a:pt x="1016" y="364"/>
                </a:lnTo>
                <a:lnTo>
                  <a:pt x="1100" y="376"/>
                </a:lnTo>
                <a:lnTo>
                  <a:pt x="1085" y="334"/>
                </a:lnTo>
                <a:lnTo>
                  <a:pt x="1173" y="347"/>
                </a:lnTo>
                <a:lnTo>
                  <a:pt x="1179" y="462"/>
                </a:lnTo>
                <a:lnTo>
                  <a:pt x="1186" y="557"/>
                </a:lnTo>
                <a:lnTo>
                  <a:pt x="1195" y="590"/>
                </a:lnTo>
                <a:lnTo>
                  <a:pt x="1173" y="600"/>
                </a:lnTo>
                <a:lnTo>
                  <a:pt x="1152" y="600"/>
                </a:lnTo>
                <a:lnTo>
                  <a:pt x="1130" y="665"/>
                </a:lnTo>
                <a:lnTo>
                  <a:pt x="1085" y="737"/>
                </a:lnTo>
                <a:lnTo>
                  <a:pt x="1052" y="773"/>
                </a:lnTo>
                <a:lnTo>
                  <a:pt x="1012" y="800"/>
                </a:lnTo>
                <a:lnTo>
                  <a:pt x="942" y="835"/>
                </a:lnTo>
                <a:lnTo>
                  <a:pt x="869" y="848"/>
                </a:lnTo>
                <a:lnTo>
                  <a:pt x="790" y="852"/>
                </a:lnTo>
                <a:lnTo>
                  <a:pt x="733" y="839"/>
                </a:lnTo>
                <a:lnTo>
                  <a:pt x="681" y="819"/>
                </a:lnTo>
                <a:lnTo>
                  <a:pt x="635" y="793"/>
                </a:lnTo>
                <a:lnTo>
                  <a:pt x="602" y="757"/>
                </a:lnTo>
                <a:lnTo>
                  <a:pt x="574" y="727"/>
                </a:lnTo>
                <a:lnTo>
                  <a:pt x="520" y="711"/>
                </a:lnTo>
                <a:lnTo>
                  <a:pt x="460" y="731"/>
                </a:lnTo>
                <a:close/>
              </a:path>
            </a:pathLst>
          </a:custGeom>
          <a:solidFill>
            <a:srgbClr val="0000FF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4098" name="Freeform 50"/>
          <p:cNvSpPr>
            <a:spLocks/>
          </p:cNvSpPr>
          <p:nvPr/>
        </p:nvSpPr>
        <p:spPr bwMode="auto">
          <a:xfrm>
            <a:off x="2303463" y="1878013"/>
            <a:ext cx="331787" cy="185737"/>
          </a:xfrm>
          <a:custGeom>
            <a:avLst/>
            <a:gdLst>
              <a:gd name="T0" fmla="*/ 0 w 626"/>
              <a:gd name="T1" fmla="*/ 0 h 469"/>
              <a:gd name="T2" fmla="*/ 42 w 626"/>
              <a:gd name="T3" fmla="*/ 39 h 469"/>
              <a:gd name="T4" fmla="*/ 82 w 626"/>
              <a:gd name="T5" fmla="*/ 66 h 469"/>
              <a:gd name="T6" fmla="*/ 118 w 626"/>
              <a:gd name="T7" fmla="*/ 92 h 469"/>
              <a:gd name="T8" fmla="*/ 136 w 626"/>
              <a:gd name="T9" fmla="*/ 118 h 469"/>
              <a:gd name="T10" fmla="*/ 152 w 626"/>
              <a:gd name="T11" fmla="*/ 144 h 469"/>
              <a:gd name="T12" fmla="*/ 179 w 626"/>
              <a:gd name="T13" fmla="*/ 167 h 469"/>
              <a:gd name="T14" fmla="*/ 213 w 626"/>
              <a:gd name="T15" fmla="*/ 180 h 469"/>
              <a:gd name="T16" fmla="*/ 236 w 626"/>
              <a:gd name="T17" fmla="*/ 207 h 469"/>
              <a:gd name="T18" fmla="*/ 258 w 626"/>
              <a:gd name="T19" fmla="*/ 236 h 469"/>
              <a:gd name="T20" fmla="*/ 279 w 626"/>
              <a:gd name="T21" fmla="*/ 272 h 469"/>
              <a:gd name="T22" fmla="*/ 297 w 626"/>
              <a:gd name="T23" fmla="*/ 308 h 469"/>
              <a:gd name="T24" fmla="*/ 313 w 626"/>
              <a:gd name="T25" fmla="*/ 357 h 469"/>
              <a:gd name="T26" fmla="*/ 334 w 626"/>
              <a:gd name="T27" fmla="*/ 396 h 469"/>
              <a:gd name="T28" fmla="*/ 358 w 626"/>
              <a:gd name="T29" fmla="*/ 425 h 469"/>
              <a:gd name="T30" fmla="*/ 392 w 626"/>
              <a:gd name="T31" fmla="*/ 448 h 469"/>
              <a:gd name="T32" fmla="*/ 425 w 626"/>
              <a:gd name="T33" fmla="*/ 458 h 469"/>
              <a:gd name="T34" fmla="*/ 456 w 626"/>
              <a:gd name="T35" fmla="*/ 469 h 469"/>
              <a:gd name="T36" fmla="*/ 492 w 626"/>
              <a:gd name="T37" fmla="*/ 465 h 469"/>
              <a:gd name="T38" fmla="*/ 526 w 626"/>
              <a:gd name="T39" fmla="*/ 458 h 469"/>
              <a:gd name="T40" fmla="*/ 558 w 626"/>
              <a:gd name="T41" fmla="*/ 439 h 469"/>
              <a:gd name="T42" fmla="*/ 589 w 626"/>
              <a:gd name="T43" fmla="*/ 416 h 469"/>
              <a:gd name="T44" fmla="*/ 607 w 626"/>
              <a:gd name="T45" fmla="*/ 387 h 469"/>
              <a:gd name="T46" fmla="*/ 619 w 626"/>
              <a:gd name="T47" fmla="*/ 357 h 469"/>
              <a:gd name="T48" fmla="*/ 626 w 626"/>
              <a:gd name="T49" fmla="*/ 321 h 469"/>
              <a:gd name="T50" fmla="*/ 619 w 626"/>
              <a:gd name="T51" fmla="*/ 285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6" h="469">
                <a:moveTo>
                  <a:pt x="0" y="0"/>
                </a:moveTo>
                <a:lnTo>
                  <a:pt x="42" y="39"/>
                </a:lnTo>
                <a:lnTo>
                  <a:pt x="82" y="66"/>
                </a:lnTo>
                <a:lnTo>
                  <a:pt x="118" y="92"/>
                </a:lnTo>
                <a:lnTo>
                  <a:pt x="136" y="118"/>
                </a:lnTo>
                <a:lnTo>
                  <a:pt x="152" y="144"/>
                </a:lnTo>
                <a:lnTo>
                  <a:pt x="179" y="167"/>
                </a:lnTo>
                <a:lnTo>
                  <a:pt x="213" y="180"/>
                </a:lnTo>
                <a:lnTo>
                  <a:pt x="236" y="207"/>
                </a:lnTo>
                <a:lnTo>
                  <a:pt x="258" y="236"/>
                </a:lnTo>
                <a:lnTo>
                  <a:pt x="279" y="272"/>
                </a:lnTo>
                <a:lnTo>
                  <a:pt x="297" y="308"/>
                </a:lnTo>
                <a:lnTo>
                  <a:pt x="313" y="357"/>
                </a:lnTo>
                <a:lnTo>
                  <a:pt x="334" y="396"/>
                </a:lnTo>
                <a:lnTo>
                  <a:pt x="358" y="425"/>
                </a:lnTo>
                <a:lnTo>
                  <a:pt x="392" y="448"/>
                </a:lnTo>
                <a:lnTo>
                  <a:pt x="425" y="458"/>
                </a:lnTo>
                <a:lnTo>
                  <a:pt x="456" y="469"/>
                </a:lnTo>
                <a:lnTo>
                  <a:pt x="492" y="465"/>
                </a:lnTo>
                <a:lnTo>
                  <a:pt x="526" y="458"/>
                </a:lnTo>
                <a:lnTo>
                  <a:pt x="558" y="439"/>
                </a:lnTo>
                <a:lnTo>
                  <a:pt x="589" y="416"/>
                </a:lnTo>
                <a:lnTo>
                  <a:pt x="607" y="387"/>
                </a:lnTo>
                <a:lnTo>
                  <a:pt x="619" y="357"/>
                </a:lnTo>
                <a:lnTo>
                  <a:pt x="626" y="321"/>
                </a:lnTo>
                <a:lnTo>
                  <a:pt x="619" y="285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099" name="Line 51"/>
          <p:cNvSpPr>
            <a:spLocks noChangeShapeType="1"/>
          </p:cNvSpPr>
          <p:nvPr/>
        </p:nvSpPr>
        <p:spPr bwMode="auto">
          <a:xfrm>
            <a:off x="2625725" y="2032000"/>
            <a:ext cx="79375" cy="2222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100" name="Freeform 52"/>
          <p:cNvSpPr>
            <a:spLocks/>
          </p:cNvSpPr>
          <p:nvPr/>
        </p:nvSpPr>
        <p:spPr bwMode="auto">
          <a:xfrm>
            <a:off x="2417763" y="2008188"/>
            <a:ext cx="36512" cy="61912"/>
          </a:xfrm>
          <a:custGeom>
            <a:avLst/>
            <a:gdLst>
              <a:gd name="T0" fmla="*/ 9 w 70"/>
              <a:gd name="T1" fmla="*/ 158 h 158"/>
              <a:gd name="T2" fmla="*/ 0 w 70"/>
              <a:gd name="T3" fmla="*/ 119 h 158"/>
              <a:gd name="T4" fmla="*/ 9 w 70"/>
              <a:gd name="T5" fmla="*/ 73 h 158"/>
              <a:gd name="T6" fmla="*/ 34 w 70"/>
              <a:gd name="T7" fmla="*/ 30 h 158"/>
              <a:gd name="T8" fmla="*/ 70 w 70"/>
              <a:gd name="T9" fmla="*/ 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158">
                <a:moveTo>
                  <a:pt x="9" y="158"/>
                </a:moveTo>
                <a:lnTo>
                  <a:pt x="0" y="119"/>
                </a:lnTo>
                <a:lnTo>
                  <a:pt x="9" y="73"/>
                </a:lnTo>
                <a:lnTo>
                  <a:pt x="34" y="30"/>
                </a:lnTo>
                <a:lnTo>
                  <a:pt x="70" y="0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101" name="Freeform 53"/>
          <p:cNvSpPr>
            <a:spLocks/>
          </p:cNvSpPr>
          <p:nvPr/>
        </p:nvSpPr>
        <p:spPr bwMode="auto">
          <a:xfrm>
            <a:off x="2438400" y="2019300"/>
            <a:ext cx="23813" cy="68263"/>
          </a:xfrm>
          <a:custGeom>
            <a:avLst/>
            <a:gdLst>
              <a:gd name="T0" fmla="*/ 46 w 46"/>
              <a:gd name="T1" fmla="*/ 170 h 170"/>
              <a:gd name="T2" fmla="*/ 22 w 46"/>
              <a:gd name="T3" fmla="*/ 155 h 170"/>
              <a:gd name="T4" fmla="*/ 7 w 46"/>
              <a:gd name="T5" fmla="*/ 131 h 170"/>
              <a:gd name="T6" fmla="*/ 0 w 46"/>
              <a:gd name="T7" fmla="*/ 95 h 170"/>
              <a:gd name="T8" fmla="*/ 7 w 46"/>
              <a:gd name="T9" fmla="*/ 62 h 170"/>
              <a:gd name="T10" fmla="*/ 22 w 46"/>
              <a:gd name="T11" fmla="*/ 26 h 170"/>
              <a:gd name="T12" fmla="*/ 43 w 46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70">
                <a:moveTo>
                  <a:pt x="46" y="170"/>
                </a:moveTo>
                <a:lnTo>
                  <a:pt x="22" y="155"/>
                </a:lnTo>
                <a:lnTo>
                  <a:pt x="7" y="131"/>
                </a:lnTo>
                <a:lnTo>
                  <a:pt x="0" y="95"/>
                </a:lnTo>
                <a:lnTo>
                  <a:pt x="7" y="62"/>
                </a:lnTo>
                <a:lnTo>
                  <a:pt x="22" y="26"/>
                </a:lnTo>
                <a:lnTo>
                  <a:pt x="43" y="0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102" name="Freeform 54"/>
          <p:cNvSpPr>
            <a:spLocks/>
          </p:cNvSpPr>
          <p:nvPr/>
        </p:nvSpPr>
        <p:spPr bwMode="auto">
          <a:xfrm>
            <a:off x="2471738" y="2028825"/>
            <a:ext cx="20637" cy="30163"/>
          </a:xfrm>
          <a:custGeom>
            <a:avLst/>
            <a:gdLst>
              <a:gd name="T0" fmla="*/ 0 w 37"/>
              <a:gd name="T1" fmla="*/ 0 h 76"/>
              <a:gd name="T2" fmla="*/ 0 w 37"/>
              <a:gd name="T3" fmla="*/ 33 h 76"/>
              <a:gd name="T4" fmla="*/ 16 w 37"/>
              <a:gd name="T5" fmla="*/ 62 h 76"/>
              <a:gd name="T6" fmla="*/ 37 w 37"/>
              <a:gd name="T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" h="76">
                <a:moveTo>
                  <a:pt x="0" y="0"/>
                </a:moveTo>
                <a:lnTo>
                  <a:pt x="0" y="33"/>
                </a:lnTo>
                <a:lnTo>
                  <a:pt x="16" y="62"/>
                </a:lnTo>
                <a:lnTo>
                  <a:pt x="37" y="76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103" name="Freeform 55"/>
          <p:cNvSpPr>
            <a:spLocks/>
          </p:cNvSpPr>
          <p:nvPr/>
        </p:nvSpPr>
        <p:spPr bwMode="auto">
          <a:xfrm>
            <a:off x="2357438" y="1984375"/>
            <a:ext cx="90487" cy="41275"/>
          </a:xfrm>
          <a:custGeom>
            <a:avLst/>
            <a:gdLst>
              <a:gd name="T0" fmla="*/ 0 w 171"/>
              <a:gd name="T1" fmla="*/ 102 h 102"/>
              <a:gd name="T2" fmla="*/ 16 w 171"/>
              <a:gd name="T3" fmla="*/ 69 h 102"/>
              <a:gd name="T4" fmla="*/ 41 w 171"/>
              <a:gd name="T5" fmla="*/ 36 h 102"/>
              <a:gd name="T6" fmla="*/ 68 w 171"/>
              <a:gd name="T7" fmla="*/ 13 h 102"/>
              <a:gd name="T8" fmla="*/ 95 w 171"/>
              <a:gd name="T9" fmla="*/ 3 h 102"/>
              <a:gd name="T10" fmla="*/ 120 w 171"/>
              <a:gd name="T11" fmla="*/ 0 h 102"/>
              <a:gd name="T12" fmla="*/ 150 w 171"/>
              <a:gd name="T13" fmla="*/ 6 h 102"/>
              <a:gd name="T14" fmla="*/ 171 w 171"/>
              <a:gd name="T15" fmla="*/ 19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1" h="102">
                <a:moveTo>
                  <a:pt x="0" y="102"/>
                </a:moveTo>
                <a:lnTo>
                  <a:pt x="16" y="69"/>
                </a:lnTo>
                <a:lnTo>
                  <a:pt x="41" y="36"/>
                </a:lnTo>
                <a:lnTo>
                  <a:pt x="68" y="13"/>
                </a:lnTo>
                <a:lnTo>
                  <a:pt x="95" y="3"/>
                </a:lnTo>
                <a:lnTo>
                  <a:pt x="120" y="0"/>
                </a:lnTo>
                <a:lnTo>
                  <a:pt x="150" y="6"/>
                </a:lnTo>
                <a:lnTo>
                  <a:pt x="171" y="19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104" name="Freeform 56"/>
          <p:cNvSpPr>
            <a:spLocks/>
          </p:cNvSpPr>
          <p:nvPr/>
        </p:nvSpPr>
        <p:spPr bwMode="auto">
          <a:xfrm>
            <a:off x="2433638" y="2082800"/>
            <a:ext cx="192087" cy="98425"/>
          </a:xfrm>
          <a:custGeom>
            <a:avLst/>
            <a:gdLst>
              <a:gd name="T0" fmla="*/ 0 w 362"/>
              <a:gd name="T1" fmla="*/ 127 h 245"/>
              <a:gd name="T2" fmla="*/ 55 w 362"/>
              <a:gd name="T3" fmla="*/ 111 h 245"/>
              <a:gd name="T4" fmla="*/ 107 w 362"/>
              <a:gd name="T5" fmla="*/ 88 h 245"/>
              <a:gd name="T6" fmla="*/ 159 w 362"/>
              <a:gd name="T7" fmla="*/ 62 h 245"/>
              <a:gd name="T8" fmla="*/ 207 w 362"/>
              <a:gd name="T9" fmla="*/ 29 h 245"/>
              <a:gd name="T10" fmla="*/ 247 w 362"/>
              <a:gd name="T11" fmla="*/ 0 h 245"/>
              <a:gd name="T12" fmla="*/ 261 w 362"/>
              <a:gd name="T13" fmla="*/ 46 h 245"/>
              <a:gd name="T14" fmla="*/ 290 w 362"/>
              <a:gd name="T15" fmla="*/ 92 h 245"/>
              <a:gd name="T16" fmla="*/ 320 w 362"/>
              <a:gd name="T17" fmla="*/ 131 h 245"/>
              <a:gd name="T18" fmla="*/ 362 w 362"/>
              <a:gd name="T19" fmla="*/ 163 h 245"/>
              <a:gd name="T20" fmla="*/ 326 w 362"/>
              <a:gd name="T21" fmla="*/ 196 h 245"/>
              <a:gd name="T22" fmla="*/ 292 w 362"/>
              <a:gd name="T23" fmla="*/ 216 h 245"/>
              <a:gd name="T24" fmla="*/ 247 w 362"/>
              <a:gd name="T25" fmla="*/ 235 h 245"/>
              <a:gd name="T26" fmla="*/ 204 w 362"/>
              <a:gd name="T27" fmla="*/ 245 h 245"/>
              <a:gd name="T28" fmla="*/ 174 w 362"/>
              <a:gd name="T29" fmla="*/ 242 h 245"/>
              <a:gd name="T30" fmla="*/ 150 w 362"/>
              <a:gd name="T31" fmla="*/ 235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2" h="245">
                <a:moveTo>
                  <a:pt x="0" y="127"/>
                </a:moveTo>
                <a:lnTo>
                  <a:pt x="55" y="111"/>
                </a:lnTo>
                <a:lnTo>
                  <a:pt x="107" y="88"/>
                </a:lnTo>
                <a:lnTo>
                  <a:pt x="159" y="62"/>
                </a:lnTo>
                <a:lnTo>
                  <a:pt x="207" y="29"/>
                </a:lnTo>
                <a:lnTo>
                  <a:pt x="247" y="0"/>
                </a:lnTo>
                <a:lnTo>
                  <a:pt x="261" y="46"/>
                </a:lnTo>
                <a:lnTo>
                  <a:pt x="290" y="92"/>
                </a:lnTo>
                <a:lnTo>
                  <a:pt x="320" y="131"/>
                </a:lnTo>
                <a:lnTo>
                  <a:pt x="362" y="163"/>
                </a:lnTo>
                <a:lnTo>
                  <a:pt x="326" y="196"/>
                </a:lnTo>
                <a:lnTo>
                  <a:pt x="292" y="216"/>
                </a:lnTo>
                <a:lnTo>
                  <a:pt x="247" y="235"/>
                </a:lnTo>
                <a:lnTo>
                  <a:pt x="204" y="245"/>
                </a:lnTo>
                <a:lnTo>
                  <a:pt x="174" y="242"/>
                </a:lnTo>
                <a:lnTo>
                  <a:pt x="150" y="235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105" name="Freeform 57"/>
          <p:cNvSpPr>
            <a:spLocks/>
          </p:cNvSpPr>
          <p:nvPr/>
        </p:nvSpPr>
        <p:spPr bwMode="auto">
          <a:xfrm>
            <a:off x="2505075" y="2114550"/>
            <a:ext cx="61913" cy="60325"/>
          </a:xfrm>
          <a:custGeom>
            <a:avLst/>
            <a:gdLst>
              <a:gd name="T0" fmla="*/ 0 w 118"/>
              <a:gd name="T1" fmla="*/ 0 h 150"/>
              <a:gd name="T2" fmla="*/ 27 w 118"/>
              <a:gd name="T3" fmla="*/ 108 h 150"/>
              <a:gd name="T4" fmla="*/ 118 w 118"/>
              <a:gd name="T5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8" h="150">
                <a:moveTo>
                  <a:pt x="0" y="0"/>
                </a:moveTo>
                <a:lnTo>
                  <a:pt x="27" y="108"/>
                </a:lnTo>
                <a:lnTo>
                  <a:pt x="118" y="150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106" name="Freeform 58"/>
          <p:cNvSpPr>
            <a:spLocks/>
          </p:cNvSpPr>
          <p:nvPr/>
        </p:nvSpPr>
        <p:spPr bwMode="auto">
          <a:xfrm>
            <a:off x="2408238" y="1897063"/>
            <a:ext cx="23812" cy="57150"/>
          </a:xfrm>
          <a:custGeom>
            <a:avLst/>
            <a:gdLst>
              <a:gd name="T0" fmla="*/ 0 w 46"/>
              <a:gd name="T1" fmla="*/ 0 h 144"/>
              <a:gd name="T2" fmla="*/ 21 w 46"/>
              <a:gd name="T3" fmla="*/ 17 h 144"/>
              <a:gd name="T4" fmla="*/ 34 w 46"/>
              <a:gd name="T5" fmla="*/ 43 h 144"/>
              <a:gd name="T6" fmla="*/ 34 w 46"/>
              <a:gd name="T7" fmla="*/ 66 h 144"/>
              <a:gd name="T8" fmla="*/ 43 w 46"/>
              <a:gd name="T9" fmla="*/ 92 h 144"/>
              <a:gd name="T10" fmla="*/ 46 w 46"/>
              <a:gd name="T11" fmla="*/ 118 h 144"/>
              <a:gd name="T12" fmla="*/ 46 w 46"/>
              <a:gd name="T13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44">
                <a:moveTo>
                  <a:pt x="0" y="0"/>
                </a:moveTo>
                <a:lnTo>
                  <a:pt x="21" y="17"/>
                </a:lnTo>
                <a:lnTo>
                  <a:pt x="34" y="43"/>
                </a:lnTo>
                <a:lnTo>
                  <a:pt x="34" y="66"/>
                </a:lnTo>
                <a:lnTo>
                  <a:pt x="43" y="92"/>
                </a:lnTo>
                <a:lnTo>
                  <a:pt x="46" y="118"/>
                </a:lnTo>
                <a:lnTo>
                  <a:pt x="46" y="144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107" name="Freeform 59"/>
          <p:cNvSpPr>
            <a:spLocks/>
          </p:cNvSpPr>
          <p:nvPr/>
        </p:nvSpPr>
        <p:spPr bwMode="auto">
          <a:xfrm>
            <a:off x="2401888" y="1909763"/>
            <a:ext cx="23812" cy="31750"/>
          </a:xfrm>
          <a:custGeom>
            <a:avLst/>
            <a:gdLst>
              <a:gd name="T0" fmla="*/ 9 w 46"/>
              <a:gd name="T1" fmla="*/ 0 h 83"/>
              <a:gd name="T2" fmla="*/ 0 w 46"/>
              <a:gd name="T3" fmla="*/ 14 h 83"/>
              <a:gd name="T4" fmla="*/ 3 w 46"/>
              <a:gd name="T5" fmla="*/ 37 h 83"/>
              <a:gd name="T6" fmla="*/ 9 w 46"/>
              <a:gd name="T7" fmla="*/ 52 h 83"/>
              <a:gd name="T8" fmla="*/ 21 w 46"/>
              <a:gd name="T9" fmla="*/ 63 h 83"/>
              <a:gd name="T10" fmla="*/ 28 w 46"/>
              <a:gd name="T11" fmla="*/ 73 h 83"/>
              <a:gd name="T12" fmla="*/ 46 w 46"/>
              <a:gd name="T13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83">
                <a:moveTo>
                  <a:pt x="9" y="0"/>
                </a:moveTo>
                <a:lnTo>
                  <a:pt x="0" y="14"/>
                </a:lnTo>
                <a:lnTo>
                  <a:pt x="3" y="37"/>
                </a:lnTo>
                <a:lnTo>
                  <a:pt x="9" y="52"/>
                </a:lnTo>
                <a:lnTo>
                  <a:pt x="21" y="63"/>
                </a:lnTo>
                <a:lnTo>
                  <a:pt x="28" y="73"/>
                </a:lnTo>
                <a:lnTo>
                  <a:pt x="46" y="83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108" name="Freeform 60"/>
          <p:cNvSpPr>
            <a:spLocks/>
          </p:cNvSpPr>
          <p:nvPr/>
        </p:nvSpPr>
        <p:spPr bwMode="auto">
          <a:xfrm>
            <a:off x="2635250" y="1981200"/>
            <a:ext cx="123825" cy="195263"/>
          </a:xfrm>
          <a:custGeom>
            <a:avLst/>
            <a:gdLst>
              <a:gd name="T0" fmla="*/ 234 w 234"/>
              <a:gd name="T1" fmla="*/ 255 h 494"/>
              <a:gd name="T2" fmla="*/ 204 w 234"/>
              <a:gd name="T3" fmla="*/ 262 h 494"/>
              <a:gd name="T4" fmla="*/ 197 w 234"/>
              <a:gd name="T5" fmla="*/ 282 h 494"/>
              <a:gd name="T6" fmla="*/ 191 w 234"/>
              <a:gd name="T7" fmla="*/ 295 h 494"/>
              <a:gd name="T8" fmla="*/ 175 w 234"/>
              <a:gd name="T9" fmla="*/ 301 h 494"/>
              <a:gd name="T10" fmla="*/ 139 w 234"/>
              <a:gd name="T11" fmla="*/ 357 h 494"/>
              <a:gd name="T12" fmla="*/ 109 w 234"/>
              <a:gd name="T13" fmla="*/ 403 h 494"/>
              <a:gd name="T14" fmla="*/ 72 w 234"/>
              <a:gd name="T15" fmla="*/ 442 h 494"/>
              <a:gd name="T16" fmla="*/ 57 w 234"/>
              <a:gd name="T17" fmla="*/ 465 h 494"/>
              <a:gd name="T18" fmla="*/ 0 w 234"/>
              <a:gd name="T19" fmla="*/ 494 h 494"/>
              <a:gd name="T20" fmla="*/ 23 w 234"/>
              <a:gd name="T21" fmla="*/ 471 h 494"/>
              <a:gd name="T22" fmla="*/ 48 w 234"/>
              <a:gd name="T23" fmla="*/ 432 h 494"/>
              <a:gd name="T24" fmla="*/ 57 w 234"/>
              <a:gd name="T25" fmla="*/ 403 h 494"/>
              <a:gd name="T26" fmla="*/ 61 w 234"/>
              <a:gd name="T27" fmla="*/ 361 h 494"/>
              <a:gd name="T28" fmla="*/ 52 w 234"/>
              <a:gd name="T29" fmla="*/ 314 h 494"/>
              <a:gd name="T30" fmla="*/ 79 w 234"/>
              <a:gd name="T31" fmla="*/ 282 h 494"/>
              <a:gd name="T32" fmla="*/ 82 w 234"/>
              <a:gd name="T33" fmla="*/ 232 h 494"/>
              <a:gd name="T34" fmla="*/ 82 w 234"/>
              <a:gd name="T35" fmla="*/ 212 h 494"/>
              <a:gd name="T36" fmla="*/ 157 w 234"/>
              <a:gd name="T37" fmla="*/ 265 h 494"/>
              <a:gd name="T38" fmla="*/ 118 w 234"/>
              <a:gd name="T39" fmla="*/ 199 h 494"/>
              <a:gd name="T40" fmla="*/ 130 w 234"/>
              <a:gd name="T41" fmla="*/ 164 h 494"/>
              <a:gd name="T42" fmla="*/ 145 w 234"/>
              <a:gd name="T43" fmla="*/ 108 h 494"/>
              <a:gd name="T44" fmla="*/ 148 w 234"/>
              <a:gd name="T45" fmla="*/ 66 h 494"/>
              <a:gd name="T46" fmla="*/ 139 w 234"/>
              <a:gd name="T47" fmla="*/ 33 h 494"/>
              <a:gd name="T48" fmla="*/ 127 w 234"/>
              <a:gd name="T49" fmla="*/ 0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4" h="494">
                <a:moveTo>
                  <a:pt x="234" y="255"/>
                </a:moveTo>
                <a:lnTo>
                  <a:pt x="204" y="262"/>
                </a:lnTo>
                <a:lnTo>
                  <a:pt x="197" y="282"/>
                </a:lnTo>
                <a:lnTo>
                  <a:pt x="191" y="295"/>
                </a:lnTo>
                <a:lnTo>
                  <a:pt x="175" y="301"/>
                </a:lnTo>
                <a:lnTo>
                  <a:pt x="139" y="357"/>
                </a:lnTo>
                <a:lnTo>
                  <a:pt x="109" y="403"/>
                </a:lnTo>
                <a:lnTo>
                  <a:pt x="72" y="442"/>
                </a:lnTo>
                <a:lnTo>
                  <a:pt x="57" y="465"/>
                </a:lnTo>
                <a:lnTo>
                  <a:pt x="0" y="494"/>
                </a:lnTo>
                <a:lnTo>
                  <a:pt x="23" y="471"/>
                </a:lnTo>
                <a:lnTo>
                  <a:pt x="48" y="432"/>
                </a:lnTo>
                <a:lnTo>
                  <a:pt x="57" y="403"/>
                </a:lnTo>
                <a:lnTo>
                  <a:pt x="61" y="361"/>
                </a:lnTo>
                <a:lnTo>
                  <a:pt x="52" y="314"/>
                </a:lnTo>
                <a:lnTo>
                  <a:pt x="79" y="282"/>
                </a:lnTo>
                <a:lnTo>
                  <a:pt x="82" y="232"/>
                </a:lnTo>
                <a:lnTo>
                  <a:pt x="82" y="212"/>
                </a:lnTo>
                <a:lnTo>
                  <a:pt x="157" y="265"/>
                </a:lnTo>
                <a:lnTo>
                  <a:pt x="118" y="199"/>
                </a:lnTo>
                <a:lnTo>
                  <a:pt x="130" y="164"/>
                </a:lnTo>
                <a:lnTo>
                  <a:pt x="145" y="108"/>
                </a:lnTo>
                <a:lnTo>
                  <a:pt x="148" y="66"/>
                </a:lnTo>
                <a:lnTo>
                  <a:pt x="139" y="33"/>
                </a:lnTo>
                <a:lnTo>
                  <a:pt x="127" y="0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109" name="Rectangle 61"/>
          <p:cNvSpPr>
            <a:spLocks noChangeArrowheads="1"/>
          </p:cNvSpPr>
          <p:nvPr/>
        </p:nvSpPr>
        <p:spPr bwMode="auto">
          <a:xfrm>
            <a:off x="1306513" y="4343400"/>
            <a:ext cx="24653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800" b="1">
                <a:solidFill>
                  <a:schemeClr val="bg1"/>
                </a:solidFill>
                <a:latin typeface="Tahoma" panose="020B0604030504040204" pitchFamily="34" charset="0"/>
                <a:ea typeface="HY헤드라인M" panose="02030600000101010101" pitchFamily="18" charset="-127"/>
              </a:rPr>
              <a:t>Knowledge Discovery</a:t>
            </a:r>
          </a:p>
        </p:txBody>
      </p:sp>
      <p:sp>
        <p:nvSpPr>
          <p:cNvPr id="514110" name="Rectangle 62"/>
          <p:cNvSpPr>
            <a:spLocks noChangeArrowheads="1"/>
          </p:cNvSpPr>
          <p:nvPr/>
        </p:nvSpPr>
        <p:spPr bwMode="auto">
          <a:xfrm>
            <a:off x="1306513" y="4592638"/>
            <a:ext cx="27892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800" b="1">
                <a:solidFill>
                  <a:schemeClr val="bg1"/>
                </a:solidFill>
                <a:latin typeface="Tahoma" panose="020B0604030504040204" pitchFamily="34" charset="0"/>
              </a:rPr>
              <a:t>Processing: </a:t>
            </a:r>
            <a:r>
              <a:rPr lang="en-US" altLang="ko-KR" sz="1800" b="1" u="sng">
                <a:solidFill>
                  <a:schemeClr val="bg1"/>
                </a:solidFill>
                <a:latin typeface="Tahoma" panose="020B0604030504040204" pitchFamily="34" charset="0"/>
              </a:rPr>
              <a:t>Data mining</a:t>
            </a:r>
          </a:p>
        </p:txBody>
      </p:sp>
      <p:pic>
        <p:nvPicPr>
          <p:cNvPr id="514111" name="Picture 6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775" y="2166938"/>
            <a:ext cx="1328738" cy="141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4112" name="Rectangle 64"/>
          <p:cNvSpPr>
            <a:spLocks noChangeArrowheads="1"/>
          </p:cNvSpPr>
          <p:nvPr/>
        </p:nvSpPr>
        <p:spPr bwMode="auto">
          <a:xfrm>
            <a:off x="2754313" y="2982913"/>
            <a:ext cx="542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600" b="1" u="sng">
                <a:solidFill>
                  <a:schemeClr val="bg1"/>
                </a:solidFill>
                <a:latin typeface="Tahoma" panose="020B0604030504040204" pitchFamily="34" charset="0"/>
              </a:rPr>
              <a:t>Data </a:t>
            </a:r>
          </a:p>
        </p:txBody>
      </p:sp>
      <p:sp>
        <p:nvSpPr>
          <p:cNvPr id="514113" name="Rectangle 65"/>
          <p:cNvSpPr>
            <a:spLocks noChangeArrowheads="1"/>
          </p:cNvSpPr>
          <p:nvPr/>
        </p:nvSpPr>
        <p:spPr bwMode="auto">
          <a:xfrm>
            <a:off x="2754313" y="3260725"/>
            <a:ext cx="11525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600" b="1" u="sng">
                <a:solidFill>
                  <a:schemeClr val="bg1"/>
                </a:solidFill>
                <a:latin typeface="Tahoma" panose="020B0604030504040204" pitchFamily="34" charset="0"/>
              </a:rPr>
              <a:t>Warehouse</a:t>
            </a:r>
          </a:p>
        </p:txBody>
      </p:sp>
      <p:pic>
        <p:nvPicPr>
          <p:cNvPr id="514114" name="Picture 6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513" y="4419600"/>
            <a:ext cx="755650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4115" name="Picture 6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3124200"/>
            <a:ext cx="3203575" cy="174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4116" name="Rectangle 68"/>
          <p:cNvSpPr>
            <a:spLocks noChangeArrowheads="1"/>
          </p:cNvSpPr>
          <p:nvPr/>
        </p:nvSpPr>
        <p:spPr bwMode="auto">
          <a:xfrm>
            <a:off x="6056313" y="3775075"/>
            <a:ext cx="7731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800" b="1">
                <a:solidFill>
                  <a:schemeClr val="bg1"/>
                </a:solidFill>
                <a:latin typeface="Tahoma" panose="020B0604030504040204" pitchFamily="34" charset="0"/>
                <a:ea typeface="HY헤드라인M" panose="02030600000101010101" pitchFamily="18" charset="-127"/>
              </a:rPr>
              <a:t>useful,</a:t>
            </a:r>
          </a:p>
        </p:txBody>
      </p:sp>
      <p:sp>
        <p:nvSpPr>
          <p:cNvPr id="514117" name="Rectangle 69"/>
          <p:cNvSpPr>
            <a:spLocks noChangeArrowheads="1"/>
          </p:cNvSpPr>
          <p:nvPr/>
        </p:nvSpPr>
        <p:spPr bwMode="auto">
          <a:xfrm>
            <a:off x="6056313" y="4000500"/>
            <a:ext cx="12525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800" b="1">
                <a:solidFill>
                  <a:schemeClr val="bg1"/>
                </a:solidFill>
                <a:latin typeface="Tahoma" panose="020B0604030504040204" pitchFamily="34" charset="0"/>
                <a:ea typeface="HY헤드라인M" panose="02030600000101010101" pitchFamily="18" charset="-127"/>
              </a:rPr>
              <a:t>interesting</a:t>
            </a:r>
          </a:p>
        </p:txBody>
      </p:sp>
      <p:sp>
        <p:nvSpPr>
          <p:cNvPr id="514118" name="Rectangle 70"/>
          <p:cNvSpPr>
            <a:spLocks noChangeArrowheads="1"/>
          </p:cNvSpPr>
          <p:nvPr/>
        </p:nvSpPr>
        <p:spPr bwMode="auto">
          <a:xfrm>
            <a:off x="6056313" y="4225925"/>
            <a:ext cx="7858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800" b="1">
                <a:solidFill>
                  <a:schemeClr val="bg1"/>
                </a:solidFill>
                <a:latin typeface="Tahoma" panose="020B0604030504040204" pitchFamily="34" charset="0"/>
                <a:ea typeface="HY헤드라인M" panose="02030600000101010101" pitchFamily="18" charset="-127"/>
              </a:rPr>
              <a:t>hidden</a:t>
            </a:r>
          </a:p>
        </p:txBody>
      </p:sp>
      <p:sp>
        <p:nvSpPr>
          <p:cNvPr id="514119" name="Rectangle 71"/>
          <p:cNvSpPr>
            <a:spLocks noChangeArrowheads="1"/>
          </p:cNvSpPr>
          <p:nvPr/>
        </p:nvSpPr>
        <p:spPr bwMode="auto">
          <a:xfrm>
            <a:off x="6056313" y="4449763"/>
            <a:ext cx="1346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1800" b="1">
                <a:solidFill>
                  <a:schemeClr val="bg1"/>
                </a:solidFill>
                <a:latin typeface="Tahoma" panose="020B0604030504040204" pitchFamily="34" charset="0"/>
                <a:ea typeface="HY헤드라인M" panose="02030600000101010101" pitchFamily="18" charset="-127"/>
              </a:rPr>
              <a:t>information</a:t>
            </a:r>
          </a:p>
        </p:txBody>
      </p:sp>
      <p:sp>
        <p:nvSpPr>
          <p:cNvPr id="514120" name="Text Box 72"/>
          <p:cNvSpPr txBox="1">
            <a:spLocks noChangeArrowheads="1"/>
          </p:cNvSpPr>
          <p:nvPr/>
        </p:nvSpPr>
        <p:spPr bwMode="auto">
          <a:xfrm>
            <a:off x="6488113" y="4962525"/>
            <a:ext cx="7254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 sz="1800">
                <a:latin typeface="Tahoma" panose="020B0604030504040204" pitchFamily="34" charset="0"/>
                <a:ea typeface="HY헤드라인M" panose="02030600000101010101" pitchFamily="18" charset="-127"/>
              </a:rPr>
              <a:t>apply</a:t>
            </a:r>
          </a:p>
        </p:txBody>
      </p:sp>
    </p:spTree>
    <p:extLst>
      <p:ext uri="{BB962C8B-B14F-4D97-AF65-F5344CB8AC3E}">
        <p14:creationId xmlns:p14="http://schemas.microsoft.com/office/powerpoint/2010/main" val="90746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59FF33-3E93-4EF7-AFDE-C41B2750ABD1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41438"/>
            <a:ext cx="8178800" cy="2176462"/>
          </a:xfrm>
        </p:spPr>
        <p:txBody>
          <a:bodyPr/>
          <a:lstStyle/>
          <a:p>
            <a:r>
              <a:rPr lang="en-US" altLang="ko-KR" sz="2400">
                <a:ea typeface="굴림" panose="020B0600000101010101" pitchFamily="50" charset="-127"/>
              </a:rPr>
              <a:t>Data Warehouse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Storing data of time / Summarized data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Analyze the pattern in times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Observation data in various view point</a:t>
            </a:r>
          </a:p>
        </p:txBody>
      </p:sp>
      <p:pic>
        <p:nvPicPr>
          <p:cNvPr id="516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463" y="2906713"/>
            <a:ext cx="3267075" cy="303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6102" name="Text Box 6"/>
          <p:cNvSpPr txBox="1">
            <a:spLocks noChangeArrowheads="1"/>
          </p:cNvSpPr>
          <p:nvPr/>
        </p:nvSpPr>
        <p:spPr bwMode="auto">
          <a:xfrm>
            <a:off x="5067300" y="2498725"/>
            <a:ext cx="2019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 b="1">
                <a:latin typeface="Tahoma" panose="020B0604030504040204" pitchFamily="34" charset="0"/>
              </a:rPr>
              <a:t>Sales Volumes</a:t>
            </a:r>
          </a:p>
        </p:txBody>
      </p:sp>
      <p:sp>
        <p:nvSpPr>
          <p:cNvPr id="516103" name="Rectangle 7"/>
          <p:cNvSpPr>
            <a:spLocks noChangeArrowheads="1"/>
          </p:cNvSpPr>
          <p:nvPr/>
        </p:nvSpPr>
        <p:spPr bwMode="auto">
          <a:xfrm>
            <a:off x="2057400" y="4495800"/>
            <a:ext cx="1143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6104" name="Text Box 8"/>
          <p:cNvSpPr txBox="1">
            <a:spLocks noChangeArrowheads="1"/>
          </p:cNvSpPr>
          <p:nvPr/>
        </p:nvSpPr>
        <p:spPr bwMode="auto">
          <a:xfrm>
            <a:off x="2286000" y="4495800"/>
            <a:ext cx="701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 sz="1800" b="1">
                <a:latin typeface="Tahoma" panose="020B0604030504040204" pitchFamily="34" charset="0"/>
              </a:rPr>
              <a:t>time</a:t>
            </a:r>
          </a:p>
        </p:txBody>
      </p:sp>
      <p:sp>
        <p:nvSpPr>
          <p:cNvPr id="516105" name="Rectangle 9"/>
          <p:cNvSpPr>
            <a:spLocks noChangeArrowheads="1"/>
          </p:cNvSpPr>
          <p:nvPr/>
        </p:nvSpPr>
        <p:spPr bwMode="auto">
          <a:xfrm>
            <a:off x="8001000" y="4495800"/>
            <a:ext cx="1143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6106" name="Text Box 10"/>
          <p:cNvSpPr txBox="1">
            <a:spLocks noChangeArrowheads="1"/>
          </p:cNvSpPr>
          <p:nvPr/>
        </p:nvSpPr>
        <p:spPr bwMode="auto">
          <a:xfrm>
            <a:off x="8001000" y="4495800"/>
            <a:ext cx="1081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 sz="1800" b="1">
                <a:latin typeface="Tahoma" panose="020B0604030504040204" pitchFamily="34" charset="0"/>
              </a:rPr>
              <a:t>Product</a:t>
            </a:r>
          </a:p>
        </p:txBody>
      </p:sp>
      <p:sp>
        <p:nvSpPr>
          <p:cNvPr id="516107" name="Rectangle 11"/>
          <p:cNvSpPr>
            <a:spLocks noChangeArrowheads="1"/>
          </p:cNvSpPr>
          <p:nvPr/>
        </p:nvSpPr>
        <p:spPr bwMode="auto">
          <a:xfrm>
            <a:off x="4419600" y="6477000"/>
            <a:ext cx="17526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6108" name="Text Box 12"/>
          <p:cNvSpPr txBox="1">
            <a:spLocks noChangeArrowheads="1"/>
          </p:cNvSpPr>
          <p:nvPr/>
        </p:nvSpPr>
        <p:spPr bwMode="auto">
          <a:xfrm>
            <a:off x="4495800" y="6477000"/>
            <a:ext cx="1638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 sz="1800" b="1">
                <a:latin typeface="Tahoma" panose="020B0604030504040204" pitchFamily="34" charset="0"/>
              </a:rPr>
              <a:t>Sales person</a:t>
            </a:r>
          </a:p>
        </p:txBody>
      </p:sp>
      <p:sp>
        <p:nvSpPr>
          <p:cNvPr id="516109" name="Text Box 13"/>
          <p:cNvSpPr txBox="1">
            <a:spLocks noChangeArrowheads="1"/>
          </p:cNvSpPr>
          <p:nvPr/>
        </p:nvSpPr>
        <p:spPr bwMode="auto">
          <a:xfrm>
            <a:off x="3429000" y="3757613"/>
            <a:ext cx="538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 sz="1600" b="1">
                <a:latin typeface="Tahoma" panose="020B0604030504040204" pitchFamily="34" charset="0"/>
              </a:rPr>
              <a:t>Jan</a:t>
            </a:r>
          </a:p>
        </p:txBody>
      </p:sp>
      <p:sp>
        <p:nvSpPr>
          <p:cNvPr id="516110" name="Text Box 14"/>
          <p:cNvSpPr txBox="1">
            <a:spLocks noChangeArrowheads="1"/>
          </p:cNvSpPr>
          <p:nvPr/>
        </p:nvSpPr>
        <p:spPr bwMode="auto">
          <a:xfrm>
            <a:off x="3457575" y="4610100"/>
            <a:ext cx="550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 sz="1600" b="1">
                <a:latin typeface="Tahoma" panose="020B0604030504040204" pitchFamily="34" charset="0"/>
              </a:rPr>
              <a:t>Feb</a:t>
            </a:r>
          </a:p>
        </p:txBody>
      </p:sp>
      <p:sp>
        <p:nvSpPr>
          <p:cNvPr id="516111" name="Text Box 15"/>
          <p:cNvSpPr txBox="1">
            <a:spLocks noChangeArrowheads="1"/>
          </p:cNvSpPr>
          <p:nvPr/>
        </p:nvSpPr>
        <p:spPr bwMode="auto">
          <a:xfrm>
            <a:off x="3490913" y="5372100"/>
            <a:ext cx="576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 sz="1600" b="1">
                <a:latin typeface="Tahoma" panose="020B0604030504040204" pitchFamily="34" charset="0"/>
              </a:rPr>
              <a:t>Mar</a:t>
            </a:r>
          </a:p>
        </p:txBody>
      </p:sp>
      <p:sp>
        <p:nvSpPr>
          <p:cNvPr id="516112" name="Text Box 16"/>
          <p:cNvSpPr txBox="1">
            <a:spLocks noChangeArrowheads="1"/>
          </p:cNvSpPr>
          <p:nvPr/>
        </p:nvSpPr>
        <p:spPr bwMode="auto">
          <a:xfrm>
            <a:off x="4038600" y="5867400"/>
            <a:ext cx="777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 sz="1600" b="1">
                <a:latin typeface="Tahoma" panose="020B0604030504040204" pitchFamily="34" charset="0"/>
              </a:rPr>
              <a:t>Wong</a:t>
            </a:r>
          </a:p>
        </p:txBody>
      </p:sp>
      <p:sp>
        <p:nvSpPr>
          <p:cNvPr id="516113" name="Text Box 17"/>
          <p:cNvSpPr txBox="1">
            <a:spLocks noChangeArrowheads="1"/>
          </p:cNvSpPr>
          <p:nvPr/>
        </p:nvSpPr>
        <p:spPr bwMode="auto">
          <a:xfrm>
            <a:off x="4495800" y="6096000"/>
            <a:ext cx="1565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 sz="1600" b="1">
                <a:latin typeface="Tahoma" panose="020B0604030504040204" pitchFamily="34" charset="0"/>
              </a:rPr>
              <a:t>Stonebreaker</a:t>
            </a:r>
          </a:p>
        </p:txBody>
      </p:sp>
      <p:sp>
        <p:nvSpPr>
          <p:cNvPr id="516114" name="Text Box 18"/>
          <p:cNvSpPr txBox="1">
            <a:spLocks noChangeArrowheads="1"/>
          </p:cNvSpPr>
          <p:nvPr/>
        </p:nvSpPr>
        <p:spPr bwMode="auto">
          <a:xfrm>
            <a:off x="5638800" y="5867400"/>
            <a:ext cx="869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 sz="1600" b="1">
                <a:latin typeface="Tahoma" panose="020B0604030504040204" pitchFamily="34" charset="0"/>
              </a:rPr>
              <a:t>Dewitt</a:t>
            </a:r>
          </a:p>
        </p:txBody>
      </p:sp>
      <p:sp>
        <p:nvSpPr>
          <p:cNvPr id="516115" name="Text Box 19"/>
          <p:cNvSpPr txBox="1">
            <a:spLocks noChangeArrowheads="1"/>
          </p:cNvSpPr>
          <p:nvPr/>
        </p:nvSpPr>
        <p:spPr bwMode="auto">
          <a:xfrm>
            <a:off x="6477000" y="575310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 sz="1600" b="1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516116" name="Text Box 20"/>
          <p:cNvSpPr txBox="1">
            <a:spLocks noChangeArrowheads="1"/>
          </p:cNvSpPr>
          <p:nvPr/>
        </p:nvSpPr>
        <p:spPr bwMode="auto">
          <a:xfrm>
            <a:off x="6781800" y="556260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 sz="1600" b="1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516117" name="Text Box 21"/>
          <p:cNvSpPr txBox="1">
            <a:spLocks noChangeArrowheads="1"/>
          </p:cNvSpPr>
          <p:nvPr/>
        </p:nvSpPr>
        <p:spPr bwMode="auto">
          <a:xfrm>
            <a:off x="7086600" y="53340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latinLnBrk="1" hangingPunct="1"/>
            <a:r>
              <a:rPr kumimoji="1" lang="en-US" altLang="ko-KR" sz="1600" b="1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516118" name="Rectangle 22"/>
          <p:cNvSpPr>
            <a:spLocks noChangeArrowheads="1"/>
          </p:cNvSpPr>
          <p:nvPr/>
        </p:nvSpPr>
        <p:spPr bwMode="auto">
          <a:xfrm>
            <a:off x="-21840" y="-23812"/>
            <a:ext cx="913447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 kumimoji="1" sz="3600" b="1">
                <a:solidFill>
                  <a:srgbClr val="006699"/>
                </a:solidFill>
                <a:latin typeface="Gill Sans MT" panose="020B0502020104020203" pitchFamily="34" charset="0"/>
              </a:defRPr>
            </a:lvl1pPr>
            <a:lvl2pPr algn="l">
              <a:defRPr kumimoji="1" sz="3600" b="1">
                <a:solidFill>
                  <a:srgbClr val="006699"/>
                </a:solidFill>
                <a:latin typeface="Gill Sans MT" panose="020B0502020104020203" pitchFamily="34" charset="0"/>
              </a:defRPr>
            </a:lvl2pPr>
            <a:lvl3pPr algn="l">
              <a:defRPr kumimoji="1" sz="3600" b="1">
                <a:solidFill>
                  <a:srgbClr val="006699"/>
                </a:solidFill>
                <a:latin typeface="Gill Sans MT" panose="020B0502020104020203" pitchFamily="34" charset="0"/>
              </a:defRPr>
            </a:lvl3pPr>
            <a:lvl4pPr algn="l">
              <a:defRPr kumimoji="1" sz="3600" b="1">
                <a:solidFill>
                  <a:srgbClr val="006699"/>
                </a:solidFill>
                <a:latin typeface="Gill Sans MT" panose="020B0502020104020203" pitchFamily="34" charset="0"/>
              </a:defRPr>
            </a:lvl4pPr>
            <a:lvl5pPr algn="l">
              <a:defRPr kumimoji="1" sz="3600" b="1">
                <a:solidFill>
                  <a:srgbClr val="006699"/>
                </a:solidFill>
                <a:latin typeface="Gill Sans MT" panose="020B0502020104020203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99"/>
                </a:solidFill>
                <a:latin typeface="Gill Sans MT" panose="020B0502020104020203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99"/>
                </a:solidFill>
                <a:latin typeface="Gill Sans MT" panose="020B0502020104020203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99"/>
                </a:solidFill>
                <a:latin typeface="Gill Sans MT" panose="020B0502020104020203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99"/>
                </a:solidFill>
                <a:latin typeface="Gill Sans MT" panose="020B0502020104020203" pitchFamily="34" charset="0"/>
              </a:defRPr>
            </a:lvl9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Role of DBMS: Even Knowledge Discovery!	(2)</a:t>
            </a:r>
          </a:p>
        </p:txBody>
      </p:sp>
    </p:spTree>
    <p:extLst>
      <p:ext uri="{BB962C8B-B14F-4D97-AF65-F5344CB8AC3E}">
        <p14:creationId xmlns:p14="http://schemas.microsoft.com/office/powerpoint/2010/main" val="110149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빅데이터 경진대회_트위터</Template>
  <TotalTime>3462</TotalTime>
  <Words>2039</Words>
  <Application>Microsoft Office PowerPoint</Application>
  <PresentationFormat>화면 슬라이드 쇼(4:3)</PresentationFormat>
  <Paragraphs>524</Paragraphs>
  <Slides>39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56" baseType="lpstr">
      <vt:lpstr>HY헤드라인M</vt:lpstr>
      <vt:lpstr>굴림</vt:lpstr>
      <vt:lpstr>돋움</vt:lpstr>
      <vt:lpstr>맑은 고딕</vt:lpstr>
      <vt:lpstr>╜┼╕φ┴╢</vt:lpstr>
      <vt:lpstr>Arial</vt:lpstr>
      <vt:lpstr>Arial Narrow</vt:lpstr>
      <vt:lpstr>Calibri</vt:lpstr>
      <vt:lpstr>Cambria Math</vt:lpstr>
      <vt:lpstr>Courier New</vt:lpstr>
      <vt:lpstr>Gill Sans MT</vt:lpstr>
      <vt:lpstr>Tahoma</vt:lpstr>
      <vt:lpstr>Times New Roman</vt:lpstr>
      <vt:lpstr>Verdana</vt:lpstr>
      <vt:lpstr>Wingdings</vt:lpstr>
      <vt:lpstr>신명조</vt:lpstr>
      <vt:lpstr>SNU IDB Lab.</vt:lpstr>
      <vt:lpstr> Database Technology</vt:lpstr>
      <vt:lpstr>Data Base Management System (DBMS)</vt:lpstr>
      <vt:lpstr>Sample Data Base</vt:lpstr>
      <vt:lpstr>Another Big Data Base</vt:lpstr>
      <vt:lpstr>Fastly Growing Big Data Base</vt:lpstr>
      <vt:lpstr>Role of DBMS: Simple record search </vt:lpstr>
      <vt:lpstr>Role of DBMS:   Supporting  Enterprise Applications </vt:lpstr>
      <vt:lpstr>Role of DBMS: Even Knowledge Discovery! (1)</vt:lpstr>
      <vt:lpstr>PowerPoint 프레젠테이션</vt:lpstr>
      <vt:lpstr>PowerPoint 프레젠테이션</vt:lpstr>
      <vt:lpstr>In The Beginning...</vt:lpstr>
      <vt:lpstr>A Sample Relational Database</vt:lpstr>
      <vt:lpstr>SQL: supporting ad-hoc queries</vt:lpstr>
      <vt:lpstr>Experimental RDBMS Prototypes</vt:lpstr>
      <vt:lpstr>Commercial RDBMS Products</vt:lpstr>
      <vt:lpstr>Genealogy of Commercial DBMS Products</vt:lpstr>
      <vt:lpstr>범용 “Disk-기반” DBMS Architecture</vt:lpstr>
      <vt:lpstr>Database Companies in the World</vt:lpstr>
      <vt:lpstr>DBMS Market Share: World Wide (2011)</vt:lpstr>
      <vt:lpstr>국내 DBMS 시장규모 (5천억원 내외) </vt:lpstr>
      <vt:lpstr>국내 DBMS Market Share (2013)</vt:lpstr>
      <vt:lpstr>Lawrence Joseph Ellison (Oracle Founder)</vt:lpstr>
      <vt:lpstr>Oracle 성장 과정</vt:lpstr>
      <vt:lpstr>최근 Database 기술의  주된 발전방향</vt:lpstr>
      <vt:lpstr>Ontology:  지식과 개념의 표현과 처리기술</vt:lpstr>
      <vt:lpstr>Ontology Application: 신약개발분야</vt:lpstr>
      <vt:lpstr>Ontology Application:  신약개발분야 </vt:lpstr>
      <vt:lpstr>Ontology Application:  신약개발분야 </vt:lpstr>
      <vt:lpstr>Large Scale Web Search</vt:lpstr>
      <vt:lpstr>PowerPoint 프레젠테이션</vt:lpstr>
      <vt:lpstr>Large Scale Web Search</vt:lpstr>
      <vt:lpstr>Big Data의 시대의 도래!</vt:lpstr>
      <vt:lpstr>Big Data의 특징</vt:lpstr>
      <vt:lpstr>Big Data가 주는 가치</vt:lpstr>
      <vt:lpstr>MapReduce란?</vt:lpstr>
      <vt:lpstr>MapReduce 예제: 단어 세기</vt:lpstr>
      <vt:lpstr>MapReduce 예제: 단어 세기 – Map 단계</vt:lpstr>
      <vt:lpstr>MapReduce 예제: 단어 세기 – Reduce 단계</vt:lpstr>
      <vt:lpstr>Hadoop 관련 시스템 구조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대대적이고 과장된 광고가  영화 흥행에 미치는 영향</dc:title>
  <dc:creator>Hyewon Lim</dc:creator>
  <cp:lastModifiedBy>hjk</cp:lastModifiedBy>
  <cp:revision>337</cp:revision>
  <dcterms:created xsi:type="dcterms:W3CDTF">2013-12-26T08:19:24Z</dcterms:created>
  <dcterms:modified xsi:type="dcterms:W3CDTF">2015-11-16T14:30:57Z</dcterms:modified>
</cp:coreProperties>
</file>