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80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B7B7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12EDA-E601-4D97-9B6F-BCBE5347F44F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3129D-31F1-468E-B708-10DA7033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8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Bridging the semantic gap between human concepts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0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7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1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88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39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7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Personalized Tag Recommendation Using Social Influence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Jun Hu, Bing Wang, Yu Liu, and De-Yi Li</a:t>
            </a:r>
          </a:p>
          <a:p>
            <a:r>
              <a:rPr lang="en-US" altLang="ko-KR" dirty="0" smtClean="0"/>
              <a:t>Journal of Computer Science and Technology, 27(3), 2012</a:t>
            </a:r>
          </a:p>
          <a:p>
            <a:endParaRPr lang="en-US" altLang="ko-KR" dirty="0"/>
          </a:p>
          <a:p>
            <a:r>
              <a:rPr lang="en-US" altLang="ko-KR" dirty="0" smtClean="0"/>
              <a:t>29 Jan 2016</a:t>
            </a:r>
          </a:p>
          <a:p>
            <a:r>
              <a:rPr lang="en-US" altLang="ko-KR" dirty="0" smtClean="0"/>
              <a:t>Hyewon Lim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0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Gaussian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 smtClean="0"/>
                  <a:t>Gaussian-type definition of topological potential</a:t>
                </a:r>
              </a:p>
              <a:p>
                <a:pPr lvl="1"/>
                <a:r>
                  <a:rPr lang="en-US" altLang="ko-KR" dirty="0" smtClean="0"/>
                  <a:t>node’s influence will quickly decay as the topological distance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Measurement of User Influence </a:t>
            </a:r>
            <a:br>
              <a:rPr lang="en-US" altLang="ko-KR" dirty="0" smtClean="0"/>
            </a:br>
            <a:r>
              <a:rPr lang="en-US" altLang="ko-KR" dirty="0" smtClean="0"/>
              <a:t>in Social Network</a:t>
            </a:r>
            <a:endParaRPr lang="ko-KR" altLang="en-US"/>
          </a:p>
        </p:txBody>
      </p:sp>
      <p:pic>
        <p:nvPicPr>
          <p:cNvPr id="1026" name="Picture 2" descr="https://upload.wikimedia.org/wikipedia/commons/thumb/7/74/Normal_Distribution_PDF.svg/360px-Normal_Distribution_PDF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72" y="1047773"/>
            <a:ext cx="2707946" cy="173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6574221" y="4248806"/>
            <a:ext cx="189186" cy="189186"/>
          </a:xfrm>
          <a:prstGeom prst="ellipse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74221" y="4398746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solidFill>
                  <a:schemeClr val="accent4">
                    <a:lumMod val="75000"/>
                  </a:schemeClr>
                </a:solidFill>
              </a:rPr>
              <a:t>Influence range</a:t>
            </a:r>
            <a:endParaRPr lang="ko-KR" altLang="en-US" sz="1200" i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479627" y="4005309"/>
            <a:ext cx="386255" cy="172553"/>
          </a:xfrm>
          <a:prstGeom prst="ellipse">
            <a:avLst/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68814" y="3756368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solidFill>
                  <a:schemeClr val="accent6">
                    <a:lumMod val="75000"/>
                  </a:schemeClr>
                </a:solidFill>
              </a:rPr>
              <a:t>Distance between v</a:t>
            </a:r>
            <a:r>
              <a:rPr lang="en-US" altLang="ko-KR" sz="1200" i="1" baseline="-250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ko-KR" sz="1200" i="1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altLang="ko-KR" sz="1200" i="1" dirty="0" err="1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altLang="ko-KR" sz="1200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lang="ko-KR" altLang="en-US" sz="1200" i="1" baseline="-250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28" name="그룹 1027"/>
          <p:cNvGrpSpPr/>
          <p:nvPr/>
        </p:nvGrpSpPr>
        <p:grpSpPr>
          <a:xfrm>
            <a:off x="878742" y="4909966"/>
            <a:ext cx="3359500" cy="1531240"/>
            <a:chOff x="588179" y="4777529"/>
            <a:chExt cx="3940625" cy="1796114"/>
          </a:xfrm>
        </p:grpSpPr>
        <p:grpSp>
          <p:nvGrpSpPr>
            <p:cNvPr id="1027" name="그룹 1026"/>
            <p:cNvGrpSpPr/>
            <p:nvPr/>
          </p:nvGrpSpPr>
          <p:grpSpPr>
            <a:xfrm>
              <a:off x="588179" y="4777529"/>
              <a:ext cx="1914520" cy="1796114"/>
              <a:chOff x="1900157" y="4777529"/>
              <a:chExt cx="1914520" cy="179611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191449" y="4950417"/>
                <a:ext cx="1497062" cy="149705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869324" y="5604641"/>
                <a:ext cx="141890" cy="14189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105394" y="5574938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3385645" y="5318747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3672787" y="5202620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821159" y="4777529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390650" y="5222741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00157" y="5344510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065282" y="5927834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908270" y="5322837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3231931" y="6431753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601842" y="6085490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081173" y="6431464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3262462" y="5998779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29514" y="5720685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691672" y="6154795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443780" y="6360519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635532" y="5529793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908270" y="5838972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2834010" y="6296685"/>
              <a:ext cx="1694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자유형 1024"/>
            <p:cNvSpPr/>
            <p:nvPr/>
          </p:nvSpPr>
          <p:spPr>
            <a:xfrm>
              <a:off x="2845309" y="5173980"/>
              <a:ext cx="822960" cy="1066800"/>
            </a:xfrm>
            <a:custGeom>
              <a:avLst/>
              <a:gdLst>
                <a:gd name="connsiteX0" fmla="*/ 0 w 822960"/>
                <a:gd name="connsiteY0" fmla="*/ 1066800 h 1066800"/>
                <a:gd name="connsiteX1" fmla="*/ 251460 w 822960"/>
                <a:gd name="connsiteY1" fmla="*/ 853440 h 1066800"/>
                <a:gd name="connsiteX2" fmla="*/ 594360 w 822960"/>
                <a:gd name="connsiteY2" fmla="*/ 167640 h 1066800"/>
                <a:gd name="connsiteX3" fmla="*/ 822960 w 822960"/>
                <a:gd name="connsiteY3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960" h="1066800">
                  <a:moveTo>
                    <a:pt x="0" y="1066800"/>
                  </a:moveTo>
                  <a:cubicBezTo>
                    <a:pt x="76200" y="1035050"/>
                    <a:pt x="152400" y="1003300"/>
                    <a:pt x="251460" y="853440"/>
                  </a:cubicBezTo>
                  <a:cubicBezTo>
                    <a:pt x="350520" y="703580"/>
                    <a:pt x="499110" y="309880"/>
                    <a:pt x="594360" y="167640"/>
                  </a:cubicBezTo>
                  <a:cubicBezTo>
                    <a:pt x="689610" y="25400"/>
                    <a:pt x="756285" y="12700"/>
                    <a:pt x="82296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 flipH="1">
              <a:off x="3653239" y="5173980"/>
              <a:ext cx="822960" cy="1066800"/>
            </a:xfrm>
            <a:custGeom>
              <a:avLst/>
              <a:gdLst>
                <a:gd name="connsiteX0" fmla="*/ 0 w 822960"/>
                <a:gd name="connsiteY0" fmla="*/ 1066800 h 1066800"/>
                <a:gd name="connsiteX1" fmla="*/ 251460 w 822960"/>
                <a:gd name="connsiteY1" fmla="*/ 853440 h 1066800"/>
                <a:gd name="connsiteX2" fmla="*/ 594360 w 822960"/>
                <a:gd name="connsiteY2" fmla="*/ 167640 h 1066800"/>
                <a:gd name="connsiteX3" fmla="*/ 822960 w 822960"/>
                <a:gd name="connsiteY3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960" h="1066800">
                  <a:moveTo>
                    <a:pt x="0" y="1066800"/>
                  </a:moveTo>
                  <a:cubicBezTo>
                    <a:pt x="76200" y="1035050"/>
                    <a:pt x="152400" y="1003300"/>
                    <a:pt x="251460" y="853440"/>
                  </a:cubicBezTo>
                  <a:cubicBezTo>
                    <a:pt x="350520" y="703580"/>
                    <a:pt x="499110" y="309880"/>
                    <a:pt x="594360" y="167640"/>
                  </a:cubicBezTo>
                  <a:cubicBezTo>
                    <a:pt x="689610" y="25400"/>
                    <a:pt x="756285" y="12700"/>
                    <a:pt x="82296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9" name="그룹 1028"/>
          <p:cNvGrpSpPr/>
          <p:nvPr/>
        </p:nvGrpSpPr>
        <p:grpSpPr>
          <a:xfrm>
            <a:off x="5216043" y="4909966"/>
            <a:ext cx="3189772" cy="1531240"/>
            <a:chOff x="4940160" y="4777529"/>
            <a:chExt cx="3741537" cy="1796114"/>
          </a:xfrm>
        </p:grpSpPr>
        <p:grpSp>
          <p:nvGrpSpPr>
            <p:cNvPr id="63" name="그룹 62"/>
            <p:cNvGrpSpPr/>
            <p:nvPr/>
          </p:nvGrpSpPr>
          <p:grpSpPr>
            <a:xfrm>
              <a:off x="4940160" y="4777529"/>
              <a:ext cx="1914520" cy="1796114"/>
              <a:chOff x="1900157" y="4777529"/>
              <a:chExt cx="1914520" cy="1796114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2510823" y="5269790"/>
                <a:ext cx="858314" cy="8583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869324" y="5604641"/>
                <a:ext cx="141890" cy="14189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3105394" y="5574938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3385645" y="5318747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3672787" y="5202620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21159" y="4777529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390650" y="5222741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00157" y="5344510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065282" y="5927834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908270" y="5322837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231931" y="6431753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3601842" y="6085490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081173" y="6431464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62462" y="5998779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2329514" y="5720685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691672" y="6154795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443780" y="6360519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2635532" y="5529793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908270" y="5838972"/>
                <a:ext cx="141890" cy="141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3" name="직선 연결선 82"/>
            <p:cNvCxnSpPr/>
            <p:nvPr/>
          </p:nvCxnSpPr>
          <p:spPr>
            <a:xfrm>
              <a:off x="6986903" y="6296685"/>
              <a:ext cx="1694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자유형 83"/>
            <p:cNvSpPr/>
            <p:nvPr/>
          </p:nvSpPr>
          <p:spPr>
            <a:xfrm>
              <a:off x="7381239" y="5173980"/>
              <a:ext cx="455062" cy="1066800"/>
            </a:xfrm>
            <a:custGeom>
              <a:avLst/>
              <a:gdLst>
                <a:gd name="connsiteX0" fmla="*/ 0 w 822960"/>
                <a:gd name="connsiteY0" fmla="*/ 1066800 h 1066800"/>
                <a:gd name="connsiteX1" fmla="*/ 251460 w 822960"/>
                <a:gd name="connsiteY1" fmla="*/ 853440 h 1066800"/>
                <a:gd name="connsiteX2" fmla="*/ 594360 w 822960"/>
                <a:gd name="connsiteY2" fmla="*/ 167640 h 1066800"/>
                <a:gd name="connsiteX3" fmla="*/ 822960 w 822960"/>
                <a:gd name="connsiteY3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960" h="1066800">
                  <a:moveTo>
                    <a:pt x="0" y="1066800"/>
                  </a:moveTo>
                  <a:cubicBezTo>
                    <a:pt x="76200" y="1035050"/>
                    <a:pt x="152400" y="1003300"/>
                    <a:pt x="251460" y="853440"/>
                  </a:cubicBezTo>
                  <a:cubicBezTo>
                    <a:pt x="350520" y="703580"/>
                    <a:pt x="499110" y="309880"/>
                    <a:pt x="594360" y="167640"/>
                  </a:cubicBezTo>
                  <a:cubicBezTo>
                    <a:pt x="689610" y="25400"/>
                    <a:pt x="756285" y="12700"/>
                    <a:pt x="82296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 flipH="1">
              <a:off x="7834300" y="5173980"/>
              <a:ext cx="455062" cy="1066800"/>
            </a:xfrm>
            <a:custGeom>
              <a:avLst/>
              <a:gdLst>
                <a:gd name="connsiteX0" fmla="*/ 0 w 822960"/>
                <a:gd name="connsiteY0" fmla="*/ 1066800 h 1066800"/>
                <a:gd name="connsiteX1" fmla="*/ 251460 w 822960"/>
                <a:gd name="connsiteY1" fmla="*/ 853440 h 1066800"/>
                <a:gd name="connsiteX2" fmla="*/ 594360 w 822960"/>
                <a:gd name="connsiteY2" fmla="*/ 167640 h 1066800"/>
                <a:gd name="connsiteX3" fmla="*/ 822960 w 822960"/>
                <a:gd name="connsiteY3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960" h="1066800">
                  <a:moveTo>
                    <a:pt x="0" y="1066800"/>
                  </a:moveTo>
                  <a:cubicBezTo>
                    <a:pt x="76200" y="1035050"/>
                    <a:pt x="152400" y="1003300"/>
                    <a:pt x="251460" y="853440"/>
                  </a:cubicBezTo>
                  <a:cubicBezTo>
                    <a:pt x="350520" y="703580"/>
                    <a:pt x="499110" y="309880"/>
                    <a:pt x="594360" y="167640"/>
                  </a:cubicBezTo>
                  <a:cubicBezTo>
                    <a:pt x="689610" y="25400"/>
                    <a:pt x="756285" y="12700"/>
                    <a:pt x="82296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58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Optimizing the influence factor</a:t>
                </a:r>
              </a:p>
              <a:p>
                <a:pPr lvl="1"/>
                <a:r>
                  <a:rPr lang="en-US" altLang="ko-KR" dirty="0" smtClean="0"/>
                  <a:t>Optimize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 smtClean="0"/>
                  <a:t> to make the topological potential of each node most different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Measurement of User Influence </a:t>
            </a:r>
            <a:br>
              <a:rPr lang="en-US" altLang="ko-KR" dirty="0"/>
            </a:br>
            <a:r>
              <a:rPr lang="en-US" altLang="ko-KR" dirty="0"/>
              <a:t>in Social Network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1047301" y="3265333"/>
            <a:ext cx="2049232" cy="2049226"/>
            <a:chOff x="2294168" y="2445848"/>
            <a:chExt cx="2049232" cy="2049226"/>
          </a:xfrm>
        </p:grpSpPr>
        <p:sp>
          <p:nvSpPr>
            <p:cNvPr id="29" name="타원 28"/>
            <p:cNvSpPr/>
            <p:nvPr/>
          </p:nvSpPr>
          <p:spPr>
            <a:xfrm>
              <a:off x="2294168" y="2445848"/>
              <a:ext cx="2049232" cy="2049226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2681557" y="2832318"/>
              <a:ext cx="1276290" cy="1276286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218240" y="3350211"/>
              <a:ext cx="207842" cy="207842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259466" y="3390063"/>
              <a:ext cx="120965" cy="12096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460722" y="3364741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699645" y="3146330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944442" y="3047329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218403" y="2684926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851382" y="3064482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433222" y="3168294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73996" y="3665595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3292668" y="3149817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568599" y="4095201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883959" y="3800001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587544" y="4094954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594627" y="3726078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799262" y="3488994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108012" y="3859086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896677" y="4034472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060151" y="3326253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292668" y="3589837"/>
              <a:ext cx="120965" cy="1209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3427870" y="3413781"/>
                <a:ext cx="4854855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0 or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dirty="0" smtClean="0"/>
                  <a:t>, usually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 (diameter),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/>
                  <a:t>no interaction among nodes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,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/>
                  <a:t>Interaction among nodes and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the node topological potential is much different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870" y="3413781"/>
                <a:ext cx="4854855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004" t="-1502" r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2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Optimizing the influence factor (cont.)</a:t>
            </a:r>
          </a:p>
          <a:p>
            <a:pPr lvl="1"/>
            <a:r>
              <a:rPr lang="en-US" altLang="ko-KR" dirty="0" smtClean="0"/>
              <a:t>Shannon’s entropy</a:t>
            </a:r>
          </a:p>
          <a:p>
            <a:pPr lvl="2"/>
            <a:r>
              <a:rPr lang="en-US" altLang="ko-KR" dirty="0" smtClean="0"/>
              <a:t>A measure of uncertainty in an information system</a:t>
            </a:r>
          </a:p>
          <a:p>
            <a:pPr lvl="2"/>
            <a:r>
              <a:rPr lang="ko-KR" altLang="en-US" sz="1600" dirty="0" smtClean="0"/>
              <a:t>불확실성이 높아질수록 정보의 양은 더 많아지고 엔트로피는 더 커진다</a:t>
            </a:r>
            <a:endParaRPr lang="en-US" altLang="ko-KR" sz="16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Measurement of User Influence </a:t>
            </a:r>
            <a:br>
              <a:rPr lang="en-US" altLang="ko-KR" dirty="0"/>
            </a:br>
            <a:r>
              <a:rPr lang="en-US" altLang="ko-KR" dirty="0"/>
              <a:t>in Social Network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0" y="3188187"/>
            <a:ext cx="5379720" cy="28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Calculating the topological distance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Measurement of User Influence </a:t>
            </a:r>
            <a:br>
              <a:rPr lang="en-US" altLang="ko-KR" dirty="0"/>
            </a:br>
            <a:r>
              <a:rPr lang="en-US" altLang="ko-KR" dirty="0"/>
              <a:t>in Social Network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955318"/>
            <a:ext cx="4800600" cy="18043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882903" y="4135894"/>
                <a:ext cx="1522596" cy="912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03" y="4135894"/>
                <a:ext cx="1522596" cy="9125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896209" y="5509619"/>
                <a:ext cx="1648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09" y="5509619"/>
                <a:ext cx="164801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308771" y="4622085"/>
                <a:ext cx="3118418" cy="852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e>
                                  </m:nary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71" y="4622085"/>
                <a:ext cx="3118418" cy="8527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2034932" y="5140287"/>
                <a:ext cx="1370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32" y="5140287"/>
                <a:ext cx="13705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갈매기형 수장 10"/>
          <p:cNvSpPr/>
          <p:nvPr/>
        </p:nvSpPr>
        <p:spPr>
          <a:xfrm>
            <a:off x="3749040" y="4914900"/>
            <a:ext cx="281940" cy="28194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2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 Collections</a:t>
            </a:r>
          </a:p>
          <a:p>
            <a:r>
              <a:rPr lang="en-US" altLang="ko-KR" dirty="0" smtClean="0"/>
              <a:t>Measurement of User Influence in Social Network</a:t>
            </a:r>
          </a:p>
          <a:p>
            <a:r>
              <a:rPr lang="en-US" altLang="ko-KR" b="1" dirty="0" smtClean="0"/>
              <a:t>Recommendation Framework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1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Tag co-occurrence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Recommendation Framework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76" y="2112312"/>
            <a:ext cx="2788088" cy="972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623" y="2112311"/>
            <a:ext cx="2804158" cy="97221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821180" y="3390900"/>
            <a:ext cx="944880" cy="944880"/>
          </a:xfrm>
          <a:prstGeom prst="ellipse">
            <a:avLst/>
          </a:prstGeom>
          <a:solidFill>
            <a:schemeClr val="accent1">
              <a:alpha val="27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430780" y="3390900"/>
            <a:ext cx="944880" cy="944880"/>
          </a:xfrm>
          <a:prstGeom prst="ellipse">
            <a:avLst/>
          </a:prstGeom>
          <a:solidFill>
            <a:srgbClr val="FF9999">
              <a:alpha val="27000"/>
            </a:srgbClr>
          </a:solidFill>
          <a:ln w="952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252866" y="3268495"/>
            <a:ext cx="1736250" cy="1184926"/>
            <a:chOff x="6118860" y="3268495"/>
            <a:chExt cx="1736250" cy="1184926"/>
          </a:xfrm>
        </p:grpSpPr>
        <p:sp>
          <p:nvSpPr>
            <p:cNvPr id="8" name="타원 7"/>
            <p:cNvSpPr/>
            <p:nvPr/>
          </p:nvSpPr>
          <p:spPr>
            <a:xfrm>
              <a:off x="6118860" y="3390900"/>
              <a:ext cx="944880" cy="944880"/>
            </a:xfrm>
            <a:prstGeom prst="ellipse">
              <a:avLst/>
            </a:prstGeom>
            <a:solidFill>
              <a:schemeClr val="accent1">
                <a:alpha val="27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728460" y="3390900"/>
              <a:ext cx="944880" cy="944880"/>
            </a:xfrm>
            <a:prstGeom prst="ellipse">
              <a:avLst/>
            </a:prstGeom>
            <a:solidFill>
              <a:srgbClr val="FF9999">
                <a:alpha val="27000"/>
              </a:srgbClr>
            </a:solidFill>
            <a:ln w="952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달 14"/>
            <p:cNvSpPr/>
            <p:nvPr/>
          </p:nvSpPr>
          <p:spPr>
            <a:xfrm rot="10800000">
              <a:off x="6911342" y="3496468"/>
              <a:ext cx="330200" cy="72898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달 15"/>
            <p:cNvSpPr/>
            <p:nvPr/>
          </p:nvSpPr>
          <p:spPr>
            <a:xfrm rot="10800000">
              <a:off x="6958329" y="3496468"/>
              <a:ext cx="578327" cy="72898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6908960" y="3268495"/>
              <a:ext cx="946150" cy="1184926"/>
            </a:xfrm>
            <a:custGeom>
              <a:avLst/>
              <a:gdLst>
                <a:gd name="connsiteX0" fmla="*/ 3175 w 946150"/>
                <a:gd name="connsiteY0" fmla="*/ 222250 h 1184926"/>
                <a:gd name="connsiteX1" fmla="*/ 22225 w 946150"/>
                <a:gd name="connsiteY1" fmla="*/ 200025 h 1184926"/>
                <a:gd name="connsiteX2" fmla="*/ 28575 w 946150"/>
                <a:gd name="connsiteY2" fmla="*/ 187325 h 1184926"/>
                <a:gd name="connsiteX3" fmla="*/ 41275 w 946150"/>
                <a:gd name="connsiteY3" fmla="*/ 180975 h 1184926"/>
                <a:gd name="connsiteX4" fmla="*/ 57150 w 946150"/>
                <a:gd name="connsiteY4" fmla="*/ 161925 h 1184926"/>
                <a:gd name="connsiteX5" fmla="*/ 69850 w 946150"/>
                <a:gd name="connsiteY5" fmla="*/ 139700 h 1184926"/>
                <a:gd name="connsiteX6" fmla="*/ 73025 w 946150"/>
                <a:gd name="connsiteY6" fmla="*/ 130175 h 1184926"/>
                <a:gd name="connsiteX7" fmla="*/ 92075 w 946150"/>
                <a:gd name="connsiteY7" fmla="*/ 114300 h 1184926"/>
                <a:gd name="connsiteX8" fmla="*/ 101600 w 946150"/>
                <a:gd name="connsiteY8" fmla="*/ 111125 h 1184926"/>
                <a:gd name="connsiteX9" fmla="*/ 120650 w 946150"/>
                <a:gd name="connsiteY9" fmla="*/ 98425 h 1184926"/>
                <a:gd name="connsiteX10" fmla="*/ 133350 w 946150"/>
                <a:gd name="connsiteY10" fmla="*/ 88900 h 1184926"/>
                <a:gd name="connsiteX11" fmla="*/ 149225 w 946150"/>
                <a:gd name="connsiteY11" fmla="*/ 85725 h 1184926"/>
                <a:gd name="connsiteX12" fmla="*/ 161925 w 946150"/>
                <a:gd name="connsiteY12" fmla="*/ 79375 h 1184926"/>
                <a:gd name="connsiteX13" fmla="*/ 180975 w 946150"/>
                <a:gd name="connsiteY13" fmla="*/ 76200 h 1184926"/>
                <a:gd name="connsiteX14" fmla="*/ 212725 w 946150"/>
                <a:gd name="connsiteY14" fmla="*/ 60325 h 1184926"/>
                <a:gd name="connsiteX15" fmla="*/ 222250 w 946150"/>
                <a:gd name="connsiteY15" fmla="*/ 53975 h 1184926"/>
                <a:gd name="connsiteX16" fmla="*/ 247650 w 946150"/>
                <a:gd name="connsiteY16" fmla="*/ 47625 h 1184926"/>
                <a:gd name="connsiteX17" fmla="*/ 257175 w 946150"/>
                <a:gd name="connsiteY17" fmla="*/ 41275 h 1184926"/>
                <a:gd name="connsiteX18" fmla="*/ 279400 w 946150"/>
                <a:gd name="connsiteY18" fmla="*/ 34925 h 1184926"/>
                <a:gd name="connsiteX19" fmla="*/ 295275 w 946150"/>
                <a:gd name="connsiteY19" fmla="*/ 28575 h 1184926"/>
                <a:gd name="connsiteX20" fmla="*/ 304800 w 946150"/>
                <a:gd name="connsiteY20" fmla="*/ 25400 h 1184926"/>
                <a:gd name="connsiteX21" fmla="*/ 314325 w 946150"/>
                <a:gd name="connsiteY21" fmla="*/ 19050 h 1184926"/>
                <a:gd name="connsiteX22" fmla="*/ 339725 w 946150"/>
                <a:gd name="connsiteY22" fmla="*/ 12700 h 1184926"/>
                <a:gd name="connsiteX23" fmla="*/ 371475 w 946150"/>
                <a:gd name="connsiteY23" fmla="*/ 6350 h 1184926"/>
                <a:gd name="connsiteX24" fmla="*/ 419100 w 946150"/>
                <a:gd name="connsiteY24" fmla="*/ 0 h 1184926"/>
                <a:gd name="connsiteX25" fmla="*/ 501650 w 946150"/>
                <a:gd name="connsiteY25" fmla="*/ 3175 h 1184926"/>
                <a:gd name="connsiteX26" fmla="*/ 523875 w 946150"/>
                <a:gd name="connsiteY26" fmla="*/ 6350 h 1184926"/>
                <a:gd name="connsiteX27" fmla="*/ 552450 w 946150"/>
                <a:gd name="connsiteY27" fmla="*/ 9525 h 1184926"/>
                <a:gd name="connsiteX28" fmla="*/ 584200 w 946150"/>
                <a:gd name="connsiteY28" fmla="*/ 22225 h 1184926"/>
                <a:gd name="connsiteX29" fmla="*/ 615950 w 946150"/>
                <a:gd name="connsiteY29" fmla="*/ 34925 h 1184926"/>
                <a:gd name="connsiteX30" fmla="*/ 628650 w 946150"/>
                <a:gd name="connsiteY30" fmla="*/ 44450 h 1184926"/>
                <a:gd name="connsiteX31" fmla="*/ 650875 w 946150"/>
                <a:gd name="connsiteY31" fmla="*/ 63500 h 1184926"/>
                <a:gd name="connsiteX32" fmla="*/ 660400 w 946150"/>
                <a:gd name="connsiteY32" fmla="*/ 66675 h 1184926"/>
                <a:gd name="connsiteX33" fmla="*/ 682625 w 946150"/>
                <a:gd name="connsiteY33" fmla="*/ 88900 h 1184926"/>
                <a:gd name="connsiteX34" fmla="*/ 704850 w 946150"/>
                <a:gd name="connsiteY34" fmla="*/ 111125 h 1184926"/>
                <a:gd name="connsiteX35" fmla="*/ 720725 w 946150"/>
                <a:gd name="connsiteY35" fmla="*/ 127000 h 1184926"/>
                <a:gd name="connsiteX36" fmla="*/ 727075 w 946150"/>
                <a:gd name="connsiteY36" fmla="*/ 136525 h 1184926"/>
                <a:gd name="connsiteX37" fmla="*/ 736600 w 946150"/>
                <a:gd name="connsiteY37" fmla="*/ 146050 h 1184926"/>
                <a:gd name="connsiteX38" fmla="*/ 749300 w 946150"/>
                <a:gd name="connsiteY38" fmla="*/ 161925 h 1184926"/>
                <a:gd name="connsiteX39" fmla="*/ 758825 w 946150"/>
                <a:gd name="connsiteY39" fmla="*/ 168275 h 1184926"/>
                <a:gd name="connsiteX40" fmla="*/ 781050 w 946150"/>
                <a:gd name="connsiteY40" fmla="*/ 190500 h 1184926"/>
                <a:gd name="connsiteX41" fmla="*/ 793750 w 946150"/>
                <a:gd name="connsiteY41" fmla="*/ 206375 h 1184926"/>
                <a:gd name="connsiteX42" fmla="*/ 815975 w 946150"/>
                <a:gd name="connsiteY42" fmla="*/ 234950 h 1184926"/>
                <a:gd name="connsiteX43" fmla="*/ 822325 w 946150"/>
                <a:gd name="connsiteY43" fmla="*/ 244475 h 1184926"/>
                <a:gd name="connsiteX44" fmla="*/ 835025 w 946150"/>
                <a:gd name="connsiteY44" fmla="*/ 257175 h 1184926"/>
                <a:gd name="connsiteX45" fmla="*/ 838200 w 946150"/>
                <a:gd name="connsiteY45" fmla="*/ 266700 h 1184926"/>
                <a:gd name="connsiteX46" fmla="*/ 857250 w 946150"/>
                <a:gd name="connsiteY46" fmla="*/ 295275 h 1184926"/>
                <a:gd name="connsiteX47" fmla="*/ 866775 w 946150"/>
                <a:gd name="connsiteY47" fmla="*/ 317500 h 1184926"/>
                <a:gd name="connsiteX48" fmla="*/ 876300 w 946150"/>
                <a:gd name="connsiteY48" fmla="*/ 336550 h 1184926"/>
                <a:gd name="connsiteX49" fmla="*/ 879475 w 946150"/>
                <a:gd name="connsiteY49" fmla="*/ 346075 h 1184926"/>
                <a:gd name="connsiteX50" fmla="*/ 885825 w 946150"/>
                <a:gd name="connsiteY50" fmla="*/ 358775 h 1184926"/>
                <a:gd name="connsiteX51" fmla="*/ 892175 w 946150"/>
                <a:gd name="connsiteY51" fmla="*/ 374650 h 1184926"/>
                <a:gd name="connsiteX52" fmla="*/ 898525 w 946150"/>
                <a:gd name="connsiteY52" fmla="*/ 384175 h 1184926"/>
                <a:gd name="connsiteX53" fmla="*/ 908050 w 946150"/>
                <a:gd name="connsiteY53" fmla="*/ 412750 h 1184926"/>
                <a:gd name="connsiteX54" fmla="*/ 914400 w 946150"/>
                <a:gd name="connsiteY54" fmla="*/ 447675 h 1184926"/>
                <a:gd name="connsiteX55" fmla="*/ 920750 w 946150"/>
                <a:gd name="connsiteY55" fmla="*/ 466725 h 1184926"/>
                <a:gd name="connsiteX56" fmla="*/ 927100 w 946150"/>
                <a:gd name="connsiteY56" fmla="*/ 492125 h 1184926"/>
                <a:gd name="connsiteX57" fmla="*/ 933450 w 946150"/>
                <a:gd name="connsiteY57" fmla="*/ 511175 h 1184926"/>
                <a:gd name="connsiteX58" fmla="*/ 936625 w 946150"/>
                <a:gd name="connsiteY58" fmla="*/ 527050 h 1184926"/>
                <a:gd name="connsiteX59" fmla="*/ 939800 w 946150"/>
                <a:gd name="connsiteY59" fmla="*/ 536575 h 1184926"/>
                <a:gd name="connsiteX60" fmla="*/ 946150 w 946150"/>
                <a:gd name="connsiteY60" fmla="*/ 587375 h 1184926"/>
                <a:gd name="connsiteX61" fmla="*/ 942975 w 946150"/>
                <a:gd name="connsiteY61" fmla="*/ 635000 h 1184926"/>
                <a:gd name="connsiteX62" fmla="*/ 939800 w 946150"/>
                <a:gd name="connsiteY62" fmla="*/ 644525 h 1184926"/>
                <a:gd name="connsiteX63" fmla="*/ 936625 w 946150"/>
                <a:gd name="connsiteY63" fmla="*/ 663575 h 1184926"/>
                <a:gd name="connsiteX64" fmla="*/ 927100 w 946150"/>
                <a:gd name="connsiteY64" fmla="*/ 711200 h 1184926"/>
                <a:gd name="connsiteX65" fmla="*/ 923925 w 946150"/>
                <a:gd name="connsiteY65" fmla="*/ 733425 h 1184926"/>
                <a:gd name="connsiteX66" fmla="*/ 920750 w 946150"/>
                <a:gd name="connsiteY66" fmla="*/ 742950 h 1184926"/>
                <a:gd name="connsiteX67" fmla="*/ 917575 w 946150"/>
                <a:gd name="connsiteY67" fmla="*/ 755650 h 1184926"/>
                <a:gd name="connsiteX68" fmla="*/ 911225 w 946150"/>
                <a:gd name="connsiteY68" fmla="*/ 774700 h 1184926"/>
                <a:gd name="connsiteX69" fmla="*/ 892175 w 946150"/>
                <a:gd name="connsiteY69" fmla="*/ 809625 h 1184926"/>
                <a:gd name="connsiteX70" fmla="*/ 885825 w 946150"/>
                <a:gd name="connsiteY70" fmla="*/ 822325 h 1184926"/>
                <a:gd name="connsiteX71" fmla="*/ 879475 w 946150"/>
                <a:gd name="connsiteY71" fmla="*/ 831850 h 1184926"/>
                <a:gd name="connsiteX72" fmla="*/ 873125 w 946150"/>
                <a:gd name="connsiteY72" fmla="*/ 847725 h 1184926"/>
                <a:gd name="connsiteX73" fmla="*/ 860425 w 946150"/>
                <a:gd name="connsiteY73" fmla="*/ 869950 h 1184926"/>
                <a:gd name="connsiteX74" fmla="*/ 854075 w 946150"/>
                <a:gd name="connsiteY74" fmla="*/ 885825 h 1184926"/>
                <a:gd name="connsiteX75" fmla="*/ 841375 w 946150"/>
                <a:gd name="connsiteY75" fmla="*/ 898525 h 1184926"/>
                <a:gd name="connsiteX76" fmla="*/ 825500 w 946150"/>
                <a:gd name="connsiteY76" fmla="*/ 917575 h 1184926"/>
                <a:gd name="connsiteX77" fmla="*/ 815975 w 946150"/>
                <a:gd name="connsiteY77" fmla="*/ 933450 h 1184926"/>
                <a:gd name="connsiteX78" fmla="*/ 793750 w 946150"/>
                <a:gd name="connsiteY78" fmla="*/ 962025 h 1184926"/>
                <a:gd name="connsiteX79" fmla="*/ 787400 w 946150"/>
                <a:gd name="connsiteY79" fmla="*/ 971550 h 1184926"/>
                <a:gd name="connsiteX80" fmla="*/ 777875 w 946150"/>
                <a:gd name="connsiteY80" fmla="*/ 981075 h 1184926"/>
                <a:gd name="connsiteX81" fmla="*/ 771525 w 946150"/>
                <a:gd name="connsiteY81" fmla="*/ 990600 h 1184926"/>
                <a:gd name="connsiteX82" fmla="*/ 762000 w 946150"/>
                <a:gd name="connsiteY82" fmla="*/ 996950 h 1184926"/>
                <a:gd name="connsiteX83" fmla="*/ 749300 w 946150"/>
                <a:gd name="connsiteY83" fmla="*/ 1009650 h 1184926"/>
                <a:gd name="connsiteX84" fmla="*/ 733425 w 946150"/>
                <a:gd name="connsiteY84" fmla="*/ 1019175 h 1184926"/>
                <a:gd name="connsiteX85" fmla="*/ 708025 w 946150"/>
                <a:gd name="connsiteY85" fmla="*/ 1035050 h 1184926"/>
                <a:gd name="connsiteX86" fmla="*/ 695325 w 946150"/>
                <a:gd name="connsiteY86" fmla="*/ 1041400 h 1184926"/>
                <a:gd name="connsiteX87" fmla="*/ 682625 w 946150"/>
                <a:gd name="connsiteY87" fmla="*/ 1050925 h 1184926"/>
                <a:gd name="connsiteX88" fmla="*/ 673100 w 946150"/>
                <a:gd name="connsiteY88" fmla="*/ 1054100 h 1184926"/>
                <a:gd name="connsiteX89" fmla="*/ 644525 w 946150"/>
                <a:gd name="connsiteY89" fmla="*/ 1073150 h 1184926"/>
                <a:gd name="connsiteX90" fmla="*/ 622300 w 946150"/>
                <a:gd name="connsiteY90" fmla="*/ 1089025 h 1184926"/>
                <a:gd name="connsiteX91" fmla="*/ 609600 w 946150"/>
                <a:gd name="connsiteY91" fmla="*/ 1095375 h 1184926"/>
                <a:gd name="connsiteX92" fmla="*/ 593725 w 946150"/>
                <a:gd name="connsiteY92" fmla="*/ 1101725 h 1184926"/>
                <a:gd name="connsiteX93" fmla="*/ 577850 w 946150"/>
                <a:gd name="connsiteY93" fmla="*/ 1114425 h 1184926"/>
                <a:gd name="connsiteX94" fmla="*/ 558800 w 946150"/>
                <a:gd name="connsiteY94" fmla="*/ 1120775 h 1184926"/>
                <a:gd name="connsiteX95" fmla="*/ 530225 w 946150"/>
                <a:gd name="connsiteY95" fmla="*/ 1133475 h 1184926"/>
                <a:gd name="connsiteX96" fmla="*/ 517525 w 946150"/>
                <a:gd name="connsiteY96" fmla="*/ 1136650 h 1184926"/>
                <a:gd name="connsiteX97" fmla="*/ 501650 w 946150"/>
                <a:gd name="connsiteY97" fmla="*/ 1143000 h 1184926"/>
                <a:gd name="connsiteX98" fmla="*/ 466725 w 946150"/>
                <a:gd name="connsiteY98" fmla="*/ 1152525 h 1184926"/>
                <a:gd name="connsiteX99" fmla="*/ 447675 w 946150"/>
                <a:gd name="connsiteY99" fmla="*/ 1158875 h 1184926"/>
                <a:gd name="connsiteX100" fmla="*/ 431800 w 946150"/>
                <a:gd name="connsiteY100" fmla="*/ 1165225 h 1184926"/>
                <a:gd name="connsiteX101" fmla="*/ 412750 w 946150"/>
                <a:gd name="connsiteY101" fmla="*/ 1168400 h 1184926"/>
                <a:gd name="connsiteX102" fmla="*/ 390525 w 946150"/>
                <a:gd name="connsiteY102" fmla="*/ 1174750 h 1184926"/>
                <a:gd name="connsiteX103" fmla="*/ 342900 w 946150"/>
                <a:gd name="connsiteY103" fmla="*/ 1177925 h 1184926"/>
                <a:gd name="connsiteX104" fmla="*/ 333375 w 946150"/>
                <a:gd name="connsiteY104" fmla="*/ 1181100 h 1184926"/>
                <a:gd name="connsiteX105" fmla="*/ 225425 w 946150"/>
                <a:gd name="connsiteY105" fmla="*/ 1181100 h 1184926"/>
                <a:gd name="connsiteX106" fmla="*/ 215900 w 946150"/>
                <a:gd name="connsiteY106" fmla="*/ 1177925 h 1184926"/>
                <a:gd name="connsiteX107" fmla="*/ 196850 w 946150"/>
                <a:gd name="connsiteY107" fmla="*/ 1165225 h 1184926"/>
                <a:gd name="connsiteX108" fmla="*/ 177800 w 946150"/>
                <a:gd name="connsiteY108" fmla="*/ 1158875 h 1184926"/>
                <a:gd name="connsiteX109" fmla="*/ 165100 w 946150"/>
                <a:gd name="connsiteY109" fmla="*/ 1152525 h 1184926"/>
                <a:gd name="connsiteX110" fmla="*/ 152400 w 946150"/>
                <a:gd name="connsiteY110" fmla="*/ 1149350 h 1184926"/>
                <a:gd name="connsiteX111" fmla="*/ 142875 w 946150"/>
                <a:gd name="connsiteY111" fmla="*/ 1146175 h 1184926"/>
                <a:gd name="connsiteX112" fmla="*/ 133350 w 946150"/>
                <a:gd name="connsiteY112" fmla="*/ 1136650 h 1184926"/>
                <a:gd name="connsiteX113" fmla="*/ 114300 w 946150"/>
                <a:gd name="connsiteY113" fmla="*/ 1123950 h 1184926"/>
                <a:gd name="connsiteX114" fmla="*/ 104775 w 946150"/>
                <a:gd name="connsiteY114" fmla="*/ 1114425 h 1184926"/>
                <a:gd name="connsiteX115" fmla="*/ 95250 w 946150"/>
                <a:gd name="connsiteY115" fmla="*/ 1108075 h 1184926"/>
                <a:gd name="connsiteX116" fmla="*/ 85725 w 946150"/>
                <a:gd name="connsiteY116" fmla="*/ 1095375 h 1184926"/>
                <a:gd name="connsiteX117" fmla="*/ 76200 w 946150"/>
                <a:gd name="connsiteY117" fmla="*/ 1085850 h 1184926"/>
                <a:gd name="connsiteX118" fmla="*/ 63500 w 946150"/>
                <a:gd name="connsiteY118" fmla="*/ 1066800 h 1184926"/>
                <a:gd name="connsiteX119" fmla="*/ 50800 w 946150"/>
                <a:gd name="connsiteY119" fmla="*/ 1047750 h 1184926"/>
                <a:gd name="connsiteX120" fmla="*/ 41275 w 946150"/>
                <a:gd name="connsiteY120" fmla="*/ 1028700 h 1184926"/>
                <a:gd name="connsiteX121" fmla="*/ 34925 w 946150"/>
                <a:gd name="connsiteY121" fmla="*/ 1019175 h 1184926"/>
                <a:gd name="connsiteX122" fmla="*/ 28575 w 946150"/>
                <a:gd name="connsiteY122" fmla="*/ 1000125 h 1184926"/>
                <a:gd name="connsiteX123" fmla="*/ 25400 w 946150"/>
                <a:gd name="connsiteY123" fmla="*/ 990600 h 1184926"/>
                <a:gd name="connsiteX124" fmla="*/ 9525 w 946150"/>
                <a:gd name="connsiteY124" fmla="*/ 971550 h 1184926"/>
                <a:gd name="connsiteX125" fmla="*/ 0 w 946150"/>
                <a:gd name="connsiteY125" fmla="*/ 965200 h 1184926"/>
                <a:gd name="connsiteX126" fmla="*/ 28575 w 946150"/>
                <a:gd name="connsiteY126" fmla="*/ 958850 h 1184926"/>
                <a:gd name="connsiteX127" fmla="*/ 38100 w 946150"/>
                <a:gd name="connsiteY127" fmla="*/ 949325 h 1184926"/>
                <a:gd name="connsiteX128" fmla="*/ 50800 w 946150"/>
                <a:gd name="connsiteY128" fmla="*/ 942975 h 1184926"/>
                <a:gd name="connsiteX129" fmla="*/ 73025 w 946150"/>
                <a:gd name="connsiteY129" fmla="*/ 923925 h 1184926"/>
                <a:gd name="connsiteX130" fmla="*/ 85725 w 946150"/>
                <a:gd name="connsiteY130" fmla="*/ 917575 h 1184926"/>
                <a:gd name="connsiteX131" fmla="*/ 98425 w 946150"/>
                <a:gd name="connsiteY131" fmla="*/ 908050 h 1184926"/>
                <a:gd name="connsiteX132" fmla="*/ 114300 w 946150"/>
                <a:gd name="connsiteY132" fmla="*/ 898525 h 1184926"/>
                <a:gd name="connsiteX133" fmla="*/ 149225 w 946150"/>
                <a:gd name="connsiteY133" fmla="*/ 873125 h 1184926"/>
                <a:gd name="connsiteX134" fmla="*/ 158750 w 946150"/>
                <a:gd name="connsiteY134" fmla="*/ 863600 h 1184926"/>
                <a:gd name="connsiteX135" fmla="*/ 168275 w 946150"/>
                <a:gd name="connsiteY135" fmla="*/ 860425 h 1184926"/>
                <a:gd name="connsiteX136" fmla="*/ 177800 w 946150"/>
                <a:gd name="connsiteY136" fmla="*/ 854075 h 1184926"/>
                <a:gd name="connsiteX137" fmla="*/ 196850 w 946150"/>
                <a:gd name="connsiteY137" fmla="*/ 844550 h 1184926"/>
                <a:gd name="connsiteX138" fmla="*/ 206375 w 946150"/>
                <a:gd name="connsiteY138" fmla="*/ 835025 h 1184926"/>
                <a:gd name="connsiteX139" fmla="*/ 228600 w 946150"/>
                <a:gd name="connsiteY139" fmla="*/ 825500 h 1184926"/>
                <a:gd name="connsiteX140" fmla="*/ 250825 w 946150"/>
                <a:gd name="connsiteY140" fmla="*/ 806450 h 1184926"/>
                <a:gd name="connsiteX141" fmla="*/ 266700 w 946150"/>
                <a:gd name="connsiteY141" fmla="*/ 800100 h 1184926"/>
                <a:gd name="connsiteX142" fmla="*/ 295275 w 946150"/>
                <a:gd name="connsiteY142" fmla="*/ 781050 h 1184926"/>
                <a:gd name="connsiteX143" fmla="*/ 314325 w 946150"/>
                <a:gd name="connsiteY143" fmla="*/ 771525 h 1184926"/>
                <a:gd name="connsiteX144" fmla="*/ 330200 w 946150"/>
                <a:gd name="connsiteY144" fmla="*/ 762000 h 1184926"/>
                <a:gd name="connsiteX145" fmla="*/ 358775 w 946150"/>
                <a:gd name="connsiteY145" fmla="*/ 739775 h 1184926"/>
                <a:gd name="connsiteX146" fmla="*/ 396875 w 946150"/>
                <a:gd name="connsiteY146" fmla="*/ 714375 h 1184926"/>
                <a:gd name="connsiteX147" fmla="*/ 409575 w 946150"/>
                <a:gd name="connsiteY147" fmla="*/ 698500 h 1184926"/>
                <a:gd name="connsiteX148" fmla="*/ 419100 w 946150"/>
                <a:gd name="connsiteY148" fmla="*/ 692150 h 1184926"/>
                <a:gd name="connsiteX149" fmla="*/ 431800 w 946150"/>
                <a:gd name="connsiteY149" fmla="*/ 676275 h 1184926"/>
                <a:gd name="connsiteX150" fmla="*/ 450850 w 946150"/>
                <a:gd name="connsiteY150" fmla="*/ 660400 h 1184926"/>
                <a:gd name="connsiteX151" fmla="*/ 463550 w 946150"/>
                <a:gd name="connsiteY151" fmla="*/ 644525 h 1184926"/>
                <a:gd name="connsiteX152" fmla="*/ 485775 w 946150"/>
                <a:gd name="connsiteY152" fmla="*/ 622300 h 1184926"/>
                <a:gd name="connsiteX153" fmla="*/ 498475 w 946150"/>
                <a:gd name="connsiteY153" fmla="*/ 603250 h 1184926"/>
                <a:gd name="connsiteX154" fmla="*/ 504825 w 946150"/>
                <a:gd name="connsiteY154" fmla="*/ 593725 h 1184926"/>
                <a:gd name="connsiteX155" fmla="*/ 488950 w 946150"/>
                <a:gd name="connsiteY155" fmla="*/ 568325 h 1184926"/>
                <a:gd name="connsiteX156" fmla="*/ 479425 w 946150"/>
                <a:gd name="connsiteY156" fmla="*/ 549275 h 1184926"/>
                <a:gd name="connsiteX157" fmla="*/ 454025 w 946150"/>
                <a:gd name="connsiteY157" fmla="*/ 511175 h 1184926"/>
                <a:gd name="connsiteX158" fmla="*/ 428625 w 946150"/>
                <a:gd name="connsiteY158" fmla="*/ 476250 h 1184926"/>
                <a:gd name="connsiteX159" fmla="*/ 415925 w 946150"/>
                <a:gd name="connsiteY159" fmla="*/ 460375 h 1184926"/>
                <a:gd name="connsiteX160" fmla="*/ 403225 w 946150"/>
                <a:gd name="connsiteY160" fmla="*/ 444500 h 1184926"/>
                <a:gd name="connsiteX161" fmla="*/ 390525 w 946150"/>
                <a:gd name="connsiteY161" fmla="*/ 425450 h 1184926"/>
                <a:gd name="connsiteX162" fmla="*/ 361950 w 946150"/>
                <a:gd name="connsiteY162" fmla="*/ 377825 h 1184926"/>
                <a:gd name="connsiteX163" fmla="*/ 346075 w 946150"/>
                <a:gd name="connsiteY163" fmla="*/ 352425 h 1184926"/>
                <a:gd name="connsiteX164" fmla="*/ 323850 w 946150"/>
                <a:gd name="connsiteY164" fmla="*/ 327025 h 1184926"/>
                <a:gd name="connsiteX165" fmla="*/ 311150 w 946150"/>
                <a:gd name="connsiteY165" fmla="*/ 311150 h 1184926"/>
                <a:gd name="connsiteX166" fmla="*/ 301625 w 946150"/>
                <a:gd name="connsiteY166" fmla="*/ 301625 h 1184926"/>
                <a:gd name="connsiteX167" fmla="*/ 282575 w 946150"/>
                <a:gd name="connsiteY167" fmla="*/ 288925 h 1184926"/>
                <a:gd name="connsiteX168" fmla="*/ 260350 w 946150"/>
                <a:gd name="connsiteY168" fmla="*/ 276225 h 1184926"/>
                <a:gd name="connsiteX169" fmla="*/ 250825 w 946150"/>
                <a:gd name="connsiteY169" fmla="*/ 273050 h 1184926"/>
                <a:gd name="connsiteX170" fmla="*/ 177800 w 946150"/>
                <a:gd name="connsiteY170" fmla="*/ 273050 h 1184926"/>
                <a:gd name="connsiteX171" fmla="*/ 168275 w 946150"/>
                <a:gd name="connsiteY171" fmla="*/ 269875 h 1184926"/>
                <a:gd name="connsiteX172" fmla="*/ 142875 w 946150"/>
                <a:gd name="connsiteY172" fmla="*/ 263525 h 1184926"/>
                <a:gd name="connsiteX173" fmla="*/ 123825 w 946150"/>
                <a:gd name="connsiteY173" fmla="*/ 254000 h 1184926"/>
                <a:gd name="connsiteX174" fmla="*/ 114300 w 946150"/>
                <a:gd name="connsiteY174" fmla="*/ 247650 h 1184926"/>
                <a:gd name="connsiteX175" fmla="*/ 82550 w 946150"/>
                <a:gd name="connsiteY175" fmla="*/ 238125 h 1184926"/>
                <a:gd name="connsiteX176" fmla="*/ 63500 w 946150"/>
                <a:gd name="connsiteY176" fmla="*/ 228600 h 1184926"/>
                <a:gd name="connsiteX177" fmla="*/ 28575 w 946150"/>
                <a:gd name="connsiteY177" fmla="*/ 225425 h 1184926"/>
                <a:gd name="connsiteX178" fmla="*/ 3175 w 946150"/>
                <a:gd name="connsiteY178" fmla="*/ 222250 h 118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946150" h="1184926">
                  <a:moveTo>
                    <a:pt x="3175" y="222250"/>
                  </a:moveTo>
                  <a:cubicBezTo>
                    <a:pt x="2117" y="218017"/>
                    <a:pt x="16486" y="207916"/>
                    <a:pt x="22225" y="200025"/>
                  </a:cubicBezTo>
                  <a:cubicBezTo>
                    <a:pt x="25009" y="196197"/>
                    <a:pt x="25228" y="190672"/>
                    <a:pt x="28575" y="187325"/>
                  </a:cubicBezTo>
                  <a:cubicBezTo>
                    <a:pt x="31922" y="183978"/>
                    <a:pt x="37042" y="183092"/>
                    <a:pt x="41275" y="180975"/>
                  </a:cubicBezTo>
                  <a:cubicBezTo>
                    <a:pt x="54898" y="153729"/>
                    <a:pt x="39199" y="179876"/>
                    <a:pt x="57150" y="161925"/>
                  </a:cubicBezTo>
                  <a:cubicBezTo>
                    <a:pt x="61136" y="157939"/>
                    <a:pt x="67982" y="144058"/>
                    <a:pt x="69850" y="139700"/>
                  </a:cubicBezTo>
                  <a:cubicBezTo>
                    <a:pt x="71168" y="136624"/>
                    <a:pt x="71169" y="132960"/>
                    <a:pt x="73025" y="130175"/>
                  </a:cubicBezTo>
                  <a:cubicBezTo>
                    <a:pt x="76536" y="124909"/>
                    <a:pt x="86218" y="117228"/>
                    <a:pt x="92075" y="114300"/>
                  </a:cubicBezTo>
                  <a:cubicBezTo>
                    <a:pt x="95068" y="112803"/>
                    <a:pt x="98674" y="112750"/>
                    <a:pt x="101600" y="111125"/>
                  </a:cubicBezTo>
                  <a:cubicBezTo>
                    <a:pt x="108271" y="107419"/>
                    <a:pt x="114545" y="103004"/>
                    <a:pt x="120650" y="98425"/>
                  </a:cubicBezTo>
                  <a:cubicBezTo>
                    <a:pt x="124883" y="95250"/>
                    <a:pt x="128514" y="91049"/>
                    <a:pt x="133350" y="88900"/>
                  </a:cubicBezTo>
                  <a:cubicBezTo>
                    <a:pt x="138281" y="86708"/>
                    <a:pt x="143933" y="86783"/>
                    <a:pt x="149225" y="85725"/>
                  </a:cubicBezTo>
                  <a:cubicBezTo>
                    <a:pt x="153458" y="83608"/>
                    <a:pt x="157392" y="80735"/>
                    <a:pt x="161925" y="79375"/>
                  </a:cubicBezTo>
                  <a:cubicBezTo>
                    <a:pt x="168091" y="77525"/>
                    <a:pt x="174947" y="78460"/>
                    <a:pt x="180975" y="76200"/>
                  </a:cubicBezTo>
                  <a:cubicBezTo>
                    <a:pt x="192054" y="72045"/>
                    <a:pt x="202880" y="66889"/>
                    <a:pt x="212725" y="60325"/>
                  </a:cubicBezTo>
                  <a:cubicBezTo>
                    <a:pt x="215900" y="58208"/>
                    <a:pt x="218664" y="55279"/>
                    <a:pt x="222250" y="53975"/>
                  </a:cubicBezTo>
                  <a:cubicBezTo>
                    <a:pt x="230452" y="50993"/>
                    <a:pt x="247650" y="47625"/>
                    <a:pt x="247650" y="47625"/>
                  </a:cubicBezTo>
                  <a:cubicBezTo>
                    <a:pt x="250825" y="45508"/>
                    <a:pt x="253762" y="42982"/>
                    <a:pt x="257175" y="41275"/>
                  </a:cubicBezTo>
                  <a:cubicBezTo>
                    <a:pt x="263290" y="38217"/>
                    <a:pt x="273296" y="36960"/>
                    <a:pt x="279400" y="34925"/>
                  </a:cubicBezTo>
                  <a:cubicBezTo>
                    <a:pt x="284807" y="33123"/>
                    <a:pt x="289939" y="30576"/>
                    <a:pt x="295275" y="28575"/>
                  </a:cubicBezTo>
                  <a:cubicBezTo>
                    <a:pt x="298409" y="27400"/>
                    <a:pt x="301807" y="26897"/>
                    <a:pt x="304800" y="25400"/>
                  </a:cubicBezTo>
                  <a:cubicBezTo>
                    <a:pt x="308213" y="23693"/>
                    <a:pt x="310739" y="20354"/>
                    <a:pt x="314325" y="19050"/>
                  </a:cubicBezTo>
                  <a:cubicBezTo>
                    <a:pt x="322527" y="16068"/>
                    <a:pt x="331446" y="15460"/>
                    <a:pt x="339725" y="12700"/>
                  </a:cubicBezTo>
                  <a:cubicBezTo>
                    <a:pt x="357981" y="6615"/>
                    <a:pt x="342289" y="11214"/>
                    <a:pt x="371475" y="6350"/>
                  </a:cubicBezTo>
                  <a:cubicBezTo>
                    <a:pt x="410932" y="-226"/>
                    <a:pt x="356058" y="6304"/>
                    <a:pt x="419100" y="0"/>
                  </a:cubicBezTo>
                  <a:cubicBezTo>
                    <a:pt x="446617" y="1058"/>
                    <a:pt x="474163" y="1509"/>
                    <a:pt x="501650" y="3175"/>
                  </a:cubicBezTo>
                  <a:cubicBezTo>
                    <a:pt x="509120" y="3628"/>
                    <a:pt x="516449" y="5422"/>
                    <a:pt x="523875" y="6350"/>
                  </a:cubicBezTo>
                  <a:cubicBezTo>
                    <a:pt x="533385" y="7539"/>
                    <a:pt x="542925" y="8467"/>
                    <a:pt x="552450" y="9525"/>
                  </a:cubicBezTo>
                  <a:cubicBezTo>
                    <a:pt x="595811" y="23979"/>
                    <a:pt x="551498" y="8210"/>
                    <a:pt x="584200" y="22225"/>
                  </a:cubicBezTo>
                  <a:cubicBezTo>
                    <a:pt x="594677" y="26715"/>
                    <a:pt x="606831" y="28086"/>
                    <a:pt x="615950" y="34925"/>
                  </a:cubicBezTo>
                  <a:cubicBezTo>
                    <a:pt x="620183" y="38100"/>
                    <a:pt x="624632" y="41006"/>
                    <a:pt x="628650" y="44450"/>
                  </a:cubicBezTo>
                  <a:cubicBezTo>
                    <a:pt x="639910" y="54101"/>
                    <a:pt x="636948" y="55542"/>
                    <a:pt x="650875" y="63500"/>
                  </a:cubicBezTo>
                  <a:cubicBezTo>
                    <a:pt x="653781" y="65160"/>
                    <a:pt x="657225" y="65617"/>
                    <a:pt x="660400" y="66675"/>
                  </a:cubicBezTo>
                  <a:cubicBezTo>
                    <a:pt x="674756" y="88209"/>
                    <a:pt x="656228" y="62503"/>
                    <a:pt x="682625" y="88900"/>
                  </a:cubicBezTo>
                  <a:cubicBezTo>
                    <a:pt x="709022" y="115297"/>
                    <a:pt x="683316" y="96769"/>
                    <a:pt x="704850" y="111125"/>
                  </a:cubicBezTo>
                  <a:cubicBezTo>
                    <a:pt x="721783" y="136525"/>
                    <a:pt x="699558" y="105833"/>
                    <a:pt x="720725" y="127000"/>
                  </a:cubicBezTo>
                  <a:cubicBezTo>
                    <a:pt x="723423" y="129698"/>
                    <a:pt x="724632" y="133594"/>
                    <a:pt x="727075" y="136525"/>
                  </a:cubicBezTo>
                  <a:cubicBezTo>
                    <a:pt x="729950" y="139974"/>
                    <a:pt x="733643" y="142671"/>
                    <a:pt x="736600" y="146050"/>
                  </a:cubicBezTo>
                  <a:cubicBezTo>
                    <a:pt x="741062" y="151150"/>
                    <a:pt x="744508" y="157133"/>
                    <a:pt x="749300" y="161925"/>
                  </a:cubicBezTo>
                  <a:cubicBezTo>
                    <a:pt x="751998" y="164623"/>
                    <a:pt x="756127" y="165577"/>
                    <a:pt x="758825" y="168275"/>
                  </a:cubicBezTo>
                  <a:cubicBezTo>
                    <a:pt x="785222" y="194672"/>
                    <a:pt x="759516" y="176144"/>
                    <a:pt x="781050" y="190500"/>
                  </a:cubicBezTo>
                  <a:cubicBezTo>
                    <a:pt x="787894" y="211032"/>
                    <a:pt x="778633" y="189746"/>
                    <a:pt x="793750" y="206375"/>
                  </a:cubicBezTo>
                  <a:cubicBezTo>
                    <a:pt x="801867" y="215304"/>
                    <a:pt x="809282" y="224910"/>
                    <a:pt x="815975" y="234950"/>
                  </a:cubicBezTo>
                  <a:cubicBezTo>
                    <a:pt x="818092" y="238125"/>
                    <a:pt x="819842" y="241578"/>
                    <a:pt x="822325" y="244475"/>
                  </a:cubicBezTo>
                  <a:cubicBezTo>
                    <a:pt x="826221" y="249021"/>
                    <a:pt x="830792" y="252942"/>
                    <a:pt x="835025" y="257175"/>
                  </a:cubicBezTo>
                  <a:cubicBezTo>
                    <a:pt x="836083" y="260350"/>
                    <a:pt x="836540" y="263794"/>
                    <a:pt x="838200" y="266700"/>
                  </a:cubicBezTo>
                  <a:cubicBezTo>
                    <a:pt x="859471" y="303924"/>
                    <a:pt x="835623" y="252020"/>
                    <a:pt x="857250" y="295275"/>
                  </a:cubicBezTo>
                  <a:cubicBezTo>
                    <a:pt x="860855" y="302484"/>
                    <a:pt x="863397" y="310182"/>
                    <a:pt x="866775" y="317500"/>
                  </a:cubicBezTo>
                  <a:cubicBezTo>
                    <a:pt x="869750" y="323946"/>
                    <a:pt x="873417" y="330062"/>
                    <a:pt x="876300" y="336550"/>
                  </a:cubicBezTo>
                  <a:cubicBezTo>
                    <a:pt x="877659" y="339608"/>
                    <a:pt x="878157" y="342999"/>
                    <a:pt x="879475" y="346075"/>
                  </a:cubicBezTo>
                  <a:cubicBezTo>
                    <a:pt x="881339" y="350425"/>
                    <a:pt x="883903" y="354450"/>
                    <a:pt x="885825" y="358775"/>
                  </a:cubicBezTo>
                  <a:cubicBezTo>
                    <a:pt x="888140" y="363983"/>
                    <a:pt x="889626" y="369552"/>
                    <a:pt x="892175" y="374650"/>
                  </a:cubicBezTo>
                  <a:cubicBezTo>
                    <a:pt x="893882" y="378063"/>
                    <a:pt x="897057" y="380653"/>
                    <a:pt x="898525" y="384175"/>
                  </a:cubicBezTo>
                  <a:cubicBezTo>
                    <a:pt x="902387" y="393443"/>
                    <a:pt x="906399" y="402846"/>
                    <a:pt x="908050" y="412750"/>
                  </a:cubicBezTo>
                  <a:cubicBezTo>
                    <a:pt x="909087" y="418973"/>
                    <a:pt x="912498" y="440702"/>
                    <a:pt x="914400" y="447675"/>
                  </a:cubicBezTo>
                  <a:cubicBezTo>
                    <a:pt x="916161" y="454133"/>
                    <a:pt x="918911" y="460289"/>
                    <a:pt x="920750" y="466725"/>
                  </a:cubicBezTo>
                  <a:cubicBezTo>
                    <a:pt x="923148" y="475116"/>
                    <a:pt x="924340" y="483846"/>
                    <a:pt x="927100" y="492125"/>
                  </a:cubicBezTo>
                  <a:cubicBezTo>
                    <a:pt x="929217" y="498475"/>
                    <a:pt x="932137" y="504611"/>
                    <a:pt x="933450" y="511175"/>
                  </a:cubicBezTo>
                  <a:cubicBezTo>
                    <a:pt x="934508" y="516467"/>
                    <a:pt x="935316" y="521815"/>
                    <a:pt x="936625" y="527050"/>
                  </a:cubicBezTo>
                  <a:cubicBezTo>
                    <a:pt x="937437" y="530297"/>
                    <a:pt x="939074" y="533308"/>
                    <a:pt x="939800" y="536575"/>
                  </a:cubicBezTo>
                  <a:cubicBezTo>
                    <a:pt x="943381" y="552688"/>
                    <a:pt x="944553" y="571405"/>
                    <a:pt x="946150" y="587375"/>
                  </a:cubicBezTo>
                  <a:cubicBezTo>
                    <a:pt x="945092" y="603250"/>
                    <a:pt x="944732" y="619187"/>
                    <a:pt x="942975" y="635000"/>
                  </a:cubicBezTo>
                  <a:cubicBezTo>
                    <a:pt x="942605" y="638326"/>
                    <a:pt x="940526" y="641258"/>
                    <a:pt x="939800" y="644525"/>
                  </a:cubicBezTo>
                  <a:cubicBezTo>
                    <a:pt x="938403" y="650809"/>
                    <a:pt x="937476" y="657194"/>
                    <a:pt x="936625" y="663575"/>
                  </a:cubicBezTo>
                  <a:cubicBezTo>
                    <a:pt x="931406" y="702717"/>
                    <a:pt x="937392" y="680324"/>
                    <a:pt x="927100" y="711200"/>
                  </a:cubicBezTo>
                  <a:cubicBezTo>
                    <a:pt x="926042" y="718608"/>
                    <a:pt x="925393" y="726087"/>
                    <a:pt x="923925" y="733425"/>
                  </a:cubicBezTo>
                  <a:cubicBezTo>
                    <a:pt x="923269" y="736707"/>
                    <a:pt x="921669" y="739732"/>
                    <a:pt x="920750" y="742950"/>
                  </a:cubicBezTo>
                  <a:cubicBezTo>
                    <a:pt x="919551" y="747146"/>
                    <a:pt x="918829" y="751470"/>
                    <a:pt x="917575" y="755650"/>
                  </a:cubicBezTo>
                  <a:cubicBezTo>
                    <a:pt x="915652" y="762061"/>
                    <a:pt x="914218" y="768713"/>
                    <a:pt x="911225" y="774700"/>
                  </a:cubicBezTo>
                  <a:cubicBezTo>
                    <a:pt x="896885" y="803379"/>
                    <a:pt x="914747" y="768242"/>
                    <a:pt x="892175" y="809625"/>
                  </a:cubicBezTo>
                  <a:cubicBezTo>
                    <a:pt x="889909" y="813780"/>
                    <a:pt x="888173" y="818216"/>
                    <a:pt x="885825" y="822325"/>
                  </a:cubicBezTo>
                  <a:cubicBezTo>
                    <a:pt x="883932" y="825638"/>
                    <a:pt x="881182" y="828437"/>
                    <a:pt x="879475" y="831850"/>
                  </a:cubicBezTo>
                  <a:cubicBezTo>
                    <a:pt x="876926" y="836948"/>
                    <a:pt x="875674" y="842627"/>
                    <a:pt x="873125" y="847725"/>
                  </a:cubicBezTo>
                  <a:cubicBezTo>
                    <a:pt x="852694" y="888587"/>
                    <a:pt x="882690" y="819853"/>
                    <a:pt x="860425" y="869950"/>
                  </a:cubicBezTo>
                  <a:cubicBezTo>
                    <a:pt x="858110" y="875158"/>
                    <a:pt x="857236" y="881083"/>
                    <a:pt x="854075" y="885825"/>
                  </a:cubicBezTo>
                  <a:cubicBezTo>
                    <a:pt x="850754" y="890806"/>
                    <a:pt x="845380" y="894075"/>
                    <a:pt x="841375" y="898525"/>
                  </a:cubicBezTo>
                  <a:cubicBezTo>
                    <a:pt x="835845" y="904669"/>
                    <a:pt x="830362" y="910890"/>
                    <a:pt x="825500" y="917575"/>
                  </a:cubicBezTo>
                  <a:cubicBezTo>
                    <a:pt x="821870" y="922566"/>
                    <a:pt x="819562" y="928428"/>
                    <a:pt x="815975" y="933450"/>
                  </a:cubicBezTo>
                  <a:cubicBezTo>
                    <a:pt x="808961" y="943269"/>
                    <a:pt x="800443" y="951985"/>
                    <a:pt x="793750" y="962025"/>
                  </a:cubicBezTo>
                  <a:cubicBezTo>
                    <a:pt x="791633" y="965200"/>
                    <a:pt x="789843" y="968619"/>
                    <a:pt x="787400" y="971550"/>
                  </a:cubicBezTo>
                  <a:cubicBezTo>
                    <a:pt x="784525" y="974999"/>
                    <a:pt x="780750" y="977626"/>
                    <a:pt x="777875" y="981075"/>
                  </a:cubicBezTo>
                  <a:cubicBezTo>
                    <a:pt x="775432" y="984006"/>
                    <a:pt x="774223" y="987902"/>
                    <a:pt x="771525" y="990600"/>
                  </a:cubicBezTo>
                  <a:cubicBezTo>
                    <a:pt x="768827" y="993298"/>
                    <a:pt x="764897" y="994467"/>
                    <a:pt x="762000" y="996950"/>
                  </a:cubicBezTo>
                  <a:cubicBezTo>
                    <a:pt x="757454" y="1000846"/>
                    <a:pt x="754026" y="1005974"/>
                    <a:pt x="749300" y="1009650"/>
                  </a:cubicBezTo>
                  <a:cubicBezTo>
                    <a:pt x="744429" y="1013439"/>
                    <a:pt x="738681" y="1015941"/>
                    <a:pt x="733425" y="1019175"/>
                  </a:cubicBezTo>
                  <a:cubicBezTo>
                    <a:pt x="724922" y="1024408"/>
                    <a:pt x="716955" y="1030585"/>
                    <a:pt x="708025" y="1035050"/>
                  </a:cubicBezTo>
                  <a:cubicBezTo>
                    <a:pt x="703792" y="1037167"/>
                    <a:pt x="699339" y="1038892"/>
                    <a:pt x="695325" y="1041400"/>
                  </a:cubicBezTo>
                  <a:cubicBezTo>
                    <a:pt x="690838" y="1044205"/>
                    <a:pt x="687219" y="1048300"/>
                    <a:pt x="682625" y="1050925"/>
                  </a:cubicBezTo>
                  <a:cubicBezTo>
                    <a:pt x="679719" y="1052585"/>
                    <a:pt x="675991" y="1052414"/>
                    <a:pt x="673100" y="1054100"/>
                  </a:cubicBezTo>
                  <a:cubicBezTo>
                    <a:pt x="663212" y="1059868"/>
                    <a:pt x="653683" y="1066281"/>
                    <a:pt x="644525" y="1073150"/>
                  </a:cubicBezTo>
                  <a:cubicBezTo>
                    <a:pt x="639073" y="1077239"/>
                    <a:pt x="628800" y="1085311"/>
                    <a:pt x="622300" y="1089025"/>
                  </a:cubicBezTo>
                  <a:cubicBezTo>
                    <a:pt x="618191" y="1091373"/>
                    <a:pt x="613925" y="1093453"/>
                    <a:pt x="609600" y="1095375"/>
                  </a:cubicBezTo>
                  <a:cubicBezTo>
                    <a:pt x="604392" y="1097690"/>
                    <a:pt x="598612" y="1098793"/>
                    <a:pt x="593725" y="1101725"/>
                  </a:cubicBezTo>
                  <a:cubicBezTo>
                    <a:pt x="587914" y="1105212"/>
                    <a:pt x="583799" y="1111180"/>
                    <a:pt x="577850" y="1114425"/>
                  </a:cubicBezTo>
                  <a:cubicBezTo>
                    <a:pt x="571974" y="1117630"/>
                    <a:pt x="564787" y="1117782"/>
                    <a:pt x="558800" y="1120775"/>
                  </a:cubicBezTo>
                  <a:cubicBezTo>
                    <a:pt x="547736" y="1126307"/>
                    <a:pt x="542387" y="1129421"/>
                    <a:pt x="530225" y="1133475"/>
                  </a:cubicBezTo>
                  <a:cubicBezTo>
                    <a:pt x="526085" y="1134855"/>
                    <a:pt x="521665" y="1135270"/>
                    <a:pt x="517525" y="1136650"/>
                  </a:cubicBezTo>
                  <a:cubicBezTo>
                    <a:pt x="512118" y="1138452"/>
                    <a:pt x="507057" y="1141198"/>
                    <a:pt x="501650" y="1143000"/>
                  </a:cubicBezTo>
                  <a:cubicBezTo>
                    <a:pt x="459540" y="1157037"/>
                    <a:pt x="495786" y="1143807"/>
                    <a:pt x="466725" y="1152525"/>
                  </a:cubicBezTo>
                  <a:cubicBezTo>
                    <a:pt x="460314" y="1154448"/>
                    <a:pt x="453965" y="1156588"/>
                    <a:pt x="447675" y="1158875"/>
                  </a:cubicBezTo>
                  <a:cubicBezTo>
                    <a:pt x="442319" y="1160823"/>
                    <a:pt x="437298" y="1163725"/>
                    <a:pt x="431800" y="1165225"/>
                  </a:cubicBezTo>
                  <a:cubicBezTo>
                    <a:pt x="425589" y="1166919"/>
                    <a:pt x="419034" y="1167003"/>
                    <a:pt x="412750" y="1168400"/>
                  </a:cubicBezTo>
                  <a:cubicBezTo>
                    <a:pt x="401239" y="1170958"/>
                    <a:pt x="403663" y="1173367"/>
                    <a:pt x="390525" y="1174750"/>
                  </a:cubicBezTo>
                  <a:cubicBezTo>
                    <a:pt x="374702" y="1176416"/>
                    <a:pt x="358775" y="1176867"/>
                    <a:pt x="342900" y="1177925"/>
                  </a:cubicBezTo>
                  <a:cubicBezTo>
                    <a:pt x="339725" y="1178983"/>
                    <a:pt x="336657" y="1180444"/>
                    <a:pt x="333375" y="1181100"/>
                  </a:cubicBezTo>
                  <a:cubicBezTo>
                    <a:pt x="295025" y="1188770"/>
                    <a:pt x="272082" y="1182828"/>
                    <a:pt x="225425" y="1181100"/>
                  </a:cubicBezTo>
                  <a:cubicBezTo>
                    <a:pt x="222250" y="1180042"/>
                    <a:pt x="218826" y="1179550"/>
                    <a:pt x="215900" y="1177925"/>
                  </a:cubicBezTo>
                  <a:cubicBezTo>
                    <a:pt x="209229" y="1174219"/>
                    <a:pt x="204090" y="1167638"/>
                    <a:pt x="196850" y="1165225"/>
                  </a:cubicBezTo>
                  <a:cubicBezTo>
                    <a:pt x="190500" y="1163108"/>
                    <a:pt x="183787" y="1161868"/>
                    <a:pt x="177800" y="1158875"/>
                  </a:cubicBezTo>
                  <a:cubicBezTo>
                    <a:pt x="173567" y="1156758"/>
                    <a:pt x="169532" y="1154187"/>
                    <a:pt x="165100" y="1152525"/>
                  </a:cubicBezTo>
                  <a:cubicBezTo>
                    <a:pt x="161014" y="1150993"/>
                    <a:pt x="156596" y="1150549"/>
                    <a:pt x="152400" y="1149350"/>
                  </a:cubicBezTo>
                  <a:cubicBezTo>
                    <a:pt x="149182" y="1148431"/>
                    <a:pt x="146050" y="1147233"/>
                    <a:pt x="142875" y="1146175"/>
                  </a:cubicBezTo>
                  <a:cubicBezTo>
                    <a:pt x="139700" y="1143000"/>
                    <a:pt x="136894" y="1139407"/>
                    <a:pt x="133350" y="1136650"/>
                  </a:cubicBezTo>
                  <a:cubicBezTo>
                    <a:pt x="127326" y="1131965"/>
                    <a:pt x="119696" y="1129346"/>
                    <a:pt x="114300" y="1123950"/>
                  </a:cubicBezTo>
                  <a:cubicBezTo>
                    <a:pt x="111125" y="1120775"/>
                    <a:pt x="108224" y="1117300"/>
                    <a:pt x="104775" y="1114425"/>
                  </a:cubicBezTo>
                  <a:cubicBezTo>
                    <a:pt x="101844" y="1111982"/>
                    <a:pt x="97948" y="1110773"/>
                    <a:pt x="95250" y="1108075"/>
                  </a:cubicBezTo>
                  <a:cubicBezTo>
                    <a:pt x="91508" y="1104333"/>
                    <a:pt x="89169" y="1099393"/>
                    <a:pt x="85725" y="1095375"/>
                  </a:cubicBezTo>
                  <a:cubicBezTo>
                    <a:pt x="82803" y="1091966"/>
                    <a:pt x="78957" y="1089394"/>
                    <a:pt x="76200" y="1085850"/>
                  </a:cubicBezTo>
                  <a:cubicBezTo>
                    <a:pt x="71515" y="1079826"/>
                    <a:pt x="67733" y="1073150"/>
                    <a:pt x="63500" y="1066800"/>
                  </a:cubicBezTo>
                  <a:lnTo>
                    <a:pt x="50800" y="1047750"/>
                  </a:lnTo>
                  <a:cubicBezTo>
                    <a:pt x="32602" y="1020453"/>
                    <a:pt x="54420" y="1054990"/>
                    <a:pt x="41275" y="1028700"/>
                  </a:cubicBezTo>
                  <a:cubicBezTo>
                    <a:pt x="39568" y="1025287"/>
                    <a:pt x="36475" y="1022662"/>
                    <a:pt x="34925" y="1019175"/>
                  </a:cubicBezTo>
                  <a:cubicBezTo>
                    <a:pt x="32207" y="1013058"/>
                    <a:pt x="30692" y="1006475"/>
                    <a:pt x="28575" y="1000125"/>
                  </a:cubicBezTo>
                  <a:cubicBezTo>
                    <a:pt x="27517" y="996950"/>
                    <a:pt x="27256" y="993385"/>
                    <a:pt x="25400" y="990600"/>
                  </a:cubicBezTo>
                  <a:cubicBezTo>
                    <a:pt x="19156" y="981234"/>
                    <a:pt x="18692" y="979190"/>
                    <a:pt x="9525" y="971550"/>
                  </a:cubicBezTo>
                  <a:cubicBezTo>
                    <a:pt x="6594" y="969107"/>
                    <a:pt x="3175" y="967317"/>
                    <a:pt x="0" y="965200"/>
                  </a:cubicBezTo>
                  <a:cubicBezTo>
                    <a:pt x="959" y="965008"/>
                    <a:pt x="26161" y="960230"/>
                    <a:pt x="28575" y="958850"/>
                  </a:cubicBezTo>
                  <a:cubicBezTo>
                    <a:pt x="32474" y="956622"/>
                    <a:pt x="34446" y="951935"/>
                    <a:pt x="38100" y="949325"/>
                  </a:cubicBezTo>
                  <a:cubicBezTo>
                    <a:pt x="41951" y="946574"/>
                    <a:pt x="46786" y="945483"/>
                    <a:pt x="50800" y="942975"/>
                  </a:cubicBezTo>
                  <a:cubicBezTo>
                    <a:pt x="94315" y="915778"/>
                    <a:pt x="36659" y="949901"/>
                    <a:pt x="73025" y="923925"/>
                  </a:cubicBezTo>
                  <a:cubicBezTo>
                    <a:pt x="76876" y="921174"/>
                    <a:pt x="81711" y="920083"/>
                    <a:pt x="85725" y="917575"/>
                  </a:cubicBezTo>
                  <a:cubicBezTo>
                    <a:pt x="90212" y="914770"/>
                    <a:pt x="94022" y="910985"/>
                    <a:pt x="98425" y="908050"/>
                  </a:cubicBezTo>
                  <a:cubicBezTo>
                    <a:pt x="103560" y="904627"/>
                    <a:pt x="109215" y="902021"/>
                    <a:pt x="114300" y="898525"/>
                  </a:cubicBezTo>
                  <a:cubicBezTo>
                    <a:pt x="126162" y="890370"/>
                    <a:pt x="139046" y="883304"/>
                    <a:pt x="149225" y="873125"/>
                  </a:cubicBezTo>
                  <a:cubicBezTo>
                    <a:pt x="152400" y="869950"/>
                    <a:pt x="155014" y="866091"/>
                    <a:pt x="158750" y="863600"/>
                  </a:cubicBezTo>
                  <a:cubicBezTo>
                    <a:pt x="161535" y="861744"/>
                    <a:pt x="165282" y="861922"/>
                    <a:pt x="168275" y="860425"/>
                  </a:cubicBezTo>
                  <a:cubicBezTo>
                    <a:pt x="171688" y="858718"/>
                    <a:pt x="174464" y="855928"/>
                    <a:pt x="177800" y="854075"/>
                  </a:cubicBezTo>
                  <a:cubicBezTo>
                    <a:pt x="184006" y="850627"/>
                    <a:pt x="190943" y="848488"/>
                    <a:pt x="196850" y="844550"/>
                  </a:cubicBezTo>
                  <a:cubicBezTo>
                    <a:pt x="200586" y="842059"/>
                    <a:pt x="202721" y="837635"/>
                    <a:pt x="206375" y="835025"/>
                  </a:cubicBezTo>
                  <a:cubicBezTo>
                    <a:pt x="213241" y="830121"/>
                    <a:pt x="220827" y="828091"/>
                    <a:pt x="228600" y="825500"/>
                  </a:cubicBezTo>
                  <a:cubicBezTo>
                    <a:pt x="235819" y="818281"/>
                    <a:pt x="241661" y="811541"/>
                    <a:pt x="250825" y="806450"/>
                  </a:cubicBezTo>
                  <a:cubicBezTo>
                    <a:pt x="255807" y="803682"/>
                    <a:pt x="261752" y="802928"/>
                    <a:pt x="266700" y="800100"/>
                  </a:cubicBezTo>
                  <a:cubicBezTo>
                    <a:pt x="276639" y="794420"/>
                    <a:pt x="285459" y="786940"/>
                    <a:pt x="295275" y="781050"/>
                  </a:cubicBezTo>
                  <a:cubicBezTo>
                    <a:pt x="301363" y="777397"/>
                    <a:pt x="308092" y="774925"/>
                    <a:pt x="314325" y="771525"/>
                  </a:cubicBezTo>
                  <a:cubicBezTo>
                    <a:pt x="319743" y="768570"/>
                    <a:pt x="325178" y="765587"/>
                    <a:pt x="330200" y="762000"/>
                  </a:cubicBezTo>
                  <a:cubicBezTo>
                    <a:pt x="340019" y="754986"/>
                    <a:pt x="347982" y="745171"/>
                    <a:pt x="358775" y="739775"/>
                  </a:cubicBezTo>
                  <a:cubicBezTo>
                    <a:pt x="372239" y="733043"/>
                    <a:pt x="387146" y="726536"/>
                    <a:pt x="396875" y="714375"/>
                  </a:cubicBezTo>
                  <a:cubicBezTo>
                    <a:pt x="401108" y="709083"/>
                    <a:pt x="404783" y="703292"/>
                    <a:pt x="409575" y="698500"/>
                  </a:cubicBezTo>
                  <a:cubicBezTo>
                    <a:pt x="412273" y="695802"/>
                    <a:pt x="416402" y="694848"/>
                    <a:pt x="419100" y="692150"/>
                  </a:cubicBezTo>
                  <a:cubicBezTo>
                    <a:pt x="423892" y="687358"/>
                    <a:pt x="427008" y="681067"/>
                    <a:pt x="431800" y="676275"/>
                  </a:cubicBezTo>
                  <a:cubicBezTo>
                    <a:pt x="437645" y="670430"/>
                    <a:pt x="445005" y="666245"/>
                    <a:pt x="450850" y="660400"/>
                  </a:cubicBezTo>
                  <a:cubicBezTo>
                    <a:pt x="455642" y="655608"/>
                    <a:pt x="458971" y="649520"/>
                    <a:pt x="463550" y="644525"/>
                  </a:cubicBezTo>
                  <a:cubicBezTo>
                    <a:pt x="470630" y="636802"/>
                    <a:pt x="479963" y="631017"/>
                    <a:pt x="485775" y="622300"/>
                  </a:cubicBezTo>
                  <a:lnTo>
                    <a:pt x="498475" y="603250"/>
                  </a:lnTo>
                  <a:lnTo>
                    <a:pt x="504825" y="593725"/>
                  </a:lnTo>
                  <a:cubicBezTo>
                    <a:pt x="488205" y="552174"/>
                    <a:pt x="509283" y="598824"/>
                    <a:pt x="488950" y="568325"/>
                  </a:cubicBezTo>
                  <a:cubicBezTo>
                    <a:pt x="485012" y="562418"/>
                    <a:pt x="483127" y="555333"/>
                    <a:pt x="479425" y="549275"/>
                  </a:cubicBezTo>
                  <a:cubicBezTo>
                    <a:pt x="471466" y="536251"/>
                    <a:pt x="462741" y="523705"/>
                    <a:pt x="454025" y="511175"/>
                  </a:cubicBezTo>
                  <a:cubicBezTo>
                    <a:pt x="445805" y="499358"/>
                    <a:pt x="437262" y="487766"/>
                    <a:pt x="428625" y="476250"/>
                  </a:cubicBezTo>
                  <a:cubicBezTo>
                    <a:pt x="424559" y="470829"/>
                    <a:pt x="420158" y="465667"/>
                    <a:pt x="415925" y="460375"/>
                  </a:cubicBezTo>
                  <a:cubicBezTo>
                    <a:pt x="411692" y="455083"/>
                    <a:pt x="406984" y="450139"/>
                    <a:pt x="403225" y="444500"/>
                  </a:cubicBezTo>
                  <a:cubicBezTo>
                    <a:pt x="398992" y="438150"/>
                    <a:pt x="394570" y="431922"/>
                    <a:pt x="390525" y="425450"/>
                  </a:cubicBezTo>
                  <a:cubicBezTo>
                    <a:pt x="380713" y="409751"/>
                    <a:pt x="371475" y="393700"/>
                    <a:pt x="361950" y="377825"/>
                  </a:cubicBezTo>
                  <a:cubicBezTo>
                    <a:pt x="360340" y="375142"/>
                    <a:pt x="349740" y="356904"/>
                    <a:pt x="346075" y="352425"/>
                  </a:cubicBezTo>
                  <a:cubicBezTo>
                    <a:pt x="338951" y="343718"/>
                    <a:pt x="331258" y="335492"/>
                    <a:pt x="323850" y="327025"/>
                  </a:cubicBezTo>
                  <a:cubicBezTo>
                    <a:pt x="318638" y="311388"/>
                    <a:pt x="324407" y="322197"/>
                    <a:pt x="311150" y="311150"/>
                  </a:cubicBezTo>
                  <a:cubicBezTo>
                    <a:pt x="307701" y="308275"/>
                    <a:pt x="305169" y="304382"/>
                    <a:pt x="301625" y="301625"/>
                  </a:cubicBezTo>
                  <a:cubicBezTo>
                    <a:pt x="295601" y="296940"/>
                    <a:pt x="288925" y="293158"/>
                    <a:pt x="282575" y="288925"/>
                  </a:cubicBezTo>
                  <a:cubicBezTo>
                    <a:pt x="273009" y="282548"/>
                    <a:pt x="271629" y="281059"/>
                    <a:pt x="260350" y="276225"/>
                  </a:cubicBezTo>
                  <a:cubicBezTo>
                    <a:pt x="257274" y="274907"/>
                    <a:pt x="254000" y="274108"/>
                    <a:pt x="250825" y="273050"/>
                  </a:cubicBezTo>
                  <a:cubicBezTo>
                    <a:pt x="216234" y="277992"/>
                    <a:pt x="226026" y="278126"/>
                    <a:pt x="177800" y="273050"/>
                  </a:cubicBezTo>
                  <a:cubicBezTo>
                    <a:pt x="174472" y="272700"/>
                    <a:pt x="171504" y="270756"/>
                    <a:pt x="168275" y="269875"/>
                  </a:cubicBezTo>
                  <a:cubicBezTo>
                    <a:pt x="159855" y="267579"/>
                    <a:pt x="142875" y="263525"/>
                    <a:pt x="142875" y="263525"/>
                  </a:cubicBezTo>
                  <a:cubicBezTo>
                    <a:pt x="115578" y="245327"/>
                    <a:pt x="150115" y="267145"/>
                    <a:pt x="123825" y="254000"/>
                  </a:cubicBezTo>
                  <a:cubicBezTo>
                    <a:pt x="120412" y="252293"/>
                    <a:pt x="117807" y="249153"/>
                    <a:pt x="114300" y="247650"/>
                  </a:cubicBezTo>
                  <a:cubicBezTo>
                    <a:pt x="101876" y="242325"/>
                    <a:pt x="95355" y="246662"/>
                    <a:pt x="82550" y="238125"/>
                  </a:cubicBezTo>
                  <a:cubicBezTo>
                    <a:pt x="75690" y="233552"/>
                    <a:pt x="71865" y="229795"/>
                    <a:pt x="63500" y="228600"/>
                  </a:cubicBezTo>
                  <a:cubicBezTo>
                    <a:pt x="51928" y="226947"/>
                    <a:pt x="40200" y="226649"/>
                    <a:pt x="28575" y="225425"/>
                  </a:cubicBezTo>
                  <a:cubicBezTo>
                    <a:pt x="20089" y="224532"/>
                    <a:pt x="4233" y="226483"/>
                    <a:pt x="3175" y="22225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951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Contacts with social influence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 </a:t>
            </a:r>
            <a:r>
              <a:rPr lang="en-US" altLang="ko-KR" dirty="0" smtClean="0"/>
              <a:t>Framework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75" y="2178109"/>
            <a:ext cx="3974732" cy="35630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48407" y="2806262"/>
            <a:ext cx="2538248" cy="204952"/>
          </a:xfrm>
          <a:prstGeom prst="rect">
            <a:avLst/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8406" y="5305095"/>
            <a:ext cx="3673365" cy="315311"/>
          </a:xfrm>
          <a:prstGeom prst="rect">
            <a:avLst/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691352" y="3506187"/>
            <a:ext cx="2191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691352" y="3443125"/>
            <a:ext cx="0" cy="14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882759" y="3443125"/>
            <a:ext cx="0" cy="14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47723" y="364807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39130" y="36480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927834" y="3682836"/>
            <a:ext cx="0" cy="27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7591097" y="3682836"/>
            <a:ext cx="0" cy="27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721239" y="3958733"/>
                <a:ext cx="41319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239" y="3958733"/>
                <a:ext cx="413190" cy="362984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384502" y="3958733"/>
                <a:ext cx="43659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502" y="3958733"/>
                <a:ext cx="436594" cy="3629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/>
          <p:nvPr/>
        </p:nvCxnSpPr>
        <p:spPr>
          <a:xfrm flipV="1">
            <a:off x="6222221" y="3894452"/>
            <a:ext cx="0" cy="27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7248419" y="3894452"/>
            <a:ext cx="0" cy="27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015626" y="4170349"/>
                <a:ext cx="41319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626" y="4170349"/>
                <a:ext cx="413190" cy="362984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041824" y="4170349"/>
                <a:ext cx="43659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24" y="4170349"/>
                <a:ext cx="436594" cy="3629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6595720" y="2826548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720" y="2826548"/>
                <a:ext cx="38266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자유형 24"/>
          <p:cNvSpPr/>
          <p:nvPr/>
        </p:nvSpPr>
        <p:spPr>
          <a:xfrm>
            <a:off x="5699234" y="3238015"/>
            <a:ext cx="2199290" cy="268172"/>
          </a:xfrm>
          <a:custGeom>
            <a:avLst/>
            <a:gdLst>
              <a:gd name="connsiteX0" fmla="*/ 0 w 2199290"/>
              <a:gd name="connsiteY0" fmla="*/ 260289 h 268172"/>
              <a:gd name="connsiteX1" fmla="*/ 512380 w 2199290"/>
              <a:gd name="connsiteY1" fmla="*/ 71103 h 268172"/>
              <a:gd name="connsiteX2" fmla="*/ 1072056 w 2199290"/>
              <a:gd name="connsiteY2" fmla="*/ 158 h 268172"/>
              <a:gd name="connsiteX3" fmla="*/ 1749973 w 2199290"/>
              <a:gd name="connsiteY3" fmla="*/ 86869 h 268172"/>
              <a:gd name="connsiteX4" fmla="*/ 2199290 w 2199290"/>
              <a:gd name="connsiteY4" fmla="*/ 268172 h 26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9290" h="268172">
                <a:moveTo>
                  <a:pt x="0" y="260289"/>
                </a:moveTo>
                <a:cubicBezTo>
                  <a:pt x="166852" y="187373"/>
                  <a:pt x="333704" y="114458"/>
                  <a:pt x="512380" y="71103"/>
                </a:cubicBezTo>
                <a:cubicBezTo>
                  <a:pt x="691056" y="27748"/>
                  <a:pt x="865791" y="-2470"/>
                  <a:pt x="1072056" y="158"/>
                </a:cubicBezTo>
                <a:cubicBezTo>
                  <a:pt x="1278321" y="2786"/>
                  <a:pt x="1562101" y="42200"/>
                  <a:pt x="1749973" y="86869"/>
                </a:cubicBezTo>
                <a:cubicBezTo>
                  <a:pt x="1937845" y="131538"/>
                  <a:pt x="2068567" y="199855"/>
                  <a:pt x="2199290" y="268172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5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Aggregation methods</a:t>
            </a:r>
          </a:p>
          <a:p>
            <a:pPr lvl="1"/>
            <a:r>
              <a:rPr lang="en-US" altLang="ko-KR" dirty="0" smtClean="0"/>
              <a:t>Vote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Sum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 Framework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54" y="2254853"/>
            <a:ext cx="2333298" cy="11185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17" y="4351270"/>
            <a:ext cx="2664372" cy="622270"/>
          </a:xfrm>
          <a:prstGeom prst="rect">
            <a:avLst/>
          </a:prstGeom>
        </p:spPr>
      </p:pic>
      <p:sp>
        <p:nvSpPr>
          <p:cNvPr id="6" name="순서도: 페이지 연결자 5"/>
          <p:cNvSpPr/>
          <p:nvPr/>
        </p:nvSpPr>
        <p:spPr>
          <a:xfrm rot="16200000">
            <a:off x="5561499" y="2282699"/>
            <a:ext cx="164614" cy="36298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페이지 연결자 6"/>
          <p:cNvSpPr/>
          <p:nvPr/>
        </p:nvSpPr>
        <p:spPr>
          <a:xfrm rot="16200000">
            <a:off x="5561498" y="2471185"/>
            <a:ext cx="164614" cy="36298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페이지 연결자 7"/>
          <p:cNvSpPr/>
          <p:nvPr/>
        </p:nvSpPr>
        <p:spPr>
          <a:xfrm rot="16200000">
            <a:off x="5561499" y="2658443"/>
            <a:ext cx="164614" cy="36298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페이지 연결자 8"/>
          <p:cNvSpPr/>
          <p:nvPr/>
        </p:nvSpPr>
        <p:spPr>
          <a:xfrm rot="16200000">
            <a:off x="5561498" y="2846929"/>
            <a:ext cx="164614" cy="362982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12979" y="2254853"/>
            <a:ext cx="646387" cy="969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페이지 연결자 18"/>
          <p:cNvSpPr/>
          <p:nvPr/>
        </p:nvSpPr>
        <p:spPr>
          <a:xfrm rot="16200000">
            <a:off x="6460133" y="2282699"/>
            <a:ext cx="164614" cy="36298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페이지 연결자 19"/>
          <p:cNvSpPr/>
          <p:nvPr/>
        </p:nvSpPr>
        <p:spPr>
          <a:xfrm rot="16200000">
            <a:off x="6460132" y="2471185"/>
            <a:ext cx="164614" cy="362982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페이지 연결자 20"/>
          <p:cNvSpPr/>
          <p:nvPr/>
        </p:nvSpPr>
        <p:spPr>
          <a:xfrm rot="16200000">
            <a:off x="6460133" y="2658443"/>
            <a:ext cx="164614" cy="36298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페이지 연결자 21"/>
          <p:cNvSpPr/>
          <p:nvPr/>
        </p:nvSpPr>
        <p:spPr>
          <a:xfrm rot="16200000">
            <a:off x="6460132" y="2846929"/>
            <a:ext cx="164614" cy="362982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11613" y="2254853"/>
            <a:ext cx="646387" cy="969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페이지 연결자 23"/>
          <p:cNvSpPr/>
          <p:nvPr/>
        </p:nvSpPr>
        <p:spPr>
          <a:xfrm rot="16200000">
            <a:off x="7358767" y="2282699"/>
            <a:ext cx="164614" cy="362982"/>
          </a:xfrm>
          <a:prstGeom prst="flowChartOffpageConnector">
            <a:avLst/>
          </a:prstGeom>
          <a:solidFill>
            <a:srgbClr val="FFB7B7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페이지 연결자 24"/>
          <p:cNvSpPr/>
          <p:nvPr/>
        </p:nvSpPr>
        <p:spPr>
          <a:xfrm rot="16200000">
            <a:off x="7358766" y="2471185"/>
            <a:ext cx="164614" cy="36298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페이지 연결자 25"/>
          <p:cNvSpPr/>
          <p:nvPr/>
        </p:nvSpPr>
        <p:spPr>
          <a:xfrm rot="16200000">
            <a:off x="7358767" y="2658443"/>
            <a:ext cx="164614" cy="36298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페이지 연결자 26"/>
          <p:cNvSpPr/>
          <p:nvPr/>
        </p:nvSpPr>
        <p:spPr>
          <a:xfrm rot="16200000">
            <a:off x="7358766" y="2846929"/>
            <a:ext cx="164614" cy="362982"/>
          </a:xfrm>
          <a:prstGeom prst="flowChartOffpage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110247" y="2254853"/>
            <a:ext cx="646387" cy="969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54114" y="194157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Method 1</a:t>
            </a:r>
            <a:endParaRPr lang="ko-KR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6152748" y="194157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Method 2</a:t>
            </a:r>
            <a:endParaRPr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7051382" y="194157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Method 3</a:t>
            </a:r>
            <a:endParaRPr lang="ko-KR" altLang="en-US" sz="1200"/>
          </a:p>
        </p:txBody>
      </p:sp>
      <p:sp>
        <p:nvSpPr>
          <p:cNvPr id="32" name="순서도: 페이지 연결자 31"/>
          <p:cNvSpPr/>
          <p:nvPr/>
        </p:nvSpPr>
        <p:spPr>
          <a:xfrm rot="16200000">
            <a:off x="6242851" y="4549550"/>
            <a:ext cx="164614" cy="36298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페이지 연결자 32"/>
          <p:cNvSpPr/>
          <p:nvPr/>
        </p:nvSpPr>
        <p:spPr>
          <a:xfrm rot="16200000">
            <a:off x="6242850" y="4738036"/>
            <a:ext cx="164614" cy="36298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페이지 연결자 33"/>
          <p:cNvSpPr/>
          <p:nvPr/>
        </p:nvSpPr>
        <p:spPr>
          <a:xfrm rot="16200000">
            <a:off x="6242851" y="4925294"/>
            <a:ext cx="164614" cy="36298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페이지 연결자 34"/>
          <p:cNvSpPr/>
          <p:nvPr/>
        </p:nvSpPr>
        <p:spPr>
          <a:xfrm rot="16200000">
            <a:off x="6242850" y="5113780"/>
            <a:ext cx="164614" cy="362982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페이지 연결자 35"/>
          <p:cNvSpPr/>
          <p:nvPr/>
        </p:nvSpPr>
        <p:spPr>
          <a:xfrm rot="16200000">
            <a:off x="6710931" y="4559648"/>
            <a:ext cx="164614" cy="362982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페이지 연결자 36"/>
          <p:cNvSpPr/>
          <p:nvPr/>
        </p:nvSpPr>
        <p:spPr>
          <a:xfrm rot="16200000">
            <a:off x="6710931" y="4746848"/>
            <a:ext cx="164614" cy="362982"/>
          </a:xfrm>
          <a:prstGeom prst="flowChartOffpageConnector">
            <a:avLst/>
          </a:prstGeom>
          <a:solidFill>
            <a:srgbClr val="FFB7B7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페이지 연결자 37"/>
          <p:cNvSpPr/>
          <p:nvPr/>
        </p:nvSpPr>
        <p:spPr>
          <a:xfrm rot="16200000">
            <a:off x="6710931" y="4933572"/>
            <a:ext cx="164614" cy="362982"/>
          </a:xfrm>
          <a:prstGeom prst="flowChartOffpage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65360" y="4526048"/>
            <a:ext cx="1184302" cy="969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33495" y="4212770"/>
            <a:ext cx="116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Method 1+2+3</a:t>
            </a:r>
            <a:endParaRPr lang="ko-KR" altLang="en-US" sz="1200"/>
          </a:p>
        </p:txBody>
      </p:sp>
      <p:sp>
        <p:nvSpPr>
          <p:cNvPr id="41" name="덧셈 기호 40"/>
          <p:cNvSpPr/>
          <p:nvPr/>
        </p:nvSpPr>
        <p:spPr>
          <a:xfrm>
            <a:off x="5974631" y="2619591"/>
            <a:ext cx="220342" cy="220342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덧셈 기호 41"/>
          <p:cNvSpPr/>
          <p:nvPr/>
        </p:nvSpPr>
        <p:spPr>
          <a:xfrm>
            <a:off x="6865318" y="2619591"/>
            <a:ext cx="220342" cy="220342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3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Combination of candidate recommendation tags from different approaches</a:t>
            </a:r>
          </a:p>
          <a:p>
            <a:pPr lvl="1"/>
            <a:r>
              <a:rPr lang="en-US" altLang="ko-KR" dirty="0" err="1" smtClean="0"/>
              <a:t>Borda</a:t>
            </a:r>
            <a:r>
              <a:rPr lang="en-US" altLang="ko-KR" dirty="0" smtClean="0"/>
              <a:t> Count</a:t>
            </a:r>
          </a:p>
          <a:p>
            <a:pPr lvl="2"/>
            <a:r>
              <a:rPr lang="en-US" altLang="ko-KR" dirty="0" smtClean="0"/>
              <a:t>A single-winner election method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Simple Combination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 Framework</a:t>
            </a:r>
            <a:endParaRPr lang="ko-KR" altLang="en-US"/>
          </a:p>
        </p:txBody>
      </p:sp>
      <p:sp>
        <p:nvSpPr>
          <p:cNvPr id="4" name="순서도: 페이지 연결자 3"/>
          <p:cNvSpPr/>
          <p:nvPr/>
        </p:nvSpPr>
        <p:spPr>
          <a:xfrm rot="16200000">
            <a:off x="2455692" y="3212865"/>
            <a:ext cx="164614" cy="36298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페이지 연결자 4"/>
          <p:cNvSpPr/>
          <p:nvPr/>
        </p:nvSpPr>
        <p:spPr>
          <a:xfrm rot="16200000">
            <a:off x="2455691" y="3401351"/>
            <a:ext cx="164614" cy="36298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페이지 연결자 5"/>
          <p:cNvSpPr/>
          <p:nvPr/>
        </p:nvSpPr>
        <p:spPr>
          <a:xfrm rot="16200000">
            <a:off x="2455692" y="3588609"/>
            <a:ext cx="164614" cy="36298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페이지 연결자 6"/>
          <p:cNvSpPr/>
          <p:nvPr/>
        </p:nvSpPr>
        <p:spPr>
          <a:xfrm rot="16200000">
            <a:off x="2455691" y="3777095"/>
            <a:ext cx="164614" cy="362982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07172" y="3185019"/>
            <a:ext cx="646387" cy="969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페이지 연결자 8"/>
          <p:cNvSpPr/>
          <p:nvPr/>
        </p:nvSpPr>
        <p:spPr>
          <a:xfrm rot="16200000">
            <a:off x="3354326" y="3212865"/>
            <a:ext cx="164614" cy="36298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페이지 연결자 9"/>
          <p:cNvSpPr/>
          <p:nvPr/>
        </p:nvSpPr>
        <p:spPr>
          <a:xfrm rot="16200000">
            <a:off x="3354325" y="3401351"/>
            <a:ext cx="164614" cy="362982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페이지 연결자 10"/>
          <p:cNvSpPr/>
          <p:nvPr/>
        </p:nvSpPr>
        <p:spPr>
          <a:xfrm rot="16200000">
            <a:off x="3354326" y="3588609"/>
            <a:ext cx="164614" cy="36298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페이지 연결자 11"/>
          <p:cNvSpPr/>
          <p:nvPr/>
        </p:nvSpPr>
        <p:spPr>
          <a:xfrm rot="16200000">
            <a:off x="3354325" y="3777095"/>
            <a:ext cx="164614" cy="362982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05806" y="3185019"/>
            <a:ext cx="646387" cy="969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페이지 연결자 13"/>
          <p:cNvSpPr/>
          <p:nvPr/>
        </p:nvSpPr>
        <p:spPr>
          <a:xfrm rot="16200000">
            <a:off x="4252960" y="3212865"/>
            <a:ext cx="164614" cy="362982"/>
          </a:xfrm>
          <a:prstGeom prst="flowChartOffpageConnector">
            <a:avLst/>
          </a:prstGeom>
          <a:solidFill>
            <a:srgbClr val="FFB7B7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페이지 연결자 14"/>
          <p:cNvSpPr/>
          <p:nvPr/>
        </p:nvSpPr>
        <p:spPr>
          <a:xfrm rot="16200000">
            <a:off x="4252959" y="3401351"/>
            <a:ext cx="164614" cy="36298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페이지 연결자 15"/>
          <p:cNvSpPr/>
          <p:nvPr/>
        </p:nvSpPr>
        <p:spPr>
          <a:xfrm rot="16200000">
            <a:off x="4252960" y="3588609"/>
            <a:ext cx="164614" cy="36298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페이지 연결자 16"/>
          <p:cNvSpPr/>
          <p:nvPr/>
        </p:nvSpPr>
        <p:spPr>
          <a:xfrm rot="16200000">
            <a:off x="4252959" y="3777095"/>
            <a:ext cx="164614" cy="362982"/>
          </a:xfrm>
          <a:prstGeom prst="flowChartOffpage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04440" y="3185019"/>
            <a:ext cx="646387" cy="969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페이지 연결자 23"/>
          <p:cNvSpPr/>
          <p:nvPr/>
        </p:nvSpPr>
        <p:spPr>
          <a:xfrm rot="16200000">
            <a:off x="2455692" y="5417041"/>
            <a:ext cx="164614" cy="36298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페이지 연결자 24"/>
          <p:cNvSpPr/>
          <p:nvPr/>
        </p:nvSpPr>
        <p:spPr>
          <a:xfrm rot="16200000">
            <a:off x="2455691" y="5605527"/>
            <a:ext cx="164614" cy="36298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페이지 연결자 25"/>
          <p:cNvSpPr/>
          <p:nvPr/>
        </p:nvSpPr>
        <p:spPr>
          <a:xfrm rot="16200000">
            <a:off x="2455692" y="5792785"/>
            <a:ext cx="164614" cy="36298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페이지 연결자 26"/>
          <p:cNvSpPr/>
          <p:nvPr/>
        </p:nvSpPr>
        <p:spPr>
          <a:xfrm rot="16200000">
            <a:off x="2455691" y="5981271"/>
            <a:ext cx="164614" cy="362982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07172" y="5389195"/>
            <a:ext cx="646387" cy="969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페이지 연결자 29"/>
          <p:cNvSpPr/>
          <p:nvPr/>
        </p:nvSpPr>
        <p:spPr>
          <a:xfrm rot="16200000">
            <a:off x="3354325" y="5605527"/>
            <a:ext cx="164614" cy="362982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63904" y="5365336"/>
            <a:ext cx="646387" cy="11219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페이지 연결자 33"/>
          <p:cNvSpPr/>
          <p:nvPr/>
        </p:nvSpPr>
        <p:spPr>
          <a:xfrm rot="16200000">
            <a:off x="3354326" y="5417041"/>
            <a:ext cx="164614" cy="362982"/>
          </a:xfrm>
          <a:prstGeom prst="flowChartOffpageConnector">
            <a:avLst/>
          </a:prstGeom>
          <a:solidFill>
            <a:srgbClr val="FFB7B7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페이지 연결자 35"/>
          <p:cNvSpPr/>
          <p:nvPr/>
        </p:nvSpPr>
        <p:spPr>
          <a:xfrm rot="16200000">
            <a:off x="3354326" y="5792785"/>
            <a:ext cx="164614" cy="36298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페이지 연결자 36"/>
          <p:cNvSpPr/>
          <p:nvPr/>
        </p:nvSpPr>
        <p:spPr>
          <a:xfrm rot="16200000">
            <a:off x="3354325" y="5981271"/>
            <a:ext cx="164614" cy="362982"/>
          </a:xfrm>
          <a:prstGeom prst="flowChartOffpage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105806" y="5389195"/>
            <a:ext cx="646387" cy="969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148307" y="507591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Method 1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4671538" y="5075917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Recommendation list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3046941" y="507591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Method 3</a:t>
            </a:r>
            <a:endParaRPr lang="ko-KR" altLang="en-US" sz="1200"/>
          </a:p>
        </p:txBody>
      </p:sp>
      <p:sp>
        <p:nvSpPr>
          <p:cNvPr id="44" name="순서도: 페이지 연결자 43"/>
          <p:cNvSpPr/>
          <p:nvPr/>
        </p:nvSpPr>
        <p:spPr>
          <a:xfrm rot="16200000">
            <a:off x="5322844" y="5369310"/>
            <a:ext cx="164614" cy="36298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페이지 연결자 44"/>
          <p:cNvSpPr/>
          <p:nvPr/>
        </p:nvSpPr>
        <p:spPr>
          <a:xfrm rot="16200000">
            <a:off x="5322843" y="5557796"/>
            <a:ext cx="164614" cy="36298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페이지 연결자 45"/>
          <p:cNvSpPr/>
          <p:nvPr/>
        </p:nvSpPr>
        <p:spPr>
          <a:xfrm rot="16200000">
            <a:off x="5322844" y="5745054"/>
            <a:ext cx="164614" cy="36298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페이지 연결자 46"/>
          <p:cNvSpPr/>
          <p:nvPr/>
        </p:nvSpPr>
        <p:spPr>
          <a:xfrm rot="16200000">
            <a:off x="5322842" y="6122569"/>
            <a:ext cx="164614" cy="362982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페이지 연결자 47"/>
          <p:cNvSpPr/>
          <p:nvPr/>
        </p:nvSpPr>
        <p:spPr>
          <a:xfrm rot="16200000">
            <a:off x="5322843" y="5934083"/>
            <a:ext cx="164614" cy="362982"/>
          </a:xfrm>
          <a:prstGeom prst="flowChartOffpageConnector">
            <a:avLst/>
          </a:prstGeom>
          <a:solidFill>
            <a:srgbClr val="FFB7B7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4233041" y="5704710"/>
            <a:ext cx="341492" cy="2546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320066" y="5460032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20066" y="567116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20066" y="5847889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22359" y="5460032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22359" y="567116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ko-KR" altLang="en-US" sz="1200">
              <a:solidFill>
                <a:srgbClr val="C00000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441920" y="2870602"/>
            <a:ext cx="192154" cy="248270"/>
            <a:chOff x="1577782" y="2857600"/>
            <a:chExt cx="444402" cy="574182"/>
          </a:xfrm>
        </p:grpSpPr>
        <p:sp>
          <p:nvSpPr>
            <p:cNvPr id="76" name="타원 75"/>
            <p:cNvSpPr/>
            <p:nvPr/>
          </p:nvSpPr>
          <p:spPr>
            <a:xfrm>
              <a:off x="1660028" y="2857600"/>
              <a:ext cx="279912" cy="2799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지연 76"/>
            <p:cNvSpPr/>
            <p:nvPr/>
          </p:nvSpPr>
          <p:spPr>
            <a:xfrm rot="16200000">
              <a:off x="1652848" y="3062447"/>
              <a:ext cx="294269" cy="444402"/>
            </a:xfrm>
            <a:prstGeom prst="flowChartDela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316906" y="2870602"/>
            <a:ext cx="192154" cy="248270"/>
            <a:chOff x="1577782" y="2857600"/>
            <a:chExt cx="444402" cy="574182"/>
          </a:xfrm>
          <a:solidFill>
            <a:schemeClr val="accent1"/>
          </a:solidFill>
        </p:grpSpPr>
        <p:sp>
          <p:nvSpPr>
            <p:cNvPr id="80" name="타원 79"/>
            <p:cNvSpPr/>
            <p:nvPr/>
          </p:nvSpPr>
          <p:spPr>
            <a:xfrm>
              <a:off x="1660028" y="2857600"/>
              <a:ext cx="279912" cy="279913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순서도: 지연 80"/>
            <p:cNvSpPr/>
            <p:nvPr/>
          </p:nvSpPr>
          <p:spPr>
            <a:xfrm rot="16200000">
              <a:off x="1652848" y="3062447"/>
              <a:ext cx="294269" cy="444402"/>
            </a:xfrm>
            <a:prstGeom prst="flowChartDelay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209141" y="2870602"/>
            <a:ext cx="192154" cy="248270"/>
            <a:chOff x="1577782" y="2857600"/>
            <a:chExt cx="444402" cy="574182"/>
          </a:xfrm>
          <a:solidFill>
            <a:schemeClr val="accent2"/>
          </a:solidFill>
        </p:grpSpPr>
        <p:sp>
          <p:nvSpPr>
            <p:cNvPr id="83" name="타원 82"/>
            <p:cNvSpPr/>
            <p:nvPr/>
          </p:nvSpPr>
          <p:spPr>
            <a:xfrm>
              <a:off x="1660028" y="2857600"/>
              <a:ext cx="279912" cy="279913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지연 83"/>
            <p:cNvSpPr/>
            <p:nvPr/>
          </p:nvSpPr>
          <p:spPr>
            <a:xfrm rot="16200000">
              <a:off x="1652848" y="3062447"/>
              <a:ext cx="294269" cy="444402"/>
            </a:xfrm>
            <a:prstGeom prst="flowChartDelay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오른쪽 화살표 84"/>
          <p:cNvSpPr/>
          <p:nvPr/>
        </p:nvSpPr>
        <p:spPr>
          <a:xfrm>
            <a:off x="5191878" y="3560464"/>
            <a:ext cx="341492" cy="2546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007648" y="3197439"/>
            <a:ext cx="646387" cy="11219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615282" y="2908020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Recommendation list</a:t>
            </a:r>
            <a:endParaRPr lang="ko-KR" altLang="en-US" sz="1200"/>
          </a:p>
        </p:txBody>
      </p:sp>
      <p:sp>
        <p:nvSpPr>
          <p:cNvPr id="88" name="순서도: 페이지 연결자 87"/>
          <p:cNvSpPr/>
          <p:nvPr/>
        </p:nvSpPr>
        <p:spPr>
          <a:xfrm rot="16200000">
            <a:off x="6255474" y="3188429"/>
            <a:ext cx="164614" cy="36298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페이지 연결자 88"/>
          <p:cNvSpPr/>
          <p:nvPr/>
        </p:nvSpPr>
        <p:spPr>
          <a:xfrm rot="16200000">
            <a:off x="6255473" y="3376915"/>
            <a:ext cx="164614" cy="36298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페이지 연결자 89"/>
          <p:cNvSpPr/>
          <p:nvPr/>
        </p:nvSpPr>
        <p:spPr>
          <a:xfrm rot="16200000">
            <a:off x="6255474" y="3564173"/>
            <a:ext cx="164614" cy="36298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페이지 연결자 90"/>
          <p:cNvSpPr/>
          <p:nvPr/>
        </p:nvSpPr>
        <p:spPr>
          <a:xfrm rot="16200000">
            <a:off x="6255472" y="3941688"/>
            <a:ext cx="164614" cy="362982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순서도: 페이지 연결자 92"/>
          <p:cNvSpPr/>
          <p:nvPr/>
        </p:nvSpPr>
        <p:spPr>
          <a:xfrm rot="16200000">
            <a:off x="6255472" y="3755172"/>
            <a:ext cx="164614" cy="362982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9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 Collections</a:t>
            </a:r>
          </a:p>
          <a:p>
            <a:r>
              <a:rPr lang="en-US" altLang="ko-KR" dirty="0" smtClean="0"/>
              <a:t>Measurement of User Influence in Social Network</a:t>
            </a:r>
          </a:p>
          <a:p>
            <a:r>
              <a:rPr lang="en-US" altLang="ko-KR" dirty="0" smtClean="0"/>
              <a:t>Recommendation Framework</a:t>
            </a:r>
          </a:p>
          <a:p>
            <a:r>
              <a:rPr lang="en-US" altLang="ko-KR" b="1" dirty="0" smtClean="0"/>
              <a:t>Evaluation</a:t>
            </a:r>
          </a:p>
          <a:p>
            <a:r>
              <a:rPr lang="en-US" altLang="ko-KR" b="1" dirty="0" smtClean="0"/>
              <a:t>Conclusion</a:t>
            </a:r>
            <a:endParaRPr lang="ko-KR" altLang="en-US" b="1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b="1" dirty="0" smtClean="0"/>
              <a:t>Data Collections</a:t>
            </a:r>
          </a:p>
          <a:p>
            <a:r>
              <a:rPr lang="en-US" altLang="ko-KR" dirty="0" smtClean="0"/>
              <a:t>Measurement of User Influence in Social Network</a:t>
            </a:r>
          </a:p>
          <a:p>
            <a:r>
              <a:rPr lang="en-US" altLang="ko-KR" dirty="0" smtClean="0"/>
              <a:t>Recommendation Framework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99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Evaluation metrics</a:t>
            </a:r>
          </a:p>
          <a:p>
            <a:pPr lvl="1"/>
            <a:r>
              <a:rPr lang="en-US" altLang="ko-KR" dirty="0" smtClean="0"/>
              <a:t>Mean Reciprocal Rank (MRR)</a:t>
            </a:r>
          </a:p>
          <a:p>
            <a:pPr lvl="2"/>
            <a:r>
              <a:rPr lang="en-US" altLang="ko-KR" dirty="0" smtClean="0"/>
              <a:t>Measures where in the ranking the first relevant tag is returned by system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Success at Rank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S@</a:t>
            </a:r>
            <a:r>
              <a:rPr lang="en-US" altLang="ko-KR" i="1" dirty="0" err="1" smtClean="0"/>
              <a:t>k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The probability of finding a good descriptive tag among the top k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Precision at Rank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P@</a:t>
            </a:r>
            <a:r>
              <a:rPr lang="en-US" altLang="ko-KR" i="1" dirty="0" err="1" smtClean="0"/>
              <a:t>k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The proportion of retrieved tags that are relevant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47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Evaluation results</a:t>
            </a:r>
          </a:p>
          <a:p>
            <a:pPr lvl="1"/>
            <a:r>
              <a:rPr lang="en-US" altLang="ko-KR" dirty="0" smtClean="0"/>
              <a:t>Global tag co-occurrence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User tagging history &amp; user social contacts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PT: the latest 10 tags</a:t>
            </a:r>
          </a:p>
          <a:p>
            <a:pPr lvl="2"/>
            <a:r>
              <a:rPr lang="en-US" altLang="ko-KR" dirty="0" smtClean="0"/>
              <a:t>PC: user tag co-occurrence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1" y="2226364"/>
            <a:ext cx="4272458" cy="17332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130" y="2853557"/>
            <a:ext cx="472967" cy="315311"/>
          </a:xfrm>
          <a:prstGeom prst="rect">
            <a:avLst/>
          </a:prstGeom>
          <a:solidFill>
            <a:schemeClr val="accent5">
              <a:alpha val="29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2159" y="3011214"/>
            <a:ext cx="346842" cy="157654"/>
          </a:xfrm>
          <a:prstGeom prst="rect">
            <a:avLst/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76752" y="2684901"/>
            <a:ext cx="346842" cy="157654"/>
          </a:xfrm>
          <a:prstGeom prst="rect">
            <a:avLst/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365" y="4586805"/>
            <a:ext cx="4083270" cy="11010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72000" y="57917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SC: social contact based co-occurrence</a:t>
            </a:r>
            <a:endParaRPr lang="en-US" altLang="ko-KR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CC</a:t>
            </a:r>
            <a:r>
              <a:rPr lang="en-US" altLang="ko-KR" dirty="0"/>
              <a:t>: </a:t>
            </a:r>
            <a:r>
              <a:rPr lang="en-US" altLang="ko-KR" dirty="0" smtClean="0"/>
              <a:t>global co-occurrence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Not enough!</a:t>
            </a:r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941379" y="4422228"/>
            <a:ext cx="19943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29256" y="4422228"/>
            <a:ext cx="2112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03785" y="4948734"/>
            <a:ext cx="472967" cy="198708"/>
          </a:xfrm>
          <a:prstGeom prst="rect">
            <a:avLst/>
          </a:prstGeom>
          <a:solidFill>
            <a:schemeClr val="accent5">
              <a:alpha val="29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49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Evaluation results</a:t>
            </a:r>
          </a:p>
          <a:p>
            <a:pPr lvl="1"/>
            <a:r>
              <a:rPr lang="en-US" altLang="ko-KR" dirty="0" smtClean="0"/>
              <a:t>Combination performance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5" y="2727434"/>
            <a:ext cx="2800652" cy="23473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94" y="2469690"/>
            <a:ext cx="2779986" cy="2627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015" y="2467304"/>
            <a:ext cx="2726906" cy="25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45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Evaluation results</a:t>
            </a:r>
          </a:p>
          <a:p>
            <a:pPr lvl="1"/>
            <a:r>
              <a:rPr lang="en-US" altLang="ko-KR" dirty="0" smtClean="0"/>
              <a:t>Combination performance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885" y="2364828"/>
            <a:ext cx="4034929" cy="37994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1" y="2699226"/>
            <a:ext cx="3983763" cy="333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0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Comparison with other personalized methods</a:t>
            </a:r>
          </a:p>
          <a:p>
            <a:pPr lvl="1"/>
            <a:r>
              <a:rPr lang="en-US" altLang="ko-KR" dirty="0" smtClean="0"/>
              <a:t>Adam et al.</a:t>
            </a:r>
          </a:p>
          <a:p>
            <a:pPr lvl="2"/>
            <a:r>
              <a:rPr lang="en-US" altLang="ko-KR" dirty="0" smtClean="0"/>
              <a:t>Use all 1-hop contacts tagging information </a:t>
            </a:r>
          </a:p>
          <a:p>
            <a:pPr lvl="2"/>
            <a:r>
              <a:rPr lang="en-US" altLang="ko-KR" dirty="0" smtClean="0"/>
              <a:t>Too many noises have been brought to </a:t>
            </a:r>
            <a:br>
              <a:rPr lang="en-US" altLang="ko-KR" dirty="0" smtClean="0"/>
            </a:br>
            <a:r>
              <a:rPr lang="en-US" altLang="ko-KR" dirty="0" smtClean="0"/>
              <a:t>the final tag list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RSTE (Ma et al.)</a:t>
            </a:r>
          </a:p>
          <a:p>
            <a:pPr lvl="2"/>
            <a:r>
              <a:rPr lang="en-US" altLang="ko-KR" dirty="0" smtClean="0"/>
              <a:t>User-item matrix (</a:t>
            </a:r>
            <a:r>
              <a:rPr lang="el-GR" altLang="ko-KR" dirty="0" smtClean="0"/>
              <a:t>α</a:t>
            </a:r>
            <a:r>
              <a:rPr lang="en-US" altLang="ko-KR" dirty="0" smtClean="0"/>
              <a:t> = 1) + trust-based system (</a:t>
            </a:r>
            <a:r>
              <a:rPr lang="el-GR" altLang="ko-KR" dirty="0"/>
              <a:t>α</a:t>
            </a:r>
            <a:r>
              <a:rPr lang="en-US" altLang="ko-KR" dirty="0"/>
              <a:t> = </a:t>
            </a:r>
            <a:r>
              <a:rPr lang="en-US" altLang="ko-KR" dirty="0" smtClean="0"/>
              <a:t>0)</a:t>
            </a:r>
          </a:p>
          <a:p>
            <a:pPr lvl="2"/>
            <a:r>
              <a:rPr lang="en-US" altLang="ko-KR" dirty="0" smtClean="0"/>
              <a:t>The authors set </a:t>
            </a:r>
            <a:r>
              <a:rPr lang="el-GR" altLang="ko-KR" dirty="0" smtClean="0"/>
              <a:t>α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0 and use similarity to replace social trust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83" y="4437786"/>
            <a:ext cx="2727434" cy="22391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887" y="1773620"/>
            <a:ext cx="2177092" cy="18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06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Personalized tag recommendation</a:t>
            </a:r>
          </a:p>
          <a:p>
            <a:pPr lvl="1"/>
            <a:r>
              <a:rPr lang="en-US" altLang="ko-KR" dirty="0" smtClean="0"/>
              <a:t>User tagging history</a:t>
            </a:r>
          </a:p>
          <a:p>
            <a:pPr lvl="1"/>
            <a:r>
              <a:rPr lang="en-US" altLang="ko-KR" dirty="0" smtClean="0"/>
              <a:t>Global tag co-occurrence</a:t>
            </a:r>
          </a:p>
          <a:p>
            <a:pPr lvl="1"/>
            <a:r>
              <a:rPr lang="en-US" altLang="ko-KR" dirty="0" smtClean="0"/>
              <a:t>Measure user influence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Benefits for the cold start problem of tag recommendation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7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878" y="1178406"/>
            <a:ext cx="4802458" cy="32072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50274"/>
          <a:stretch/>
        </p:blipFill>
        <p:spPr>
          <a:xfrm>
            <a:off x="2703763" y="4755535"/>
            <a:ext cx="1731054" cy="16807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8986"/>
          <a:stretch/>
        </p:blipFill>
        <p:spPr>
          <a:xfrm>
            <a:off x="6336153" y="4748507"/>
            <a:ext cx="1745976" cy="11720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-178" b="50036"/>
          <a:stretch/>
        </p:blipFill>
        <p:spPr>
          <a:xfrm>
            <a:off x="817555" y="4724858"/>
            <a:ext cx="1731054" cy="16947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b="41106"/>
          <a:stretch/>
        </p:blipFill>
        <p:spPr>
          <a:xfrm>
            <a:off x="4534107" y="4731886"/>
            <a:ext cx="1745976" cy="16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3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Tag</a:t>
            </a:r>
          </a:p>
          <a:p>
            <a:pPr lvl="1"/>
            <a:r>
              <a:rPr lang="en-US" altLang="ko-KR" dirty="0" smtClean="0"/>
              <a:t>Provide the semantic context through manual annotations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The same photo can be annotated by another user</a:t>
            </a:r>
          </a:p>
          <a:p>
            <a:pPr lvl="1"/>
            <a:r>
              <a:rPr lang="en-US" altLang="ko-KR" dirty="0" smtClean="0"/>
              <a:t>It is possible to produce a different description </a:t>
            </a:r>
          </a:p>
          <a:p>
            <a:endParaRPr lang="en-US" altLang="ko-KR" dirty="0"/>
          </a:p>
          <a:p>
            <a:r>
              <a:rPr lang="en-US" altLang="ko-KR" dirty="0" smtClean="0"/>
              <a:t>Need of tag recommendation</a:t>
            </a:r>
          </a:p>
          <a:p>
            <a:pPr lvl="1"/>
            <a:r>
              <a:rPr lang="en-US" altLang="ko-KR" dirty="0" smtClean="0"/>
              <a:t>Users add very few tags or even none at all</a:t>
            </a:r>
          </a:p>
          <a:p>
            <a:pPr lvl="1"/>
            <a:r>
              <a:rPr lang="en-US" altLang="ko-KR" dirty="0" smtClean="0"/>
              <a:t>Particular image is only tagged by a single user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3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Tag recommendation</a:t>
            </a:r>
          </a:p>
          <a:p>
            <a:pPr lvl="1"/>
            <a:r>
              <a:rPr lang="en-US" altLang="ko-KR" dirty="0" smtClean="0"/>
              <a:t>Enriches the content information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93" y="2349063"/>
            <a:ext cx="4761982" cy="38783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499" y="2436538"/>
            <a:ext cx="2480774" cy="1653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9859"/>
          <a:stretch/>
        </p:blipFill>
        <p:spPr>
          <a:xfrm>
            <a:off x="6340774" y="4149890"/>
            <a:ext cx="1524224" cy="20179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08159" y="2349063"/>
            <a:ext cx="2789456" cy="387831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4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Topological potential</a:t>
            </a:r>
            <a:r>
              <a:rPr lang="en-US" altLang="ko-KR" dirty="0" smtClean="0"/>
              <a:t> in contacts network</a:t>
            </a:r>
          </a:p>
          <a:p>
            <a:pPr lvl="1"/>
            <a:r>
              <a:rPr lang="en-US" altLang="ko-KR" dirty="0" smtClean="0"/>
              <a:t>Characterizes its ability of affecting other users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1126969" y="1731844"/>
            <a:ext cx="6815529" cy="2793448"/>
            <a:chOff x="1126969" y="1455947"/>
            <a:chExt cx="6815529" cy="2793448"/>
          </a:xfrm>
        </p:grpSpPr>
        <p:sp>
          <p:nvSpPr>
            <p:cNvPr id="18" name="순서도: 페이지 연결자 17"/>
            <p:cNvSpPr/>
            <p:nvPr/>
          </p:nvSpPr>
          <p:spPr>
            <a:xfrm rot="16200000">
              <a:off x="1741641" y="1828667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페이지 연결자 18"/>
            <p:cNvSpPr/>
            <p:nvPr/>
          </p:nvSpPr>
          <p:spPr>
            <a:xfrm rot="16200000">
              <a:off x="1741640" y="2017153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페이지 연결자 19"/>
            <p:cNvSpPr/>
            <p:nvPr/>
          </p:nvSpPr>
          <p:spPr>
            <a:xfrm rot="16200000">
              <a:off x="1741640" y="2203676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페이지 연결자 20"/>
            <p:cNvSpPr/>
            <p:nvPr/>
          </p:nvSpPr>
          <p:spPr>
            <a:xfrm rot="16200000">
              <a:off x="2020232" y="1916499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페이지 연결자 21"/>
            <p:cNvSpPr/>
            <p:nvPr/>
          </p:nvSpPr>
          <p:spPr>
            <a:xfrm rot="16200000">
              <a:off x="2020231" y="2104985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페이지 연결자 22"/>
            <p:cNvSpPr/>
            <p:nvPr/>
          </p:nvSpPr>
          <p:spPr>
            <a:xfrm rot="16200000">
              <a:off x="2020231" y="2291508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페이지 연결자 23"/>
            <p:cNvSpPr/>
            <p:nvPr/>
          </p:nvSpPr>
          <p:spPr>
            <a:xfrm rot="16200000">
              <a:off x="2292227" y="2013544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페이지 연결자 24"/>
            <p:cNvSpPr/>
            <p:nvPr/>
          </p:nvSpPr>
          <p:spPr>
            <a:xfrm rot="16200000">
              <a:off x="2292226" y="2202030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페이지 연결자 25"/>
            <p:cNvSpPr/>
            <p:nvPr/>
          </p:nvSpPr>
          <p:spPr>
            <a:xfrm rot="16200000">
              <a:off x="2292226" y="2388553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029184" y="2180335"/>
              <a:ext cx="170868" cy="170866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20780" y="1926443"/>
              <a:ext cx="170868" cy="1708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352811" y="2314379"/>
              <a:ext cx="170868" cy="1708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015687" y="2545388"/>
              <a:ext cx="170868" cy="1708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656507" y="2330837"/>
              <a:ext cx="170868" cy="1708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3749113" y="1936935"/>
              <a:ext cx="170868" cy="1708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stCxn id="31" idx="7"/>
              <a:endCxn id="33" idx="3"/>
            </p:cNvCxnSpPr>
            <p:nvPr/>
          </p:nvCxnSpPr>
          <p:spPr>
            <a:xfrm flipV="1">
              <a:off x="4175029" y="2072286"/>
              <a:ext cx="170774" cy="13307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7" idx="5"/>
              <a:endCxn id="31" idx="1"/>
            </p:cNvCxnSpPr>
            <p:nvPr/>
          </p:nvCxnSpPr>
          <p:spPr>
            <a:xfrm>
              <a:off x="3894958" y="2082778"/>
              <a:ext cx="159249" cy="12258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6" idx="6"/>
              <a:endCxn id="31" idx="2"/>
            </p:cNvCxnSpPr>
            <p:nvPr/>
          </p:nvCxnSpPr>
          <p:spPr>
            <a:xfrm flipV="1">
              <a:off x="3827375" y="2265768"/>
              <a:ext cx="201809" cy="1505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5" idx="0"/>
              <a:endCxn id="31" idx="4"/>
            </p:cNvCxnSpPr>
            <p:nvPr/>
          </p:nvCxnSpPr>
          <p:spPr>
            <a:xfrm flipV="1">
              <a:off x="4101121" y="2351201"/>
              <a:ext cx="13497" cy="19418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34" idx="2"/>
              <a:endCxn id="31" idx="6"/>
            </p:cNvCxnSpPr>
            <p:nvPr/>
          </p:nvCxnSpPr>
          <p:spPr>
            <a:xfrm flipH="1" flipV="1">
              <a:off x="4200052" y="2265768"/>
              <a:ext cx="152759" cy="13404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순서도: 페이지 연결자 63"/>
            <p:cNvSpPr/>
            <p:nvPr/>
          </p:nvSpPr>
          <p:spPr>
            <a:xfrm rot="16200000">
              <a:off x="6648282" y="2893026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페이지 연결자 64"/>
            <p:cNvSpPr/>
            <p:nvPr/>
          </p:nvSpPr>
          <p:spPr>
            <a:xfrm rot="16200000">
              <a:off x="6648281" y="3081512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페이지 연결자 65"/>
            <p:cNvSpPr/>
            <p:nvPr/>
          </p:nvSpPr>
          <p:spPr>
            <a:xfrm rot="16200000">
              <a:off x="7125126" y="2991254"/>
              <a:ext cx="164614" cy="362982"/>
            </a:xfrm>
            <a:prstGeom prst="flowChartOffpage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순서도: 페이지 연결자 66"/>
            <p:cNvSpPr/>
            <p:nvPr/>
          </p:nvSpPr>
          <p:spPr>
            <a:xfrm rot="16200000">
              <a:off x="6648281" y="3271788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페이지 연결자 67"/>
            <p:cNvSpPr/>
            <p:nvPr/>
          </p:nvSpPr>
          <p:spPr>
            <a:xfrm rot="16200000">
              <a:off x="7125126" y="3189371"/>
              <a:ext cx="164614" cy="362982"/>
            </a:xfrm>
            <a:prstGeom prst="flowChartOffpageConnector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6765692" y="2828919"/>
              <a:ext cx="868167" cy="868167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페이지 연결자 69"/>
            <p:cNvSpPr/>
            <p:nvPr/>
          </p:nvSpPr>
          <p:spPr>
            <a:xfrm rot="16200000">
              <a:off x="1467312" y="2976381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페이지 연결자 70"/>
            <p:cNvSpPr/>
            <p:nvPr/>
          </p:nvSpPr>
          <p:spPr>
            <a:xfrm rot="16200000">
              <a:off x="1467311" y="3164867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페이지 연결자 71"/>
            <p:cNvSpPr/>
            <p:nvPr/>
          </p:nvSpPr>
          <p:spPr>
            <a:xfrm rot="16200000">
              <a:off x="1908746" y="2976381"/>
              <a:ext cx="164614" cy="362982"/>
            </a:xfrm>
            <a:prstGeom prst="flowChartOffpage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페이지 연결자 72"/>
            <p:cNvSpPr/>
            <p:nvPr/>
          </p:nvSpPr>
          <p:spPr>
            <a:xfrm rot="16200000">
              <a:off x="1908745" y="3164867"/>
              <a:ext cx="164614" cy="362982"/>
            </a:xfrm>
            <a:prstGeom prst="flowChartOffpage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페이지 연결자 73"/>
            <p:cNvSpPr/>
            <p:nvPr/>
          </p:nvSpPr>
          <p:spPr>
            <a:xfrm rot="16200000">
              <a:off x="2350179" y="2976381"/>
              <a:ext cx="164614" cy="362982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페이지 연결자 75"/>
            <p:cNvSpPr/>
            <p:nvPr/>
          </p:nvSpPr>
          <p:spPr>
            <a:xfrm rot="16200000">
              <a:off x="1467312" y="3352125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페이지 연결자 76"/>
            <p:cNvSpPr/>
            <p:nvPr/>
          </p:nvSpPr>
          <p:spPr>
            <a:xfrm rot="16200000">
              <a:off x="1467311" y="3540611"/>
              <a:ext cx="164614" cy="362982"/>
            </a:xfrm>
            <a:prstGeom prst="flowChartOffpage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페이지 연결자 77"/>
            <p:cNvSpPr/>
            <p:nvPr/>
          </p:nvSpPr>
          <p:spPr>
            <a:xfrm rot="16200000">
              <a:off x="1908746" y="3352125"/>
              <a:ext cx="164614" cy="362982"/>
            </a:xfrm>
            <a:prstGeom prst="flowChartOffpage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페이지 연결자 78"/>
            <p:cNvSpPr/>
            <p:nvPr/>
          </p:nvSpPr>
          <p:spPr>
            <a:xfrm rot="16200000">
              <a:off x="1908745" y="3540611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페이지 연결자 79"/>
            <p:cNvSpPr/>
            <p:nvPr/>
          </p:nvSpPr>
          <p:spPr>
            <a:xfrm rot="16200000">
              <a:off x="2350179" y="3352125"/>
              <a:ext cx="164614" cy="362982"/>
            </a:xfrm>
            <a:prstGeom prst="flowChartOffpageConnector">
              <a:avLst/>
            </a:prstGeom>
            <a:solidFill>
              <a:srgbClr val="FFCCCC"/>
            </a:solidFill>
            <a:ln>
              <a:solidFill>
                <a:srgbClr val="FFB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순서도: 페이지 연결자 80"/>
            <p:cNvSpPr/>
            <p:nvPr/>
          </p:nvSpPr>
          <p:spPr>
            <a:xfrm rot="16200000">
              <a:off x="2791612" y="3352125"/>
              <a:ext cx="164614" cy="362982"/>
            </a:xfrm>
            <a:prstGeom prst="flowChartOffpage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순서도: 페이지 연결자 81"/>
            <p:cNvSpPr/>
            <p:nvPr/>
          </p:nvSpPr>
          <p:spPr>
            <a:xfrm rot="16200000">
              <a:off x="2350179" y="3540611"/>
              <a:ext cx="164614" cy="362982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순서도: 페이지 연결자 82"/>
            <p:cNvSpPr/>
            <p:nvPr/>
          </p:nvSpPr>
          <p:spPr>
            <a:xfrm rot="16200000">
              <a:off x="4114871" y="3238045"/>
              <a:ext cx="164614" cy="362982"/>
            </a:xfrm>
            <a:prstGeom prst="flowChartOffpage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페이지 연결자 83"/>
            <p:cNvSpPr/>
            <p:nvPr/>
          </p:nvSpPr>
          <p:spPr>
            <a:xfrm rot="16200000">
              <a:off x="4556305" y="3238045"/>
              <a:ext cx="164614" cy="362982"/>
            </a:xfrm>
            <a:prstGeom prst="flowChartOffpage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오른쪽 화살표 84"/>
            <p:cNvSpPr/>
            <p:nvPr/>
          </p:nvSpPr>
          <p:spPr>
            <a:xfrm>
              <a:off x="3371291" y="3293109"/>
              <a:ext cx="328515" cy="252853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135116" y="2885090"/>
              <a:ext cx="3925615" cy="1095703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35117" y="1733517"/>
              <a:ext cx="1927376" cy="1095703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135603" y="1733517"/>
              <a:ext cx="1924387" cy="1095703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42726" y="3615923"/>
              <a:ext cx="1406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/>
                <a:t>High co-occurrence</a:t>
              </a:r>
              <a:endParaRPr lang="ko-KR" altLang="en-US" sz="1200" i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27233" y="1455947"/>
              <a:ext cx="875881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>
                  <a:solidFill>
                    <a:schemeClr val="bg1"/>
                  </a:solidFill>
                </a:rPr>
                <a:t>Tag history</a:t>
              </a:r>
              <a:endParaRPr lang="ko-KR" altLang="en-US" sz="1200" i="1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27720" y="1455947"/>
              <a:ext cx="1124026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>
                  <a:solidFill>
                    <a:schemeClr val="bg1"/>
                  </a:solidFill>
                </a:rPr>
                <a:t>Social contacts</a:t>
              </a:r>
              <a:endParaRPr lang="ko-KR" altLang="en-US" sz="1200" i="1">
                <a:solidFill>
                  <a:schemeClr val="bg1"/>
                </a:solidFill>
              </a:endParaRPr>
            </a:p>
          </p:txBody>
        </p:sp>
        <p:sp>
          <p:nvSpPr>
            <p:cNvPr id="98" name="오른쪽 화살표 97"/>
            <p:cNvSpPr/>
            <p:nvPr/>
          </p:nvSpPr>
          <p:spPr>
            <a:xfrm>
              <a:off x="5281556" y="2636068"/>
              <a:ext cx="585938" cy="464228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6755373" y="2183750"/>
              <a:ext cx="444402" cy="574182"/>
              <a:chOff x="6575455" y="2130955"/>
              <a:chExt cx="315426" cy="40754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6633831" y="2130955"/>
                <a:ext cx="198675" cy="19867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순서도: 지연 99"/>
              <p:cNvSpPr/>
              <p:nvPr/>
            </p:nvSpPr>
            <p:spPr>
              <a:xfrm rot="16200000">
                <a:off x="6628735" y="2276350"/>
                <a:ext cx="208865" cy="315426"/>
              </a:xfrm>
              <a:prstGeom prst="flowChartDelay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126969" y="3972396"/>
              <a:ext cx="1772345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>
                  <a:solidFill>
                    <a:schemeClr val="bg1"/>
                  </a:solidFill>
                </a:rPr>
                <a:t>Global tag co-occurrence</a:t>
              </a:r>
              <a:endParaRPr lang="ko-KR" altLang="en-US" sz="1200" i="1">
                <a:solidFill>
                  <a:schemeClr val="bg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018111" y="1917611"/>
              <a:ext cx="1924387" cy="206318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10228" y="1455947"/>
              <a:ext cx="1488613" cy="4616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>
                  <a:solidFill>
                    <a:schemeClr val="bg1"/>
                  </a:solidFill>
                </a:rPr>
                <a:t>Personalized</a:t>
              </a:r>
              <a:br>
                <a:rPr lang="en-US" altLang="ko-KR" sz="1200" i="1" dirty="0" smtClean="0">
                  <a:solidFill>
                    <a:schemeClr val="bg1"/>
                  </a:solidFill>
                </a:rPr>
              </a:br>
              <a:r>
                <a:rPr lang="en-US" altLang="ko-KR" sz="1200" i="1" dirty="0" smtClean="0">
                  <a:solidFill>
                    <a:schemeClr val="bg1"/>
                  </a:solidFill>
                </a:rPr>
                <a:t>tag recommendation</a:t>
              </a:r>
              <a:endParaRPr lang="ko-KR" altLang="en-US" sz="1200" i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8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Collect the users 3-hop away the seed user</a:t>
            </a:r>
          </a:p>
          <a:p>
            <a:pPr lvl="1"/>
            <a:r>
              <a:rPr lang="en-US" altLang="ko-KR" dirty="0" smtClean="0"/>
              <a:t>The use of tag has local effect</a:t>
            </a:r>
          </a:p>
          <a:p>
            <a:r>
              <a:rPr lang="en-US" altLang="ko-KR" dirty="0" smtClean="0"/>
              <a:t>Photos having at least two tags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Collections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62907"/>
              </p:ext>
            </p:extLst>
          </p:nvPr>
        </p:nvGraphicFramePr>
        <p:xfrm>
          <a:off x="2430724" y="3032512"/>
          <a:ext cx="4206766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41028"/>
                <a:gridCol w="176573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Statistics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Numbers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258,869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Photos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23,715,143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Tags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5,046,975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Contact Relationships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1,170,408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69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 Collections</a:t>
            </a:r>
          </a:p>
          <a:p>
            <a:r>
              <a:rPr lang="en-US" altLang="ko-KR" b="1" dirty="0" smtClean="0"/>
              <a:t>Measurement of User Influence in Social Network</a:t>
            </a:r>
          </a:p>
          <a:p>
            <a:r>
              <a:rPr lang="en-US" altLang="ko-KR" dirty="0" smtClean="0"/>
              <a:t>Recommendation Framework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6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Topological potential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the potential at any point </a:t>
                </a:r>
                <a:r>
                  <a:rPr lang="en-US" altLang="ko-KR" i="1" dirty="0" smtClean="0"/>
                  <a:t>v</a:t>
                </a:r>
                <a:r>
                  <a:rPr lang="en-US" altLang="ko-KR" dirty="0" smtClean="0"/>
                  <a:t> produced by </a:t>
                </a:r>
                <a:r>
                  <a:rPr lang="en-US" altLang="ko-KR" i="1" dirty="0" smtClean="0"/>
                  <a:t>u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Rules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 continuous, smooth, and finite function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is isotropic in nature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monotonically decreases in the distance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reaches maximum</a:t>
                </a:r>
              </a:p>
              <a:p>
                <a:pPr lvl="3"/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3"/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Measurement of User Influence </a:t>
            </a:r>
            <a:br>
              <a:rPr lang="en-US" altLang="ko-KR" dirty="0" smtClean="0"/>
            </a:br>
            <a:r>
              <a:rPr lang="en-US" altLang="ko-KR" dirty="0" smtClean="0"/>
              <a:t>in Social Network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54638"/>
      </p:ext>
    </p:extLst>
  </p:cSld>
  <p:clrMapOvr>
    <a:masterClrMapping/>
  </p:clrMapOvr>
</p:sld>
</file>

<file path=ppt/theme/theme1.xml><?xml version="1.0" encoding="utf-8"?>
<a:theme xmlns:a="http://schemas.openxmlformats.org/drawingml/2006/main" name="IDB Template 2015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F05540EA-6133-420D-B64D-4FA17C724C6C}" vid="{52050709-A391-445B-AC16-9458798F92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297</TotalTime>
  <Words>540</Words>
  <Application>Microsoft Office PowerPoint</Application>
  <PresentationFormat>화면 슬라이드 쇼(4:3)</PresentationFormat>
  <Paragraphs>221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Cambria Math</vt:lpstr>
      <vt:lpstr>Times New Roman</vt:lpstr>
      <vt:lpstr>Wingdings</vt:lpstr>
      <vt:lpstr>IDB Template 2015</vt:lpstr>
      <vt:lpstr>Personalized Tag Recommendation Using Social Influence</vt:lpstr>
      <vt:lpstr>Outline</vt:lpstr>
      <vt:lpstr>Introduction</vt:lpstr>
      <vt:lpstr>Introduction</vt:lpstr>
      <vt:lpstr>Introduction </vt:lpstr>
      <vt:lpstr>Introduction</vt:lpstr>
      <vt:lpstr>Data Collections</vt:lpstr>
      <vt:lpstr>Outline</vt:lpstr>
      <vt:lpstr>Measurement of User Influence  in Social Network</vt:lpstr>
      <vt:lpstr>Measurement of User Influence  in Social Network</vt:lpstr>
      <vt:lpstr>Measurement of User Influence  in Social Network</vt:lpstr>
      <vt:lpstr>Measurement of User Influence  in Social Network</vt:lpstr>
      <vt:lpstr>Measurement of User Influence  in Social Network</vt:lpstr>
      <vt:lpstr>Outline</vt:lpstr>
      <vt:lpstr>Recommendation Framework</vt:lpstr>
      <vt:lpstr>Recommendation Framework</vt:lpstr>
      <vt:lpstr>Recommendation Framework</vt:lpstr>
      <vt:lpstr>Recommendation Framework</vt:lpstr>
      <vt:lpstr>Outline</vt:lpstr>
      <vt:lpstr>Evaluation</vt:lpstr>
      <vt:lpstr>Evaluation</vt:lpstr>
      <vt:lpstr>Evaluation</vt:lpstr>
      <vt:lpstr>Evaluation</vt:lpstr>
      <vt:lpstr>Evaluation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Tag Recommendation Using Social Influence</dc:title>
  <dc:creator>Hyewon Lim</dc:creator>
  <cp:lastModifiedBy>Hyewon Lim</cp:lastModifiedBy>
  <cp:revision>25</cp:revision>
  <dcterms:created xsi:type="dcterms:W3CDTF">2016-01-28T09:58:08Z</dcterms:created>
  <dcterms:modified xsi:type="dcterms:W3CDTF">2016-01-29T04:06:04Z</dcterms:modified>
</cp:coreProperties>
</file>