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8" r:id="rId2"/>
    <p:sldId id="257" r:id="rId3"/>
    <p:sldId id="261" r:id="rId4"/>
    <p:sldId id="263" r:id="rId5"/>
    <p:sldId id="262" r:id="rId6"/>
    <p:sldId id="264" r:id="rId7"/>
    <p:sldId id="273" r:id="rId8"/>
    <p:sldId id="265" r:id="rId9"/>
    <p:sldId id="274" r:id="rId10"/>
    <p:sldId id="275" r:id="rId11"/>
    <p:sldId id="266" r:id="rId12"/>
    <p:sldId id="276" r:id="rId13"/>
    <p:sldId id="277" r:id="rId14"/>
    <p:sldId id="267" r:id="rId15"/>
    <p:sldId id="268" r:id="rId16"/>
    <p:sldId id="278" r:id="rId17"/>
    <p:sldId id="279" r:id="rId18"/>
    <p:sldId id="269" r:id="rId19"/>
    <p:sldId id="270" r:id="rId20"/>
    <p:sldId id="272" r:id="rId21"/>
    <p:sldId id="271" r:id="rId22"/>
    <p:sldId id="25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5A531-2C2B-4270-940F-DBDD9404137B}" type="datetimeFigureOut">
              <a:rPr lang="ko-KR" altLang="en-US" smtClean="0"/>
              <a:t>2012-01-10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95522-A18F-4101-A2E2-9C53BC76F3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2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915CE-DEBD-4A47-BF96-224F81E542F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857364"/>
            <a:ext cx="7772400" cy="1470025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2939" y="3571876"/>
            <a:ext cx="7758122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714348" y="3428206"/>
            <a:ext cx="7715304" cy="15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16" descr="iDB_col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0" y="6197600"/>
            <a:ext cx="10160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1448" y="142860"/>
            <a:ext cx="8801104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1448" y="1071546"/>
            <a:ext cx="8801104" cy="5429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250529" y="6572272"/>
            <a:ext cx="642942" cy="214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Corbel" pitchFamily="34" charset="0"/>
              </a:defRPr>
            </a:lvl1pPr>
          </a:lstStyle>
          <a:p>
            <a:fld id="{5E83046B-CD6C-46C2-8FBF-F3842097DE9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8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C00000"/>
        </a:buClr>
        <a:buFont typeface="Corbel" pitchFamily="34" charset="0"/>
        <a:buChar char="–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16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Large-Scale SMS Messages Mining Based on Map-Reduce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 smtClean="0"/>
              <a:t>Tian</a:t>
            </a:r>
            <a:r>
              <a:rPr lang="en-US" altLang="ko-KR" dirty="0" smtClean="0"/>
              <a:t> XIA</a:t>
            </a:r>
          </a:p>
          <a:p>
            <a:r>
              <a:rPr lang="en-US" altLang="ko-KR" dirty="0" err="1" smtClean="0"/>
              <a:t>Renmin</a:t>
            </a:r>
            <a:r>
              <a:rPr lang="en-US" altLang="ko-KR" dirty="0" smtClean="0"/>
              <a:t> University of China</a:t>
            </a:r>
            <a:endParaRPr lang="en-US" altLang="ko-KR" dirty="0"/>
          </a:p>
          <a:p>
            <a:r>
              <a:rPr lang="en-US" altLang="ko-KR" dirty="0" smtClean="0"/>
              <a:t>2008 IEEE (International Symposium </a:t>
            </a:r>
            <a:br>
              <a:rPr lang="en-US" altLang="ko-KR" dirty="0" smtClean="0"/>
            </a:br>
            <a:r>
              <a:rPr lang="en-US" altLang="ko-KR" dirty="0" smtClean="0"/>
              <a:t>on Computational Intelligence and Design)</a:t>
            </a:r>
            <a:endParaRPr lang="en-US" altLang="ko-KR" dirty="0"/>
          </a:p>
          <a:p>
            <a:pPr algn="r"/>
            <a:r>
              <a:rPr lang="en-US" altLang="ko-KR" dirty="0" smtClean="0"/>
              <a:t>11 January 2012</a:t>
            </a:r>
            <a:endParaRPr lang="en-US" altLang="ko-KR" dirty="0"/>
          </a:p>
          <a:p>
            <a:pPr algn="r"/>
            <a:r>
              <a:rPr lang="en-US" altLang="ko-KR" dirty="0" err="1"/>
              <a:t>Hyewon</a:t>
            </a:r>
            <a:r>
              <a:rPr lang="en-US" altLang="ko-KR" dirty="0"/>
              <a:t> Kim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52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MR-3: Finding out popular messages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Mining Approach (6/9)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Popular SMS messages extracting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1772816"/>
            <a:ext cx="1224136" cy="43204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orbel" pitchFamily="34" charset="0"/>
              </a:rPr>
              <a:t>MAP</a:t>
            </a:r>
            <a:endParaRPr lang="ko-KR" altLang="en-US" sz="2400" dirty="0">
              <a:latin typeface="Corbe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3888" y="3917847"/>
            <a:ext cx="1217792" cy="43204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orbel" pitchFamily="34" charset="0"/>
              </a:rPr>
              <a:t>Reduce</a:t>
            </a:r>
            <a:endParaRPr lang="ko-KR" altLang="en-US" sz="2400" dirty="0">
              <a:latin typeface="Corbe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833918" y="2276872"/>
            <a:ext cx="1440160" cy="432048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Counting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3320861" y="2425475"/>
            <a:ext cx="288032" cy="1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499103" y="2425475"/>
            <a:ext cx="288032" cy="1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666510" y="27345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Corbel"/>
              </a:rPr>
              <a:t>≥ </a:t>
            </a:r>
            <a:r>
              <a:rPr lang="en-US" altLang="ko-KR" dirty="0" smtClean="0">
                <a:latin typeface="Corbel"/>
              </a:rPr>
              <a:t>threshold </a:t>
            </a:r>
            <a:r>
              <a:rPr lang="el-GR" altLang="ko-KR" dirty="0" smtClean="0">
                <a:latin typeface="Corbel"/>
              </a:rPr>
              <a:t>φ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3568" y="2276872"/>
            <a:ext cx="2412268" cy="43204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&lt;Content, </a:t>
            </a:r>
            <a:r>
              <a:rPr lang="en-US" altLang="ko-KR" dirty="0" err="1" smtClean="0">
                <a:latin typeface="Corbel" pitchFamily="34" charset="0"/>
              </a:rPr>
              <a:t>SenderList</a:t>
            </a:r>
            <a:r>
              <a:rPr lang="en-US" altLang="ko-KR" dirty="0" smtClean="0">
                <a:latin typeface="Corbel" pitchFamily="34" charset="0"/>
              </a:rPr>
              <a:t>&gt;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012160" y="2294427"/>
            <a:ext cx="2412268" cy="43204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&lt;Content, </a:t>
            </a:r>
            <a:r>
              <a:rPr lang="en-US" altLang="ko-KR" dirty="0" err="1" smtClean="0">
                <a:latin typeface="Corbel" pitchFamily="34" charset="0"/>
              </a:rPr>
              <a:t>SenderList</a:t>
            </a:r>
            <a:r>
              <a:rPr lang="en-US" altLang="ko-KR" dirty="0" smtClean="0">
                <a:latin typeface="Corbel" pitchFamily="34" charset="0"/>
              </a:rPr>
              <a:t>&gt;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11860" y="4437112"/>
            <a:ext cx="2412268" cy="43204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&lt;Content, </a:t>
            </a:r>
            <a:r>
              <a:rPr lang="en-US" altLang="ko-KR" dirty="0" err="1" smtClean="0">
                <a:latin typeface="Corbel" pitchFamily="34" charset="0"/>
              </a:rPr>
              <a:t>SenderList</a:t>
            </a:r>
            <a:r>
              <a:rPr lang="en-US" altLang="ko-KR" dirty="0" smtClean="0">
                <a:latin typeface="Corbel" pitchFamily="34" charset="0"/>
              </a:rPr>
              <a:t>&gt;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611560" y="3122808"/>
            <a:ext cx="7704856" cy="738664"/>
            <a:chOff x="611560" y="2791961"/>
            <a:chExt cx="7704856" cy="738664"/>
          </a:xfrm>
        </p:grpSpPr>
        <p:sp>
          <p:nvSpPr>
            <p:cNvPr id="25" name="TextBox 24"/>
            <p:cNvSpPr txBox="1"/>
            <p:nvPr/>
          </p:nvSpPr>
          <p:spPr>
            <a:xfrm>
              <a:off x="611560" y="2791961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ko-KR" altLang="en-US" sz="1200" dirty="0" err="1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누나언제집에와</a:t>
              </a:r>
              <a:r>
                <a:rPr lang="en-US" altLang="ko-KR" sz="12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, [29555417,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누나언제집에와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1560" y="3068960"/>
              <a:ext cx="7704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ko-KR" altLang="en-US" sz="12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 </a:t>
              </a:r>
              <a:r>
                <a:rPr lang="ko-KR" altLang="en-US" sz="1200" dirty="0" err="1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[55051222,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], </a:t>
              </a:r>
              <a:r>
                <a:rPr lang="en-US" altLang="ko-KR" sz="1200" dirty="0">
                  <a:latin typeface="Courier New" pitchFamily="49" charset="0"/>
                  <a:cs typeface="Courier New" pitchFamily="49" charset="0"/>
                </a:rPr>
                <a:t>[55666777, </a:t>
              </a:r>
              <a:r>
                <a:rPr lang="ko-KR" altLang="en-US" sz="1200" dirty="0">
                  <a:latin typeface="Courier New" pitchFamily="49" charset="0"/>
                  <a:cs typeface="Courier New" pitchFamily="49" charset="0"/>
                </a:rPr>
                <a:t>전달</a:t>
              </a:r>
              <a:r>
                <a:rPr lang="en-US" altLang="ko-KR" sz="1200" dirty="0"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ko-KR" altLang="en-US" sz="1200" dirty="0" err="1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],</a:t>
              </a:r>
              <a:r>
                <a:rPr lang="en-US" altLang="ko-KR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/>
              </a:r>
              <a:b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</a:b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altLang="ko-KR" sz="1200" dirty="0">
                  <a:latin typeface="Courier New" pitchFamily="49" charset="0"/>
                  <a:cs typeface="Courier New" pitchFamily="49" charset="0"/>
                </a:rPr>
                <a:t>26808160, </a:t>
              </a:r>
              <a:r>
                <a:rPr lang="ko-KR" altLang="en-US" sz="1200" dirty="0">
                  <a:latin typeface="Courier New" pitchFamily="49" charset="0"/>
                  <a:cs typeface="Courier New" pitchFamily="49" charset="0"/>
                </a:rPr>
                <a:t>전달</a:t>
              </a:r>
              <a:r>
                <a:rPr lang="en-US" altLang="ko-KR" sz="1200" dirty="0"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ko-KR" altLang="en-US" sz="1200" dirty="0">
                  <a:latin typeface="Courier New" pitchFamily="49" charset="0"/>
                  <a:cs typeface="Courier New" pitchFamily="49" charset="0"/>
                </a:rPr>
                <a:t>전달</a:t>
              </a:r>
              <a:r>
                <a:rPr lang="en-US" altLang="ko-KR" sz="1200" dirty="0"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ko-KR" altLang="en-US" sz="1200" dirty="0" err="1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]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884368" y="3517737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ko-KR" altLang="en-US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5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/>
                  <a:t>Problem</a:t>
                </a:r>
              </a:p>
              <a:p>
                <a:pPr lvl="1"/>
                <a:r>
                  <a:rPr lang="en-US" altLang="ko-KR" dirty="0" smtClean="0"/>
                  <a:t>Many popular messages have the different syntaxes but the same semantics, they should be merged together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 smtClean="0"/>
                  <a:t>Similarity measure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342900" lvl="1" indent="-342900">
                  <a:buFont typeface="Wingdings" pitchFamily="2" charset="2"/>
                  <a:buChar char="§"/>
                </a:pPr>
                <a:r>
                  <a:rPr lang="en-US" altLang="ko-KR" sz="2400" dirty="0" smtClean="0"/>
                  <a:t>The ideal way to merge the similar sentences is to compute the sentences similarity of every pair: </a:t>
                </a:r>
                <a:r>
                  <a:rPr lang="en-US" altLang="ko-KR" sz="2400" dirty="0"/>
                  <a:t>Time Complexity: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</a:rPr>
                      <m:t>𝑂</m:t>
                    </m:r>
                    <m:r>
                      <a:rPr lang="en-US" altLang="ko-KR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ko-KR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ko-KR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400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0" t="-899" b="-2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Mining Approach (7/9)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Merging similar messages semantically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3130602"/>
                <a:ext cx="4968552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Corbel" pitchFamily="34" charset="0"/>
                  </a:rPr>
                  <a:t>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orbel" pitchFamily="34" charset="0"/>
                  </a:rPr>
                  <a:t>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,</a:t>
                </a:r>
                <a:r>
                  <a:rPr lang="en-US" altLang="ko-KR" dirty="0" smtClean="0"/>
                  <a:t>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orbel" pitchFamily="34" charset="0"/>
                  </a:rPr>
                  <a:t>}</a:t>
                </a:r>
              </a:p>
              <a:p>
                <a:r>
                  <a:rPr lang="en-US" altLang="ko-KR" dirty="0" smtClean="0">
                    <a:latin typeface="Corbel" pitchFamily="34" charset="0"/>
                  </a:rPr>
                  <a:t>Sentence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orbel" pitchFamily="34" charset="0"/>
                  </a:rPr>
                  <a:t>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altLang="ko-KR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altLang="ko-KR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altLang="ko-KR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altLang="ko-KR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𝑗𝑛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orbel" pitchFamily="34" charset="0"/>
                  </a:rPr>
                  <a:t>}</a:t>
                </a:r>
                <a:endParaRPr lang="ko-KR" altLang="en-US" dirty="0">
                  <a:latin typeface="Corbe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130602"/>
                <a:ext cx="4968552" cy="668645"/>
              </a:xfrm>
              <a:prstGeom prst="rect">
                <a:avLst/>
              </a:prstGeom>
              <a:blipFill rotWithShape="1">
                <a:blip r:embed="rId3"/>
                <a:stretch>
                  <a:fillRect l="-982" t="-6422" b="-119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9" y="4005064"/>
            <a:ext cx="6373115" cy="809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921094"/>
            <a:ext cx="5643147" cy="45212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14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Forward Merging and K-Neighbor Checking (FMKC)</a:t>
                </a:r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Time </a:t>
                </a:r>
                <a:r>
                  <a:rPr lang="en-US" altLang="ko-KR" dirty="0"/>
                  <a:t>Complexity: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𝑂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𝑛</m:t>
                    </m:r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0" t="-8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Mining Approach (8/9)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Merging similar messages semantically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7584" y="1700808"/>
                <a:ext cx="4968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>
                    <a:latin typeface="Corbel" pitchFamily="34" charset="0"/>
                  </a:rPr>
                  <a:t>L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orbel" pitchFamily="34" charset="0"/>
                  </a:rPr>
                  <a:t>,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Corbel" pitchFamily="34" charset="0"/>
                  </a:rPr>
                  <a:t>, </a:t>
                </a:r>
                <a:r>
                  <a:rPr lang="en-US" altLang="ko-KR" dirty="0" smtClean="0">
                    <a:latin typeface="Corbel" pitchFamily="34" charset="0"/>
                  </a:rPr>
                  <a:t>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Corbel" pitchFamily="34" charset="0"/>
                  </a:rPr>
                  <a:t>) is a sorted list of n sentences  </a:t>
                </a:r>
                <a:endParaRPr lang="ko-KR" altLang="en-US" dirty="0">
                  <a:latin typeface="Corbe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496855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04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1177267" y="2821330"/>
                <a:ext cx="792088" cy="78886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6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67" y="2821330"/>
                <a:ext cx="792088" cy="788866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2139100" y="2821330"/>
                <a:ext cx="792088" cy="78886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6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00" y="2821330"/>
                <a:ext cx="792088" cy="788866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3100933" y="2821330"/>
                <a:ext cx="792088" cy="78886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6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933" y="2821330"/>
                <a:ext cx="792088" cy="788866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4062766" y="2821330"/>
                <a:ext cx="792088" cy="78886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600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766" y="2821330"/>
                <a:ext cx="792088" cy="788866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5024599" y="2821330"/>
                <a:ext cx="792088" cy="78886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600" b="1" i="1" smtClean="0"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599" y="2821330"/>
                <a:ext cx="792088" cy="788866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타원 10"/>
          <p:cNvSpPr/>
          <p:nvPr/>
        </p:nvSpPr>
        <p:spPr>
          <a:xfrm>
            <a:off x="5986432" y="2821330"/>
            <a:ext cx="792088" cy="788866"/>
          </a:xfrm>
          <a:prstGeom prst="ellips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6948264" y="2821330"/>
                <a:ext cx="792088" cy="788866"/>
              </a:xfrm>
              <a:prstGeom prst="ellips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sz="3600" b="1" i="1" smtClean="0"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600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821330"/>
                <a:ext cx="792088" cy="788866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아래쪽 화살표 13"/>
          <p:cNvSpPr/>
          <p:nvPr/>
        </p:nvSpPr>
        <p:spPr>
          <a:xfrm>
            <a:off x="1475656" y="3757434"/>
            <a:ext cx="216024" cy="28803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367644" y="404546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644" y="4045466"/>
                <a:ext cx="43204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오른쪽 대괄호 15"/>
          <p:cNvSpPr/>
          <p:nvPr/>
        </p:nvSpPr>
        <p:spPr>
          <a:xfrm rot="16200000" flipV="1">
            <a:off x="3407226" y="1717851"/>
            <a:ext cx="164129" cy="1939038"/>
          </a:xfrm>
          <a:prstGeom prst="rightBracket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03748" y="4045466"/>
                <a:ext cx="43204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48" y="4045466"/>
                <a:ext cx="432048" cy="391646"/>
              </a:xfrm>
              <a:prstGeom prst="rect">
                <a:avLst/>
              </a:prstGeom>
              <a:blipFill rotWithShape="1">
                <a:blip r:embed="rId1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11860" y="4045466"/>
                <a:ext cx="43204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60" y="4045466"/>
                <a:ext cx="432048" cy="391646"/>
              </a:xfrm>
              <a:prstGeom prst="rect">
                <a:avLst/>
              </a:prstGeom>
              <a:blipFill rotWithShape="1"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239852" y="223597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k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2411760" y="3757434"/>
            <a:ext cx="216024" cy="28803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84110" y="4653136"/>
            <a:ext cx="288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Calculate the similarity </a:t>
            </a:r>
            <a:r>
              <a:rPr lang="el-GR" altLang="ko-KR" dirty="0">
                <a:latin typeface="Corbel" pitchFamily="34" charset="0"/>
              </a:rPr>
              <a:t>Θ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6058" y="5077285"/>
            <a:ext cx="382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If similarity </a:t>
            </a:r>
            <a:r>
              <a:rPr lang="el-GR" altLang="ko-KR" dirty="0" smtClean="0">
                <a:latin typeface="Corbel" pitchFamily="34" charset="0"/>
              </a:rPr>
              <a:t>Θ</a:t>
            </a:r>
            <a:r>
              <a:rPr lang="ko-KR" altLang="en-US" dirty="0" smtClean="0">
                <a:latin typeface="Corbel" pitchFamily="34" charset="0"/>
              </a:rPr>
              <a:t> </a:t>
            </a:r>
            <a:r>
              <a:rPr lang="en-US" altLang="ko-KR" dirty="0" smtClean="0">
                <a:latin typeface="Corbel" pitchFamily="34" charset="0"/>
              </a:rPr>
              <a:t>is higher than threshold   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24" name="아래쪽 화살표 23"/>
          <p:cNvSpPr/>
          <p:nvPr/>
        </p:nvSpPr>
        <p:spPr>
          <a:xfrm>
            <a:off x="3388965" y="3757434"/>
            <a:ext cx="216024" cy="288032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2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33333E-6 L 0.09844 3.33333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022E-16 L 0.10972 1.11022E-1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86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0.10643 2.96296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/>
      <p:bldP spid="15" grpId="1"/>
      <p:bldP spid="16" grpId="0" animBg="1"/>
      <p:bldP spid="17" grpId="0"/>
      <p:bldP spid="17" grpId="1"/>
      <p:bldP spid="18" grpId="0"/>
      <p:bldP spid="18" grpId="1"/>
      <p:bldP spid="20" grpId="0"/>
      <p:bldP spid="21" grpId="0" animBg="1"/>
      <p:bldP spid="22" grpId="0"/>
      <p:bldP spid="23" grpId="0"/>
      <p:bldP spid="23" grpId="1"/>
      <p:bldP spid="24" grpId="0" animBg="1"/>
      <p:bldP spid="2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MR-4: Merging similar messages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We divide the popular messages into several groups by the two-character length prefix in a Map function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All these groups can be processed in parallel to save the processing time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Mining Approach (9/9)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Merging similar messages semantically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1772816"/>
            <a:ext cx="1224136" cy="43204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orbel" pitchFamily="34" charset="0"/>
              </a:rPr>
              <a:t>MAP</a:t>
            </a:r>
            <a:endParaRPr lang="ko-KR" altLang="en-US" sz="2400" dirty="0">
              <a:latin typeface="Corbe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3888" y="3501008"/>
            <a:ext cx="1217792" cy="43204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orbel" pitchFamily="34" charset="0"/>
              </a:rPr>
              <a:t>Reduce</a:t>
            </a:r>
            <a:endParaRPr lang="ko-KR" altLang="en-US" sz="2400" dirty="0">
              <a:latin typeface="Corbel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0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Mining Approach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Discussion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</a:t>
            </a:r>
            <a:r>
              <a:rPr lang="en-US" altLang="ko-KR" sz="2000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Results for different </a:t>
            </a:r>
            <a:r>
              <a:rPr lang="el-GR" altLang="ko-KR" dirty="0" smtClean="0">
                <a:latin typeface="Corbel"/>
              </a:rPr>
              <a:t>φ</a:t>
            </a:r>
            <a:r>
              <a:rPr lang="en-US" altLang="ko-KR" dirty="0" smtClean="0">
                <a:latin typeface="Corbel"/>
              </a:rPr>
              <a:t> in MR-3</a:t>
            </a:r>
          </a:p>
          <a:p>
            <a:pPr lvl="1"/>
            <a:endParaRPr lang="en-US" altLang="ko-KR" dirty="0" smtClean="0">
              <a:latin typeface="Corbel"/>
            </a:endParaRPr>
          </a:p>
          <a:p>
            <a:endParaRPr lang="en-US" altLang="ko-KR" dirty="0">
              <a:latin typeface="Corbel"/>
            </a:endParaRPr>
          </a:p>
          <a:p>
            <a:endParaRPr lang="en-US" altLang="ko-KR" dirty="0" smtClean="0">
              <a:latin typeface="Corbel"/>
            </a:endParaRPr>
          </a:p>
          <a:p>
            <a:endParaRPr lang="en-US" altLang="ko-KR" dirty="0">
              <a:latin typeface="Corbel"/>
            </a:endParaRPr>
          </a:p>
          <a:p>
            <a:endParaRPr lang="en-US" altLang="ko-KR" dirty="0" smtClean="0">
              <a:latin typeface="Corbel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67744" y="198736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Corbel" pitchFamily="34" charset="0"/>
              </a:rPr>
              <a:t>Hadoop</a:t>
            </a:r>
            <a:r>
              <a:rPr lang="en-US" altLang="ko-KR" sz="1600" dirty="0" smtClean="0">
                <a:latin typeface="Corbel" pitchFamily="34" charset="0"/>
              </a:rPr>
              <a:t> 0.13.1</a:t>
            </a:r>
          </a:p>
          <a:p>
            <a:r>
              <a:rPr lang="en-US" altLang="ko-KR" sz="1600" dirty="0" smtClean="0">
                <a:latin typeface="Corbel" pitchFamily="34" charset="0"/>
              </a:rPr>
              <a:t>2 processors and 2G RAM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87" y="1684815"/>
            <a:ext cx="1166078" cy="1189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7584" y="2946430"/>
            <a:ext cx="1283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atin typeface="Corbel" pitchFamily="34" charset="0"/>
              </a:rPr>
              <a:t>7 nodes</a:t>
            </a:r>
            <a:endParaRPr lang="ko-KR" altLang="en-US" sz="1600" dirty="0">
              <a:latin typeface="Corbel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37219"/>
              </p:ext>
            </p:extLst>
          </p:nvPr>
        </p:nvGraphicFramePr>
        <p:xfrm>
          <a:off x="742171" y="4437112"/>
          <a:ext cx="7629640" cy="1402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37152"/>
                <a:gridCol w="1584176"/>
                <a:gridCol w="1440160"/>
                <a:gridCol w="1368152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400" dirty="0" smtClean="0">
                          <a:latin typeface="Corbel" pitchFamily="34" charset="0"/>
                        </a:rPr>
                        <a:t>φ</a:t>
                      </a:r>
                      <a:r>
                        <a:rPr lang="en-US" altLang="ko-KR" sz="1400" dirty="0" smtClean="0">
                          <a:latin typeface="Corbel" pitchFamily="34" charset="0"/>
                        </a:rPr>
                        <a:t> = 5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400" dirty="0" smtClean="0">
                          <a:latin typeface="Corbel" pitchFamily="34" charset="0"/>
                        </a:rPr>
                        <a:t>φ</a:t>
                      </a:r>
                      <a:r>
                        <a:rPr lang="en-US" altLang="ko-KR" sz="1400" dirty="0" smtClean="0">
                          <a:latin typeface="Corbel" pitchFamily="34" charset="0"/>
                        </a:rPr>
                        <a:t> = 10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l-GR" altLang="ko-KR" sz="1400" dirty="0" smtClean="0">
                          <a:latin typeface="Corbel" pitchFamily="34" charset="0"/>
                        </a:rPr>
                        <a:t>φ</a:t>
                      </a:r>
                      <a:r>
                        <a:rPr lang="en-US" altLang="ko-KR" sz="1400" dirty="0" smtClean="0">
                          <a:latin typeface="Corbel" pitchFamily="34" charset="0"/>
                        </a:rPr>
                        <a:t> = 20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415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Corbel" pitchFamily="34" charset="0"/>
                        </a:rPr>
                        <a:t>DCPM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(the</a:t>
                      </a:r>
                      <a:r>
                        <a:rPr lang="en-US" altLang="ko-KR" sz="1200" baseline="0" dirty="0" smtClean="0">
                          <a:latin typeface="Corbel" pitchFamily="34" charset="0"/>
                        </a:rPr>
                        <a:t> different count of popular messages)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299,016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225,015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128,794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 anchor="ctr"/>
                </a:tc>
              </a:tr>
              <a:tr h="384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smtClean="0">
                          <a:latin typeface="Corbel" pitchFamily="34" charset="0"/>
                        </a:rPr>
                        <a:t>SCPM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Corbel" pitchFamily="34" charset="0"/>
                        </a:rPr>
                        <a:t>(the sending count</a:t>
                      </a:r>
                      <a:r>
                        <a:rPr lang="en-US" altLang="ko-KR" sz="1200" baseline="0" dirty="0" smtClean="0">
                          <a:latin typeface="Corbel" pitchFamily="34" charset="0"/>
                        </a:rPr>
                        <a:t> of popular messages)</a:t>
                      </a:r>
                      <a:endParaRPr lang="ko-KR" altLang="en-US" sz="120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54,239,289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53,283,689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Corbel" pitchFamily="34" charset="0"/>
                        </a:rPr>
                        <a:t>52,389,732</a:t>
                      </a:r>
                      <a:endParaRPr lang="ko-KR" altLang="en-US" sz="1400" dirty="0">
                        <a:latin typeface="Corb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55715"/>
            <a:ext cx="1012615" cy="6480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12962" y="2110474"/>
            <a:ext cx="2047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rbel" pitchFamily="34" charset="0"/>
              </a:rPr>
              <a:t>42285.8M raw files</a:t>
            </a:r>
          </a:p>
        </p:txBody>
      </p:sp>
    </p:spTree>
    <p:extLst>
      <p:ext uri="{BB962C8B-B14F-4D97-AF65-F5344CB8AC3E}">
        <p14:creationId xmlns:p14="http://schemas.microsoft.com/office/powerpoint/2010/main" val="84669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</a:t>
            </a:r>
            <a:r>
              <a:rPr lang="en-US" altLang="ko-KR" sz="2000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Coverage ratio for different </a:t>
            </a:r>
            <a:r>
              <a:rPr lang="el-GR" altLang="ko-KR" dirty="0" smtClean="0">
                <a:latin typeface="Corbel"/>
              </a:rPr>
              <a:t>φ</a:t>
            </a:r>
            <a:endParaRPr lang="en-US" altLang="ko-KR" dirty="0" smtClean="0">
              <a:latin typeface="Corbel"/>
            </a:endParaRPr>
          </a:p>
          <a:p>
            <a:pPr lvl="1"/>
            <a:r>
              <a:rPr lang="en-US" altLang="ko-KR" dirty="0" smtClean="0">
                <a:latin typeface="Corbel"/>
              </a:rPr>
              <a:t>MR-1, MR-2 and MR-3 can mining the popular messages in parallel and efficiently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 smtClean="0"/>
              <a:t>The top 128,794 messages (0.22% of total valid messages) even cover the 90.78% of all valid sending counts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7022" y="2591009"/>
            <a:ext cx="2863290" cy="19810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8630" y="2492896"/>
            <a:ext cx="2950234" cy="2079192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3491880" y="3401528"/>
            <a:ext cx="360040" cy="360040"/>
          </a:xfrm>
          <a:prstGeom prst="ellipse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948264" y="3401528"/>
            <a:ext cx="360040" cy="360040"/>
          </a:xfrm>
          <a:prstGeom prst="ellipse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0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</a:t>
            </a:r>
            <a:r>
              <a:rPr lang="en-US" altLang="ko-KR" sz="2000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Merging results for different k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smtClean="0"/>
              <a:t>The merging rate increases very slow when the k increased, while the processing time increases very significantly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768991"/>
            <a:ext cx="3562710" cy="25241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3606" y="1886187"/>
            <a:ext cx="3864635" cy="2289711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1835696" y="2348880"/>
            <a:ext cx="360040" cy="360040"/>
          </a:xfrm>
          <a:prstGeom prst="ellipse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975704" y="3031042"/>
            <a:ext cx="360040" cy="360040"/>
          </a:xfrm>
          <a:prstGeom prst="ellipse">
            <a:avLst/>
          </a:prstGeom>
          <a:solidFill>
            <a:schemeClr val="accent2">
              <a:alpha val="64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Mining Approach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Results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Discussion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9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aimed to extract the popular SMS messages in a short period of time based on </a:t>
            </a:r>
            <a:r>
              <a:rPr lang="en-US" altLang="ko-KR" dirty="0" err="1" smtClean="0"/>
              <a:t>MapReduce</a:t>
            </a:r>
            <a:r>
              <a:rPr lang="en-US" altLang="ko-KR" dirty="0" smtClean="0"/>
              <a:t> framework</a:t>
            </a:r>
          </a:p>
          <a:p>
            <a:endParaRPr lang="en-US" altLang="ko-KR" dirty="0"/>
          </a:p>
          <a:p>
            <a:r>
              <a:rPr lang="en-US" altLang="ko-KR" dirty="0" smtClean="0"/>
              <a:t>Experimental results show that our approach can find the popular messages out at reasonable cost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4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</a:p>
          <a:p>
            <a:r>
              <a:rPr lang="en-US" altLang="ko-KR" dirty="0" smtClean="0"/>
              <a:t>Mining Approach</a:t>
            </a:r>
          </a:p>
          <a:p>
            <a:r>
              <a:rPr lang="en-US" altLang="ko-KR" dirty="0" smtClean="0"/>
              <a:t>Results</a:t>
            </a:r>
          </a:p>
          <a:p>
            <a:r>
              <a:rPr lang="en-US" altLang="ko-KR" dirty="0" smtClean="0"/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Mining Approach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Results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Conclusion</a:t>
            </a:r>
          </a:p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43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Strong point</a:t>
            </a:r>
          </a:p>
          <a:p>
            <a:pPr lvl="1"/>
            <a:r>
              <a:rPr lang="en-US" altLang="ko-KR" dirty="0" smtClean="0"/>
              <a:t>A topic relevant to social data mining using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Description of the algorithms in detail</a:t>
            </a:r>
          </a:p>
          <a:p>
            <a:pPr lvl="1"/>
            <a:r>
              <a:rPr lang="en-US" altLang="ko-KR" dirty="0" smtClean="0"/>
              <a:t>It presents a roughly outline of the mining using </a:t>
            </a:r>
            <a:r>
              <a:rPr lang="en-US" altLang="ko-KR" dirty="0" err="1" smtClean="0"/>
              <a:t>mapreduce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Weak point</a:t>
            </a:r>
            <a:endParaRPr lang="en-US" altLang="ko-KR" dirty="0"/>
          </a:p>
          <a:p>
            <a:pPr lvl="1"/>
            <a:r>
              <a:rPr lang="en-US" altLang="ko-KR" dirty="0" smtClean="0"/>
              <a:t>Poor English</a:t>
            </a:r>
          </a:p>
          <a:p>
            <a:pPr lvl="1"/>
            <a:r>
              <a:rPr lang="en-US" altLang="ko-KR" dirty="0" smtClean="0"/>
              <a:t>Insufficient experiments to show its performance</a:t>
            </a:r>
          </a:p>
          <a:p>
            <a:pPr lvl="1"/>
            <a:r>
              <a:rPr lang="en-US" altLang="ko-KR" dirty="0" smtClean="0"/>
              <a:t>SMS messages don’t be a measure to represent public opinion any more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27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谢谢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90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Finding out the popular SMS messages in a short period of time is very useful!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13" y="3068960"/>
            <a:ext cx="900100" cy="576064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193" y="2420888"/>
            <a:ext cx="3067103" cy="20162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3229525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Corbel" pitchFamily="34" charset="0"/>
              </a:rPr>
              <a:t>POPULAR</a:t>
            </a:r>
            <a:r>
              <a:rPr lang="en-US" altLang="ko-KR" sz="2400" dirty="0" smtClean="0">
                <a:latin typeface="Corbel" pitchFamily="34" charset="0"/>
              </a:rPr>
              <a:t> SMS messages!</a:t>
            </a:r>
            <a:endParaRPr lang="ko-KR" altLang="en-US" sz="2400" dirty="0">
              <a:latin typeface="Corbe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992983" y="5425414"/>
            <a:ext cx="2592288" cy="603951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latin typeface="Corbel" pitchFamily="34" charset="0"/>
              </a:rPr>
              <a:t>OLAP</a:t>
            </a:r>
            <a:r>
              <a:rPr lang="en-US" altLang="ko-KR" sz="2000" dirty="0" smtClean="0">
                <a:latin typeface="Corbel" pitchFamily="34" charset="0"/>
              </a:rPr>
              <a:t>-based mining</a:t>
            </a:r>
            <a:endParaRPr lang="ko-KR" altLang="en-US" sz="2000" dirty="0">
              <a:latin typeface="Corbel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" t="12898" b="8816"/>
          <a:stretch/>
        </p:blipFill>
        <p:spPr>
          <a:xfrm>
            <a:off x="5030204" y="5213402"/>
            <a:ext cx="3106834" cy="87989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067944" y="5668519"/>
            <a:ext cx="720080" cy="1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4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21961 -7.40741E-7 C 0.3184 -7.40741E-7 0.43923 -0.02361 0.43923 -0.04236 L 0.43923 -0.08403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62" y="-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2"/>
                </a:solidFill>
              </a:rPr>
              <a:t>Introduction</a:t>
            </a:r>
          </a:p>
          <a:p>
            <a:r>
              <a:rPr lang="en-US" altLang="ko-KR" dirty="0" smtClean="0"/>
              <a:t>Mining Approach</a:t>
            </a:r>
          </a:p>
          <a:p>
            <a:pPr lvl="1"/>
            <a:r>
              <a:rPr lang="en-US" altLang="ko-KR" dirty="0" smtClean="0"/>
              <a:t>Mining Task</a:t>
            </a:r>
          </a:p>
          <a:p>
            <a:pPr lvl="1"/>
            <a:r>
              <a:rPr lang="en-US" altLang="ko-KR" dirty="0" smtClean="0"/>
              <a:t>Data pre-processing</a:t>
            </a:r>
          </a:p>
          <a:p>
            <a:pPr lvl="1"/>
            <a:r>
              <a:rPr lang="en-US" altLang="ko-KR" dirty="0" smtClean="0"/>
              <a:t>Popular SMS messages extracting</a:t>
            </a:r>
          </a:p>
          <a:p>
            <a:pPr lvl="1"/>
            <a:r>
              <a:rPr lang="en-US" altLang="ko-KR" dirty="0" smtClean="0"/>
              <a:t>Merging similar messages semantically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Results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Conclusion</a:t>
            </a:r>
          </a:p>
          <a:p>
            <a:r>
              <a:rPr lang="en-US" altLang="ko-KR" dirty="0" smtClean="0">
                <a:solidFill>
                  <a:schemeClr val="bg2"/>
                </a:solidFill>
              </a:rPr>
              <a:t>Discussion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9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Mining Approach (1/9)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Mining Task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Finding out the popular SMS messages in a short period of time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Every </a:t>
            </a:r>
            <a:r>
              <a:rPr lang="en-US" altLang="ko-KR" dirty="0"/>
              <a:t>popular message </a:t>
            </a:r>
            <a:r>
              <a:rPr lang="en-US" altLang="ko-KR" i="1" dirty="0"/>
              <a:t>must be send or forward many times </a:t>
            </a:r>
            <a:r>
              <a:rPr lang="en-US" altLang="ko-KR" dirty="0"/>
              <a:t>among many users</a:t>
            </a:r>
          </a:p>
          <a:p>
            <a:pPr lvl="1"/>
            <a:r>
              <a:rPr lang="en-US" altLang="ko-KR" dirty="0"/>
              <a:t>Every popular message’s </a:t>
            </a:r>
            <a:r>
              <a:rPr lang="en-US" altLang="ko-KR" i="1" dirty="0"/>
              <a:t>content size should not be too small</a:t>
            </a:r>
          </a:p>
          <a:p>
            <a:pPr lvl="1"/>
            <a:r>
              <a:rPr lang="en-US" altLang="ko-KR" dirty="0"/>
              <a:t>Different popular messages with the same meaning should be merged as one</a:t>
            </a:r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2055087"/>
            <a:ext cx="1584176" cy="10138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27984" y="2372981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Corbel" pitchFamily="34" charset="0"/>
              </a:rPr>
              <a:t>What is a ‘</a:t>
            </a:r>
            <a:r>
              <a:rPr lang="en-US" altLang="ko-KR" sz="2000" dirty="0" smtClean="0">
                <a:solidFill>
                  <a:srgbClr val="FF0000"/>
                </a:solidFill>
                <a:latin typeface="Corbel" pitchFamily="34" charset="0"/>
              </a:rPr>
              <a:t>POPULAR</a:t>
            </a:r>
            <a:r>
              <a:rPr lang="en-US" altLang="ko-KR" sz="2000" dirty="0" smtClean="0">
                <a:latin typeface="Corbel" pitchFamily="34" charset="0"/>
              </a:rPr>
              <a:t>’ message?</a:t>
            </a:r>
            <a:endParaRPr lang="ko-KR" altLang="en-US" sz="2000" dirty="0">
              <a:latin typeface="Corbel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57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</a:t>
            </a:r>
            <a:r>
              <a:rPr lang="en-US" altLang="ko-KR" i="1" dirty="0" smtClean="0"/>
              <a:t>normalize the SMS messages</a:t>
            </a:r>
            <a:r>
              <a:rPr lang="en-US" altLang="ko-KR" dirty="0" smtClean="0"/>
              <a:t> and </a:t>
            </a:r>
            <a:r>
              <a:rPr lang="en-US" altLang="ko-KR" i="1" dirty="0" smtClean="0"/>
              <a:t>remove unnecessary SMS messages</a:t>
            </a:r>
            <a:r>
              <a:rPr lang="en-US" altLang="ko-KR" dirty="0" smtClean="0"/>
              <a:t> in the data pre-processing phase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 smtClean="0"/>
              <a:t>Decoding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 smtClean="0"/>
              <a:t>Combining</a:t>
            </a:r>
          </a:p>
          <a:p>
            <a:pPr lvl="2"/>
            <a:r>
              <a:rPr lang="en-US" altLang="ko-KR" dirty="0" smtClean="0"/>
              <a:t>Restoring the messages which are split by gateway and scattered in raw files</a:t>
            </a:r>
            <a:endParaRPr lang="en-US" altLang="ko-KR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b="1" dirty="0" smtClean="0"/>
              <a:t>Filtering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Mining Approach (2/9)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Data pre-processing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643983"/>
              </p:ext>
            </p:extLst>
          </p:nvPr>
        </p:nvGraphicFramePr>
        <p:xfrm>
          <a:off x="467544" y="2132464"/>
          <a:ext cx="8208911" cy="792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200"/>
                <a:gridCol w="1952445"/>
                <a:gridCol w="1485422"/>
                <a:gridCol w="938161"/>
                <a:gridCol w="2032683"/>
              </a:tblGrid>
              <a:tr h="6484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Corbel" pitchFamily="34" charset="0"/>
                        </a:rPr>
                        <a:t>SMPN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latin typeface="Corbel" pitchFamily="34" charset="0"/>
                        </a:rPr>
                        <a:t>(Sender’s mobile phone number)</a:t>
                      </a:r>
                      <a:endParaRPr lang="ko-KR" altLang="en-US" sz="1400" b="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Corbel" pitchFamily="34" charset="0"/>
                        </a:rPr>
                        <a:t>RMPN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latin typeface="Corbel" pitchFamily="34" charset="0"/>
                        </a:rPr>
                        <a:t>(Receiver’s mobile phone number)</a:t>
                      </a:r>
                      <a:endParaRPr lang="ko-KR" altLang="en-US" sz="1400" b="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Corbel" pitchFamily="34" charset="0"/>
                        </a:rPr>
                        <a:t>Send Time</a:t>
                      </a:r>
                      <a:endParaRPr lang="ko-KR" altLang="en-US" b="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Corbel" pitchFamily="34" charset="0"/>
                        </a:rPr>
                        <a:t>Length</a:t>
                      </a:r>
                      <a:endParaRPr lang="ko-KR" altLang="en-US" b="0" dirty="0">
                        <a:latin typeface="Corbe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Corbel" pitchFamily="34" charset="0"/>
                        </a:rPr>
                        <a:t>Encoded Content</a:t>
                      </a:r>
                      <a:endParaRPr lang="ko-KR" altLang="en-US" b="0" dirty="0">
                        <a:latin typeface="Corbel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44" y="4816484"/>
            <a:ext cx="859761" cy="10081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924" y="4797152"/>
            <a:ext cx="941090" cy="1087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63688" y="530120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Short SMPN</a:t>
            </a:r>
          </a:p>
          <a:p>
            <a:pPr algn="ctr"/>
            <a:r>
              <a:rPr lang="en-US" altLang="ko-KR" sz="1400" dirty="0" smtClean="0">
                <a:latin typeface="Corbel" pitchFamily="34" charset="0"/>
              </a:rPr>
              <a:t>(broadcasting)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3968" y="544391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From blacklist</a:t>
            </a:r>
            <a:endParaRPr lang="ko-KR" altLang="en-US" sz="1400" dirty="0">
              <a:latin typeface="Corbel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04" y="4869838"/>
            <a:ext cx="1065084" cy="10152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20272" y="54452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Corbel" pitchFamily="34" charset="0"/>
              </a:rPr>
              <a:t>Short content</a:t>
            </a:r>
            <a:endParaRPr lang="ko-KR" altLang="en-US" sz="1400" dirty="0">
              <a:latin typeface="Corbe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8750" y="5013176"/>
            <a:ext cx="676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궁서체" pitchFamily="17" charset="-127"/>
                <a:ea typeface="궁서체" pitchFamily="17" charset="-127"/>
              </a:rPr>
              <a:t>응</a:t>
            </a:r>
            <a:endParaRPr lang="ko-KR" altLang="en-US" sz="3200" dirty="0">
              <a:latin typeface="궁서체" pitchFamily="17" charset="-127"/>
              <a:ea typeface="궁서체" pitchFamily="17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59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MR-1: Pre-processing</a:t>
            </a:r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Mining Approach (3/9)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Data pre-processing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628800"/>
            <a:ext cx="1224136" cy="43204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orbel" pitchFamily="34" charset="0"/>
              </a:rPr>
              <a:t>MAP</a:t>
            </a:r>
            <a:endParaRPr lang="ko-KR" altLang="en-US" sz="2400" dirty="0">
              <a:latin typeface="Corbel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3888" y="3917847"/>
            <a:ext cx="1217792" cy="43204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orbel" pitchFamily="34" charset="0"/>
              </a:rPr>
              <a:t>Reduce</a:t>
            </a:r>
            <a:endParaRPr lang="ko-KR" altLang="en-US" sz="2400" dirty="0">
              <a:latin typeface="Corbel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1560" y="2204864"/>
            <a:ext cx="1440160" cy="43204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&lt;key, value&gt;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651786" y="2204864"/>
            <a:ext cx="1440160" cy="432048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Decoding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92012" y="2204864"/>
            <a:ext cx="1440160" cy="432048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Filtering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732240" y="2204864"/>
            <a:ext cx="1656184" cy="43204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&lt;SMPN, SMS&gt;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82784" y="4509120"/>
            <a:ext cx="1656184" cy="43204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&lt;SMPN, SMS&gt;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01478" y="4509120"/>
            <a:ext cx="1440160" cy="432048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Combining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04148" y="4509120"/>
            <a:ext cx="2196244" cy="43204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&lt;SMPN, </a:t>
            </a:r>
            <a:r>
              <a:rPr lang="en-US" altLang="ko-KR" dirty="0" err="1" smtClean="0">
                <a:latin typeface="Corbel" pitchFamily="34" charset="0"/>
              </a:rPr>
              <a:t>SMSList</a:t>
            </a:r>
            <a:r>
              <a:rPr lang="en-US" altLang="ko-KR" dirty="0" smtClean="0">
                <a:latin typeface="Corbel" pitchFamily="34" charset="0"/>
              </a:rPr>
              <a:t>&gt;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207737" y="2352515"/>
            <a:ext cx="288032" cy="1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247963" y="2352515"/>
            <a:ext cx="288032" cy="1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288189" y="2352515"/>
            <a:ext cx="288032" cy="1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026207" y="4656771"/>
            <a:ext cx="288032" cy="1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328877" y="4656770"/>
            <a:ext cx="288032" cy="1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611560" y="2791961"/>
            <a:ext cx="7704856" cy="1098280"/>
            <a:chOff x="611560" y="2791961"/>
            <a:chExt cx="7704856" cy="1098280"/>
          </a:xfrm>
        </p:grpSpPr>
        <p:sp>
          <p:nvSpPr>
            <p:cNvPr id="19" name="TextBox 18"/>
            <p:cNvSpPr txBox="1"/>
            <p:nvPr/>
          </p:nvSpPr>
          <p:spPr>
            <a:xfrm>
              <a:off x="611560" y="2791961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&lt;1, [29555417, 55051222,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0110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111630, 2, ##########]&gt;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1560" y="3068960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&lt;2, [40596547, 55051222,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0107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154045, 4, @@@@@@@@@@]&gt;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1560" y="3336243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&lt;3, [55051222, 42466003,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0108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134535, 6, $$$$$$$$$$]&gt;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11560" y="3613242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&lt;4, [55051222, 42466003,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0108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134536, 5, %%%%%%%%%%]&gt;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11560" y="2780928"/>
            <a:ext cx="7704856" cy="1098280"/>
            <a:chOff x="611560" y="2791961"/>
            <a:chExt cx="7704856" cy="1098280"/>
          </a:xfrm>
        </p:grpSpPr>
        <p:sp>
          <p:nvSpPr>
            <p:cNvPr id="31" name="TextBox 30"/>
            <p:cNvSpPr txBox="1"/>
            <p:nvPr/>
          </p:nvSpPr>
          <p:spPr>
            <a:xfrm>
              <a:off x="611560" y="2791961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&lt;1, [29555417, 55051222,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0110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111630, 2, </a:t>
              </a:r>
              <a:r>
                <a:rPr lang="ko-KR" altLang="en-US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응</a:t>
              </a:r>
              <a:r>
                <a:rPr lang="ko-KR" altLang="en-US" sz="12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응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1560" y="3068960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&lt;2, [40596547, 55051222,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0107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154045, 4, </a:t>
              </a:r>
              <a:r>
                <a:rPr lang="ko-KR" altLang="en-US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어디야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?]&gt;</a:t>
              </a:r>
              <a:endPara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1560" y="3336243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&lt;3, [55051222, 42466003,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0108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134535, 6,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엄마카드로머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1560" y="3613242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&lt;4, [55051222, 42466003,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0108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134536, 6,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리잘라도돼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611560" y="2924944"/>
            <a:ext cx="7704856" cy="821281"/>
            <a:chOff x="611560" y="3068960"/>
            <a:chExt cx="7704856" cy="821281"/>
          </a:xfrm>
        </p:grpSpPr>
        <p:sp>
          <p:nvSpPr>
            <p:cNvPr id="37" name="TextBox 36"/>
            <p:cNvSpPr txBox="1"/>
            <p:nvPr/>
          </p:nvSpPr>
          <p:spPr>
            <a:xfrm>
              <a:off x="611560" y="3068960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&lt;2, [40596547, 55051222,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0107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154045, 4, </a:t>
              </a:r>
              <a:r>
                <a:rPr lang="ko-KR" altLang="en-US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어디야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?]&gt;</a:t>
              </a:r>
              <a:endPara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1560" y="3336243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&lt;3, [55051222, 42466003,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0108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134535, 6,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엄마카드로머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1560" y="3613242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&lt;4, [55051222, 42466003,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0108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134536, 6,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리잘라도돼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11560" y="2924944"/>
            <a:ext cx="7704856" cy="821281"/>
            <a:chOff x="611560" y="3068960"/>
            <a:chExt cx="7704856" cy="821281"/>
          </a:xfrm>
        </p:grpSpPr>
        <p:sp>
          <p:nvSpPr>
            <p:cNvPr id="41" name="TextBox 40"/>
            <p:cNvSpPr txBox="1"/>
            <p:nvPr/>
          </p:nvSpPr>
          <p:spPr>
            <a:xfrm>
              <a:off x="611560" y="3068960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&lt;40596547, [40596547, 55051222,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0107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154045, 4, </a:t>
              </a:r>
              <a:r>
                <a:rPr lang="ko-KR" altLang="en-US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어디야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?]&gt;</a:t>
              </a:r>
              <a:endPara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1560" y="3336243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&lt;55051222, [55051222, 42466003,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0108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134535, 6,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엄마카드로머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1560" y="3613242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&lt;55051222, [55051222, 42466003,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0108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134536, 6,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리잘라도돼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611560" y="5229200"/>
            <a:ext cx="7704856" cy="821281"/>
            <a:chOff x="611560" y="3068960"/>
            <a:chExt cx="7704856" cy="821281"/>
          </a:xfrm>
        </p:grpSpPr>
        <p:sp>
          <p:nvSpPr>
            <p:cNvPr id="45" name="TextBox 44"/>
            <p:cNvSpPr txBox="1"/>
            <p:nvPr/>
          </p:nvSpPr>
          <p:spPr>
            <a:xfrm>
              <a:off x="611560" y="3068960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&lt;40596547, [40596547, 55051222,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0107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154045, 4, </a:t>
              </a:r>
              <a:r>
                <a:rPr lang="ko-KR" altLang="en-US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어디야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?]&gt;</a:t>
              </a:r>
              <a:endPara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560" y="3336243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&lt;55051222, [55051222, 42466003,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0108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1345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, 6,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엄마카드로머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1560" y="3613242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&lt;55051222, [55051222, 42466003,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0108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1345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36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, 6,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리잘라도돼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611560" y="5229200"/>
            <a:ext cx="7704856" cy="544282"/>
            <a:chOff x="611560" y="3068960"/>
            <a:chExt cx="7704856" cy="544282"/>
          </a:xfrm>
        </p:grpSpPr>
        <p:sp>
          <p:nvSpPr>
            <p:cNvPr id="49" name="TextBox 48"/>
            <p:cNvSpPr txBox="1"/>
            <p:nvPr/>
          </p:nvSpPr>
          <p:spPr>
            <a:xfrm>
              <a:off x="611560" y="3068960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&lt;40596547, [40596547, 55051222,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0107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154045, 4, </a:t>
              </a:r>
              <a:r>
                <a:rPr lang="ko-KR" altLang="en-US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어디야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?]&gt;</a:t>
              </a:r>
              <a:endParaRPr lang="ko-KR" altLang="en-US" sz="1200" dirty="0">
                <a:latin typeface="함초롬돋움" pitchFamily="18" charset="-127"/>
                <a:ea typeface="함초롬돋움" pitchFamily="18" charset="-127"/>
                <a:cs typeface="함초롬돋움" pitchFamily="18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1560" y="3336243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&lt;55051222, [55051222, 42466003,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0108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1345</a:t>
              </a:r>
              <a:r>
                <a:rPr lang="en-US" altLang="ko-KR" sz="12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35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, 12,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엄마카드로머리잘라도돼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40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need to transform the &lt;key, value&gt; pairs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We use the refined content as the new key instead of using the full text content</a:t>
            </a:r>
          </a:p>
          <a:p>
            <a:pPr lvl="1"/>
            <a:r>
              <a:rPr lang="en-US" altLang="ko-KR" dirty="0" smtClean="0"/>
              <a:t>ONLY Chinese sentence</a:t>
            </a:r>
          </a:p>
          <a:p>
            <a:pPr lvl="1"/>
            <a:r>
              <a:rPr lang="en-US" altLang="ko-KR" dirty="0" smtClean="0"/>
              <a:t>Named entities are removed </a:t>
            </a:r>
          </a:p>
          <a:p>
            <a:pPr lvl="1"/>
            <a:r>
              <a:rPr lang="en-US" altLang="ko-KR" dirty="0" smtClean="0"/>
              <a:t>Special characters are removed</a:t>
            </a:r>
          </a:p>
          <a:p>
            <a:pPr lvl="1"/>
            <a:r>
              <a:rPr lang="en-US" altLang="ko-KR" dirty="0" smtClean="0"/>
              <a:t>The new content size should be smaller than 15</a:t>
            </a: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Mining Approach (4/9)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Popular SMS messages extracting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79612" y="1844824"/>
            <a:ext cx="2196244" cy="43204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&lt;SMPN, </a:t>
            </a:r>
            <a:r>
              <a:rPr lang="en-US" altLang="ko-KR" dirty="0" err="1" smtClean="0">
                <a:latin typeface="Corbel" pitchFamily="34" charset="0"/>
              </a:rPr>
              <a:t>SMSList</a:t>
            </a:r>
            <a:r>
              <a:rPr lang="en-US" altLang="ko-KR" dirty="0" smtClean="0">
                <a:latin typeface="Corbel" pitchFamily="34" charset="0"/>
              </a:rPr>
              <a:t>&gt;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148064" y="1844824"/>
            <a:ext cx="2592288" cy="43204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&lt;Content, </a:t>
            </a:r>
            <a:r>
              <a:rPr lang="en-US" altLang="ko-KR" dirty="0" err="1" smtClean="0">
                <a:latin typeface="Corbel" pitchFamily="34" charset="0"/>
              </a:rPr>
              <a:t>SenderList</a:t>
            </a:r>
            <a:r>
              <a:rPr lang="en-US" altLang="ko-KR" dirty="0" smtClean="0">
                <a:latin typeface="Corbel" pitchFamily="34" charset="0"/>
              </a:rPr>
              <a:t>&gt;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761910" y="1992475"/>
            <a:ext cx="864096" cy="1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2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MR-2: Making refined contents as a new key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200" dirty="0" smtClean="0"/>
              <a:t>Mining Approach (5/9)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Popular SMS messages extracting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1556792"/>
            <a:ext cx="1224136" cy="43204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orbel" pitchFamily="34" charset="0"/>
              </a:rPr>
              <a:t>MAP</a:t>
            </a:r>
            <a:endParaRPr lang="ko-KR" altLang="en-US" sz="2400" dirty="0">
              <a:latin typeface="Corbel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73888" y="3917847"/>
            <a:ext cx="1217792" cy="432048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latin typeface="Corbel" pitchFamily="34" charset="0"/>
              </a:rPr>
              <a:t>Reduce</a:t>
            </a:r>
            <a:endParaRPr lang="ko-KR" altLang="en-US" sz="2400" dirty="0">
              <a:latin typeface="Corbel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651786" y="2060849"/>
            <a:ext cx="1440160" cy="432048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Removing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92012" y="2060849"/>
            <a:ext cx="1440160" cy="432048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Resizing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395536" y="2060848"/>
            <a:ext cx="1656184" cy="43204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&lt;SMPN, SMS&gt;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601478" y="4437114"/>
            <a:ext cx="1440160" cy="432048"/>
          </a:xfrm>
          <a:prstGeom prst="round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Merging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04148" y="4437114"/>
            <a:ext cx="2412268" cy="43204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&lt;Content, </a:t>
            </a:r>
            <a:r>
              <a:rPr lang="en-US" altLang="ko-KR" dirty="0" err="1" smtClean="0">
                <a:latin typeface="Corbel" pitchFamily="34" charset="0"/>
              </a:rPr>
              <a:t>SenderList</a:t>
            </a:r>
            <a:r>
              <a:rPr lang="en-US" altLang="ko-KR" dirty="0" smtClean="0">
                <a:latin typeface="Corbel" pitchFamily="34" charset="0"/>
              </a:rPr>
              <a:t>&gt;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2207737" y="2208500"/>
            <a:ext cx="288032" cy="1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247963" y="2208500"/>
            <a:ext cx="288032" cy="1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6288189" y="2208500"/>
            <a:ext cx="288032" cy="1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3026207" y="4584765"/>
            <a:ext cx="288032" cy="1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5328877" y="4584764"/>
            <a:ext cx="288032" cy="136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99592" y="4437112"/>
            <a:ext cx="1872208" cy="43204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&lt;Content, SMS&gt;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04248" y="2060849"/>
            <a:ext cx="1872208" cy="432048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Corbel" pitchFamily="34" charset="0"/>
              </a:rPr>
              <a:t>&lt;Content, SMS&gt;</a:t>
            </a:r>
            <a:endParaRPr lang="ko-KR" altLang="en-US" dirty="0">
              <a:latin typeface="Corbel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3046B-CD6C-46C2-8FBF-F3842097DE9A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11560" y="2708920"/>
            <a:ext cx="7704856" cy="1098280"/>
            <a:chOff x="611560" y="2791961"/>
            <a:chExt cx="7704856" cy="1098280"/>
          </a:xfrm>
        </p:grpSpPr>
        <p:sp>
          <p:nvSpPr>
            <p:cNvPr id="38" name="TextBox 37"/>
            <p:cNvSpPr txBox="1"/>
            <p:nvPr/>
          </p:nvSpPr>
          <p:spPr>
            <a:xfrm>
              <a:off x="611560" y="2791961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&lt;29555417, [29555417, 55051222,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0110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111630, 15,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누나언제집에와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1560" y="3068960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&lt;55051222, [55051222, 55666777,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0107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154045, 10,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1560" y="3336243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&lt;55666777, [55666777, 26808160,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0108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134535, 12, </a:t>
              </a:r>
              <a:r>
                <a:rPr lang="ko-KR" altLang="en-US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전달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: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1560" y="3613242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&lt;26808160, [26808160, 99721223,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0109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151526, 14, </a:t>
              </a:r>
              <a:r>
                <a:rPr lang="ko-KR" altLang="en-US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전달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:</a:t>
              </a:r>
              <a:r>
                <a:rPr lang="ko-KR" altLang="en-US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전달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: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11560" y="2708920"/>
            <a:ext cx="7704856" cy="1098280"/>
            <a:chOff x="611560" y="2791961"/>
            <a:chExt cx="7704856" cy="1098280"/>
          </a:xfrm>
        </p:grpSpPr>
        <p:sp>
          <p:nvSpPr>
            <p:cNvPr id="43" name="TextBox 42"/>
            <p:cNvSpPr txBox="1"/>
            <p:nvPr/>
          </p:nvSpPr>
          <p:spPr>
            <a:xfrm>
              <a:off x="611560" y="2791961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&lt;29555417, [29555417, 55051222,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0110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111630, 15,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누나언제집에와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1560" y="3068960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&lt;55051222, [55051222, 55666777,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0107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154045, 10,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560" y="3336243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&lt;55666777, [55666777, 26808160,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0108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134535, 12,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11560" y="3613242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&lt;26808160, [26808160, 99721223,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0109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151526, 14,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11560" y="2708920"/>
            <a:ext cx="7704856" cy="1098280"/>
            <a:chOff x="611560" y="2791961"/>
            <a:chExt cx="7704856" cy="1098280"/>
          </a:xfrm>
        </p:grpSpPr>
        <p:sp>
          <p:nvSpPr>
            <p:cNvPr id="48" name="TextBox 47"/>
            <p:cNvSpPr txBox="1"/>
            <p:nvPr/>
          </p:nvSpPr>
          <p:spPr>
            <a:xfrm>
              <a:off x="611560" y="2791961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ko-KR" altLang="en-US" sz="1200" dirty="0" err="1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누나언제집에와</a:t>
              </a:r>
              <a:r>
                <a:rPr lang="en-US" altLang="ko-KR" sz="12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, [29555417, 55051222,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0110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111630, 15,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누나언제집에와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11560" y="3068960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ko-KR" altLang="en-US" sz="12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 </a:t>
              </a:r>
              <a:r>
                <a:rPr lang="ko-KR" altLang="en-US" sz="1200" dirty="0" err="1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, [55051222, 55666777,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0107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154045, 10,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1560" y="3336243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, [55666777, 26808160,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0108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134535, 12,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11560" y="3613242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, [26808160, 99721223, 2012</a:t>
              </a:r>
              <a:r>
                <a:rPr lang="en-US" altLang="ko-KR" sz="1200" dirty="0" smtClean="0">
                  <a:solidFill>
                    <a:schemeClr val="accent1"/>
                  </a:solidFill>
                  <a:latin typeface="Courier New" pitchFamily="49" charset="0"/>
                  <a:cs typeface="Courier New" pitchFamily="49" charset="0"/>
                </a:rPr>
                <a:t>0109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151526, 14,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11560" y="5013176"/>
            <a:ext cx="7704856" cy="1098280"/>
            <a:chOff x="611560" y="2791961"/>
            <a:chExt cx="7704856" cy="1098280"/>
          </a:xfrm>
        </p:grpSpPr>
        <p:sp>
          <p:nvSpPr>
            <p:cNvPr id="53" name="TextBox 52"/>
            <p:cNvSpPr txBox="1"/>
            <p:nvPr/>
          </p:nvSpPr>
          <p:spPr>
            <a:xfrm>
              <a:off x="611560" y="2791961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ko-KR" altLang="en-US" sz="1200" dirty="0" err="1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누나언제집에와</a:t>
              </a:r>
              <a:r>
                <a:rPr lang="en-US" altLang="ko-KR" sz="12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, [29555417,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누나언제집에와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11560" y="3068960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ko-KR" altLang="en-US" sz="12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 </a:t>
              </a:r>
              <a:r>
                <a:rPr lang="ko-KR" altLang="en-US" sz="1200" dirty="0" err="1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, [55051222,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11560" y="3336243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, [55666777, </a:t>
              </a:r>
              <a:r>
                <a:rPr lang="ko-KR" altLang="en-US" sz="1200" dirty="0" smtClean="0">
                  <a:latin typeface="Courier New" pitchFamily="49" charset="0"/>
                  <a:cs typeface="Courier New" pitchFamily="49" charset="0"/>
                </a:rPr>
                <a:t>전달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1560" y="3613242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, [26808160, </a:t>
              </a:r>
              <a:r>
                <a:rPr lang="ko-KR" altLang="en-US" sz="1200" dirty="0" smtClean="0">
                  <a:latin typeface="Courier New" pitchFamily="49" charset="0"/>
                  <a:cs typeface="Courier New" pitchFamily="49" charset="0"/>
                </a:rPr>
                <a:t>전달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ko-KR" altLang="en-US" sz="1200" dirty="0" smtClean="0">
                  <a:latin typeface="Courier New" pitchFamily="49" charset="0"/>
                  <a:cs typeface="Courier New" pitchFamily="49" charset="0"/>
                </a:rPr>
                <a:t>전달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11560" y="5013176"/>
            <a:ext cx="7704856" cy="1098280"/>
            <a:chOff x="611560" y="2791961"/>
            <a:chExt cx="7704856" cy="1098280"/>
          </a:xfrm>
        </p:grpSpPr>
        <p:sp>
          <p:nvSpPr>
            <p:cNvPr id="58" name="TextBox 57"/>
            <p:cNvSpPr txBox="1"/>
            <p:nvPr/>
          </p:nvSpPr>
          <p:spPr>
            <a:xfrm>
              <a:off x="611560" y="2791961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ko-KR" altLang="en-US" sz="1200" dirty="0" err="1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누나언제집에와</a:t>
              </a:r>
              <a:r>
                <a:rPr lang="en-US" altLang="ko-KR" sz="12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, [29555417,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누나언제집에와</a:t>
              </a:r>
              <a:r>
                <a:rPr lang="en-US" altLang="ko-KR" sz="1200" dirty="0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?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1560" y="3068960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ko-KR" altLang="en-US" sz="1200" dirty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 </a:t>
              </a:r>
              <a:r>
                <a:rPr lang="ko-KR" altLang="en-US" sz="1200" dirty="0" err="1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altLang="ko-KR" sz="1200" b="1" dirty="0" smtClean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[55051222, 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],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1560" y="3336243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[55666777, </a:t>
              </a:r>
              <a:r>
                <a:rPr lang="ko-KR" altLang="en-US" sz="1200" dirty="0" smtClean="0">
                  <a:latin typeface="Courier New" pitchFamily="49" charset="0"/>
                  <a:cs typeface="Courier New" pitchFamily="49" charset="0"/>
                </a:rPr>
                <a:t>전달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],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11560" y="3613242"/>
              <a:ext cx="77048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[26808160, </a:t>
              </a:r>
              <a:r>
                <a:rPr lang="ko-KR" altLang="en-US" sz="1200" dirty="0" smtClean="0">
                  <a:latin typeface="Courier New" pitchFamily="49" charset="0"/>
                  <a:cs typeface="Courier New" pitchFamily="49" charset="0"/>
                </a:rPr>
                <a:t>전달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ko-KR" altLang="en-US" sz="1200" dirty="0" smtClean="0">
                  <a:latin typeface="Courier New" pitchFamily="49" charset="0"/>
                  <a:cs typeface="Courier New" pitchFamily="49" charset="0"/>
                </a:rPr>
                <a:t>전달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:</a:t>
              </a:r>
              <a:r>
                <a:rPr lang="ko-KR" altLang="en-US" sz="1200" dirty="0" err="1" smtClean="0">
                  <a:latin typeface="함초롬돋움" pitchFamily="18" charset="-127"/>
                  <a:ea typeface="함초롬돋움" pitchFamily="18" charset="-127"/>
                  <a:cs typeface="함초롬돋움" pitchFamily="18" charset="-127"/>
                </a:rPr>
                <a:t>강남에서만나자</a:t>
              </a:r>
              <a:r>
                <a:rPr lang="en-US" altLang="ko-KR" sz="1200" dirty="0" smtClean="0">
                  <a:latin typeface="Courier New" pitchFamily="49" charset="0"/>
                  <a:cs typeface="Courier New" pitchFamily="49" charset="0"/>
                </a:rPr>
                <a:t>]&gt;</a:t>
              </a:r>
              <a:endParaRPr lang="ko-KR" altLang="en-US" sz="1200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3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NU IDB Lab.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IDB_Template#1</Template>
  <TotalTime>1024</TotalTime>
  <Words>1414</Words>
  <Application>Microsoft Office PowerPoint</Application>
  <PresentationFormat>화면 슬라이드 쇼(4:3)</PresentationFormat>
  <Paragraphs>317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SNU IDB Lab.</vt:lpstr>
      <vt:lpstr>Large-Scale SMS Messages Mining Based on Map-Reduce</vt:lpstr>
      <vt:lpstr>Outline</vt:lpstr>
      <vt:lpstr>Introduction</vt:lpstr>
      <vt:lpstr>Outline</vt:lpstr>
      <vt:lpstr>Mining Approach (1/9) Mining Task</vt:lpstr>
      <vt:lpstr>Mining Approach (2/9) Data pre-processing</vt:lpstr>
      <vt:lpstr>Mining Approach (3/9) Data pre-processing</vt:lpstr>
      <vt:lpstr>Mining Approach (4/9) Popular SMS messages extracting</vt:lpstr>
      <vt:lpstr>Mining Approach (5/9) Popular SMS messages extracting</vt:lpstr>
      <vt:lpstr>Mining Approach (6/9) Popular SMS messages extracting</vt:lpstr>
      <vt:lpstr>Mining Approach (7/9) Merging similar messages semantically</vt:lpstr>
      <vt:lpstr>Mining Approach (8/9) Merging similar messages semantically</vt:lpstr>
      <vt:lpstr>Mining Approach (9/9) Merging similar messages semantically</vt:lpstr>
      <vt:lpstr>Outline</vt:lpstr>
      <vt:lpstr>Results (1/3)</vt:lpstr>
      <vt:lpstr>Results (2/3)</vt:lpstr>
      <vt:lpstr>Results (3/3)</vt:lpstr>
      <vt:lpstr>Outline</vt:lpstr>
      <vt:lpstr>Conclusion</vt:lpstr>
      <vt:lpstr>Outline</vt:lpstr>
      <vt:lpstr>Discussion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SMS Messages Mining Based on Map-Reduce</dc:title>
  <dc:creator>hyewonkim</dc:creator>
  <cp:lastModifiedBy>hyewonkim</cp:lastModifiedBy>
  <cp:revision>61</cp:revision>
  <dcterms:created xsi:type="dcterms:W3CDTF">2011-12-28T07:42:53Z</dcterms:created>
  <dcterms:modified xsi:type="dcterms:W3CDTF">2012-01-10T11:20:56Z</dcterms:modified>
</cp:coreProperties>
</file>