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3" r:id="rId4"/>
    <p:sldId id="264" r:id="rId5"/>
    <p:sldId id="265" r:id="rId6"/>
    <p:sldId id="284" r:id="rId7"/>
    <p:sldId id="289" r:id="rId8"/>
    <p:sldId id="276" r:id="rId9"/>
    <p:sldId id="288" r:id="rId10"/>
    <p:sldId id="277" r:id="rId11"/>
    <p:sldId id="278" r:id="rId12"/>
    <p:sldId id="280" r:id="rId13"/>
    <p:sldId id="281" r:id="rId14"/>
    <p:sldId id="279" r:id="rId15"/>
    <p:sldId id="282" r:id="rId16"/>
    <p:sldId id="283" r:id="rId17"/>
    <p:sldId id="285" r:id="rId18"/>
    <p:sldId id="268" r:id="rId19"/>
    <p:sldId id="270" r:id="rId20"/>
    <p:sldId id="271" r:id="rId21"/>
    <p:sldId id="272" r:id="rId22"/>
    <p:sldId id="286" r:id="rId23"/>
    <p:sldId id="262" r:id="rId24"/>
    <p:sldId id="267" r:id="rId25"/>
    <p:sldId id="287" r:id="rId2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21" autoAdjust="0"/>
  </p:normalViewPr>
  <p:slideViewPr>
    <p:cSldViewPr>
      <p:cViewPr varScale="1">
        <p:scale>
          <a:sx n="100" d="100"/>
          <a:sy n="100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AC3DB-1D98-44DA-AD96-6719E44A8489}" type="datetimeFigureOut">
              <a:rPr lang="ko-KR" altLang="en-US" smtClean="0"/>
              <a:t>2011-08-09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F06A1-9ABF-4753-8CDA-CCC35FF1F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54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5D57-DFED-479D-B894-4A64820AAC64}" type="datetimeFigureOut">
              <a:rPr lang="ko-KR" altLang="en-US" smtClean="0"/>
              <a:t>2011-08-09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92168-3249-4933-A3C0-5F72737AD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83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51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98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448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96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12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0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63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76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23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35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57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00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09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39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933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77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89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8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2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31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5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2168-3249-4933-A3C0-5F72737ADD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4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83BE-6507-48BE-8CC8-B2B11357CD6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B46C83BE-6507-48BE-8CC8-B2B11357CD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: Simplified Data Processing on Large Clusters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Jeffrey Dean and Sanjay </a:t>
            </a:r>
            <a:r>
              <a:rPr lang="en-US" altLang="ko-KR" dirty="0" err="1" smtClean="0"/>
              <a:t>Ghemawat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Google, </a:t>
            </a:r>
            <a:r>
              <a:rPr lang="en-US" altLang="ko-KR" dirty="0" err="1" smtClean="0"/>
              <a:t>Inc</a:t>
            </a:r>
            <a:endParaRPr lang="en-US" altLang="ko-KR" dirty="0" smtClean="0"/>
          </a:p>
          <a:p>
            <a:r>
              <a:rPr lang="en-US" altLang="ko-KR" dirty="0" smtClean="0"/>
              <a:t>OSDI 2004</a:t>
            </a:r>
          </a:p>
          <a:p>
            <a:endParaRPr lang="en-US" altLang="ko-KR" dirty="0" smtClean="0"/>
          </a:p>
          <a:p>
            <a:pPr algn="r"/>
            <a:r>
              <a:rPr lang="en-US" altLang="ko-KR" dirty="0" smtClean="0"/>
              <a:t>August 10, 2011</a:t>
            </a:r>
          </a:p>
          <a:p>
            <a:pPr algn="r"/>
            <a:r>
              <a:rPr lang="en-US" altLang="ko-KR" dirty="0" err="1" smtClean="0"/>
              <a:t>Hyewon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4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사각형 설명선 53"/>
          <p:cNvSpPr/>
          <p:nvPr/>
        </p:nvSpPr>
        <p:spPr>
          <a:xfrm>
            <a:off x="2267744" y="1124744"/>
            <a:ext cx="6480719" cy="649327"/>
          </a:xfrm>
          <a:prstGeom prst="wedgeRoundRectCallout">
            <a:avLst>
              <a:gd name="adj1" fmla="val -64044"/>
              <a:gd name="adj2" fmla="val -41933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Start </a:t>
            </a:r>
            <a:r>
              <a:rPr lang="en-US" altLang="ko-KR" sz="1600" dirty="0">
                <a:latin typeface="Corbel" pitchFamily="34" charset="0"/>
              </a:rPr>
              <a:t>up many copies of the program on a cluster of </a:t>
            </a:r>
            <a:r>
              <a:rPr lang="en-US" altLang="ko-KR" sz="1600" dirty="0" smtClean="0">
                <a:latin typeface="Corbel" pitchFamily="34" charset="0"/>
              </a:rPr>
              <a:t>machines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Implementation  (1/7)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Execution overview</a:t>
            </a:r>
            <a:endParaRPr lang="ko-KR" altLang="en-US" dirty="0"/>
          </a:p>
        </p:txBody>
      </p:sp>
      <p:pic>
        <p:nvPicPr>
          <p:cNvPr id="39" name="내용 개체 틀 3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611948" cy="792088"/>
          </a:xfrm>
        </p:spPr>
      </p:pic>
      <p:sp>
        <p:nvSpPr>
          <p:cNvPr id="40" name="TextBox 39"/>
          <p:cNvSpPr txBox="1"/>
          <p:nvPr/>
        </p:nvSpPr>
        <p:spPr>
          <a:xfrm>
            <a:off x="683568" y="101378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rbel" pitchFamily="34" charset="0"/>
              </a:rPr>
              <a:t>Input</a:t>
            </a:r>
            <a:endParaRPr lang="ko-KR" altLang="en-US" sz="1200" b="1" dirty="0">
              <a:latin typeface="Corbel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03548" y="1556792"/>
            <a:ext cx="9361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03548" y="1772816"/>
            <a:ext cx="9361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03548" y="1988840"/>
            <a:ext cx="9361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55576" y="1386354"/>
            <a:ext cx="0" cy="8185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71600" y="1386354"/>
            <a:ext cx="0" cy="8185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187624" y="1386354"/>
            <a:ext cx="0" cy="8185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07202" y="176337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M Splits</a:t>
            </a:r>
            <a:endParaRPr lang="ko-KR" altLang="en-US" sz="1200" dirty="0">
              <a:latin typeface="Corbel" pitchFamily="34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1043608" y="1844824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66739" y="2017494"/>
            <a:ext cx="801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16~64MB</a:t>
            </a:r>
            <a:endParaRPr lang="ko-KR" altLang="en-US" sz="1200" dirty="0">
              <a:latin typeface="Corbel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94493"/>
            <a:ext cx="846640" cy="86409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04" y="3645024"/>
            <a:ext cx="846640" cy="86409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645024"/>
            <a:ext cx="846640" cy="864096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645024"/>
            <a:ext cx="846640" cy="86409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14" y="4941168"/>
            <a:ext cx="846640" cy="86409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00" y="4941168"/>
            <a:ext cx="846640" cy="86409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24" y="1723437"/>
            <a:ext cx="582711" cy="571056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411760" y="3135828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master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5576" y="4509120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11760" y="4509120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39952" y="4509120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56814" y="5805264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58400" y="5805264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69" name="모서리가 둥근 사각형 설명선 68"/>
          <p:cNvSpPr/>
          <p:nvPr/>
        </p:nvSpPr>
        <p:spPr>
          <a:xfrm>
            <a:off x="3851921" y="2337569"/>
            <a:ext cx="4896544" cy="1059869"/>
          </a:xfrm>
          <a:prstGeom prst="wedgeRoundRectCallout">
            <a:avLst>
              <a:gd name="adj1" fmla="val -60957"/>
              <a:gd name="adj2" fmla="val -30198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Corbel" pitchFamily="34" charset="0"/>
              </a:rPr>
              <a:t>The master assigns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 	each worker a map task or a reduce task</a:t>
            </a:r>
            <a:endParaRPr lang="en-US" altLang="ko-KR" sz="1400" dirty="0" smtClean="0">
              <a:latin typeface="Corbel" pitchFamily="34" charset="0"/>
            </a:endParaRPr>
          </a:p>
          <a:p>
            <a:pPr marL="742950" lvl="1" indent="-285750">
              <a:buClr>
                <a:srgbClr val="C00000"/>
              </a:buClr>
              <a:buFont typeface="Corbel" pitchFamily="34" charset="0"/>
              <a:buChar char="−"/>
            </a:pPr>
            <a:r>
              <a:rPr lang="en-US" altLang="ko-KR" sz="1400" dirty="0" smtClean="0">
                <a:latin typeface="Corbel" pitchFamily="34" charset="0"/>
              </a:rPr>
              <a:t>M map tasks &amp; R reduce tasks	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2267744" y="1123489"/>
            <a:ext cx="6480719" cy="649327"/>
          </a:xfrm>
          <a:prstGeom prst="wedgeRoundRectCallout">
            <a:avLst>
              <a:gd name="adj1" fmla="val -64044"/>
              <a:gd name="adj2" fmla="val -41933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Split the input files into M pieces of typically 16 MB to 64MB per piece</a:t>
            </a:r>
            <a:endParaRPr lang="ko-KR" altLang="en-US" sz="1600" dirty="0">
              <a:latin typeface="Corbel" pitchFamily="34" charset="0"/>
            </a:endParaRPr>
          </a:p>
        </p:txBody>
      </p:sp>
      <p:cxnSp>
        <p:nvCxnSpPr>
          <p:cNvPr id="4" name="직선 화살표 연결선 3"/>
          <p:cNvCxnSpPr>
            <a:stCxn id="53" idx="2"/>
            <a:endCxn id="57" idx="0"/>
          </p:cNvCxnSpPr>
          <p:nvPr/>
        </p:nvCxnSpPr>
        <p:spPr>
          <a:xfrm>
            <a:off x="2835080" y="3158589"/>
            <a:ext cx="0" cy="486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3" idx="1"/>
            <a:endCxn id="56" idx="0"/>
          </p:cNvCxnSpPr>
          <p:nvPr/>
        </p:nvCxnSpPr>
        <p:spPr>
          <a:xfrm flipH="1">
            <a:off x="1187624" y="2726541"/>
            <a:ext cx="1224136" cy="918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3" idx="3"/>
            <a:endCxn id="58" idx="0"/>
          </p:cNvCxnSpPr>
          <p:nvPr/>
        </p:nvCxnSpPr>
        <p:spPr>
          <a:xfrm>
            <a:off x="3258400" y="2726541"/>
            <a:ext cx="1304872" cy="918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59" idx="0"/>
          </p:cNvCxnSpPr>
          <p:nvPr/>
        </p:nvCxnSpPr>
        <p:spPr>
          <a:xfrm flipH="1">
            <a:off x="1980134" y="2986896"/>
            <a:ext cx="563590" cy="1954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60" idx="0"/>
          </p:cNvCxnSpPr>
          <p:nvPr/>
        </p:nvCxnSpPr>
        <p:spPr>
          <a:xfrm>
            <a:off x="3126436" y="2986896"/>
            <a:ext cx="555284" cy="1954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42117" y="378749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Map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75040" y="378749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Map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03232" y="378749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Map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20094" y="509621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Reduce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21680" y="50896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Reduce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1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49" grpId="0"/>
      <p:bldP spid="52" grpId="0"/>
      <p:bldP spid="63" grpId="0"/>
      <p:bldP spid="64" grpId="0"/>
      <p:bldP spid="65" grpId="0"/>
      <p:bldP spid="66" grpId="0"/>
      <p:bldP spid="67" grpId="0"/>
      <p:bldP spid="68" grpId="0"/>
      <p:bldP spid="69" grpId="0" animBg="1"/>
      <p:bldP spid="30" grpId="0" animBg="1"/>
      <p:bldP spid="30" grpId="1" animBg="1"/>
      <p:bldP spid="61" grpId="0"/>
      <p:bldP spid="70" grpId="0"/>
      <p:bldP spid="71" grpId="0"/>
      <p:bldP spid="72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Implementation (2/7)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800" y="1072800"/>
            <a:ext cx="8802000" cy="5428800"/>
          </a:xfrm>
        </p:spPr>
        <p:txBody>
          <a:bodyPr/>
          <a:lstStyle/>
          <a:p>
            <a:r>
              <a:rPr lang="en-US" altLang="ko-KR" dirty="0" smtClean="0"/>
              <a:t>Network bandwidth is a relatively scare resource</a:t>
            </a:r>
          </a:p>
          <a:p>
            <a:pPr lvl="1"/>
            <a:r>
              <a:rPr lang="en-US" altLang="ko-KR" dirty="0" smtClean="0"/>
              <a:t>Input data is stored on the loca</a:t>
            </a:r>
            <a:r>
              <a:rPr lang="en-US" altLang="ko-KR" dirty="0"/>
              <a:t>l</a:t>
            </a:r>
            <a:r>
              <a:rPr lang="en-US" altLang="ko-KR" dirty="0" smtClean="0"/>
              <a:t> disks of the machines </a:t>
            </a:r>
            <a:br>
              <a:rPr lang="en-US" altLang="ko-KR" dirty="0" smtClean="0"/>
            </a:br>
            <a:r>
              <a:rPr lang="en-US" altLang="ko-KR" dirty="0" smtClean="0"/>
              <a:t>						that </a:t>
            </a:r>
            <a:r>
              <a:rPr lang="en-US" altLang="ko-KR" i="1" dirty="0" smtClean="0"/>
              <a:t>make up our cluster</a:t>
            </a:r>
          </a:p>
          <a:p>
            <a:pPr lvl="1"/>
            <a:r>
              <a:rPr lang="en-US" altLang="ko-KR" dirty="0" smtClean="0"/>
              <a:t>GFS stores several copies of each block on different machines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내용 개체 틀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2" y="3068960"/>
            <a:ext cx="611948" cy="792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7634" y="273757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rbel" pitchFamily="34" charset="0"/>
              </a:rPr>
              <a:t>Input</a:t>
            </a:r>
            <a:endParaRPr lang="ko-KR" altLang="en-US" sz="1200" b="1" dirty="0">
              <a:latin typeface="Corbel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19672" y="3284984"/>
            <a:ext cx="9361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619672" y="3501008"/>
            <a:ext cx="9361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619672" y="3717032"/>
            <a:ext cx="9361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71700" y="3114546"/>
            <a:ext cx="0" cy="8185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087724" y="3114546"/>
            <a:ext cx="0" cy="8185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303748" y="3114546"/>
            <a:ext cx="0" cy="8185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23326" y="323059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M Splits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2863" y="3484721"/>
            <a:ext cx="801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16~64MB</a:t>
            </a:r>
            <a:endParaRPr lang="ko-KR" altLang="en-US" sz="1200" dirty="0">
              <a:latin typeface="Corbel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92" y="5589240"/>
            <a:ext cx="846640" cy="86409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72" y="5589240"/>
            <a:ext cx="846640" cy="86409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52" y="5589240"/>
            <a:ext cx="846640" cy="86409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099631" y="3491562"/>
            <a:ext cx="198082" cy="206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20" idx="2"/>
            <a:endCxn id="21" idx="0"/>
          </p:cNvCxnSpPr>
          <p:nvPr/>
        </p:nvCxnSpPr>
        <p:spPr>
          <a:xfrm>
            <a:off x="2198672" y="3698140"/>
            <a:ext cx="681140" cy="2087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80771" y="5785831"/>
            <a:ext cx="198082" cy="206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82051" y="5785831"/>
            <a:ext cx="198082" cy="206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83331" y="5785831"/>
            <a:ext cx="198082" cy="206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0" idx="3"/>
            <a:endCxn id="22" idx="0"/>
          </p:cNvCxnSpPr>
          <p:nvPr/>
        </p:nvCxnSpPr>
        <p:spPr>
          <a:xfrm>
            <a:off x="2297713" y="3594851"/>
            <a:ext cx="2283379" cy="2190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2"/>
            <a:endCxn id="23" idx="0"/>
          </p:cNvCxnSpPr>
          <p:nvPr/>
        </p:nvCxnSpPr>
        <p:spPr>
          <a:xfrm>
            <a:off x="2198672" y="3698140"/>
            <a:ext cx="4083700" cy="2087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59052" y="5327630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Map</a:t>
            </a:r>
            <a:endParaRPr lang="ko-KR" altLang="en-US" sz="1100" b="1" dirty="0">
              <a:latin typeface="Corbel" pitchFamily="34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80" y="5657628"/>
            <a:ext cx="462983" cy="4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-0.18698 -0.0018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5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39" grpId="0"/>
      <p:bldP spid="3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사각형 설명선 75"/>
          <p:cNvSpPr/>
          <p:nvPr/>
        </p:nvSpPr>
        <p:spPr>
          <a:xfrm>
            <a:off x="5148064" y="1081424"/>
            <a:ext cx="3823478" cy="5083880"/>
          </a:xfrm>
          <a:prstGeom prst="wedgeRoundRectCallout">
            <a:avLst>
              <a:gd name="adj1" fmla="val -65552"/>
              <a:gd name="adj2" fmla="val -673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Implementation (3/7)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Execution overview</a:t>
            </a:r>
            <a:endParaRPr lang="ko-KR" altLang="en-US" dirty="0"/>
          </a:p>
        </p:txBody>
      </p:sp>
      <p:pic>
        <p:nvPicPr>
          <p:cNvPr id="39" name="내용 개체 틀 3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611948" cy="792088"/>
          </a:xfrm>
        </p:spPr>
      </p:pic>
      <p:sp>
        <p:nvSpPr>
          <p:cNvPr id="40" name="TextBox 39"/>
          <p:cNvSpPr txBox="1"/>
          <p:nvPr/>
        </p:nvSpPr>
        <p:spPr>
          <a:xfrm>
            <a:off x="683568" y="101378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rbel" pitchFamily="34" charset="0"/>
              </a:rPr>
              <a:t>Input</a:t>
            </a:r>
            <a:endParaRPr lang="ko-KR" altLang="en-US" sz="1200" b="1" dirty="0">
              <a:latin typeface="Corbel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03548" y="1556792"/>
            <a:ext cx="9361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03548" y="1772816"/>
            <a:ext cx="9361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03548" y="1988840"/>
            <a:ext cx="9361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55576" y="1386354"/>
            <a:ext cx="0" cy="8185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71600" y="1386354"/>
            <a:ext cx="0" cy="8185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187624" y="1386354"/>
            <a:ext cx="0" cy="8185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07202" y="176337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M Splits</a:t>
            </a:r>
            <a:endParaRPr lang="ko-KR" altLang="en-US" sz="1200" dirty="0">
              <a:latin typeface="Corbel" pitchFamily="34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1043608" y="1844824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66739" y="2017494"/>
            <a:ext cx="801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16~64MB</a:t>
            </a:r>
            <a:endParaRPr lang="ko-KR" altLang="en-US" sz="1200" dirty="0">
              <a:latin typeface="Corbel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94493"/>
            <a:ext cx="846640" cy="86409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04" y="3645024"/>
            <a:ext cx="846640" cy="86409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645024"/>
            <a:ext cx="846640" cy="864096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645024"/>
            <a:ext cx="846640" cy="86409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14" y="4941168"/>
            <a:ext cx="846640" cy="86409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00" y="4941168"/>
            <a:ext cx="846640" cy="86409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24" y="1723437"/>
            <a:ext cx="582711" cy="571056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411760" y="3135828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master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5576" y="4509120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11760" y="4509120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39952" y="4509120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56814" y="5805264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58400" y="5805264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42117" y="378749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Map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75040" y="378749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Map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03232" y="378749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Map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20094" y="509621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Reduce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21680" y="50896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Reduce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57494" y="4273440"/>
            <a:ext cx="198082" cy="206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213678" y="4273440"/>
            <a:ext cx="198082" cy="206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942719" y="4273440"/>
            <a:ext cx="198082" cy="206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80112" y="1516859"/>
            <a:ext cx="198082" cy="206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012160" y="162014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53822" y="1290782"/>
            <a:ext cx="996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parsing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55976" y="1081424"/>
            <a:ext cx="104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Corbel" pitchFamily="34" charset="0"/>
              </a:rPr>
              <a:t>Map</a:t>
            </a:r>
            <a:endParaRPr lang="ko-KR" altLang="en-US" sz="2400" b="1" dirty="0">
              <a:latin typeface="Corbe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85594" y="1481648"/>
            <a:ext cx="144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  <a:latin typeface="Corbel" pitchFamily="34" charset="0"/>
              </a:rPr>
              <a:t>(key, value)</a:t>
            </a:r>
            <a:endParaRPr lang="ko-KR" altLang="en-US" sz="1400" dirty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86736" y="2167955"/>
            <a:ext cx="1746134" cy="5705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048164" y="1927865"/>
            <a:ext cx="11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rbel" pitchFamily="34" charset="0"/>
              </a:rPr>
              <a:t>Map function</a:t>
            </a:r>
            <a:endParaRPr lang="ko-KR" altLang="en-US" sz="1200" b="1" dirty="0">
              <a:latin typeface="Corbel" pitchFamily="34" charset="0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H="1">
            <a:off x="7452320" y="1795609"/>
            <a:ext cx="356696" cy="498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379516" y="2299340"/>
            <a:ext cx="144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(key, value)</a:t>
            </a:r>
            <a:endParaRPr lang="ko-KR" altLang="en-US" sz="1400" dirty="0">
              <a:latin typeface="Corbel" pitchFamily="34" charset="0"/>
            </a:endParaRPr>
          </a:p>
        </p:txBody>
      </p:sp>
      <p:cxnSp>
        <p:nvCxnSpPr>
          <p:cNvPr id="84" name="직선 화살표 연결선 83"/>
          <p:cNvCxnSpPr>
            <a:stCxn id="6" idx="2"/>
          </p:cNvCxnSpPr>
          <p:nvPr/>
        </p:nvCxnSpPr>
        <p:spPr>
          <a:xfrm>
            <a:off x="7059803" y="2738503"/>
            <a:ext cx="0" cy="397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25677" y="3135828"/>
            <a:ext cx="2268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  <a:latin typeface="Corbel" pitchFamily="34" charset="0"/>
              </a:rPr>
              <a:t>intermediate(key, value)</a:t>
            </a:r>
            <a:endParaRPr lang="ko-KR" altLang="en-US" sz="1400" dirty="0">
              <a:solidFill>
                <a:schemeClr val="accent2"/>
              </a:solidFill>
              <a:latin typeface="Corbel" pitchFamily="34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7059803" y="3428886"/>
            <a:ext cx="0" cy="397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6186736" y="3957122"/>
            <a:ext cx="1746134" cy="5705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832140" y="3717032"/>
            <a:ext cx="11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rbel" pitchFamily="34" charset="0"/>
              </a:rPr>
              <a:t>Buffer</a:t>
            </a:r>
            <a:endParaRPr lang="ko-KR" altLang="en-US" sz="1200" b="1" dirty="0">
              <a:latin typeface="Corbe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51468" y="4102890"/>
            <a:ext cx="2268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intermediate(key, value)</a:t>
            </a:r>
            <a:endParaRPr lang="ko-KR" altLang="en-US" sz="1200" dirty="0">
              <a:latin typeface="Corbel" pitchFamily="34" charset="0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7059803" y="4559706"/>
            <a:ext cx="0" cy="38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048164" y="4847852"/>
            <a:ext cx="11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rbel" pitchFamily="34" charset="0"/>
              </a:rPr>
              <a:t>Local disk</a:t>
            </a:r>
            <a:endParaRPr lang="ko-KR" altLang="en-US" sz="1200" b="1" dirty="0">
              <a:latin typeface="Corbe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220642" y="4613852"/>
            <a:ext cx="11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Periodically!</a:t>
            </a:r>
            <a:endParaRPr lang="ko-KR" altLang="en-US" sz="1200" dirty="0">
              <a:latin typeface="Corbel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73" y="5196458"/>
            <a:ext cx="534997" cy="53679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07" y="5196458"/>
            <a:ext cx="534997" cy="536798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6617761" y="5877684"/>
            <a:ext cx="11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R partitions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14" name="왼쪽 중괄호 13"/>
          <p:cNvSpPr/>
          <p:nvPr/>
        </p:nvSpPr>
        <p:spPr>
          <a:xfrm rot="16200000">
            <a:off x="7000809" y="5316598"/>
            <a:ext cx="242924" cy="1034534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321680" y="2607117"/>
            <a:ext cx="2978512" cy="2857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72" y="4683842"/>
            <a:ext cx="689077" cy="44100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950569" y="5096217"/>
            <a:ext cx="137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 smtClean="0">
                <a:solidFill>
                  <a:schemeClr val="accent2"/>
                </a:solidFill>
                <a:latin typeface="Corbel" pitchFamily="34" charset="0"/>
              </a:rPr>
              <a:t>Location</a:t>
            </a:r>
            <a:r>
              <a:rPr lang="en-US" altLang="ko-KR" sz="1200" b="1" dirty="0" smtClean="0">
                <a:solidFill>
                  <a:schemeClr val="accent2"/>
                </a:solidFill>
                <a:latin typeface="Corbel" pitchFamily="34" charset="0"/>
              </a:rPr>
              <a:t> and </a:t>
            </a:r>
            <a:r>
              <a:rPr lang="en-US" altLang="ko-KR" sz="1200" b="1" i="1" dirty="0" smtClean="0">
                <a:solidFill>
                  <a:schemeClr val="accent2"/>
                </a:solidFill>
                <a:latin typeface="Corbel" pitchFamily="34" charset="0"/>
              </a:rPr>
              <a:t>Size</a:t>
            </a:r>
            <a:endParaRPr lang="ko-KR" altLang="en-US" sz="1200" b="1" i="1" dirty="0">
              <a:solidFill>
                <a:schemeClr val="accent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8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/>
      <p:bldP spid="79" grpId="0"/>
      <p:bldP spid="80" grpId="0"/>
      <p:bldP spid="6" grpId="0" animBg="1"/>
      <p:bldP spid="81" grpId="0"/>
      <p:bldP spid="83" grpId="0"/>
      <p:bldP spid="85" grpId="0"/>
      <p:bldP spid="87" grpId="0" animBg="1"/>
      <p:bldP spid="88" grpId="0"/>
      <p:bldP spid="89" grpId="0"/>
      <p:bldP spid="92" grpId="0"/>
      <p:bldP spid="93" grpId="0"/>
      <p:bldP spid="95" grpId="0"/>
      <p:bldP spid="14" grpId="0" animBg="1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Implementation (4/7)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Master 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master is the </a:t>
            </a:r>
            <a:r>
              <a:rPr lang="en-US" altLang="ko-KR" i="1" dirty="0" smtClean="0"/>
              <a:t>conduit </a:t>
            </a:r>
          </a:p>
          <a:p>
            <a:pPr lvl="1"/>
            <a:r>
              <a:rPr lang="en-US" altLang="ko-KR" dirty="0" smtClean="0"/>
              <a:t>The location of intermediate file regions is propagated from map to reduce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628522"/>
            <a:ext cx="846640" cy="8640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14787"/>
            <a:ext cx="846640" cy="8640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44" y="3068960"/>
            <a:ext cx="582711" cy="571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1680" y="4481351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master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3167390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156176" y="2314561"/>
            <a:ext cx="2592288" cy="754399"/>
          </a:xfrm>
          <a:prstGeom prst="wedgeRoundRectCallout">
            <a:avLst>
              <a:gd name="adj1" fmla="val -62543"/>
              <a:gd name="adj2" fmla="val -31826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C00000"/>
              </a:buClr>
            </a:pPr>
            <a:r>
              <a:rPr lang="en-US" altLang="ko-KR" sz="1400" i="1" dirty="0" smtClean="0">
                <a:latin typeface="Corbel" pitchFamily="34" charset="0"/>
              </a:rPr>
              <a:t>State</a:t>
            </a:r>
            <a:r>
              <a:rPr lang="en-US" altLang="ko-KR" sz="1400" dirty="0" smtClean="0">
                <a:latin typeface="Corbel" pitchFamily="34" charset="0"/>
              </a:rPr>
              <a:t> and </a:t>
            </a:r>
            <a:r>
              <a:rPr lang="en-US" altLang="ko-KR" sz="1400" i="1" dirty="0" smtClean="0">
                <a:latin typeface="Corbel" pitchFamily="34" charset="0"/>
              </a:rPr>
              <a:t>Identity</a:t>
            </a:r>
          </a:p>
          <a:p>
            <a:pPr algn="ctr">
              <a:buClr>
                <a:srgbClr val="C00000"/>
              </a:buClr>
            </a:pPr>
            <a:r>
              <a:rPr lang="en-US" altLang="ko-KR" sz="1100" dirty="0">
                <a:latin typeface="Corbel" pitchFamily="34" charset="0"/>
              </a:rPr>
              <a:t>(idle | in-progress | completed)</a:t>
            </a:r>
            <a:endParaRPr lang="ko-KR" altLang="en-US" sz="1100" i="1" dirty="0"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1304" y="247896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Map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971600" y="5013176"/>
            <a:ext cx="2376264" cy="792088"/>
          </a:xfrm>
          <a:prstGeom prst="wedgeRoundRectCallout">
            <a:avLst>
              <a:gd name="adj1" fmla="val -14417"/>
              <a:gd name="adj2" fmla="val -113794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C00000"/>
              </a:buClr>
            </a:pPr>
            <a:r>
              <a:rPr lang="en-US" altLang="ko-KR" sz="1400" i="1" dirty="0" smtClean="0">
                <a:latin typeface="Corbel" pitchFamily="34" charset="0"/>
              </a:rPr>
              <a:t>Locations</a:t>
            </a:r>
            <a:r>
              <a:rPr lang="en-US" altLang="ko-KR" sz="1400" dirty="0" smtClean="0">
                <a:latin typeface="Corbel" pitchFamily="34" charset="0"/>
              </a:rPr>
              <a:t> and </a:t>
            </a:r>
            <a:r>
              <a:rPr lang="en-US" altLang="ko-KR" sz="1400" i="1" dirty="0" smtClean="0">
                <a:latin typeface="Corbel" pitchFamily="34" charset="0"/>
              </a:rPr>
              <a:t>sizes</a:t>
            </a:r>
            <a:r>
              <a:rPr lang="en-US" altLang="ko-KR" sz="1400" dirty="0" smtClean="0">
                <a:latin typeface="Corbel" pitchFamily="34" charset="0"/>
              </a:rPr>
              <a:t> </a:t>
            </a:r>
            <a:br>
              <a:rPr lang="en-US" altLang="ko-KR" sz="1400" dirty="0" smtClean="0">
                <a:latin typeface="Corbel" pitchFamily="34" charset="0"/>
              </a:rPr>
            </a:br>
            <a:r>
              <a:rPr lang="en-US" altLang="ko-KR" sz="1400" dirty="0" smtClean="0">
                <a:latin typeface="Corbel" pitchFamily="34" charset="0"/>
              </a:rPr>
              <a:t>of the </a:t>
            </a:r>
            <a:r>
              <a:rPr lang="en-US" altLang="ko-KR" sz="1400" b="1" dirty="0" smtClean="0">
                <a:latin typeface="Corbel" pitchFamily="34" charset="0"/>
              </a:rPr>
              <a:t>R intermediate file</a:t>
            </a:r>
            <a:r>
              <a:rPr lang="en-US" altLang="ko-KR" sz="1400" dirty="0" smtClean="0">
                <a:latin typeface="Corbel" pitchFamily="34" charset="0"/>
              </a:rPr>
              <a:t> 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699792" y="2617462"/>
            <a:ext cx="1800200" cy="883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40314" y="2478963"/>
            <a:ext cx="194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Map task is completed!</a:t>
            </a:r>
            <a:endParaRPr lang="ko-KR" altLang="en-US" sz="1200" dirty="0">
              <a:latin typeface="Corbel" pitchFamily="34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699792" y="4365104"/>
            <a:ext cx="172819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825848"/>
            <a:ext cx="846640" cy="8640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88024" y="5689944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1304" y="497435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Reduce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9792" y="415664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The information is pushed to workers </a:t>
            </a:r>
            <a:br>
              <a:rPr lang="en-US" altLang="ko-KR" sz="1200" dirty="0" smtClean="0">
                <a:latin typeface="Corbel" pitchFamily="34" charset="0"/>
              </a:rPr>
            </a:br>
            <a:r>
              <a:rPr lang="en-US" altLang="ko-KR" sz="1200" dirty="0" smtClean="0">
                <a:latin typeface="Corbel" pitchFamily="34" charset="0"/>
              </a:rPr>
              <a:t>that have </a:t>
            </a:r>
            <a:r>
              <a:rPr lang="en-US" altLang="ko-KR" sz="1200" i="1" dirty="0" smtClean="0">
                <a:latin typeface="Corbel" pitchFamily="34" charset="0"/>
              </a:rPr>
              <a:t>in-progress</a:t>
            </a:r>
            <a:r>
              <a:rPr lang="en-US" altLang="ko-KR" sz="1200" dirty="0" smtClean="0">
                <a:latin typeface="Corbel" pitchFamily="34" charset="0"/>
              </a:rPr>
              <a:t> reduce tasks</a:t>
            </a:r>
            <a:endParaRPr lang="ko-KR" altLang="en-US" sz="12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9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Implementation (5/7)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Execution overview</a:t>
            </a:r>
            <a:endParaRPr lang="ko-KR" altLang="en-US" dirty="0"/>
          </a:p>
        </p:txBody>
      </p:sp>
      <p:pic>
        <p:nvPicPr>
          <p:cNvPr id="4" name="내용 개체 틀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611948" cy="792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01378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rbel" pitchFamily="34" charset="0"/>
              </a:rPr>
              <a:t>Input</a:t>
            </a:r>
            <a:endParaRPr lang="ko-KR" altLang="en-US" sz="1200" b="1" dirty="0">
              <a:latin typeface="Corbel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3548" y="1556792"/>
            <a:ext cx="9361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03548" y="1772816"/>
            <a:ext cx="9361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03548" y="1988840"/>
            <a:ext cx="9361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55576" y="1386354"/>
            <a:ext cx="0" cy="8185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71600" y="1386354"/>
            <a:ext cx="0" cy="8185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87624" y="1386354"/>
            <a:ext cx="0" cy="8185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07202" y="176337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M Splits</a:t>
            </a:r>
            <a:endParaRPr lang="ko-KR" altLang="en-US" sz="1200" dirty="0">
              <a:latin typeface="Corbel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043608" y="1844824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66739" y="2017494"/>
            <a:ext cx="801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rbel" pitchFamily="34" charset="0"/>
              </a:rPr>
              <a:t>16~64MB</a:t>
            </a:r>
            <a:endParaRPr lang="ko-KR" altLang="en-US" sz="1200" dirty="0">
              <a:latin typeface="Corbel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94493"/>
            <a:ext cx="846640" cy="8640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04" y="3645024"/>
            <a:ext cx="846640" cy="86409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645024"/>
            <a:ext cx="846640" cy="86409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645024"/>
            <a:ext cx="846640" cy="86409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14" y="4941168"/>
            <a:ext cx="846640" cy="86409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00" y="4941168"/>
            <a:ext cx="846640" cy="8640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24" y="1723437"/>
            <a:ext cx="582711" cy="5710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11760" y="3135828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master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4509120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11760" y="4509120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6814" y="5805264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8400" y="5805264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2117" y="378749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Map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75040" y="378749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Map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03232" y="378749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Map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20094" y="509621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Reduce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21680" y="50896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Reduce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5148064" y="1081424"/>
            <a:ext cx="3823478" cy="5083880"/>
          </a:xfrm>
          <a:prstGeom prst="wedgeRoundRectCallout">
            <a:avLst>
              <a:gd name="adj1" fmla="val -74802"/>
              <a:gd name="adj2" fmla="val 32076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41760" y="1081424"/>
            <a:ext cx="135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Corbel" pitchFamily="34" charset="0"/>
              </a:rPr>
              <a:t>Reduce</a:t>
            </a:r>
            <a:endParaRPr lang="ko-KR" altLang="en-US" sz="2400" b="1" dirty="0">
              <a:latin typeface="Corbe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9952" y="4509120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3326" y="1324281"/>
            <a:ext cx="3403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1. Reduce tasks </a:t>
            </a:r>
            <a:r>
              <a:rPr lang="en-US" altLang="ko-KR" sz="1400" b="1" dirty="0" smtClean="0">
                <a:latin typeface="Corbel" pitchFamily="34" charset="0"/>
              </a:rPr>
              <a:t>is notified </a:t>
            </a:r>
            <a:r>
              <a:rPr lang="en-US" altLang="ko-KR" sz="1400" dirty="0" smtClean="0">
                <a:latin typeface="Corbel" pitchFamily="34" charset="0"/>
              </a:rPr>
              <a:t>by the master about </a:t>
            </a:r>
            <a:r>
              <a:rPr lang="en-US" altLang="ko-KR" sz="1400" i="1" dirty="0" smtClean="0">
                <a:latin typeface="Corbel" pitchFamily="34" charset="0"/>
              </a:rPr>
              <a:t>intermediate data location</a:t>
            </a:r>
            <a:endParaRPr lang="ko-KR" altLang="en-US" sz="1400" i="1" dirty="0">
              <a:latin typeface="Corbel" pitchFamily="34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16" y="3258329"/>
            <a:ext cx="344538" cy="220504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15" idx="1"/>
            <a:endCxn id="19" idx="0"/>
          </p:cNvCxnSpPr>
          <p:nvPr/>
        </p:nvCxnSpPr>
        <p:spPr>
          <a:xfrm flipH="1">
            <a:off x="1980134" y="2726541"/>
            <a:ext cx="431626" cy="2214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3"/>
            <a:endCxn id="20" idx="0"/>
          </p:cNvCxnSpPr>
          <p:nvPr/>
        </p:nvCxnSpPr>
        <p:spPr>
          <a:xfrm>
            <a:off x="3258400" y="2726541"/>
            <a:ext cx="423320" cy="2214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85" y="3266633"/>
            <a:ext cx="344538" cy="2205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507202" y="2996719"/>
            <a:ext cx="1376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 smtClean="0">
                <a:solidFill>
                  <a:schemeClr val="accent2"/>
                </a:solidFill>
                <a:latin typeface="Corbel" pitchFamily="34" charset="0"/>
              </a:rPr>
              <a:t>Location</a:t>
            </a:r>
            <a:r>
              <a:rPr lang="en-US" altLang="ko-KR" sz="1100" b="1" dirty="0" smtClean="0">
                <a:solidFill>
                  <a:schemeClr val="accent2"/>
                </a:solidFill>
                <a:latin typeface="Corbel" pitchFamily="34" charset="0"/>
              </a:rPr>
              <a:t> and </a:t>
            </a:r>
            <a:r>
              <a:rPr lang="en-US" altLang="ko-KR" sz="1100" b="1" i="1" dirty="0" smtClean="0">
                <a:solidFill>
                  <a:schemeClr val="accent2"/>
                </a:solidFill>
                <a:latin typeface="Corbel" pitchFamily="34" charset="0"/>
              </a:rPr>
              <a:t>Size</a:t>
            </a:r>
            <a:endParaRPr lang="ko-KR" altLang="en-US" sz="1100" b="1" i="1" dirty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01513" y="3005023"/>
            <a:ext cx="1376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 smtClean="0">
                <a:solidFill>
                  <a:schemeClr val="accent2"/>
                </a:solidFill>
                <a:latin typeface="Corbel" pitchFamily="34" charset="0"/>
              </a:rPr>
              <a:t>Location</a:t>
            </a:r>
            <a:r>
              <a:rPr lang="en-US" altLang="ko-KR" sz="1100" b="1" dirty="0" smtClean="0">
                <a:solidFill>
                  <a:schemeClr val="accent2"/>
                </a:solidFill>
                <a:latin typeface="Corbel" pitchFamily="34" charset="0"/>
              </a:rPr>
              <a:t> and </a:t>
            </a:r>
            <a:r>
              <a:rPr lang="en-US" altLang="ko-KR" sz="1100" b="1" i="1" dirty="0" smtClean="0">
                <a:solidFill>
                  <a:schemeClr val="accent2"/>
                </a:solidFill>
                <a:latin typeface="Corbel" pitchFamily="34" charset="0"/>
              </a:rPr>
              <a:t>Size</a:t>
            </a:r>
            <a:endParaRPr lang="ko-KR" altLang="en-US" sz="1100" b="1" i="1" dirty="0">
              <a:solidFill>
                <a:schemeClr val="accent2"/>
              </a:solidFill>
              <a:latin typeface="Corbe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23326" y="2060848"/>
            <a:ext cx="3403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2. </a:t>
            </a:r>
            <a:r>
              <a:rPr lang="en-US" altLang="ko-KR" sz="1400" i="1" dirty="0" smtClean="0">
                <a:latin typeface="Corbel" pitchFamily="34" charset="0"/>
              </a:rPr>
              <a:t>Read the buffered data </a:t>
            </a:r>
            <a:r>
              <a:rPr lang="en-US" altLang="ko-KR" sz="1400" dirty="0" smtClean="0">
                <a:latin typeface="Corbel" pitchFamily="34" charset="0"/>
              </a:rPr>
              <a:t/>
            </a:r>
            <a:br>
              <a:rPr lang="en-US" altLang="ko-KR" sz="1400" dirty="0" smtClean="0">
                <a:latin typeface="Corbel" pitchFamily="34" charset="0"/>
              </a:rPr>
            </a:br>
            <a:r>
              <a:rPr lang="en-US" altLang="ko-KR" sz="1400" dirty="0" smtClean="0">
                <a:latin typeface="Corbel" pitchFamily="34" charset="0"/>
              </a:rPr>
              <a:t>from the local disks of the map workers</a:t>
            </a:r>
            <a:endParaRPr lang="ko-KR" altLang="en-US" sz="1400" i="1" dirty="0">
              <a:latin typeface="Corbel" pitchFamily="34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6189" y="4240721"/>
            <a:ext cx="267499" cy="26839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3688" y="4240720"/>
            <a:ext cx="267499" cy="26839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5642" y="4240721"/>
            <a:ext cx="267499" cy="2683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3141" y="4240720"/>
            <a:ext cx="267499" cy="26839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72453" y="4240719"/>
            <a:ext cx="267499" cy="26839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9952" y="4240718"/>
            <a:ext cx="267499" cy="268399"/>
          </a:xfrm>
          <a:prstGeom prst="rect">
            <a:avLst/>
          </a:prstGeom>
        </p:spPr>
      </p:pic>
      <p:cxnSp>
        <p:nvCxnSpPr>
          <p:cNvPr id="52" name="직선 화살표 연결선 51"/>
          <p:cNvCxnSpPr>
            <a:stCxn id="35" idx="2"/>
            <a:endCxn id="45" idx="0"/>
          </p:cNvCxnSpPr>
          <p:nvPr/>
        </p:nvCxnSpPr>
        <p:spPr>
          <a:xfrm>
            <a:off x="7125203" y="1847501"/>
            <a:ext cx="0" cy="213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6" idx="2"/>
            <a:endCxn id="19" idx="1"/>
          </p:cNvCxnSpPr>
          <p:nvPr/>
        </p:nvCxnSpPr>
        <p:spPr>
          <a:xfrm>
            <a:off x="639938" y="4509120"/>
            <a:ext cx="91687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8" idx="2"/>
            <a:endCxn id="19" idx="0"/>
          </p:cNvCxnSpPr>
          <p:nvPr/>
        </p:nvCxnSpPr>
        <p:spPr>
          <a:xfrm flipH="1">
            <a:off x="1980134" y="4509120"/>
            <a:ext cx="34925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0" idx="2"/>
            <a:endCxn id="19" idx="3"/>
          </p:cNvCxnSpPr>
          <p:nvPr/>
        </p:nvCxnSpPr>
        <p:spPr>
          <a:xfrm flipH="1">
            <a:off x="2403454" y="4509118"/>
            <a:ext cx="1602748" cy="864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2"/>
            <a:endCxn id="20" idx="1"/>
          </p:cNvCxnSpPr>
          <p:nvPr/>
        </p:nvCxnSpPr>
        <p:spPr>
          <a:xfrm>
            <a:off x="907437" y="4509119"/>
            <a:ext cx="2350963" cy="864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49" idx="2"/>
            <a:endCxn id="20" idx="0"/>
          </p:cNvCxnSpPr>
          <p:nvPr/>
        </p:nvCxnSpPr>
        <p:spPr>
          <a:xfrm>
            <a:off x="2596890" y="4509119"/>
            <a:ext cx="1084830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1" idx="2"/>
            <a:endCxn id="20" idx="3"/>
          </p:cNvCxnSpPr>
          <p:nvPr/>
        </p:nvCxnSpPr>
        <p:spPr>
          <a:xfrm flipH="1">
            <a:off x="4105040" y="4509117"/>
            <a:ext cx="168661" cy="864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7035" y="4834607"/>
            <a:ext cx="115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  <a:latin typeface="Corbel" pitchFamily="34" charset="0"/>
              </a:rPr>
              <a:t>Using RPC !</a:t>
            </a:r>
            <a:endParaRPr lang="ko-KR" altLang="en-US" sz="1200" b="1" i="1" dirty="0">
              <a:solidFill>
                <a:srgbClr val="C00000"/>
              </a:solidFill>
              <a:latin typeface="Corbel" pitchFamily="34" charset="0"/>
            </a:endParaRPr>
          </a:p>
        </p:txBody>
      </p:sp>
      <p:cxnSp>
        <p:nvCxnSpPr>
          <p:cNvPr id="81" name="직선 화살표 연결선 80"/>
          <p:cNvCxnSpPr>
            <a:stCxn id="45" idx="2"/>
            <a:endCxn id="92" idx="0"/>
          </p:cNvCxnSpPr>
          <p:nvPr/>
        </p:nvCxnSpPr>
        <p:spPr>
          <a:xfrm>
            <a:off x="7125203" y="2584068"/>
            <a:ext cx="0" cy="2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151298" y="5733256"/>
            <a:ext cx="198082" cy="206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421590" y="5733256"/>
            <a:ext cx="198082" cy="206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881005" y="5733256"/>
            <a:ext cx="198082" cy="206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826069" y="5733256"/>
            <a:ext cx="198082" cy="206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096361" y="5733256"/>
            <a:ext cx="198082" cy="206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555776" y="5733256"/>
            <a:ext cx="198082" cy="206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5285472" y="2852936"/>
            <a:ext cx="3679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rbel" pitchFamily="34" charset="0"/>
              </a:rPr>
              <a:t>3</a:t>
            </a:r>
            <a:r>
              <a:rPr lang="en-US" altLang="ko-KR" sz="1400" dirty="0" smtClean="0">
                <a:latin typeface="Corbel" pitchFamily="34" charset="0"/>
              </a:rPr>
              <a:t>. </a:t>
            </a:r>
            <a:r>
              <a:rPr lang="en-US" altLang="ko-KR" sz="1400" i="1" dirty="0" smtClean="0">
                <a:latin typeface="Corbel" pitchFamily="34" charset="0"/>
              </a:rPr>
              <a:t>Sort </a:t>
            </a:r>
            <a:r>
              <a:rPr lang="en-US" altLang="ko-KR" sz="1400" dirty="0" smtClean="0">
                <a:latin typeface="Corbel" pitchFamily="34" charset="0"/>
              </a:rPr>
              <a:t>the intermediate data by it keys</a:t>
            </a:r>
            <a:br>
              <a:rPr lang="en-US" altLang="ko-KR" sz="1400" dirty="0" smtClean="0">
                <a:latin typeface="Corbel" pitchFamily="34" charset="0"/>
              </a:rPr>
            </a:br>
            <a:r>
              <a:rPr lang="en-US" altLang="ko-KR" sz="1400" dirty="0" smtClean="0">
                <a:latin typeface="Corbel" pitchFamily="34" charset="0"/>
                <a:ea typeface="바탕"/>
              </a:rPr>
              <a:t>→ all occurrences of the same key are </a:t>
            </a:r>
            <a:r>
              <a:rPr lang="en-US" altLang="ko-KR" sz="1400" i="1" dirty="0" smtClean="0">
                <a:latin typeface="Corbel" pitchFamily="34" charset="0"/>
                <a:ea typeface="바탕"/>
              </a:rPr>
              <a:t>grouped</a:t>
            </a:r>
            <a:r>
              <a:rPr lang="en-US" altLang="ko-KR" sz="1400" dirty="0" smtClean="0">
                <a:latin typeface="Corbel" pitchFamily="34" charset="0"/>
                <a:ea typeface="바탕"/>
              </a:rPr>
              <a:t> </a:t>
            </a:r>
            <a:endParaRPr lang="ko-KR" altLang="en-US" sz="1400" i="1" dirty="0">
              <a:latin typeface="Corbel" pitchFamily="34" charset="0"/>
            </a:endParaRPr>
          </a:p>
        </p:txBody>
      </p:sp>
      <p:cxnSp>
        <p:nvCxnSpPr>
          <p:cNvPr id="101" name="직선 화살표 연결선 100"/>
          <p:cNvCxnSpPr>
            <a:stCxn id="92" idx="2"/>
            <a:endCxn id="105" idx="0"/>
          </p:cNvCxnSpPr>
          <p:nvPr/>
        </p:nvCxnSpPr>
        <p:spPr>
          <a:xfrm>
            <a:off x="7125203" y="3376156"/>
            <a:ext cx="0" cy="2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285472" y="3645024"/>
            <a:ext cx="367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C00000"/>
                </a:solidFill>
                <a:latin typeface="Corbel" pitchFamily="34" charset="0"/>
              </a:rPr>
              <a:t>Merged</a:t>
            </a:r>
            <a:r>
              <a:rPr lang="en-US" altLang="ko-KR" sz="1400" dirty="0" smtClean="0">
                <a:solidFill>
                  <a:srgbClr val="C00000"/>
                </a:solidFill>
                <a:latin typeface="Corbel" pitchFamily="34" charset="0"/>
              </a:rPr>
              <a:t> intermediate (key, value)</a:t>
            </a:r>
            <a:endParaRPr lang="ko-KR" altLang="en-US" sz="1400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252136" y="4317162"/>
            <a:ext cx="1746134" cy="5705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5724128" y="4077072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rbel" pitchFamily="34" charset="0"/>
              </a:rPr>
              <a:t>Reduce function</a:t>
            </a:r>
            <a:endParaRPr lang="ko-KR" altLang="en-US" sz="1200" b="1" dirty="0">
              <a:latin typeface="Corbe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87472" y="4462930"/>
            <a:ext cx="2268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intermediate(key, value)</a:t>
            </a:r>
            <a:endParaRPr lang="ko-KR" altLang="en-US" sz="1200" dirty="0">
              <a:latin typeface="Corbel" pitchFamily="34" charset="0"/>
            </a:endParaRPr>
          </a:p>
        </p:txBody>
      </p:sp>
      <p:cxnSp>
        <p:nvCxnSpPr>
          <p:cNvPr id="110" name="직선 화살표 연결선 109"/>
          <p:cNvCxnSpPr>
            <a:stCxn id="107" idx="2"/>
          </p:cNvCxnSpPr>
          <p:nvPr/>
        </p:nvCxnSpPr>
        <p:spPr>
          <a:xfrm>
            <a:off x="7125203" y="4887710"/>
            <a:ext cx="0" cy="347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796136" y="5085184"/>
            <a:ext cx="1320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rbel" pitchFamily="34" charset="0"/>
              </a:rPr>
              <a:t>Final output file</a:t>
            </a:r>
            <a:endParaRPr lang="ko-KR" altLang="en-US" sz="1200" b="1" dirty="0">
              <a:latin typeface="Corbel" pitchFamily="34" charset="0"/>
            </a:endParaRPr>
          </a:p>
        </p:txBody>
      </p:sp>
      <p:cxnSp>
        <p:nvCxnSpPr>
          <p:cNvPr id="126" name="직선 화살표 연결선 125"/>
          <p:cNvCxnSpPr>
            <a:stCxn id="105" idx="2"/>
            <a:endCxn id="107" idx="0"/>
          </p:cNvCxnSpPr>
          <p:nvPr/>
        </p:nvCxnSpPr>
        <p:spPr>
          <a:xfrm>
            <a:off x="7125203" y="3952801"/>
            <a:ext cx="0" cy="364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5" name="그림 1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16" y="5472368"/>
            <a:ext cx="344538" cy="220504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08" y="5472368"/>
            <a:ext cx="344538" cy="220504"/>
          </a:xfrm>
          <a:prstGeom prst="rect">
            <a:avLst/>
          </a:prstGeom>
        </p:spPr>
      </p:pic>
      <p:pic>
        <p:nvPicPr>
          <p:cNvPr id="137" name="내용 개체 틀 136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12" y="5373216"/>
            <a:ext cx="586971" cy="759759"/>
          </a:xfrm>
        </p:spPr>
      </p:pic>
      <p:sp>
        <p:nvSpPr>
          <p:cNvPr id="138" name="TextBox 137"/>
          <p:cNvSpPr txBox="1"/>
          <p:nvPr/>
        </p:nvSpPr>
        <p:spPr>
          <a:xfrm>
            <a:off x="7445930" y="5543654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In GFS</a:t>
            </a:r>
          </a:p>
          <a:p>
            <a:pPr algn="ctr"/>
            <a:r>
              <a:rPr lang="en-US" altLang="ko-KR" sz="1100" b="1" dirty="0" smtClean="0">
                <a:latin typeface="Corbel" pitchFamily="34" charset="0"/>
              </a:rPr>
              <a:t>(global file system)</a:t>
            </a:r>
            <a:endParaRPr lang="ko-KR" altLang="en-US" sz="11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1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-0.05399 -4.44444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07407E-6 L -0.05607 4.07407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02848 4.07407E-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-0.03039 4.07407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  <p:bldP spid="43" grpId="0"/>
      <p:bldP spid="43" grpId="1"/>
      <p:bldP spid="44" grpId="0"/>
      <p:bldP spid="44" grpId="1"/>
      <p:bldP spid="45" grpId="0"/>
      <p:bldP spid="80" grpId="0"/>
      <p:bldP spid="85" grpId="0" animBg="1"/>
      <p:bldP spid="85" grpId="1" animBg="1"/>
      <p:bldP spid="86" grpId="0" animBg="1"/>
      <p:bldP spid="86" grpId="1" animBg="1"/>
      <p:bldP spid="87" grpId="0" animBg="1"/>
      <p:bldP spid="88" grpId="0" animBg="1"/>
      <p:bldP spid="88" grpId="1" animBg="1"/>
      <p:bldP spid="89" grpId="0" animBg="1"/>
      <p:bldP spid="89" grpId="1" animBg="1"/>
      <p:bldP spid="90" grpId="0" animBg="1"/>
      <p:bldP spid="92" grpId="0"/>
      <p:bldP spid="105" grpId="0"/>
      <p:bldP spid="107" grpId="0" animBg="1"/>
      <p:bldP spid="108" grpId="0"/>
      <p:bldP spid="109" grpId="0"/>
      <p:bldP spid="111" grpId="0"/>
      <p:bldP spid="1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Implementation (6/7)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Fault Tolerance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Master Failure</a:t>
            </a:r>
          </a:p>
          <a:p>
            <a:pPr lvl="1"/>
            <a:r>
              <a:rPr lang="en-US" altLang="ko-KR" dirty="0" smtClean="0"/>
              <a:t>Master writes periodic </a:t>
            </a:r>
            <a:r>
              <a:rPr lang="en-US" altLang="ko-KR" i="1" dirty="0" smtClean="0">
                <a:solidFill>
                  <a:srgbClr val="C00000"/>
                </a:solidFill>
              </a:rPr>
              <a:t>checkpoints</a:t>
            </a:r>
          </a:p>
          <a:p>
            <a:pPr lvl="1"/>
            <a:r>
              <a:rPr lang="en-US" altLang="ko-KR" dirty="0" smtClean="0"/>
              <a:t>If master tasks dies</a:t>
            </a:r>
          </a:p>
          <a:p>
            <a:pPr lvl="2"/>
            <a:r>
              <a:rPr lang="en-US" altLang="ko-KR" dirty="0" smtClean="0"/>
              <a:t>A new copy can be started from the last check pointed state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Worker Failure</a:t>
            </a:r>
          </a:p>
          <a:p>
            <a:pPr lvl="1"/>
            <a:r>
              <a:rPr lang="en-US" altLang="ko-KR" dirty="0" smtClean="0"/>
              <a:t>Master </a:t>
            </a:r>
            <a:r>
              <a:rPr lang="en-US" altLang="ko-KR" i="1" dirty="0" smtClean="0">
                <a:solidFill>
                  <a:srgbClr val="C00000"/>
                </a:solidFill>
              </a:rPr>
              <a:t>pings</a:t>
            </a:r>
            <a:r>
              <a:rPr lang="en-US" altLang="ko-KR" dirty="0" smtClean="0"/>
              <a:t> every worker periodically</a:t>
            </a:r>
          </a:p>
          <a:p>
            <a:pPr lvl="1"/>
            <a:r>
              <a:rPr lang="en-US" altLang="ko-KR" dirty="0" err="1" smtClean="0"/>
              <a:t>MapReduce</a:t>
            </a:r>
            <a:r>
              <a:rPr lang="en-US" altLang="ko-KR" dirty="0" smtClean="0"/>
              <a:t> is </a:t>
            </a:r>
            <a:r>
              <a:rPr lang="en-US" altLang="ko-KR" i="1" dirty="0" smtClean="0"/>
              <a:t>resilient</a:t>
            </a:r>
            <a:r>
              <a:rPr lang="en-US" altLang="ko-KR" dirty="0" smtClean="0"/>
              <a:t> to large-scale worker failures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08" y="1594481"/>
            <a:ext cx="846640" cy="8640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772" y="1034919"/>
            <a:ext cx="582711" cy="571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7808" y="2447310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master</a:t>
            </a:r>
            <a:endParaRPr lang="ko-KR" altLang="en-US" sz="1100" b="1" dirty="0">
              <a:latin typeface="Corbe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21088"/>
            <a:ext cx="846640" cy="8640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12" y="4221088"/>
            <a:ext cx="846640" cy="8640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3608" y="5085184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3312" y="5085184"/>
            <a:ext cx="84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Corbel" pitchFamily="34" charset="0"/>
              </a:rPr>
              <a:t>worker</a:t>
            </a:r>
            <a:endParaRPr lang="ko-KR" altLang="en-US" sz="1100" b="1" dirty="0"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888" y="436356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Map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6592" y="436959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Corbel" pitchFamily="34" charset="0"/>
              </a:rPr>
              <a:t>Reduce</a:t>
            </a:r>
            <a:endParaRPr lang="ko-KR" altLang="en-US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07947" y="4878606"/>
            <a:ext cx="198082" cy="206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59416" y="4909516"/>
            <a:ext cx="198082" cy="2065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64554" y="4486671"/>
            <a:ext cx="55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Idle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8169" y="4486671"/>
            <a:ext cx="121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- In-progress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67128" y="4486671"/>
            <a:ext cx="119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- Completed!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82094" y="4486671"/>
            <a:ext cx="55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Idle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5709" y="4486671"/>
            <a:ext cx="121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- In-progress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84668" y="4486671"/>
            <a:ext cx="119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- Completed!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64553" y="5418801"/>
            <a:ext cx="55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Idle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2093" y="5418801"/>
            <a:ext cx="55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Idle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68169" y="5418800"/>
            <a:ext cx="121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- In-progress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85382" y="5418800"/>
            <a:ext cx="121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- In-progress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07947" y="5675977"/>
            <a:ext cx="198082" cy="206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59416" y="5675977"/>
            <a:ext cx="198082" cy="206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52" y="5329155"/>
            <a:ext cx="462983" cy="46298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426" y="5329155"/>
            <a:ext cx="462983" cy="4629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07151" y="4828006"/>
            <a:ext cx="121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orbel" pitchFamily="34" charset="0"/>
              </a:rPr>
              <a:t>Re-</a:t>
            </a:r>
            <a:r>
              <a:rPr lang="en-US" altLang="ko-KR" sz="1400" b="1" dirty="0" err="1" smtClean="0">
                <a:latin typeface="Corbel" pitchFamily="34" charset="0"/>
              </a:rPr>
              <a:t>excute</a:t>
            </a:r>
            <a:r>
              <a:rPr lang="en-US" altLang="ko-KR" sz="1400" b="1" dirty="0" smtClean="0">
                <a:latin typeface="Corbel" pitchFamily="34" charset="0"/>
              </a:rPr>
              <a:t>!</a:t>
            </a:r>
            <a:endParaRPr lang="ko-KR" altLang="en-US" sz="1400" b="1" dirty="0">
              <a:latin typeface="Corbe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92873" y="4828005"/>
            <a:ext cx="1591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orbel" pitchFamily="34" charset="0"/>
              </a:rPr>
              <a:t>DON’T re-</a:t>
            </a:r>
            <a:r>
              <a:rPr lang="en-US" altLang="ko-KR" sz="1400" b="1" dirty="0" err="1" smtClean="0">
                <a:latin typeface="Corbel" pitchFamily="34" charset="0"/>
              </a:rPr>
              <a:t>excute</a:t>
            </a:r>
            <a:r>
              <a:rPr lang="en-US" altLang="ko-KR" sz="1400" b="1" dirty="0" smtClean="0">
                <a:latin typeface="Corbel" pitchFamily="34" charset="0"/>
              </a:rPr>
              <a:t>!</a:t>
            </a:r>
            <a:endParaRPr lang="ko-KR" altLang="en-US" sz="1400" b="1" dirty="0">
              <a:latin typeface="Corbe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64553" y="6217567"/>
            <a:ext cx="55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Idle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2093" y="6217566"/>
            <a:ext cx="55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Idle</a:t>
            </a:r>
            <a:endParaRPr lang="ko-KR" altLang="en-US" sz="1400" dirty="0">
              <a:latin typeface="Corbel" pitchFamily="34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6103" y="4878606"/>
            <a:ext cx="267499" cy="26839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1760" y="4847696"/>
            <a:ext cx="267499" cy="268399"/>
          </a:xfrm>
          <a:prstGeom prst="rect">
            <a:avLst/>
          </a:prstGeom>
        </p:spPr>
      </p:pic>
      <p:cxnSp>
        <p:nvCxnSpPr>
          <p:cNvPr id="36" name="직선 화살표 연결선 35"/>
          <p:cNvCxnSpPr>
            <a:stCxn id="13" idx="3"/>
            <a:endCxn id="35" idx="3"/>
          </p:cNvCxnSpPr>
          <p:nvPr/>
        </p:nvCxnSpPr>
        <p:spPr>
          <a:xfrm>
            <a:off x="2106029" y="4981895"/>
            <a:ext cx="30573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4" idx="3"/>
            <a:endCxn id="34" idx="3"/>
          </p:cNvCxnSpPr>
          <p:nvPr/>
        </p:nvCxnSpPr>
        <p:spPr>
          <a:xfrm>
            <a:off x="6057498" y="5012805"/>
            <a:ext cx="34860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 animBg="1"/>
      <p:bldP spid="27" grpId="0" animBg="1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/>
              <a:t>Straggler</a:t>
            </a:r>
          </a:p>
          <a:p>
            <a:pPr lvl="1"/>
            <a:r>
              <a:rPr lang="en-US" altLang="ko-KR" dirty="0" smtClean="0"/>
              <a:t>Takes an unusually </a:t>
            </a:r>
            <a:r>
              <a:rPr lang="en-US" altLang="ko-KR" i="1" dirty="0" smtClean="0"/>
              <a:t>long time</a:t>
            </a:r>
            <a:r>
              <a:rPr lang="en-US" altLang="ko-KR" dirty="0" smtClean="0"/>
              <a:t> to complete one of the last few tasks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Master schedules </a:t>
            </a:r>
            <a:r>
              <a:rPr lang="en-US" altLang="ko-KR" i="1" dirty="0" smtClean="0"/>
              <a:t>backup executions</a:t>
            </a:r>
            <a:r>
              <a:rPr lang="en-US" altLang="ko-KR" dirty="0" smtClean="0"/>
              <a:t> of the remaining in-progress tasks</a:t>
            </a:r>
            <a:endParaRPr lang="ko-KR" altLang="en-US" i="1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Implementation (7/7)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Backup Tasks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77" y="3461564"/>
            <a:ext cx="846640" cy="864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7177" y="4314167"/>
            <a:ext cx="8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rbel" pitchFamily="34" charset="0"/>
              </a:rPr>
              <a:t>Straggler</a:t>
            </a:r>
            <a:endParaRPr lang="ko-KR" altLang="en-US" sz="1100" b="1" dirty="0">
              <a:latin typeface="Corbel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57" y="3284984"/>
            <a:ext cx="578267" cy="5901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21267" y="3986783"/>
            <a:ext cx="68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rbel" pitchFamily="34" charset="0"/>
              </a:rPr>
              <a:t>backup</a:t>
            </a:r>
            <a:endParaRPr lang="ko-KR" altLang="en-US" sz="1100" b="1" dirty="0">
              <a:latin typeface="Corbel" pitchFamily="34" charset="0"/>
            </a:endParaRPr>
          </a:p>
        </p:txBody>
      </p:sp>
      <p:cxnSp>
        <p:nvCxnSpPr>
          <p:cNvPr id="11" name="직선 연결선 10"/>
          <p:cNvCxnSpPr>
            <a:stCxn id="5" idx="3"/>
            <a:endCxn id="8" idx="1"/>
          </p:cNvCxnSpPr>
          <p:nvPr/>
        </p:nvCxnSpPr>
        <p:spPr>
          <a:xfrm flipV="1">
            <a:off x="2123817" y="3580079"/>
            <a:ext cx="959540" cy="31353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모서리가 둥근 사각형 설명선 11"/>
          <p:cNvSpPr/>
          <p:nvPr/>
        </p:nvSpPr>
        <p:spPr>
          <a:xfrm>
            <a:off x="1759569" y="5013176"/>
            <a:ext cx="6988895" cy="1008112"/>
          </a:xfrm>
          <a:prstGeom prst="wedgeRoundRectCallout">
            <a:avLst>
              <a:gd name="adj1" fmla="val -38679"/>
              <a:gd name="adj2" fmla="val -130047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Corbel" pitchFamily="34" charset="0"/>
              </a:rPr>
              <a:t>The task is marked as </a:t>
            </a:r>
            <a:r>
              <a:rPr lang="en-US" altLang="ko-KR" sz="2000" i="1" dirty="0" smtClean="0">
                <a:latin typeface="Corbel" pitchFamily="34" charset="0"/>
              </a:rPr>
              <a:t>completed </a:t>
            </a:r>
            <a:r>
              <a:rPr lang="en-US" altLang="ko-KR" sz="2000" dirty="0" smtClean="0">
                <a:latin typeface="Corbel" pitchFamily="34" charset="0"/>
              </a:rPr>
              <a:t/>
            </a:r>
            <a:br>
              <a:rPr lang="en-US" altLang="ko-KR" sz="2000" dirty="0" smtClean="0">
                <a:latin typeface="Corbel" pitchFamily="34" charset="0"/>
              </a:rPr>
            </a:br>
            <a:r>
              <a:rPr lang="en-US" altLang="ko-KR" sz="2000" dirty="0" smtClean="0">
                <a:latin typeface="Corbel" pitchFamily="34" charset="0"/>
              </a:rPr>
              <a:t>whenever either the primary or the backup execution completes</a:t>
            </a:r>
            <a:endParaRPr lang="ko-KR" altLang="en-US" sz="20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37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Programming model</a:t>
            </a:r>
          </a:p>
          <a:p>
            <a:r>
              <a:rPr lang="en-US" altLang="ko-KR" dirty="0" smtClean="0"/>
              <a:t>Implementation</a:t>
            </a:r>
          </a:p>
          <a:p>
            <a:r>
              <a:rPr lang="en-US" altLang="ko-KR" dirty="0" smtClean="0"/>
              <a:t>Refinements</a:t>
            </a:r>
          </a:p>
          <a:p>
            <a:r>
              <a:rPr lang="en-US" altLang="ko-KR" dirty="0" smtClean="0"/>
              <a:t>Performance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8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Refinements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Although the basic functionality provided by </a:t>
            </a:r>
            <a:r>
              <a:rPr lang="en-US" altLang="ko-KR" i="1" dirty="0" smtClean="0"/>
              <a:t>Map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Reduce</a:t>
            </a:r>
            <a:r>
              <a:rPr lang="en-US" altLang="ko-KR" dirty="0" smtClean="0"/>
              <a:t> functions is sufficient for most needs we have found a few </a:t>
            </a:r>
            <a:r>
              <a:rPr lang="en-US" altLang="ko-KR" i="1" u="sng" dirty="0" smtClean="0"/>
              <a:t>extensions</a:t>
            </a:r>
            <a:r>
              <a:rPr lang="en-US" altLang="ko-KR" dirty="0" smtClean="0"/>
              <a:t> useful</a:t>
            </a:r>
          </a:p>
          <a:p>
            <a:endParaRPr lang="en-US" altLang="ko-KR" dirty="0"/>
          </a:p>
          <a:p>
            <a:pPr lvl="1"/>
            <a:r>
              <a:rPr lang="en-US" altLang="ko-KR" b="1" dirty="0" smtClean="0"/>
              <a:t>Partitioning Function </a:t>
            </a:r>
          </a:p>
          <a:p>
            <a:pPr lvl="1"/>
            <a:r>
              <a:rPr lang="en-US" altLang="ko-KR" dirty="0" smtClean="0"/>
              <a:t>Ordering Guarantees</a:t>
            </a:r>
          </a:p>
          <a:p>
            <a:pPr lvl="1"/>
            <a:r>
              <a:rPr lang="en-US" altLang="ko-KR" b="1" dirty="0" smtClean="0"/>
              <a:t>Combiner Function</a:t>
            </a:r>
          </a:p>
          <a:p>
            <a:pPr lvl="1"/>
            <a:r>
              <a:rPr lang="en-US" altLang="ko-KR" dirty="0" smtClean="0"/>
              <a:t>Input and Output Types</a:t>
            </a:r>
          </a:p>
          <a:p>
            <a:pPr lvl="1"/>
            <a:r>
              <a:rPr lang="en-US" altLang="ko-KR" dirty="0" smtClean="0"/>
              <a:t>Side-effects</a:t>
            </a:r>
          </a:p>
          <a:p>
            <a:pPr lvl="1"/>
            <a:r>
              <a:rPr lang="en-US" altLang="ko-KR" b="1" dirty="0" smtClean="0"/>
              <a:t>Skipping Bad Records</a:t>
            </a:r>
          </a:p>
          <a:p>
            <a:pPr lvl="1"/>
            <a:r>
              <a:rPr lang="en-US" altLang="ko-KR" dirty="0" smtClean="0"/>
              <a:t>Local Execution</a:t>
            </a:r>
          </a:p>
          <a:p>
            <a:pPr lvl="1"/>
            <a:r>
              <a:rPr lang="en-US" altLang="ko-KR" dirty="0" smtClean="0"/>
              <a:t>Status Information</a:t>
            </a:r>
          </a:p>
          <a:p>
            <a:pPr lvl="1"/>
            <a:r>
              <a:rPr lang="en-US" altLang="ko-KR" dirty="0" smtClean="0"/>
              <a:t>Counters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Refinements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Partitioning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gets partitioned across </a:t>
            </a:r>
            <a:r>
              <a:rPr lang="en-US" altLang="ko-KR" i="1" dirty="0" smtClean="0"/>
              <a:t>reduce</a:t>
            </a:r>
            <a:r>
              <a:rPr lang="en-US" altLang="ko-KR" dirty="0" smtClean="0"/>
              <a:t> tasks using a partitioning function on the intermediate key</a:t>
            </a:r>
          </a:p>
          <a:p>
            <a:pPr lvl="1"/>
            <a:r>
              <a:rPr lang="en-US" altLang="ko-KR" dirty="0" smtClean="0"/>
              <a:t>Default partitioning function </a:t>
            </a:r>
          </a:p>
          <a:p>
            <a:pPr lvl="2"/>
            <a:r>
              <a:rPr lang="en-US" altLang="ko-KR" dirty="0" smtClean="0"/>
              <a:t>Hash(key) </a:t>
            </a:r>
            <a:r>
              <a:rPr lang="en-US" altLang="ko-KR" b="1" dirty="0" smtClean="0"/>
              <a:t>mod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R</a:t>
            </a:r>
          </a:p>
          <a:p>
            <a:pPr lvl="2"/>
            <a:r>
              <a:rPr lang="en-US" altLang="ko-KR" i="1" dirty="0" smtClean="0"/>
              <a:t>R</a:t>
            </a:r>
            <a:r>
              <a:rPr lang="en-US" altLang="ko-KR" dirty="0" smtClean="0"/>
              <a:t>: The number of reduce tasks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520" y="4005064"/>
            <a:ext cx="2656337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(0, 1950051507004</a:t>
            </a:r>
            <a:r>
              <a:rPr lang="en-US" altLang="ko-KR" sz="1100" i="1" dirty="0">
                <a:latin typeface="Corbel" pitchFamily="34" charset="0"/>
              </a:rPr>
              <a:t>...</a:t>
            </a:r>
            <a:r>
              <a:rPr lang="en-US" altLang="ko-KR" sz="1100" dirty="0">
                <a:latin typeface="Corbel" pitchFamily="34" charset="0"/>
              </a:rPr>
              <a:t>9999999N9+00001</a:t>
            </a:r>
            <a:r>
              <a:rPr lang="en-US" altLang="ko-KR" sz="1100" dirty="0" smtClean="0">
                <a:latin typeface="Corbel" pitchFamily="34" charset="0"/>
              </a:rPr>
              <a:t>+)</a:t>
            </a:r>
            <a:endParaRPr lang="en-US" altLang="ko-KR" sz="1100" i="1" dirty="0">
              <a:latin typeface="Corbel" pitchFamily="34" charset="0"/>
            </a:endParaRPr>
          </a:p>
          <a:p>
            <a:r>
              <a:rPr lang="en-US" altLang="ko-KR" sz="1100" dirty="0" smtClean="0">
                <a:latin typeface="Corbel" pitchFamily="34" charset="0"/>
              </a:rPr>
              <a:t>(1, 1949032412004</a:t>
            </a:r>
            <a:r>
              <a:rPr lang="en-US" altLang="ko-KR" sz="1100" i="1" dirty="0">
                <a:latin typeface="Corbel" pitchFamily="34" charset="0"/>
              </a:rPr>
              <a:t>...</a:t>
            </a:r>
            <a:r>
              <a:rPr lang="en-US" altLang="ko-KR" sz="1100" dirty="0">
                <a:latin typeface="Corbel" pitchFamily="34" charset="0"/>
              </a:rPr>
              <a:t>0500001N9+01111</a:t>
            </a:r>
            <a:r>
              <a:rPr lang="en-US" altLang="ko-KR" sz="1100" dirty="0" smtClean="0">
                <a:latin typeface="Corbel" pitchFamily="34" charset="0"/>
              </a:rPr>
              <a:t>+)</a:t>
            </a:r>
            <a:endParaRPr lang="en-US" altLang="ko-KR" sz="1100" i="1" dirty="0">
              <a:latin typeface="Corbel" pitchFamily="34" charset="0"/>
            </a:endParaRPr>
          </a:p>
          <a:p>
            <a:r>
              <a:rPr lang="en-US" altLang="ko-KR" sz="1100" dirty="0" smtClean="0">
                <a:latin typeface="Corbel" pitchFamily="34" charset="0"/>
              </a:rPr>
              <a:t>(2., 1950051512004</a:t>
            </a:r>
            <a:r>
              <a:rPr lang="en-US" altLang="ko-KR" sz="1100" i="1" dirty="0">
                <a:latin typeface="Corbel" pitchFamily="34" charset="0"/>
              </a:rPr>
              <a:t>...</a:t>
            </a:r>
            <a:r>
              <a:rPr lang="en-US" altLang="ko-KR" sz="1100" dirty="0">
                <a:latin typeface="Corbel" pitchFamily="34" charset="0"/>
              </a:rPr>
              <a:t>9999999N9+00221</a:t>
            </a:r>
            <a:r>
              <a:rPr lang="en-US" altLang="ko-KR" sz="1100" dirty="0" smtClean="0">
                <a:latin typeface="Corbel" pitchFamily="34" charset="0"/>
              </a:rPr>
              <a:t>+)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51520" y="5085184"/>
            <a:ext cx="2656337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(3, </a:t>
            </a:r>
            <a:r>
              <a:rPr lang="en-US" altLang="ko-KR" sz="1100" dirty="0">
                <a:latin typeface="Corbel" pitchFamily="34" charset="0"/>
              </a:rPr>
              <a:t>1950051518004</a:t>
            </a:r>
            <a:r>
              <a:rPr lang="en-US" altLang="ko-KR" sz="1100" i="1" dirty="0">
                <a:latin typeface="Corbel" pitchFamily="34" charset="0"/>
              </a:rPr>
              <a:t>...</a:t>
            </a:r>
            <a:r>
              <a:rPr lang="en-US" altLang="ko-KR" sz="1100" dirty="0">
                <a:latin typeface="Corbel" pitchFamily="34" charset="0"/>
              </a:rPr>
              <a:t>9999999N9-00111</a:t>
            </a:r>
            <a:r>
              <a:rPr lang="en-US" altLang="ko-KR" sz="1100" dirty="0" smtClean="0">
                <a:latin typeface="Corbel" pitchFamily="34" charset="0"/>
              </a:rPr>
              <a:t>+</a:t>
            </a:r>
            <a:r>
              <a:rPr lang="en-US" altLang="ko-KR" sz="1100" i="1" dirty="0" smtClean="0">
                <a:latin typeface="Corbel" pitchFamily="34" charset="0"/>
              </a:rPr>
              <a:t>)</a:t>
            </a:r>
            <a:endParaRPr lang="en-US" altLang="ko-KR" sz="1100" i="1" dirty="0">
              <a:latin typeface="Corbel" pitchFamily="34" charset="0"/>
            </a:endParaRPr>
          </a:p>
          <a:p>
            <a:r>
              <a:rPr lang="en-US" altLang="ko-KR" sz="1100" dirty="0" smtClean="0">
                <a:latin typeface="Corbel" pitchFamily="34" charset="0"/>
              </a:rPr>
              <a:t>(4, </a:t>
            </a:r>
            <a:r>
              <a:rPr lang="en-US" altLang="ko-KR" sz="1100" dirty="0">
                <a:latin typeface="Corbel" pitchFamily="34" charset="0"/>
              </a:rPr>
              <a:t>1949032418004</a:t>
            </a:r>
            <a:r>
              <a:rPr lang="en-US" altLang="ko-KR" sz="1100" i="1" dirty="0">
                <a:latin typeface="Corbel" pitchFamily="34" charset="0"/>
              </a:rPr>
              <a:t>...</a:t>
            </a:r>
            <a:r>
              <a:rPr lang="en-US" altLang="ko-KR" sz="1100" dirty="0">
                <a:latin typeface="Corbel" pitchFamily="34" charset="0"/>
              </a:rPr>
              <a:t>0500001N9+00781</a:t>
            </a:r>
            <a:r>
              <a:rPr lang="en-US" altLang="ko-KR" sz="1100" dirty="0" smtClean="0">
                <a:latin typeface="Corbel" pitchFamily="34" charset="0"/>
              </a:rPr>
              <a:t>+)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03848" y="4005064"/>
            <a:ext cx="864096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(1950, 0)</a:t>
            </a:r>
            <a:endParaRPr lang="en-US" altLang="ko-KR" sz="1100" i="1" dirty="0">
              <a:latin typeface="Corbel" pitchFamily="34" charset="0"/>
            </a:endParaRPr>
          </a:p>
          <a:p>
            <a:r>
              <a:rPr lang="en-US" altLang="ko-KR" sz="1100" dirty="0" smtClean="0">
                <a:latin typeface="Corbel" pitchFamily="34" charset="0"/>
              </a:rPr>
              <a:t>(1949, 111)</a:t>
            </a:r>
            <a:endParaRPr lang="en-US" altLang="ko-KR" sz="1100" i="1" dirty="0">
              <a:latin typeface="Corbel" pitchFamily="34" charset="0"/>
            </a:endParaRPr>
          </a:p>
          <a:p>
            <a:r>
              <a:rPr lang="en-US" altLang="ko-KR" sz="1100" dirty="0" smtClean="0">
                <a:latin typeface="Corbel" pitchFamily="34" charset="0"/>
              </a:rPr>
              <a:t>(1950, 22)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5085184"/>
            <a:ext cx="864096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(1950, -11)</a:t>
            </a:r>
          </a:p>
          <a:p>
            <a:r>
              <a:rPr lang="en-US" altLang="ko-KR" sz="1100" dirty="0" smtClean="0">
                <a:latin typeface="Corbel" pitchFamily="34" charset="0"/>
              </a:rPr>
              <a:t>(1949, 78)</a:t>
            </a:r>
            <a:endParaRPr lang="en-US" altLang="ko-KR" sz="1100" dirty="0">
              <a:latin typeface="Corbel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299531" y="4005064"/>
            <a:ext cx="1224797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latin typeface="Corbel" pitchFamily="34" charset="0"/>
              </a:rPr>
              <a:t>(1949, </a:t>
            </a:r>
            <a:r>
              <a:rPr lang="en-US" altLang="ko-KR" sz="1100" dirty="0" smtClean="0">
                <a:latin typeface="Corbel" pitchFamily="34" charset="0"/>
              </a:rPr>
              <a:t>&lt;78, 111&gt;)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227523" y="5085184"/>
            <a:ext cx="1296805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(1950, &lt;0, 22, -11&gt;)</a:t>
            </a:r>
            <a:endParaRPr lang="en-US" altLang="ko-KR" sz="1100" i="1" dirty="0">
              <a:latin typeface="Corbel" pitchFamily="34" charset="0"/>
            </a:endParaRPr>
          </a:p>
        </p:txBody>
      </p:sp>
      <p:cxnSp>
        <p:nvCxnSpPr>
          <p:cNvPr id="41" name="직선 화살표 연결선 40"/>
          <p:cNvCxnSpPr>
            <a:stCxn id="35" idx="3"/>
            <a:endCxn id="37" idx="1"/>
          </p:cNvCxnSpPr>
          <p:nvPr/>
        </p:nvCxnSpPr>
        <p:spPr>
          <a:xfrm>
            <a:off x="2907857" y="4365104"/>
            <a:ext cx="2959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2" name="직선 화살표 연결선 41"/>
          <p:cNvCxnSpPr>
            <a:stCxn id="36" idx="3"/>
            <a:endCxn id="38" idx="1"/>
          </p:cNvCxnSpPr>
          <p:nvPr/>
        </p:nvCxnSpPr>
        <p:spPr>
          <a:xfrm>
            <a:off x="2907857" y="5445224"/>
            <a:ext cx="2959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직선 화살표 연결선 43"/>
          <p:cNvCxnSpPr>
            <a:stCxn id="37" idx="3"/>
            <a:endCxn id="58" idx="1"/>
          </p:cNvCxnSpPr>
          <p:nvPr/>
        </p:nvCxnSpPr>
        <p:spPr>
          <a:xfrm flipV="1">
            <a:off x="4067944" y="4155900"/>
            <a:ext cx="253230" cy="209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665" y="359450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input</a:t>
            </a:r>
            <a:endParaRPr lang="ko-KR" altLang="en-US" sz="1600" b="1" dirty="0">
              <a:latin typeface="Corbe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17168" y="309044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map</a:t>
            </a:r>
            <a:endParaRPr lang="ko-KR" altLang="en-US" sz="1600" b="1" dirty="0">
              <a:latin typeface="Corbe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0158" y="36665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shuffle</a:t>
            </a:r>
            <a:endParaRPr lang="ko-KR" altLang="en-US" sz="1600" b="1" dirty="0">
              <a:latin typeface="Corbe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68021" y="366664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output</a:t>
            </a:r>
            <a:endParaRPr lang="ko-KR" altLang="en-US" sz="1600" b="1" dirty="0">
              <a:latin typeface="Corbel" pitchFamily="34" charset="0"/>
            </a:endParaRPr>
          </a:p>
        </p:txBody>
      </p:sp>
      <p:cxnSp>
        <p:nvCxnSpPr>
          <p:cNvPr id="49" name="직선 화살표 연결선 48"/>
          <p:cNvCxnSpPr>
            <a:stCxn id="37" idx="3"/>
            <a:endCxn id="63" idx="1"/>
          </p:cNvCxnSpPr>
          <p:nvPr/>
        </p:nvCxnSpPr>
        <p:spPr>
          <a:xfrm>
            <a:off x="4067944" y="4365104"/>
            <a:ext cx="237314" cy="23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8" idx="3"/>
            <a:endCxn id="59" idx="1"/>
          </p:cNvCxnSpPr>
          <p:nvPr/>
        </p:nvCxnSpPr>
        <p:spPr>
          <a:xfrm flipV="1">
            <a:off x="4067944" y="5263044"/>
            <a:ext cx="237314" cy="18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8" idx="3"/>
            <a:endCxn id="62" idx="1"/>
          </p:cNvCxnSpPr>
          <p:nvPr/>
        </p:nvCxnSpPr>
        <p:spPr>
          <a:xfrm>
            <a:off x="4067944" y="5445224"/>
            <a:ext cx="237314" cy="209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7707658" y="4131078"/>
            <a:ext cx="1112814" cy="4680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Corbel" pitchFamily="34" charset="0"/>
              </a:rPr>
              <a:t>(1949, 111</a:t>
            </a:r>
            <a:r>
              <a:rPr lang="en-US" altLang="ko-KR" sz="1100" dirty="0" smtClean="0">
                <a:latin typeface="Corbel" pitchFamily="34" charset="0"/>
              </a:rPr>
              <a:t>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715670" y="5211198"/>
            <a:ext cx="1104802" cy="4680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latin typeface="Corbel" pitchFamily="34" charset="0"/>
              </a:rPr>
              <a:t>(1950, &lt;0, 22&gt;)</a:t>
            </a:r>
          </a:p>
        </p:txBody>
      </p:sp>
      <p:cxnSp>
        <p:nvCxnSpPr>
          <p:cNvPr id="55" name="직선 화살표 연결선 54"/>
          <p:cNvCxnSpPr>
            <a:stCxn id="39" idx="3"/>
            <a:endCxn id="52" idx="1"/>
          </p:cNvCxnSpPr>
          <p:nvPr/>
        </p:nvCxnSpPr>
        <p:spPr>
          <a:xfrm>
            <a:off x="7524328" y="4365104"/>
            <a:ext cx="183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6" name="직선 화살표 연결선 55"/>
          <p:cNvCxnSpPr>
            <a:stCxn id="40" idx="3"/>
            <a:endCxn id="54" idx="1"/>
          </p:cNvCxnSpPr>
          <p:nvPr/>
        </p:nvCxnSpPr>
        <p:spPr>
          <a:xfrm>
            <a:off x="7524328" y="5445224"/>
            <a:ext cx="1913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7223955" y="309044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reduce</a:t>
            </a:r>
            <a:endParaRPr lang="ko-KR" altLang="en-US" sz="1600" b="1" dirty="0">
              <a:latin typeface="Corbel" pitchFamily="34" charset="0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321174" y="4005202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(1949, 111)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305258" y="5112346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(1949, 78)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05258" y="5503869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(1950,-11)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305258" y="4433184"/>
            <a:ext cx="784076" cy="3424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(1950, 22)</a:t>
            </a:r>
          </a:p>
          <a:p>
            <a:pPr algn="ctr"/>
            <a:r>
              <a:rPr lang="en-US" altLang="ko-KR" sz="1100" dirty="0" smtClean="0">
                <a:latin typeface="Corbel" pitchFamily="34" charset="0"/>
              </a:rPr>
              <a:t>(1950, 0)</a:t>
            </a:r>
            <a:endParaRPr lang="en-US" altLang="ko-KR" sz="1100" dirty="0">
              <a:latin typeface="Corbel" pitchFamily="34" charset="0"/>
            </a:endParaRPr>
          </a:p>
        </p:txBody>
      </p:sp>
      <p:cxnSp>
        <p:nvCxnSpPr>
          <p:cNvPr id="64" name="직선 화살표 연결선 63"/>
          <p:cNvCxnSpPr>
            <a:stCxn id="58" idx="3"/>
            <a:endCxn id="65" idx="1"/>
          </p:cNvCxnSpPr>
          <p:nvPr/>
        </p:nvCxnSpPr>
        <p:spPr>
          <a:xfrm>
            <a:off x="5105250" y="4155900"/>
            <a:ext cx="173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5278987" y="4005202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(1949, 111)</a:t>
            </a:r>
            <a:endParaRPr lang="en-US" altLang="ko-KR" sz="1100" i="1" dirty="0">
              <a:latin typeface="Corbel" pitchFamily="34" charset="0"/>
            </a:endParaRPr>
          </a:p>
        </p:txBody>
      </p:sp>
      <p:cxnSp>
        <p:nvCxnSpPr>
          <p:cNvPr id="67" name="직선 화살표 연결선 66"/>
          <p:cNvCxnSpPr>
            <a:stCxn id="63" idx="3"/>
            <a:endCxn id="71" idx="1"/>
          </p:cNvCxnSpPr>
          <p:nvPr/>
        </p:nvCxnSpPr>
        <p:spPr>
          <a:xfrm>
            <a:off x="5089334" y="4604386"/>
            <a:ext cx="173737" cy="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9" name="직선 화살표 연결선 68"/>
          <p:cNvCxnSpPr>
            <a:stCxn id="59" idx="3"/>
            <a:endCxn id="72" idx="1"/>
          </p:cNvCxnSpPr>
          <p:nvPr/>
        </p:nvCxnSpPr>
        <p:spPr>
          <a:xfrm>
            <a:off x="5089334" y="5263044"/>
            <a:ext cx="189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0" name="직선 화살표 연결선 69"/>
          <p:cNvCxnSpPr>
            <a:stCxn id="62" idx="3"/>
            <a:endCxn id="73" idx="1"/>
          </p:cNvCxnSpPr>
          <p:nvPr/>
        </p:nvCxnSpPr>
        <p:spPr>
          <a:xfrm>
            <a:off x="5089334" y="5654567"/>
            <a:ext cx="173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5263071" y="4433748"/>
            <a:ext cx="784076" cy="3424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(1950, 0)</a:t>
            </a:r>
          </a:p>
          <a:p>
            <a:pPr algn="ctr"/>
            <a:r>
              <a:rPr lang="en-US" altLang="ko-KR" sz="1100" dirty="0" smtClean="0">
                <a:latin typeface="Corbel" pitchFamily="34" charset="0"/>
              </a:rPr>
              <a:t>(1950, 22)</a:t>
            </a:r>
            <a:endParaRPr lang="en-US" altLang="ko-KR" sz="1100" dirty="0">
              <a:latin typeface="Corbel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278987" y="5112346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(1949, 78)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263071" y="5503869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(1950,-11)</a:t>
            </a:r>
            <a:endParaRPr lang="en-US" altLang="ko-KR" sz="1100" i="1" dirty="0">
              <a:latin typeface="Corbel" pitchFamily="34" charset="0"/>
            </a:endParaRPr>
          </a:p>
        </p:txBody>
      </p:sp>
      <p:cxnSp>
        <p:nvCxnSpPr>
          <p:cNvPr id="74" name="직선 화살표 연결선 73"/>
          <p:cNvCxnSpPr>
            <a:stCxn id="71" idx="3"/>
            <a:endCxn id="40" idx="1"/>
          </p:cNvCxnSpPr>
          <p:nvPr/>
        </p:nvCxnSpPr>
        <p:spPr>
          <a:xfrm>
            <a:off x="6047147" y="4604950"/>
            <a:ext cx="180376" cy="84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5" name="직선 화살표 연결선 74"/>
          <p:cNvCxnSpPr>
            <a:stCxn id="72" idx="3"/>
            <a:endCxn id="39" idx="1"/>
          </p:cNvCxnSpPr>
          <p:nvPr/>
        </p:nvCxnSpPr>
        <p:spPr>
          <a:xfrm flipV="1">
            <a:off x="6063063" y="4365104"/>
            <a:ext cx="236468" cy="89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6" name="직선 화살표 연결선 75"/>
          <p:cNvCxnSpPr>
            <a:stCxn id="65" idx="3"/>
            <a:endCxn id="39" idx="1"/>
          </p:cNvCxnSpPr>
          <p:nvPr/>
        </p:nvCxnSpPr>
        <p:spPr>
          <a:xfrm>
            <a:off x="6063063" y="4155900"/>
            <a:ext cx="236468" cy="209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7" name="직선 화살표 연결선 76"/>
          <p:cNvCxnSpPr>
            <a:stCxn id="73" idx="3"/>
            <a:endCxn id="40" idx="1"/>
          </p:cNvCxnSpPr>
          <p:nvPr/>
        </p:nvCxnSpPr>
        <p:spPr>
          <a:xfrm flipV="1">
            <a:off x="6047147" y="5445224"/>
            <a:ext cx="180376" cy="209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8" name="오른쪽 대괄호 77"/>
          <p:cNvSpPr/>
          <p:nvPr/>
        </p:nvSpPr>
        <p:spPr>
          <a:xfrm rot="16200000">
            <a:off x="4365812" y="2119046"/>
            <a:ext cx="459299" cy="317167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오른쪽 대괄호 78"/>
          <p:cNvSpPr/>
          <p:nvPr/>
        </p:nvSpPr>
        <p:spPr>
          <a:xfrm rot="16200000">
            <a:off x="7297528" y="2411586"/>
            <a:ext cx="459299" cy="258658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Programming model</a:t>
            </a:r>
          </a:p>
          <a:p>
            <a:r>
              <a:rPr lang="en-US" altLang="ko-KR" dirty="0" smtClean="0"/>
              <a:t>Implementation</a:t>
            </a:r>
          </a:p>
          <a:p>
            <a:r>
              <a:rPr lang="en-US" altLang="ko-KR" dirty="0" smtClean="0"/>
              <a:t>Refinements</a:t>
            </a:r>
          </a:p>
          <a:p>
            <a:r>
              <a:rPr lang="en-US" altLang="ko-KR" dirty="0" smtClean="0"/>
              <a:t>Performance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7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Refinements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Combiner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Significant repetition in the intermediate keys </a:t>
            </a:r>
          </a:p>
          <a:p>
            <a:pPr lvl="1"/>
            <a:r>
              <a:rPr lang="en-US" altLang="ko-KR" dirty="0" smtClean="0"/>
              <a:t>Combine </a:t>
            </a:r>
            <a:r>
              <a:rPr lang="en-US" altLang="ko-KR" dirty="0"/>
              <a:t>once in map task for saving network bandwidth</a:t>
            </a:r>
          </a:p>
          <a:p>
            <a:pPr lvl="1"/>
            <a:r>
              <a:rPr lang="en-US" altLang="ko-KR" dirty="0"/>
              <a:t>Typically the same as reduce function, but output is an intermediate file</a:t>
            </a:r>
          </a:p>
          <a:p>
            <a:endParaRPr lang="en-US" altLang="ko-KR" dirty="0" smtClean="0"/>
          </a:p>
        </p:txBody>
      </p:sp>
      <p:sp>
        <p:nvSpPr>
          <p:cNvPr id="57" name="아래쪽 화살표 56"/>
          <p:cNvSpPr/>
          <p:nvPr/>
        </p:nvSpPr>
        <p:spPr>
          <a:xfrm>
            <a:off x="5576373" y="3110180"/>
            <a:ext cx="216024" cy="8059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16016" y="2780928"/>
            <a:ext cx="193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Combiner function</a:t>
            </a:r>
            <a:endParaRPr lang="ko-KR" altLang="en-US" sz="1600" b="1" dirty="0">
              <a:latin typeface="Corbel" pitchFamily="34" charset="0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51520" y="4005064"/>
            <a:ext cx="2656337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(0, 1950051507004</a:t>
            </a:r>
            <a:r>
              <a:rPr lang="en-US" altLang="ko-KR" sz="1100" i="1" dirty="0">
                <a:latin typeface="Corbel" pitchFamily="34" charset="0"/>
              </a:rPr>
              <a:t>...</a:t>
            </a:r>
            <a:r>
              <a:rPr lang="en-US" altLang="ko-KR" sz="1100" dirty="0">
                <a:latin typeface="Corbel" pitchFamily="34" charset="0"/>
              </a:rPr>
              <a:t>9999999N9+00001</a:t>
            </a:r>
            <a:r>
              <a:rPr lang="en-US" altLang="ko-KR" sz="1100" dirty="0" smtClean="0">
                <a:latin typeface="Corbel" pitchFamily="34" charset="0"/>
              </a:rPr>
              <a:t>+)</a:t>
            </a:r>
            <a:endParaRPr lang="en-US" altLang="ko-KR" sz="1100" i="1" dirty="0">
              <a:latin typeface="Corbel" pitchFamily="34" charset="0"/>
            </a:endParaRPr>
          </a:p>
          <a:p>
            <a:r>
              <a:rPr lang="en-US" altLang="ko-KR" sz="1100" dirty="0" smtClean="0">
                <a:latin typeface="Corbel" pitchFamily="34" charset="0"/>
              </a:rPr>
              <a:t>(1, 1949032412004</a:t>
            </a:r>
            <a:r>
              <a:rPr lang="en-US" altLang="ko-KR" sz="1100" i="1" dirty="0">
                <a:latin typeface="Corbel" pitchFamily="34" charset="0"/>
              </a:rPr>
              <a:t>...</a:t>
            </a:r>
            <a:r>
              <a:rPr lang="en-US" altLang="ko-KR" sz="1100" dirty="0">
                <a:latin typeface="Corbel" pitchFamily="34" charset="0"/>
              </a:rPr>
              <a:t>0500001N9+01111</a:t>
            </a:r>
            <a:r>
              <a:rPr lang="en-US" altLang="ko-KR" sz="1100" dirty="0" smtClean="0">
                <a:latin typeface="Corbel" pitchFamily="34" charset="0"/>
              </a:rPr>
              <a:t>+)</a:t>
            </a:r>
            <a:endParaRPr lang="en-US" altLang="ko-KR" sz="1100" i="1" dirty="0">
              <a:latin typeface="Corbel" pitchFamily="34" charset="0"/>
            </a:endParaRPr>
          </a:p>
          <a:p>
            <a:r>
              <a:rPr lang="en-US" altLang="ko-KR" sz="1100" dirty="0" smtClean="0">
                <a:latin typeface="Corbel" pitchFamily="34" charset="0"/>
              </a:rPr>
              <a:t>(2., 1950051512004</a:t>
            </a:r>
            <a:r>
              <a:rPr lang="en-US" altLang="ko-KR" sz="1100" i="1" dirty="0">
                <a:latin typeface="Corbel" pitchFamily="34" charset="0"/>
              </a:rPr>
              <a:t>...</a:t>
            </a:r>
            <a:r>
              <a:rPr lang="en-US" altLang="ko-KR" sz="1100" dirty="0">
                <a:latin typeface="Corbel" pitchFamily="34" charset="0"/>
              </a:rPr>
              <a:t>9999999N9+00221</a:t>
            </a:r>
            <a:r>
              <a:rPr lang="en-US" altLang="ko-KR" sz="1100" dirty="0" smtClean="0">
                <a:latin typeface="Corbel" pitchFamily="34" charset="0"/>
              </a:rPr>
              <a:t>+)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51520" y="5085184"/>
            <a:ext cx="2656337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(3, </a:t>
            </a:r>
            <a:r>
              <a:rPr lang="en-US" altLang="ko-KR" sz="1100" dirty="0">
                <a:latin typeface="Corbel" pitchFamily="34" charset="0"/>
              </a:rPr>
              <a:t>1950051518004</a:t>
            </a:r>
            <a:r>
              <a:rPr lang="en-US" altLang="ko-KR" sz="1100" i="1" dirty="0">
                <a:latin typeface="Corbel" pitchFamily="34" charset="0"/>
              </a:rPr>
              <a:t>...</a:t>
            </a:r>
            <a:r>
              <a:rPr lang="en-US" altLang="ko-KR" sz="1100" dirty="0">
                <a:latin typeface="Corbel" pitchFamily="34" charset="0"/>
              </a:rPr>
              <a:t>9999999N9-00111</a:t>
            </a:r>
            <a:r>
              <a:rPr lang="en-US" altLang="ko-KR" sz="1100" dirty="0" smtClean="0">
                <a:latin typeface="Corbel" pitchFamily="34" charset="0"/>
              </a:rPr>
              <a:t>+</a:t>
            </a:r>
            <a:r>
              <a:rPr lang="en-US" altLang="ko-KR" sz="1100" i="1" dirty="0" smtClean="0">
                <a:latin typeface="Corbel" pitchFamily="34" charset="0"/>
              </a:rPr>
              <a:t>)</a:t>
            </a:r>
            <a:endParaRPr lang="en-US" altLang="ko-KR" sz="1100" i="1" dirty="0">
              <a:latin typeface="Corbel" pitchFamily="34" charset="0"/>
            </a:endParaRPr>
          </a:p>
          <a:p>
            <a:r>
              <a:rPr lang="en-US" altLang="ko-KR" sz="1100" dirty="0" smtClean="0">
                <a:latin typeface="Corbel" pitchFamily="34" charset="0"/>
              </a:rPr>
              <a:t>(4, </a:t>
            </a:r>
            <a:r>
              <a:rPr lang="en-US" altLang="ko-KR" sz="1100" dirty="0">
                <a:latin typeface="Corbel" pitchFamily="34" charset="0"/>
              </a:rPr>
              <a:t>1949032418004</a:t>
            </a:r>
            <a:r>
              <a:rPr lang="en-US" altLang="ko-KR" sz="1100" i="1" dirty="0">
                <a:latin typeface="Corbel" pitchFamily="34" charset="0"/>
              </a:rPr>
              <a:t>...</a:t>
            </a:r>
            <a:r>
              <a:rPr lang="en-US" altLang="ko-KR" sz="1100" dirty="0">
                <a:latin typeface="Corbel" pitchFamily="34" charset="0"/>
              </a:rPr>
              <a:t>0500001N9+00781</a:t>
            </a:r>
            <a:r>
              <a:rPr lang="en-US" altLang="ko-KR" sz="1100" dirty="0" smtClean="0">
                <a:latin typeface="Corbel" pitchFamily="34" charset="0"/>
              </a:rPr>
              <a:t>+)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203848" y="4005064"/>
            <a:ext cx="864096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(1950, 0)</a:t>
            </a:r>
            <a:endParaRPr lang="en-US" altLang="ko-KR" sz="1100" i="1" dirty="0">
              <a:latin typeface="Corbel" pitchFamily="34" charset="0"/>
            </a:endParaRPr>
          </a:p>
          <a:p>
            <a:r>
              <a:rPr lang="en-US" altLang="ko-KR" sz="1100" dirty="0" smtClean="0">
                <a:latin typeface="Corbel" pitchFamily="34" charset="0"/>
              </a:rPr>
              <a:t>(1949, 111)</a:t>
            </a:r>
            <a:endParaRPr lang="en-US" altLang="ko-KR" sz="1100" i="1" dirty="0">
              <a:latin typeface="Corbel" pitchFamily="34" charset="0"/>
            </a:endParaRPr>
          </a:p>
          <a:p>
            <a:r>
              <a:rPr lang="en-US" altLang="ko-KR" sz="1100" dirty="0" smtClean="0">
                <a:latin typeface="Corbel" pitchFamily="34" charset="0"/>
              </a:rPr>
              <a:t>(1950, 22)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203848" y="5085184"/>
            <a:ext cx="864096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(1950, -11)</a:t>
            </a:r>
          </a:p>
          <a:p>
            <a:r>
              <a:rPr lang="en-US" altLang="ko-KR" sz="1100" dirty="0" smtClean="0">
                <a:latin typeface="Corbel" pitchFamily="34" charset="0"/>
              </a:rPr>
              <a:t>(1949, 78)</a:t>
            </a:r>
            <a:endParaRPr lang="en-US" altLang="ko-KR" sz="1100" dirty="0">
              <a:latin typeface="Corbel" pitchFamily="34" charset="0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299531" y="4005064"/>
            <a:ext cx="1224797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latin typeface="Corbel" pitchFamily="34" charset="0"/>
              </a:rPr>
              <a:t>(1949, </a:t>
            </a:r>
            <a:r>
              <a:rPr lang="en-US" altLang="ko-KR" sz="1100" dirty="0" smtClean="0">
                <a:latin typeface="Corbel" pitchFamily="34" charset="0"/>
              </a:rPr>
              <a:t>&lt;78, 111&gt;)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227523" y="5085184"/>
            <a:ext cx="1296805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(1950, &lt;0, 22, -11&gt;)</a:t>
            </a:r>
            <a:endParaRPr lang="en-US" altLang="ko-KR" sz="1100" i="1" dirty="0">
              <a:latin typeface="Corbel" pitchFamily="34" charset="0"/>
            </a:endParaRPr>
          </a:p>
        </p:txBody>
      </p:sp>
      <p:cxnSp>
        <p:nvCxnSpPr>
          <p:cNvPr id="106" name="직선 화살표 연결선 105"/>
          <p:cNvCxnSpPr>
            <a:stCxn id="100" idx="3"/>
            <a:endCxn id="102" idx="1"/>
          </p:cNvCxnSpPr>
          <p:nvPr/>
        </p:nvCxnSpPr>
        <p:spPr>
          <a:xfrm>
            <a:off x="2907857" y="4365104"/>
            <a:ext cx="2959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07" name="직선 화살표 연결선 106"/>
          <p:cNvCxnSpPr>
            <a:stCxn id="101" idx="3"/>
            <a:endCxn id="103" idx="1"/>
          </p:cNvCxnSpPr>
          <p:nvPr/>
        </p:nvCxnSpPr>
        <p:spPr>
          <a:xfrm>
            <a:off x="2907857" y="5445224"/>
            <a:ext cx="2959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08" name="직선 화살표 연결선 107"/>
          <p:cNvCxnSpPr>
            <a:stCxn id="102" idx="3"/>
            <a:endCxn id="121" idx="1"/>
          </p:cNvCxnSpPr>
          <p:nvPr/>
        </p:nvCxnSpPr>
        <p:spPr>
          <a:xfrm flipV="1">
            <a:off x="4067944" y="4155900"/>
            <a:ext cx="253230" cy="209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9" name="TextBox 108"/>
          <p:cNvSpPr txBox="1"/>
          <p:nvPr/>
        </p:nvSpPr>
        <p:spPr>
          <a:xfrm>
            <a:off x="1179665" y="359450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input</a:t>
            </a:r>
            <a:endParaRPr lang="ko-KR" altLang="en-US" sz="1600" b="1" dirty="0">
              <a:latin typeface="Corbe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317168" y="309044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map</a:t>
            </a:r>
            <a:endParaRPr lang="ko-KR" altLang="en-US" sz="1600" b="1" dirty="0">
              <a:latin typeface="Corbe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80158" y="36665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shuffle</a:t>
            </a:r>
            <a:endParaRPr lang="ko-KR" altLang="en-US" sz="1600" b="1" dirty="0">
              <a:latin typeface="Corbe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868021" y="366664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output</a:t>
            </a:r>
            <a:endParaRPr lang="ko-KR" altLang="en-US" sz="1600" b="1" dirty="0">
              <a:latin typeface="Corbel" pitchFamily="34" charset="0"/>
            </a:endParaRPr>
          </a:p>
        </p:txBody>
      </p:sp>
      <p:cxnSp>
        <p:nvCxnSpPr>
          <p:cNvPr id="113" name="직선 화살표 연결선 112"/>
          <p:cNvCxnSpPr>
            <a:stCxn id="102" idx="3"/>
            <a:endCxn id="124" idx="1"/>
          </p:cNvCxnSpPr>
          <p:nvPr/>
        </p:nvCxnSpPr>
        <p:spPr>
          <a:xfrm>
            <a:off x="4067944" y="4365104"/>
            <a:ext cx="237314" cy="23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4" name="직선 화살표 연결선 113"/>
          <p:cNvCxnSpPr>
            <a:stCxn id="103" idx="3"/>
            <a:endCxn id="122" idx="1"/>
          </p:cNvCxnSpPr>
          <p:nvPr/>
        </p:nvCxnSpPr>
        <p:spPr>
          <a:xfrm flipV="1">
            <a:off x="4067944" y="5263044"/>
            <a:ext cx="237314" cy="18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직선 화살표 연결선 114"/>
          <p:cNvCxnSpPr>
            <a:stCxn id="103" idx="3"/>
            <a:endCxn id="123" idx="1"/>
          </p:cNvCxnSpPr>
          <p:nvPr/>
        </p:nvCxnSpPr>
        <p:spPr>
          <a:xfrm>
            <a:off x="4067944" y="5445224"/>
            <a:ext cx="237314" cy="209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7707658" y="4131078"/>
            <a:ext cx="1112814" cy="4680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Corbel" pitchFamily="34" charset="0"/>
              </a:rPr>
              <a:t>(1949, 111</a:t>
            </a:r>
            <a:r>
              <a:rPr lang="en-US" altLang="ko-KR" sz="1100" dirty="0" smtClean="0">
                <a:latin typeface="Corbel" pitchFamily="34" charset="0"/>
              </a:rPr>
              <a:t>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715670" y="5211198"/>
            <a:ext cx="1104802" cy="4680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latin typeface="Corbel" pitchFamily="34" charset="0"/>
              </a:rPr>
              <a:t>(1950, &lt;0, 22&gt;)</a:t>
            </a:r>
          </a:p>
        </p:txBody>
      </p:sp>
      <p:cxnSp>
        <p:nvCxnSpPr>
          <p:cNvPr id="118" name="직선 화살표 연결선 117"/>
          <p:cNvCxnSpPr>
            <a:stCxn id="104" idx="3"/>
            <a:endCxn id="116" idx="1"/>
          </p:cNvCxnSpPr>
          <p:nvPr/>
        </p:nvCxnSpPr>
        <p:spPr>
          <a:xfrm>
            <a:off x="7524328" y="4365104"/>
            <a:ext cx="183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9" name="직선 화살표 연결선 118"/>
          <p:cNvCxnSpPr>
            <a:stCxn id="105" idx="3"/>
            <a:endCxn id="117" idx="1"/>
          </p:cNvCxnSpPr>
          <p:nvPr/>
        </p:nvCxnSpPr>
        <p:spPr>
          <a:xfrm>
            <a:off x="7524328" y="5445224"/>
            <a:ext cx="1913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0" name="TextBox 119"/>
          <p:cNvSpPr txBox="1"/>
          <p:nvPr/>
        </p:nvSpPr>
        <p:spPr>
          <a:xfrm>
            <a:off x="7223955" y="309044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reduce</a:t>
            </a:r>
            <a:endParaRPr lang="ko-KR" altLang="en-US" sz="1600" b="1" dirty="0">
              <a:latin typeface="Corbel" pitchFamily="34" charset="0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321174" y="4005202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(1949, 111)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305258" y="5112346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(1949, 78)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305258" y="5503869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(1950,-11)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305258" y="4433184"/>
            <a:ext cx="784076" cy="3424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(1950, 22)</a:t>
            </a:r>
          </a:p>
          <a:p>
            <a:pPr algn="ctr"/>
            <a:r>
              <a:rPr lang="en-US" altLang="ko-KR" sz="1100" dirty="0" smtClean="0">
                <a:latin typeface="Corbel" pitchFamily="34" charset="0"/>
              </a:rPr>
              <a:t>(1950, 0)</a:t>
            </a:r>
            <a:endParaRPr lang="en-US" altLang="ko-KR" sz="1100" dirty="0">
              <a:latin typeface="Corbel" pitchFamily="34" charset="0"/>
            </a:endParaRPr>
          </a:p>
        </p:txBody>
      </p:sp>
      <p:cxnSp>
        <p:nvCxnSpPr>
          <p:cNvPr id="125" name="직선 화살표 연결선 124"/>
          <p:cNvCxnSpPr>
            <a:stCxn id="121" idx="3"/>
            <a:endCxn id="126" idx="1"/>
          </p:cNvCxnSpPr>
          <p:nvPr/>
        </p:nvCxnSpPr>
        <p:spPr>
          <a:xfrm>
            <a:off x="5105250" y="4155900"/>
            <a:ext cx="173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5278987" y="4005202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(1949, 111)</a:t>
            </a:r>
            <a:endParaRPr lang="en-US" altLang="ko-KR" sz="1100" i="1" dirty="0">
              <a:latin typeface="Corbel" pitchFamily="34" charset="0"/>
            </a:endParaRPr>
          </a:p>
        </p:txBody>
      </p:sp>
      <p:cxnSp>
        <p:nvCxnSpPr>
          <p:cNvPr id="127" name="직선 화살표 연결선 126"/>
          <p:cNvCxnSpPr>
            <a:stCxn id="124" idx="3"/>
            <a:endCxn id="130" idx="1"/>
          </p:cNvCxnSpPr>
          <p:nvPr/>
        </p:nvCxnSpPr>
        <p:spPr>
          <a:xfrm>
            <a:off x="5089334" y="4604386"/>
            <a:ext cx="173737" cy="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28" name="직선 화살표 연결선 127"/>
          <p:cNvCxnSpPr>
            <a:stCxn id="122" idx="3"/>
            <a:endCxn id="131" idx="1"/>
          </p:cNvCxnSpPr>
          <p:nvPr/>
        </p:nvCxnSpPr>
        <p:spPr>
          <a:xfrm>
            <a:off x="5089334" y="5263044"/>
            <a:ext cx="189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29" name="직선 화살표 연결선 128"/>
          <p:cNvCxnSpPr>
            <a:stCxn id="123" idx="3"/>
            <a:endCxn id="132" idx="1"/>
          </p:cNvCxnSpPr>
          <p:nvPr/>
        </p:nvCxnSpPr>
        <p:spPr>
          <a:xfrm>
            <a:off x="5089334" y="5654567"/>
            <a:ext cx="173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5263071" y="4433748"/>
            <a:ext cx="784076" cy="3424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(1950, 0)</a:t>
            </a:r>
          </a:p>
          <a:p>
            <a:pPr algn="ctr"/>
            <a:r>
              <a:rPr lang="en-US" altLang="ko-KR" sz="1100" dirty="0" smtClean="0">
                <a:latin typeface="Corbel" pitchFamily="34" charset="0"/>
              </a:rPr>
              <a:t>(1950, 22)</a:t>
            </a:r>
            <a:endParaRPr lang="en-US" altLang="ko-KR" sz="1100" dirty="0">
              <a:latin typeface="Corbel" pitchFamily="34" charset="0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5278987" y="5112346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(1949, 78)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263071" y="5503869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(1950,-11)</a:t>
            </a:r>
            <a:endParaRPr lang="en-US" altLang="ko-KR" sz="1100" i="1" dirty="0">
              <a:latin typeface="Corbel" pitchFamily="34" charset="0"/>
            </a:endParaRPr>
          </a:p>
        </p:txBody>
      </p:sp>
      <p:cxnSp>
        <p:nvCxnSpPr>
          <p:cNvPr id="133" name="직선 화살표 연결선 132"/>
          <p:cNvCxnSpPr>
            <a:stCxn id="130" idx="3"/>
            <a:endCxn id="105" idx="1"/>
          </p:cNvCxnSpPr>
          <p:nvPr/>
        </p:nvCxnSpPr>
        <p:spPr>
          <a:xfrm>
            <a:off x="6047147" y="4604950"/>
            <a:ext cx="180376" cy="84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34" name="직선 화살표 연결선 133"/>
          <p:cNvCxnSpPr>
            <a:stCxn id="131" idx="3"/>
            <a:endCxn id="104" idx="1"/>
          </p:cNvCxnSpPr>
          <p:nvPr/>
        </p:nvCxnSpPr>
        <p:spPr>
          <a:xfrm flipV="1">
            <a:off x="6063063" y="4365104"/>
            <a:ext cx="236468" cy="89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35" name="직선 화살표 연결선 134"/>
          <p:cNvCxnSpPr>
            <a:stCxn id="126" idx="3"/>
            <a:endCxn id="104" idx="1"/>
          </p:cNvCxnSpPr>
          <p:nvPr/>
        </p:nvCxnSpPr>
        <p:spPr>
          <a:xfrm>
            <a:off x="6063063" y="4155900"/>
            <a:ext cx="236468" cy="209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36" name="직선 화살표 연결선 135"/>
          <p:cNvCxnSpPr>
            <a:stCxn id="132" idx="3"/>
            <a:endCxn id="105" idx="1"/>
          </p:cNvCxnSpPr>
          <p:nvPr/>
        </p:nvCxnSpPr>
        <p:spPr>
          <a:xfrm flipV="1">
            <a:off x="6047147" y="5445224"/>
            <a:ext cx="180376" cy="209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37" name="오른쪽 대괄호 136"/>
          <p:cNvSpPr/>
          <p:nvPr/>
        </p:nvSpPr>
        <p:spPr>
          <a:xfrm rot="16200000">
            <a:off x="4365812" y="2119046"/>
            <a:ext cx="459299" cy="317167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오른쪽 대괄호 137"/>
          <p:cNvSpPr/>
          <p:nvPr/>
        </p:nvSpPr>
        <p:spPr>
          <a:xfrm rot="16200000">
            <a:off x="7297528" y="2411586"/>
            <a:ext cx="459299" cy="258658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263071" y="4433748"/>
            <a:ext cx="784076" cy="3424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(1950, 22)</a:t>
            </a:r>
            <a:endParaRPr lang="en-US" altLang="ko-KR" sz="1100" dirty="0">
              <a:latin typeface="Corbel" pitchFamily="34" charset="0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6227522" y="5076934"/>
            <a:ext cx="1296805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(1950, &lt;22, -11&gt;)</a:t>
            </a:r>
            <a:endParaRPr lang="en-US" altLang="ko-KR" sz="1100" i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1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/>
      <p:bldP spid="139" grpId="0" animBg="1"/>
      <p:bldP spid="1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Refinements</a:t>
            </a:r>
            <a:br>
              <a:rPr lang="en-US" altLang="ko-KR" sz="2200" dirty="0" smtClean="0"/>
            </a:br>
            <a:r>
              <a:rPr lang="en-US" altLang="ko-KR" dirty="0" smtClean="0"/>
              <a:t>Skipping Bad Records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Ignore certain records that make tasks crash due to </a:t>
            </a:r>
            <a:r>
              <a:rPr lang="en-US" altLang="ko-KR" dirty="0" smtClean="0"/>
              <a:t>bugs</a:t>
            </a:r>
            <a:endParaRPr lang="en-US" altLang="ko-KR" dirty="0"/>
          </a:p>
          <a:p>
            <a:r>
              <a:rPr lang="en-US" altLang="ko-KR" dirty="0" smtClean="0"/>
              <a:t>Install </a:t>
            </a:r>
            <a:r>
              <a:rPr lang="en-US" altLang="ko-KR" dirty="0"/>
              <a:t>a </a:t>
            </a:r>
            <a:r>
              <a:rPr lang="en-US" altLang="ko-KR" i="1" dirty="0"/>
              <a:t>signal handler</a:t>
            </a:r>
            <a:r>
              <a:rPr lang="en-US" altLang="ko-KR" dirty="0"/>
              <a:t> to catch segmentation violations and bus </a:t>
            </a:r>
            <a:r>
              <a:rPr lang="en-US" altLang="ko-KR" dirty="0" smtClean="0"/>
              <a:t>errors</a:t>
            </a:r>
            <a:endParaRPr lang="en-US" altLang="ko-KR" dirty="0"/>
          </a:p>
          <a:p>
            <a:pPr lvl="1"/>
            <a:r>
              <a:rPr lang="en-US" altLang="ko-KR" dirty="0"/>
              <a:t>If user code generates a signal, the handler sends a “last gasp” packet to master</a:t>
            </a:r>
          </a:p>
          <a:p>
            <a:pPr lvl="1"/>
            <a:r>
              <a:rPr lang="en-US" altLang="ko-KR" dirty="0"/>
              <a:t>The master indicates that the record should be skipped when it is re-executed</a:t>
            </a:r>
          </a:p>
        </p:txBody>
      </p:sp>
    </p:spTree>
    <p:extLst>
      <p:ext uri="{BB962C8B-B14F-4D97-AF65-F5344CB8AC3E}">
        <p14:creationId xmlns:p14="http://schemas.microsoft.com/office/powerpoint/2010/main" val="26718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Programming model</a:t>
            </a:r>
          </a:p>
          <a:p>
            <a:r>
              <a:rPr lang="en-US" altLang="ko-KR" dirty="0" smtClean="0"/>
              <a:t>Implementation</a:t>
            </a:r>
          </a:p>
          <a:p>
            <a:r>
              <a:rPr lang="en-US" altLang="ko-KR" dirty="0" smtClean="0"/>
              <a:t>Refinements</a:t>
            </a:r>
          </a:p>
          <a:p>
            <a:r>
              <a:rPr lang="en-US" altLang="ko-KR" dirty="0" smtClean="0"/>
              <a:t>Performance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8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</a:t>
            </a:r>
            <a:r>
              <a:rPr lang="en-US" altLang="ko-KR" sz="2000" dirty="0" smtClean="0"/>
              <a:t>(1/2)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Sort program</a:t>
                </a:r>
              </a:p>
              <a:p>
                <a:pPr lvl="1"/>
                <a:r>
                  <a:rPr lang="en-US" altLang="ko-KR" dirty="0" smtClean="0"/>
                  <a:t>Sorts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100-byte records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i="1" dirty="0" smtClean="0"/>
                  <a:t>Map function </a:t>
                </a:r>
              </a:p>
              <a:p>
                <a:pPr lvl="2"/>
                <a:r>
                  <a:rPr lang="en-US" altLang="ko-KR" dirty="0" smtClean="0"/>
                  <a:t>Extracts a 10-byte sorting key from a text line</a:t>
                </a:r>
              </a:p>
              <a:p>
                <a:pPr lvl="2"/>
                <a:r>
                  <a:rPr lang="en-US" altLang="ko-KR" dirty="0" smtClean="0"/>
                  <a:t>Emits the key and the original text line as the intermediate key/value pair</a:t>
                </a:r>
              </a:p>
              <a:p>
                <a:pPr lvl="1"/>
                <a:endParaRPr lang="en-US" altLang="ko-KR" i="1" dirty="0" smtClean="0"/>
              </a:p>
              <a:p>
                <a:pPr lvl="1"/>
                <a:r>
                  <a:rPr lang="en-US" altLang="ko-KR" i="1" dirty="0" smtClean="0"/>
                  <a:t>Reduce function</a:t>
                </a:r>
              </a:p>
              <a:p>
                <a:pPr lvl="2"/>
                <a:r>
                  <a:rPr lang="en-US" altLang="ko-KR" dirty="0" smtClean="0"/>
                  <a:t>Built-in </a:t>
                </a:r>
                <a:r>
                  <a:rPr lang="en-US" altLang="ko-KR" i="1" dirty="0" smtClean="0"/>
                  <a:t>Identity</a:t>
                </a:r>
                <a:r>
                  <a:rPr lang="en-US" altLang="ko-KR" dirty="0" smtClean="0"/>
                  <a:t> function</a:t>
                </a:r>
              </a:p>
              <a:p>
                <a:pPr lvl="2"/>
                <a:r>
                  <a:rPr lang="en-US" altLang="ko-KR" dirty="0" smtClean="0"/>
                  <a:t>Output key/value pair is the unchanged </a:t>
                </a:r>
                <a:r>
                  <a:rPr lang="en-US" altLang="ko-KR" b="1" dirty="0" smtClean="0"/>
                  <a:t>intermediate key/value pair</a:t>
                </a:r>
              </a:p>
              <a:p>
                <a:pPr lvl="2"/>
                <a:endParaRPr lang="en-US" altLang="ko-KR" b="1" dirty="0"/>
              </a:p>
              <a:p>
                <a:pPr lvl="1"/>
                <a:r>
                  <a:rPr lang="en-US" altLang="ko-KR" dirty="0" smtClean="0"/>
                  <a:t>3 different methods of execution</a:t>
                </a:r>
              </a:p>
              <a:p>
                <a:pPr lvl="2"/>
                <a:r>
                  <a:rPr lang="en-US" altLang="ko-KR" dirty="0" smtClean="0"/>
                  <a:t>Normal execution</a:t>
                </a:r>
              </a:p>
              <a:p>
                <a:pPr lvl="2"/>
                <a:r>
                  <a:rPr lang="en-US" altLang="ko-KR" dirty="0" smtClean="0"/>
                  <a:t>No backup tasks</a:t>
                </a:r>
              </a:p>
              <a:p>
                <a:pPr lvl="2"/>
                <a:r>
                  <a:rPr lang="en-US" altLang="ko-KR" dirty="0" smtClean="0"/>
                  <a:t>200 tasks killed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0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2"/>
          <p:cNvSpPr txBox="1">
            <a:spLocks/>
          </p:cNvSpPr>
          <p:nvPr/>
        </p:nvSpPr>
        <p:spPr>
          <a:xfrm>
            <a:off x="179512" y="105273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0072" y="1992736"/>
            <a:ext cx="352839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/>
          <p:cNvSpPr/>
          <p:nvPr/>
        </p:nvSpPr>
        <p:spPr>
          <a:xfrm rot="5400000">
            <a:off x="6876256" y="48520"/>
            <a:ext cx="216024" cy="3528392"/>
          </a:xfrm>
          <a:prstGeom prst="leftBrace">
            <a:avLst>
              <a:gd name="adj1" fmla="val 8333"/>
              <a:gd name="adj2" fmla="val 49712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64288" y="1488680"/>
            <a:ext cx="1816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100-byte : value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195922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latin typeface="Corbel" pitchFamily="34" charset="0"/>
              </a:rPr>
              <a:t>input</a:t>
            </a:r>
            <a:endParaRPr lang="ko-KR" altLang="en-US" sz="1400" b="1" dirty="0">
              <a:latin typeface="Corbel" pitchFamily="34" charset="0"/>
            </a:endParaRPr>
          </a:p>
        </p:txBody>
      </p:sp>
      <p:sp>
        <p:nvSpPr>
          <p:cNvPr id="10" name="왼쪽 중괄호 9"/>
          <p:cNvSpPr/>
          <p:nvPr/>
        </p:nvSpPr>
        <p:spPr>
          <a:xfrm rot="16200000" flipV="1">
            <a:off x="5364089" y="2122984"/>
            <a:ext cx="216023" cy="504056"/>
          </a:xfrm>
          <a:prstGeom prst="leftBrace">
            <a:avLst>
              <a:gd name="adj1" fmla="val 8333"/>
              <a:gd name="adj2" fmla="val 49712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52120" y="2329135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10-byte : key</a:t>
            </a:r>
            <a:endParaRPr lang="ko-KR" altLang="en-US" sz="14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</a:t>
            </a:r>
            <a:r>
              <a:rPr lang="en-US" altLang="ko-KR" sz="2000" dirty="0" smtClean="0"/>
              <a:t>(2/2)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1450" y="1124744"/>
            <a:ext cx="8801100" cy="5075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5" name="직선 연결선 4"/>
          <p:cNvCxnSpPr/>
          <p:nvPr/>
        </p:nvCxnSpPr>
        <p:spPr>
          <a:xfrm>
            <a:off x="1331640" y="2204864"/>
            <a:ext cx="0" cy="32403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43608" y="3726192"/>
            <a:ext cx="0" cy="28803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타원형 설명선 11"/>
          <p:cNvSpPr/>
          <p:nvPr/>
        </p:nvSpPr>
        <p:spPr>
          <a:xfrm>
            <a:off x="5220072" y="4653136"/>
            <a:ext cx="1224136" cy="432048"/>
          </a:xfrm>
          <a:prstGeom prst="wedgeEllipseCallout">
            <a:avLst>
              <a:gd name="adj1" fmla="val -26147"/>
              <a:gd name="adj2" fmla="val 90965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Long tail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23" name="타원형 설명선 22"/>
          <p:cNvSpPr/>
          <p:nvPr/>
        </p:nvSpPr>
        <p:spPr>
          <a:xfrm>
            <a:off x="7308304" y="2780928"/>
            <a:ext cx="1728192" cy="432048"/>
          </a:xfrm>
          <a:prstGeom prst="wedgeEllipseCallout">
            <a:avLst>
              <a:gd name="adj1" fmla="val -42557"/>
              <a:gd name="adj2" fmla="val -12007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Worker death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52320" y="6165304"/>
            <a:ext cx="1008112" cy="3140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933 seconds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283968" y="6165304"/>
            <a:ext cx="1152128" cy="3140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1283 seconds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75656" y="6165304"/>
            <a:ext cx="1008112" cy="3140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891 seconds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3707904" y="2564904"/>
            <a:ext cx="5040560" cy="1449320"/>
          </a:xfrm>
          <a:prstGeom prst="wedgeRoundRectCallout">
            <a:avLst>
              <a:gd name="adj1" fmla="val -60453"/>
              <a:gd name="adj2" fmla="val 15117"/>
              <a:gd name="adj3" fmla="val 16667"/>
            </a:avLst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Corbel" pitchFamily="34" charset="0"/>
              </a:rPr>
              <a:t>Input rate &gt; shuffle rate &gt; output </a:t>
            </a:r>
            <a:r>
              <a:rPr lang="en-US" altLang="ko-KR" sz="2000" dirty="0" smtClean="0">
                <a:latin typeface="Corbel" pitchFamily="34" charset="0"/>
              </a:rPr>
              <a:t>rate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30" name="오른쪽 대괄호 29"/>
          <p:cNvSpPr/>
          <p:nvPr/>
        </p:nvSpPr>
        <p:spPr>
          <a:xfrm rot="16200000">
            <a:off x="5449335" y="1858063"/>
            <a:ext cx="108013" cy="2457797"/>
          </a:xfrm>
          <a:prstGeom prst="rightBracket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대괄호 30"/>
          <p:cNvSpPr/>
          <p:nvPr/>
        </p:nvSpPr>
        <p:spPr>
          <a:xfrm rot="5400000">
            <a:off x="6783863" y="2184479"/>
            <a:ext cx="108015" cy="2669059"/>
          </a:xfrm>
          <a:prstGeom prst="rightBracket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401294" y="271995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Locality optimization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32140" y="3587692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rbel" pitchFamily="34" charset="0"/>
              </a:rPr>
              <a:t>Write two copies</a:t>
            </a:r>
          </a:p>
        </p:txBody>
      </p:sp>
    </p:spTree>
    <p:extLst>
      <p:ext uri="{BB962C8B-B14F-4D97-AF65-F5344CB8AC3E}">
        <p14:creationId xmlns:p14="http://schemas.microsoft.com/office/powerpoint/2010/main" val="26799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5" grpId="0" animBg="1"/>
      <p:bldP spid="26" grpId="0" animBg="1"/>
      <p:bldP spid="27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/>
      <p:bldP spid="32" grpId="1"/>
      <p:bldP spid="33" grpId="0"/>
      <p:bldP spid="3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U!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Any question?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r>
              <a:rPr lang="en-US" altLang="ko-KR" sz="2000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should process </a:t>
            </a:r>
            <a:r>
              <a:rPr lang="en-US" altLang="ko-KR" b="1" dirty="0" smtClean="0"/>
              <a:t>large amounts of raw data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4" name="내용 개체 틀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60436"/>
            <a:ext cx="513701" cy="66492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2" b="23308"/>
          <a:stretch/>
        </p:blipFill>
        <p:spPr bwMode="auto">
          <a:xfrm>
            <a:off x="1403648" y="3782915"/>
            <a:ext cx="1368152" cy="48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내용 개체 틀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06" y="2880516"/>
            <a:ext cx="513701" cy="664920"/>
          </a:xfrm>
          <a:prstGeom prst="rect">
            <a:avLst/>
          </a:prstGeom>
        </p:spPr>
      </p:pic>
      <p:pic>
        <p:nvPicPr>
          <p:cNvPr id="7" name="내용 개체 틀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664492"/>
            <a:ext cx="513701" cy="6649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36" y="4409532"/>
            <a:ext cx="846640" cy="864096"/>
          </a:xfrm>
          <a:prstGeom prst="rect">
            <a:avLst/>
          </a:prstGeom>
        </p:spPr>
      </p:pic>
      <p:pic>
        <p:nvPicPr>
          <p:cNvPr id="9" name="내용 개체 틀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09" y="1967826"/>
            <a:ext cx="513701" cy="664920"/>
          </a:xfrm>
          <a:prstGeom prst="rect">
            <a:avLst/>
          </a:prstGeom>
        </p:spPr>
      </p:pic>
      <p:pic>
        <p:nvPicPr>
          <p:cNvPr id="10" name="내용 개체 틀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5" y="2664492"/>
            <a:ext cx="513701" cy="664920"/>
          </a:xfrm>
          <a:prstGeom prst="rect">
            <a:avLst/>
          </a:prstGeom>
        </p:spPr>
      </p:pic>
      <p:pic>
        <p:nvPicPr>
          <p:cNvPr id="11" name="내용 개체 틀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98" y="1889252"/>
            <a:ext cx="513701" cy="664920"/>
          </a:xfrm>
          <a:prstGeom prst="rect">
            <a:avLst/>
          </a:prstGeom>
        </p:spPr>
      </p:pic>
      <p:pic>
        <p:nvPicPr>
          <p:cNvPr id="12" name="내용 개체 틀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97" y="2999255"/>
            <a:ext cx="513701" cy="664920"/>
          </a:xfrm>
          <a:prstGeom prst="rect">
            <a:avLst/>
          </a:prstGeom>
        </p:spPr>
      </p:pic>
      <p:pic>
        <p:nvPicPr>
          <p:cNvPr id="13" name="내용 개체 틀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105276"/>
            <a:ext cx="513701" cy="664920"/>
          </a:xfrm>
          <a:prstGeom prst="rect">
            <a:avLst/>
          </a:prstGeom>
        </p:spPr>
      </p:pic>
      <p:pic>
        <p:nvPicPr>
          <p:cNvPr id="14" name="내용 개체 틀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5" y="1772816"/>
            <a:ext cx="513701" cy="664920"/>
          </a:xfrm>
          <a:prstGeom prst="rect">
            <a:avLst/>
          </a:prstGeom>
        </p:spPr>
      </p:pic>
      <p:pic>
        <p:nvPicPr>
          <p:cNvPr id="15" name="내용 개체 틀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10" y="2996952"/>
            <a:ext cx="513701" cy="664920"/>
          </a:xfrm>
          <a:prstGeom prst="rect">
            <a:avLst/>
          </a:prstGeom>
        </p:spPr>
      </p:pic>
      <p:pic>
        <p:nvPicPr>
          <p:cNvPr id="16" name="내용 개체 틀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3" y="3481856"/>
            <a:ext cx="513701" cy="664920"/>
          </a:xfrm>
          <a:prstGeom prst="rect">
            <a:avLst/>
          </a:prstGeom>
        </p:spPr>
      </p:pic>
      <p:pic>
        <p:nvPicPr>
          <p:cNvPr id="17" name="내용 개체 틀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71" y="3712635"/>
            <a:ext cx="513701" cy="66492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3" y="4553548"/>
            <a:ext cx="846640" cy="86409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80" y="4625556"/>
            <a:ext cx="846640" cy="86409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36" y="5705676"/>
            <a:ext cx="846640" cy="8640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28" y="5705676"/>
            <a:ext cx="846640" cy="86409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49" y="5075366"/>
            <a:ext cx="212251" cy="352573"/>
          </a:xfrm>
          <a:prstGeom prst="rect">
            <a:avLst/>
          </a:prstGeom>
        </p:spPr>
      </p:pic>
      <p:sp>
        <p:nvSpPr>
          <p:cNvPr id="23" name="모서리가 둥근 사각형 설명선 22"/>
          <p:cNvSpPr/>
          <p:nvPr/>
        </p:nvSpPr>
        <p:spPr>
          <a:xfrm>
            <a:off x="4788024" y="2435156"/>
            <a:ext cx="3888432" cy="1362075"/>
          </a:xfrm>
          <a:prstGeom prst="wedgeRoundRectCallout">
            <a:avLst>
              <a:gd name="adj1" fmla="val -57986"/>
              <a:gd name="adj2" fmla="val 112884"/>
              <a:gd name="adj3" fmla="val 16667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altLang="ko-KR" sz="2000" b="1" dirty="0" smtClean="0">
                <a:latin typeface="Corbel" pitchFamily="34" charset="0"/>
              </a:rPr>
              <a:t>Issues;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atin typeface="Corbel" pitchFamily="34" charset="0"/>
              </a:rPr>
              <a:t>Parallelization the computation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atin typeface="Corbel" pitchFamily="34" charset="0"/>
              </a:rPr>
              <a:t>Distribution the data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atin typeface="Corbel" pitchFamily="34" charset="0"/>
              </a:rPr>
              <a:t>Handle failures</a:t>
            </a:r>
          </a:p>
        </p:txBody>
      </p:sp>
    </p:spTree>
    <p:extLst>
      <p:ext uri="{BB962C8B-B14F-4D97-AF65-F5344CB8AC3E}">
        <p14:creationId xmlns:p14="http://schemas.microsoft.com/office/powerpoint/2010/main" val="33224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r>
              <a:rPr lang="en-US" altLang="ko-KR" sz="2000" dirty="0" smtClean="0"/>
              <a:t>(2/3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i="1" dirty="0" smtClean="0"/>
              <a:t>Map function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processes a key/value pairs to </a:t>
            </a:r>
            <a:r>
              <a:rPr lang="en-US" altLang="ko-KR" b="1" dirty="0" smtClean="0"/>
              <a:t>generate</a:t>
            </a:r>
            <a:r>
              <a:rPr lang="en-US" altLang="ko-KR" dirty="0" smtClean="0"/>
              <a:t> a set of intermediate key/value pairs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i="1" dirty="0" smtClean="0"/>
              <a:t>Reduce function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b="1" dirty="0" smtClean="0"/>
              <a:t>merges</a:t>
            </a:r>
            <a:r>
              <a:rPr lang="en-US" altLang="ko-KR" dirty="0" smtClean="0"/>
              <a:t> all intermediate values associated with the same intermediate key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21088" y="2049087"/>
            <a:ext cx="2205986" cy="1595937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Parallelization</a:t>
            </a:r>
          </a:p>
          <a:p>
            <a:pPr algn="ctr"/>
            <a:r>
              <a:rPr lang="en-US" altLang="ko-KR" dirty="0" smtClean="0">
                <a:latin typeface="Corbel" pitchFamily="34" charset="0"/>
              </a:rPr>
              <a:t>Fault-tolerance</a:t>
            </a:r>
          </a:p>
          <a:p>
            <a:pPr algn="ctr"/>
            <a:r>
              <a:rPr lang="en-US" altLang="ko-KR" dirty="0" smtClean="0">
                <a:latin typeface="Corbel" pitchFamily="34" charset="0"/>
              </a:rPr>
              <a:t>Data distribution</a:t>
            </a:r>
          </a:p>
          <a:p>
            <a:pPr algn="ctr"/>
            <a:r>
              <a:rPr lang="en-US" altLang="ko-KR" dirty="0" smtClean="0">
                <a:latin typeface="Corbel" pitchFamily="34" charset="0"/>
              </a:rPr>
              <a:t>Load balancing</a:t>
            </a:r>
          </a:p>
          <a:p>
            <a:pPr algn="ctr"/>
            <a:r>
              <a:rPr lang="en-US" altLang="ko-KR" dirty="0" smtClean="0">
                <a:latin typeface="Corbel" pitchFamily="34" charset="0"/>
              </a:rPr>
              <a:t>……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08" y="1643607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Corbel" pitchFamily="34" charset="0"/>
              </a:rPr>
              <a:t>Library</a:t>
            </a:r>
            <a:endParaRPr lang="ko-KR" altLang="en-US" sz="2000" b="1" dirty="0">
              <a:latin typeface="Corbel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174326" y="2043717"/>
            <a:ext cx="2205986" cy="1595937"/>
            <a:chOff x="5174326" y="2043717"/>
            <a:chExt cx="2205986" cy="1595937"/>
          </a:xfrm>
        </p:grpSpPr>
        <p:pic>
          <p:nvPicPr>
            <p:cNvPr id="4" name="내용 개체 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079" y="2348880"/>
              <a:ext cx="662689" cy="883586"/>
            </a:xfrm>
            <a:prstGeom prst="rect">
              <a:avLst/>
            </a:prstGeom>
          </p:spPr>
        </p:pic>
        <p:pic>
          <p:nvPicPr>
            <p:cNvPr id="5" name="내용 개체 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207" y="2348880"/>
              <a:ext cx="662689" cy="88358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353601" y="3307036"/>
              <a:ext cx="753645" cy="292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orbel" pitchFamily="34" charset="0"/>
                </a:rPr>
                <a:t>map</a:t>
              </a:r>
              <a:endParaRPr lang="ko-KR" altLang="en-US" sz="1400" dirty="0">
                <a:latin typeface="Corbe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5729" y="3307036"/>
              <a:ext cx="753645" cy="292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orbel" pitchFamily="34" charset="0"/>
                </a:rPr>
                <a:t>reduce</a:t>
              </a:r>
              <a:endParaRPr lang="ko-KR" altLang="en-US" sz="1400" dirty="0">
                <a:latin typeface="Corbel" pitchFamily="34" charset="0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174326" y="2043717"/>
              <a:ext cx="2205986" cy="159593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latin typeface="Corbel" pitchFamily="34" charset="0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43607"/>
            <a:ext cx="474677" cy="4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r>
              <a:rPr lang="en-US" altLang="ko-KR" sz="2000" dirty="0" smtClean="0"/>
              <a:t>(3/3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 has been used across a wide range of domains within Google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0" y="1844824"/>
            <a:ext cx="1104900" cy="1171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039" y="1988840"/>
            <a:ext cx="1623145" cy="12952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0" y="4122114"/>
            <a:ext cx="1504759" cy="6091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67796"/>
            <a:ext cx="2048161" cy="438211"/>
          </a:xfrm>
          <a:prstGeom prst="rect">
            <a:avLst/>
          </a:prstGeom>
        </p:spPr>
      </p:pic>
      <p:sp>
        <p:nvSpPr>
          <p:cNvPr id="9" name="타원형 설명선 8"/>
          <p:cNvSpPr/>
          <p:nvPr/>
        </p:nvSpPr>
        <p:spPr>
          <a:xfrm>
            <a:off x="1763688" y="2370613"/>
            <a:ext cx="2448272" cy="1058387"/>
          </a:xfrm>
          <a:prstGeom prst="wedgeEllipseCallout">
            <a:avLst>
              <a:gd name="adj1" fmla="val -57911"/>
              <a:gd name="adj2" fmla="val -68092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large-scale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b="1" dirty="0" smtClean="0">
                <a:latin typeface="Corbel" pitchFamily="34" charset="0"/>
              </a:rPr>
              <a:t>machine learning</a:t>
            </a:r>
            <a:endParaRPr lang="ko-KR" altLang="en-US" sz="1600" b="1" dirty="0">
              <a:latin typeface="Corbel" pitchFamily="34" charset="0"/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6228184" y="2370613"/>
            <a:ext cx="2664296" cy="1058387"/>
          </a:xfrm>
          <a:prstGeom prst="wedgeEllipseCallout">
            <a:avLst>
              <a:gd name="adj1" fmla="val -41609"/>
              <a:gd name="adj2" fmla="val -63772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large-scale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b="1" dirty="0" smtClean="0">
                <a:latin typeface="Corbel" pitchFamily="34" charset="0"/>
              </a:rPr>
              <a:t>graph</a:t>
            </a:r>
            <a:r>
              <a:rPr lang="ko-KR" altLang="en-US" sz="1600" b="1" dirty="0" smtClean="0">
                <a:latin typeface="Corbel" pitchFamily="34" charset="0"/>
              </a:rPr>
              <a:t> </a:t>
            </a:r>
            <a:r>
              <a:rPr lang="en-US" altLang="ko-KR" sz="1600" b="1" dirty="0" smtClean="0">
                <a:latin typeface="Corbel" pitchFamily="34" charset="0"/>
              </a:rPr>
              <a:t>computation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0" y="4731307"/>
            <a:ext cx="1818855" cy="785925"/>
          </a:xfrm>
          <a:prstGeom prst="rect">
            <a:avLst/>
          </a:prstGeom>
        </p:spPr>
      </p:pic>
      <p:sp>
        <p:nvSpPr>
          <p:cNvPr id="12" name="타원형 설명선 11"/>
          <p:cNvSpPr/>
          <p:nvPr/>
        </p:nvSpPr>
        <p:spPr>
          <a:xfrm>
            <a:off x="2555776" y="4483794"/>
            <a:ext cx="1870531" cy="880793"/>
          </a:xfrm>
          <a:prstGeom prst="wedgeEllipseCallout">
            <a:avLst>
              <a:gd name="adj1" fmla="val -69521"/>
              <a:gd name="adj2" fmla="val -13589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clustering</a:t>
            </a:r>
            <a:endParaRPr lang="ko-KR" altLang="en-US" sz="1600" b="1" dirty="0">
              <a:latin typeface="Corbel" pitchFamily="34" charset="0"/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5580112" y="4985257"/>
            <a:ext cx="3096344" cy="1180047"/>
          </a:xfrm>
          <a:prstGeom prst="wedgeEllipseCallout">
            <a:avLst>
              <a:gd name="adj1" fmla="val -34918"/>
              <a:gd name="adj2" fmla="val -83410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Extraction of data</a:t>
            </a:r>
            <a:r>
              <a:rPr lang="en-US" altLang="ko-KR" sz="1600" dirty="0" smtClean="0">
                <a:latin typeface="Corbel" pitchFamily="34" charset="0"/>
              </a:rPr>
              <a:t> used to produce reports </a:t>
            </a:r>
            <a:endParaRPr lang="ko-KR" altLang="en-US" sz="16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Programming model</a:t>
            </a:r>
          </a:p>
          <a:p>
            <a:r>
              <a:rPr lang="en-US" altLang="ko-KR" dirty="0" smtClean="0"/>
              <a:t>Implementation</a:t>
            </a:r>
          </a:p>
          <a:p>
            <a:r>
              <a:rPr lang="en-US" altLang="ko-KR" dirty="0" smtClean="0"/>
              <a:t>Refinements</a:t>
            </a:r>
          </a:p>
          <a:p>
            <a:r>
              <a:rPr lang="en-US" altLang="ko-KR" dirty="0" smtClean="0"/>
              <a:t>Performance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8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Programming model </a:t>
            </a:r>
            <a:r>
              <a:rPr lang="en-US" altLang="ko-KR" sz="2000" dirty="0" smtClean="0"/>
              <a:t>(1/2)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771581"/>
            <a:ext cx="8801100" cy="4029213"/>
          </a:xfrm>
        </p:spPr>
      </p:pic>
    </p:spTree>
    <p:extLst>
      <p:ext uri="{BB962C8B-B14F-4D97-AF65-F5344CB8AC3E}">
        <p14:creationId xmlns:p14="http://schemas.microsoft.com/office/powerpoint/2010/main" val="26499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Programming model (2/2)</a:t>
            </a:r>
            <a:br>
              <a:rPr lang="en-US" altLang="ko-KR" sz="2200" dirty="0" smtClean="0"/>
            </a:br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 </a:t>
            </a:r>
            <a:r>
              <a:rPr lang="en-US" altLang="ko-KR" dirty="0"/>
              <a:t>the maximum global temperature recorded in each </a:t>
            </a:r>
            <a:r>
              <a:rPr lang="en-US" altLang="ko-KR" dirty="0" smtClean="0"/>
              <a:t>year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5546" y="1711441"/>
            <a:ext cx="2772308" cy="1429527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The raw NCDC Data</a:t>
            </a:r>
          </a:p>
          <a:p>
            <a:endParaRPr lang="en-US" altLang="ko-KR" sz="1400" b="1" u="sng" dirty="0" smtClean="0">
              <a:latin typeface="Corbel" pitchFamily="34" charset="0"/>
            </a:endParaRPr>
          </a:p>
          <a:p>
            <a:r>
              <a:rPr lang="en-US" altLang="ko-KR" sz="1200" b="1" dirty="0" smtClean="0">
                <a:latin typeface="Corbel" pitchFamily="34" charset="0"/>
              </a:rPr>
              <a:t>1950</a:t>
            </a:r>
            <a:r>
              <a:rPr lang="en-US" altLang="ko-KR" sz="1200" dirty="0" smtClean="0">
                <a:latin typeface="Corbel" pitchFamily="34" charset="0"/>
              </a:rPr>
              <a:t>051507004</a:t>
            </a:r>
            <a:r>
              <a:rPr lang="en-US" altLang="ko-KR" sz="1200" i="1" dirty="0">
                <a:latin typeface="Corbel" pitchFamily="34" charset="0"/>
              </a:rPr>
              <a:t>...</a:t>
            </a:r>
            <a:r>
              <a:rPr lang="en-US" altLang="ko-KR" sz="1200" dirty="0" smtClean="0">
                <a:latin typeface="Corbel" pitchFamily="34" charset="0"/>
              </a:rPr>
              <a:t>9999999N9</a:t>
            </a:r>
            <a:r>
              <a:rPr lang="en-US" altLang="ko-KR" sz="1200" b="1" dirty="0" smtClean="0">
                <a:latin typeface="Corbel" pitchFamily="34" charset="0"/>
              </a:rPr>
              <a:t>+0000</a:t>
            </a:r>
            <a:r>
              <a:rPr lang="en-US" altLang="ko-KR" sz="1200" dirty="0" smtClean="0">
                <a:latin typeface="Corbel" pitchFamily="34" charset="0"/>
              </a:rPr>
              <a:t>1+</a:t>
            </a:r>
            <a:endParaRPr lang="en-US" altLang="ko-KR" sz="1200" i="1" dirty="0" smtClean="0">
              <a:latin typeface="Corbel" pitchFamily="34" charset="0"/>
            </a:endParaRPr>
          </a:p>
          <a:p>
            <a:r>
              <a:rPr lang="en-US" altLang="ko-KR" sz="1200" b="1" dirty="0" smtClean="0">
                <a:latin typeface="Corbel" pitchFamily="34" charset="0"/>
              </a:rPr>
              <a:t>1949</a:t>
            </a:r>
            <a:r>
              <a:rPr lang="en-US" altLang="ko-KR" sz="1200" dirty="0" smtClean="0">
                <a:latin typeface="Corbel" pitchFamily="34" charset="0"/>
              </a:rPr>
              <a:t>032412004</a:t>
            </a:r>
            <a:r>
              <a:rPr lang="en-US" altLang="ko-KR" sz="1200" i="1" dirty="0">
                <a:latin typeface="Corbel" pitchFamily="34" charset="0"/>
              </a:rPr>
              <a:t>...</a:t>
            </a:r>
            <a:r>
              <a:rPr lang="en-US" altLang="ko-KR" sz="1200" dirty="0">
                <a:latin typeface="Corbel" pitchFamily="34" charset="0"/>
              </a:rPr>
              <a:t>0500001N9</a:t>
            </a:r>
            <a:r>
              <a:rPr lang="en-US" altLang="ko-KR" sz="1200" b="1" dirty="0">
                <a:latin typeface="Corbel" pitchFamily="34" charset="0"/>
              </a:rPr>
              <a:t>+0111</a:t>
            </a:r>
            <a:r>
              <a:rPr lang="en-US" altLang="ko-KR" sz="1200" dirty="0">
                <a:latin typeface="Corbel" pitchFamily="34" charset="0"/>
              </a:rPr>
              <a:t>1</a:t>
            </a:r>
            <a:r>
              <a:rPr lang="en-US" altLang="ko-KR" sz="1200" dirty="0" smtClean="0">
                <a:latin typeface="Corbel" pitchFamily="34" charset="0"/>
              </a:rPr>
              <a:t>+</a:t>
            </a:r>
            <a:endParaRPr lang="en-US" altLang="ko-KR" sz="1200" i="1" dirty="0">
              <a:latin typeface="Corbel" pitchFamily="34" charset="0"/>
            </a:endParaRPr>
          </a:p>
          <a:p>
            <a:r>
              <a:rPr lang="en-US" altLang="ko-KR" sz="1200" b="1" dirty="0" smtClean="0">
                <a:latin typeface="Corbel" pitchFamily="34" charset="0"/>
              </a:rPr>
              <a:t>1950</a:t>
            </a:r>
            <a:r>
              <a:rPr lang="en-US" altLang="ko-KR" sz="1200" dirty="0" smtClean="0">
                <a:latin typeface="Corbel" pitchFamily="34" charset="0"/>
              </a:rPr>
              <a:t>051512004</a:t>
            </a:r>
            <a:r>
              <a:rPr lang="en-US" altLang="ko-KR" sz="1200" i="1" dirty="0">
                <a:latin typeface="Corbel" pitchFamily="34" charset="0"/>
              </a:rPr>
              <a:t>...</a:t>
            </a:r>
            <a:r>
              <a:rPr lang="en-US" altLang="ko-KR" sz="1200" dirty="0">
                <a:latin typeface="Corbel" pitchFamily="34" charset="0"/>
              </a:rPr>
              <a:t>9999999N9</a:t>
            </a:r>
            <a:r>
              <a:rPr lang="en-US" altLang="ko-KR" sz="1200" b="1" dirty="0">
                <a:latin typeface="Corbel" pitchFamily="34" charset="0"/>
              </a:rPr>
              <a:t>+0022</a:t>
            </a:r>
            <a:r>
              <a:rPr lang="en-US" altLang="ko-KR" sz="1200" dirty="0">
                <a:latin typeface="Corbel" pitchFamily="34" charset="0"/>
              </a:rPr>
              <a:t>1</a:t>
            </a:r>
            <a:r>
              <a:rPr lang="en-US" altLang="ko-KR" sz="1200" dirty="0" smtClean="0">
                <a:latin typeface="Corbel" pitchFamily="34" charset="0"/>
              </a:rPr>
              <a:t>+</a:t>
            </a:r>
            <a:endParaRPr lang="en-US" altLang="ko-KR" sz="1200" i="1" dirty="0">
              <a:latin typeface="Corbel" pitchFamily="34" charset="0"/>
            </a:endParaRPr>
          </a:p>
          <a:p>
            <a:r>
              <a:rPr lang="en-US" altLang="ko-KR" sz="1200" b="1" dirty="0" smtClean="0">
                <a:latin typeface="Corbel" pitchFamily="34" charset="0"/>
              </a:rPr>
              <a:t>1950</a:t>
            </a:r>
            <a:r>
              <a:rPr lang="en-US" altLang="ko-KR" sz="1200" dirty="0" smtClean="0">
                <a:latin typeface="Corbel" pitchFamily="34" charset="0"/>
              </a:rPr>
              <a:t>051518004</a:t>
            </a:r>
            <a:r>
              <a:rPr lang="en-US" altLang="ko-KR" sz="1200" i="1" dirty="0">
                <a:latin typeface="Corbel" pitchFamily="34" charset="0"/>
              </a:rPr>
              <a:t>...</a:t>
            </a:r>
            <a:r>
              <a:rPr lang="en-US" altLang="ko-KR" sz="1200" dirty="0">
                <a:latin typeface="Corbel" pitchFamily="34" charset="0"/>
              </a:rPr>
              <a:t>9999999N9</a:t>
            </a:r>
            <a:r>
              <a:rPr lang="en-US" altLang="ko-KR" sz="1200" b="1" dirty="0">
                <a:latin typeface="Corbel" pitchFamily="34" charset="0"/>
              </a:rPr>
              <a:t>-00111</a:t>
            </a:r>
            <a:r>
              <a:rPr lang="en-US" altLang="ko-KR" sz="1200" dirty="0" smtClean="0">
                <a:latin typeface="Corbel" pitchFamily="34" charset="0"/>
              </a:rPr>
              <a:t>+</a:t>
            </a:r>
            <a:endParaRPr lang="en-US" altLang="ko-KR" sz="1200" i="1" dirty="0">
              <a:latin typeface="Corbel" pitchFamily="34" charset="0"/>
            </a:endParaRPr>
          </a:p>
          <a:p>
            <a:r>
              <a:rPr lang="en-US" altLang="ko-KR" sz="1200" b="1" dirty="0" smtClean="0">
                <a:latin typeface="Corbel" pitchFamily="34" charset="0"/>
              </a:rPr>
              <a:t>1949</a:t>
            </a:r>
            <a:r>
              <a:rPr lang="en-US" altLang="ko-KR" sz="1200" dirty="0" smtClean="0">
                <a:latin typeface="Corbel" pitchFamily="34" charset="0"/>
              </a:rPr>
              <a:t>032418004</a:t>
            </a:r>
            <a:r>
              <a:rPr lang="en-US" altLang="ko-KR" sz="1200" i="1" dirty="0">
                <a:latin typeface="Corbel" pitchFamily="34" charset="0"/>
              </a:rPr>
              <a:t>...</a:t>
            </a:r>
            <a:r>
              <a:rPr lang="en-US" altLang="ko-KR" sz="1200" dirty="0">
                <a:latin typeface="Corbel" pitchFamily="34" charset="0"/>
              </a:rPr>
              <a:t>0500001N9</a:t>
            </a:r>
            <a:r>
              <a:rPr lang="en-US" altLang="ko-KR" sz="1200" b="1" dirty="0">
                <a:latin typeface="Corbel" pitchFamily="34" charset="0"/>
              </a:rPr>
              <a:t>+00781</a:t>
            </a:r>
            <a:r>
              <a:rPr lang="en-US" altLang="ko-KR" sz="1200" dirty="0" smtClean="0">
                <a:latin typeface="Corbel" pitchFamily="34" charset="0"/>
              </a:rPr>
              <a:t>+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12" y="3983578"/>
            <a:ext cx="2656337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(0, 1950051507004</a:t>
            </a:r>
            <a:r>
              <a:rPr lang="en-US" altLang="ko-KR" sz="1100" i="1" dirty="0">
                <a:latin typeface="Corbel" pitchFamily="34" charset="0"/>
              </a:rPr>
              <a:t>...</a:t>
            </a:r>
            <a:r>
              <a:rPr lang="en-US" altLang="ko-KR" sz="1100" dirty="0">
                <a:latin typeface="Corbel" pitchFamily="34" charset="0"/>
              </a:rPr>
              <a:t>9999999N9+00001</a:t>
            </a:r>
            <a:r>
              <a:rPr lang="en-US" altLang="ko-KR" sz="1100" dirty="0" smtClean="0">
                <a:latin typeface="Corbel" pitchFamily="34" charset="0"/>
              </a:rPr>
              <a:t>+)</a:t>
            </a:r>
            <a:endParaRPr lang="en-US" altLang="ko-KR" sz="1100" i="1" dirty="0">
              <a:latin typeface="Corbel" pitchFamily="34" charset="0"/>
            </a:endParaRPr>
          </a:p>
          <a:p>
            <a:r>
              <a:rPr lang="en-US" altLang="ko-KR" sz="1100" dirty="0" smtClean="0">
                <a:latin typeface="Corbel" pitchFamily="34" charset="0"/>
              </a:rPr>
              <a:t>(1, 1949032412004</a:t>
            </a:r>
            <a:r>
              <a:rPr lang="en-US" altLang="ko-KR" sz="1100" i="1" dirty="0">
                <a:latin typeface="Corbel" pitchFamily="34" charset="0"/>
              </a:rPr>
              <a:t>...</a:t>
            </a:r>
            <a:r>
              <a:rPr lang="en-US" altLang="ko-KR" sz="1100" dirty="0">
                <a:latin typeface="Corbel" pitchFamily="34" charset="0"/>
              </a:rPr>
              <a:t>0500001N9+01111</a:t>
            </a:r>
            <a:r>
              <a:rPr lang="en-US" altLang="ko-KR" sz="1100" dirty="0" smtClean="0">
                <a:latin typeface="Corbel" pitchFamily="34" charset="0"/>
              </a:rPr>
              <a:t>+)</a:t>
            </a:r>
            <a:endParaRPr lang="en-US" altLang="ko-KR" sz="1100" i="1" dirty="0">
              <a:latin typeface="Corbel" pitchFamily="34" charset="0"/>
            </a:endParaRPr>
          </a:p>
          <a:p>
            <a:r>
              <a:rPr lang="en-US" altLang="ko-KR" sz="1100" dirty="0" smtClean="0">
                <a:latin typeface="Corbel" pitchFamily="34" charset="0"/>
              </a:rPr>
              <a:t>(2., 1950051512004</a:t>
            </a:r>
            <a:r>
              <a:rPr lang="en-US" altLang="ko-KR" sz="1100" i="1" dirty="0">
                <a:latin typeface="Corbel" pitchFamily="34" charset="0"/>
              </a:rPr>
              <a:t>...</a:t>
            </a:r>
            <a:r>
              <a:rPr lang="en-US" altLang="ko-KR" sz="1100" dirty="0">
                <a:latin typeface="Corbel" pitchFamily="34" charset="0"/>
              </a:rPr>
              <a:t>9999999N9+00221</a:t>
            </a:r>
            <a:r>
              <a:rPr lang="en-US" altLang="ko-KR" sz="1100" dirty="0" smtClean="0">
                <a:latin typeface="Corbel" pitchFamily="34" charset="0"/>
              </a:rPr>
              <a:t>+)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79512" y="5063698"/>
            <a:ext cx="2656337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(3, </a:t>
            </a:r>
            <a:r>
              <a:rPr lang="en-US" altLang="ko-KR" sz="1100" dirty="0">
                <a:latin typeface="Corbel" pitchFamily="34" charset="0"/>
              </a:rPr>
              <a:t>1950051518004</a:t>
            </a:r>
            <a:r>
              <a:rPr lang="en-US" altLang="ko-KR" sz="1100" i="1" dirty="0">
                <a:latin typeface="Corbel" pitchFamily="34" charset="0"/>
              </a:rPr>
              <a:t>...</a:t>
            </a:r>
            <a:r>
              <a:rPr lang="en-US" altLang="ko-KR" sz="1100" dirty="0">
                <a:latin typeface="Corbel" pitchFamily="34" charset="0"/>
              </a:rPr>
              <a:t>9999999N9-00111</a:t>
            </a:r>
            <a:r>
              <a:rPr lang="en-US" altLang="ko-KR" sz="1100" dirty="0" smtClean="0">
                <a:latin typeface="Corbel" pitchFamily="34" charset="0"/>
              </a:rPr>
              <a:t>+</a:t>
            </a:r>
            <a:r>
              <a:rPr lang="en-US" altLang="ko-KR" sz="1100" i="1" dirty="0" smtClean="0">
                <a:latin typeface="Corbel" pitchFamily="34" charset="0"/>
              </a:rPr>
              <a:t>)</a:t>
            </a:r>
            <a:endParaRPr lang="en-US" altLang="ko-KR" sz="1100" i="1" dirty="0">
              <a:latin typeface="Corbel" pitchFamily="34" charset="0"/>
            </a:endParaRPr>
          </a:p>
          <a:p>
            <a:r>
              <a:rPr lang="en-US" altLang="ko-KR" sz="1100" dirty="0" smtClean="0">
                <a:latin typeface="Corbel" pitchFamily="34" charset="0"/>
              </a:rPr>
              <a:t>(4, </a:t>
            </a:r>
            <a:r>
              <a:rPr lang="en-US" altLang="ko-KR" sz="1100" dirty="0">
                <a:latin typeface="Corbel" pitchFamily="34" charset="0"/>
              </a:rPr>
              <a:t>1949032418004</a:t>
            </a:r>
            <a:r>
              <a:rPr lang="en-US" altLang="ko-KR" sz="1100" i="1" dirty="0">
                <a:latin typeface="Corbel" pitchFamily="34" charset="0"/>
              </a:rPr>
              <a:t>...</a:t>
            </a:r>
            <a:r>
              <a:rPr lang="en-US" altLang="ko-KR" sz="1100" dirty="0">
                <a:latin typeface="Corbel" pitchFamily="34" charset="0"/>
              </a:rPr>
              <a:t>0500001N9+00781</a:t>
            </a:r>
            <a:r>
              <a:rPr lang="en-US" altLang="ko-KR" sz="1100" dirty="0" smtClean="0">
                <a:latin typeface="Corbel" pitchFamily="34" charset="0"/>
              </a:rPr>
              <a:t>+)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31840" y="3983578"/>
            <a:ext cx="864096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(1950, 0)</a:t>
            </a:r>
            <a:endParaRPr lang="en-US" altLang="ko-KR" sz="1100" i="1" dirty="0">
              <a:latin typeface="Corbel" pitchFamily="34" charset="0"/>
            </a:endParaRPr>
          </a:p>
          <a:p>
            <a:r>
              <a:rPr lang="en-US" altLang="ko-KR" sz="1100" dirty="0" smtClean="0">
                <a:latin typeface="Corbel" pitchFamily="34" charset="0"/>
              </a:rPr>
              <a:t>(1949, 111)</a:t>
            </a:r>
            <a:endParaRPr lang="en-US" altLang="ko-KR" sz="1100" i="1" dirty="0">
              <a:latin typeface="Corbel" pitchFamily="34" charset="0"/>
            </a:endParaRPr>
          </a:p>
          <a:p>
            <a:r>
              <a:rPr lang="en-US" altLang="ko-KR" sz="1100" dirty="0" smtClean="0">
                <a:latin typeface="Corbel" pitchFamily="34" charset="0"/>
              </a:rPr>
              <a:t>(1950, 22)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131840" y="5063698"/>
            <a:ext cx="864096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(1950, -11)</a:t>
            </a:r>
          </a:p>
          <a:p>
            <a:r>
              <a:rPr lang="en-US" altLang="ko-KR" sz="1100" dirty="0" smtClean="0">
                <a:latin typeface="Corbel" pitchFamily="34" charset="0"/>
              </a:rPr>
              <a:t>(1949, 78)</a:t>
            </a:r>
            <a:endParaRPr lang="en-US" altLang="ko-KR" sz="1100" dirty="0">
              <a:latin typeface="Corbel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227523" y="3983578"/>
            <a:ext cx="1224797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latin typeface="Corbel" pitchFamily="34" charset="0"/>
              </a:rPr>
              <a:t>(1949, </a:t>
            </a:r>
            <a:r>
              <a:rPr lang="en-US" altLang="ko-KR" sz="1100" dirty="0" smtClean="0">
                <a:latin typeface="Corbel" pitchFamily="34" charset="0"/>
              </a:rPr>
              <a:t>&lt;78, 111&gt;)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155515" y="5063698"/>
            <a:ext cx="1296805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(1950, &lt;0, 22, -11&gt;)</a:t>
            </a:r>
            <a:endParaRPr lang="en-US" altLang="ko-KR" sz="1100" i="1" dirty="0">
              <a:latin typeface="Corbel" pitchFamily="34" charset="0"/>
            </a:endParaRPr>
          </a:p>
        </p:txBody>
      </p:sp>
      <p:cxnSp>
        <p:nvCxnSpPr>
          <p:cNvPr id="36" name="직선 화살표 연결선 35"/>
          <p:cNvCxnSpPr>
            <a:stCxn id="28" idx="3"/>
            <a:endCxn id="30" idx="1"/>
          </p:cNvCxnSpPr>
          <p:nvPr/>
        </p:nvCxnSpPr>
        <p:spPr>
          <a:xfrm>
            <a:off x="2835849" y="4343618"/>
            <a:ext cx="2959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직선 화살표 연결선 36"/>
          <p:cNvCxnSpPr>
            <a:stCxn id="29" idx="3"/>
            <a:endCxn id="31" idx="1"/>
          </p:cNvCxnSpPr>
          <p:nvPr/>
        </p:nvCxnSpPr>
        <p:spPr>
          <a:xfrm>
            <a:off x="2835849" y="5423738"/>
            <a:ext cx="2959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3" name="직선 화살표 연결선 42"/>
          <p:cNvCxnSpPr>
            <a:stCxn id="30" idx="3"/>
            <a:endCxn id="32" idx="1"/>
          </p:cNvCxnSpPr>
          <p:nvPr/>
        </p:nvCxnSpPr>
        <p:spPr>
          <a:xfrm flipV="1">
            <a:off x="3995936" y="4134414"/>
            <a:ext cx="253230" cy="209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1107657" y="357301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input</a:t>
            </a:r>
            <a:endParaRPr lang="ko-KR" altLang="en-US" sz="1600" b="1" dirty="0">
              <a:latin typeface="Corbe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45160" y="30689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map</a:t>
            </a:r>
            <a:endParaRPr lang="ko-KR" altLang="en-US" sz="1600" b="1" dirty="0">
              <a:latin typeface="Corbe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8150" y="364502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shuffle</a:t>
            </a:r>
            <a:endParaRPr lang="ko-KR" altLang="en-US" sz="1600" b="1" dirty="0">
              <a:latin typeface="Corbe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6013" y="364516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output</a:t>
            </a:r>
            <a:endParaRPr lang="ko-KR" altLang="en-US" sz="1600" b="1" dirty="0">
              <a:latin typeface="Corbel" pitchFamily="34" charset="0"/>
            </a:endParaRPr>
          </a:p>
        </p:txBody>
      </p:sp>
      <p:cxnSp>
        <p:nvCxnSpPr>
          <p:cNvPr id="48" name="직선 화살표 연결선 47"/>
          <p:cNvCxnSpPr>
            <a:stCxn id="30" idx="3"/>
            <a:endCxn id="40" idx="1"/>
          </p:cNvCxnSpPr>
          <p:nvPr/>
        </p:nvCxnSpPr>
        <p:spPr>
          <a:xfrm>
            <a:off x="3995936" y="4343618"/>
            <a:ext cx="237314" cy="23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9" name="직선 화살표 연결선 48"/>
          <p:cNvCxnSpPr>
            <a:stCxn id="31" idx="3"/>
            <a:endCxn id="38" idx="1"/>
          </p:cNvCxnSpPr>
          <p:nvPr/>
        </p:nvCxnSpPr>
        <p:spPr>
          <a:xfrm flipV="1">
            <a:off x="3995936" y="5241558"/>
            <a:ext cx="237314" cy="18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0" name="직선 화살표 연결선 49"/>
          <p:cNvCxnSpPr>
            <a:stCxn id="31" idx="3"/>
            <a:endCxn id="39" idx="1"/>
          </p:cNvCxnSpPr>
          <p:nvPr/>
        </p:nvCxnSpPr>
        <p:spPr>
          <a:xfrm>
            <a:off x="3995936" y="5423738"/>
            <a:ext cx="237314" cy="209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7635650" y="4109592"/>
            <a:ext cx="1112814" cy="4680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Corbel" pitchFamily="34" charset="0"/>
              </a:rPr>
              <a:t>(1949, 111</a:t>
            </a:r>
            <a:r>
              <a:rPr lang="en-US" altLang="ko-KR" sz="1100" dirty="0" smtClean="0">
                <a:latin typeface="Corbel" pitchFamily="34" charset="0"/>
              </a:rPr>
              <a:t>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43662" y="5189712"/>
            <a:ext cx="1104802" cy="4680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latin typeface="Corbel" pitchFamily="34" charset="0"/>
              </a:rPr>
              <a:t>(1950, &lt;0, 22&gt;)</a:t>
            </a:r>
          </a:p>
        </p:txBody>
      </p:sp>
      <p:cxnSp>
        <p:nvCxnSpPr>
          <p:cNvPr id="54" name="직선 화살표 연결선 53"/>
          <p:cNvCxnSpPr>
            <a:stCxn id="33" idx="3"/>
            <a:endCxn id="52" idx="1"/>
          </p:cNvCxnSpPr>
          <p:nvPr/>
        </p:nvCxnSpPr>
        <p:spPr>
          <a:xfrm>
            <a:off x="7452320" y="4343618"/>
            <a:ext cx="183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직선 화살표 연결선 54"/>
          <p:cNvCxnSpPr>
            <a:stCxn id="34" idx="3"/>
            <a:endCxn id="53" idx="1"/>
          </p:cNvCxnSpPr>
          <p:nvPr/>
        </p:nvCxnSpPr>
        <p:spPr>
          <a:xfrm>
            <a:off x="7452320" y="5423738"/>
            <a:ext cx="1913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7151947" y="30689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reduce</a:t>
            </a:r>
            <a:endParaRPr lang="ko-KR" altLang="en-US" sz="1600" b="1" dirty="0">
              <a:latin typeface="Corbel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49166" y="3983716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(1949, 111)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233250" y="5090860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(1949, 78)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33250" y="5482383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(1950,-11)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33250" y="4411698"/>
            <a:ext cx="784076" cy="3424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(1950, 22)</a:t>
            </a:r>
          </a:p>
          <a:p>
            <a:pPr algn="ctr"/>
            <a:r>
              <a:rPr lang="en-US" altLang="ko-KR" sz="1100" dirty="0" smtClean="0">
                <a:latin typeface="Corbel" pitchFamily="34" charset="0"/>
              </a:rPr>
              <a:t>(1950, 0)</a:t>
            </a:r>
            <a:endParaRPr lang="en-US" altLang="ko-KR" sz="1100" dirty="0">
              <a:latin typeface="Corbel" pitchFamily="34" charset="0"/>
            </a:endParaRPr>
          </a:p>
        </p:txBody>
      </p:sp>
      <p:cxnSp>
        <p:nvCxnSpPr>
          <p:cNvPr id="51" name="직선 화살표 연결선 50"/>
          <p:cNvCxnSpPr>
            <a:stCxn id="32" idx="3"/>
            <a:endCxn id="57" idx="1"/>
          </p:cNvCxnSpPr>
          <p:nvPr/>
        </p:nvCxnSpPr>
        <p:spPr>
          <a:xfrm>
            <a:off x="5033242" y="4134414"/>
            <a:ext cx="173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5206979" y="3983716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(1949, 111)</a:t>
            </a:r>
            <a:endParaRPr lang="en-US" altLang="ko-KR" sz="1100" i="1" dirty="0">
              <a:latin typeface="Corbel" pitchFamily="34" charset="0"/>
            </a:endParaRPr>
          </a:p>
        </p:txBody>
      </p:sp>
      <p:cxnSp>
        <p:nvCxnSpPr>
          <p:cNvPr id="58" name="직선 화살표 연결선 57"/>
          <p:cNvCxnSpPr>
            <a:stCxn id="40" idx="3"/>
            <a:endCxn id="61" idx="1"/>
          </p:cNvCxnSpPr>
          <p:nvPr/>
        </p:nvCxnSpPr>
        <p:spPr>
          <a:xfrm>
            <a:off x="5017326" y="4582900"/>
            <a:ext cx="173737" cy="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직선 화살표 연결선 58"/>
          <p:cNvCxnSpPr>
            <a:stCxn id="38" idx="3"/>
            <a:endCxn id="62" idx="1"/>
          </p:cNvCxnSpPr>
          <p:nvPr/>
        </p:nvCxnSpPr>
        <p:spPr>
          <a:xfrm>
            <a:off x="5017326" y="5241558"/>
            <a:ext cx="189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0" name="직선 화살표 연결선 59"/>
          <p:cNvCxnSpPr>
            <a:stCxn id="39" idx="3"/>
            <a:endCxn id="64" idx="1"/>
          </p:cNvCxnSpPr>
          <p:nvPr/>
        </p:nvCxnSpPr>
        <p:spPr>
          <a:xfrm>
            <a:off x="5017326" y="5633081"/>
            <a:ext cx="173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191063" y="4412262"/>
            <a:ext cx="784076" cy="3424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(1950, 0)</a:t>
            </a:r>
          </a:p>
          <a:p>
            <a:pPr algn="ctr"/>
            <a:r>
              <a:rPr lang="en-US" altLang="ko-KR" sz="1100" dirty="0" smtClean="0">
                <a:latin typeface="Corbel" pitchFamily="34" charset="0"/>
              </a:rPr>
              <a:t>(1950, 22)</a:t>
            </a:r>
            <a:endParaRPr lang="en-US" altLang="ko-KR" sz="1100" dirty="0">
              <a:latin typeface="Corbel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06979" y="5090860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(1949, 78)</a:t>
            </a:r>
            <a:endParaRPr lang="en-US" altLang="ko-KR" sz="1100" i="1" dirty="0">
              <a:latin typeface="Corbel" pitchFamily="34" charset="0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191063" y="5482383"/>
            <a:ext cx="784076" cy="301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Corbel" pitchFamily="34" charset="0"/>
              </a:rPr>
              <a:t>(1950,-11)</a:t>
            </a:r>
            <a:endParaRPr lang="en-US" altLang="ko-KR" sz="1100" i="1" dirty="0">
              <a:latin typeface="Corbel" pitchFamily="34" charset="0"/>
            </a:endParaRPr>
          </a:p>
        </p:txBody>
      </p:sp>
      <p:cxnSp>
        <p:nvCxnSpPr>
          <p:cNvPr id="71" name="직선 화살표 연결선 70"/>
          <p:cNvCxnSpPr>
            <a:stCxn id="61" idx="3"/>
            <a:endCxn id="34" idx="1"/>
          </p:cNvCxnSpPr>
          <p:nvPr/>
        </p:nvCxnSpPr>
        <p:spPr>
          <a:xfrm>
            <a:off x="5975139" y="4583464"/>
            <a:ext cx="180376" cy="84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4" name="직선 화살표 연결선 73"/>
          <p:cNvCxnSpPr>
            <a:stCxn id="62" idx="3"/>
            <a:endCxn id="33" idx="1"/>
          </p:cNvCxnSpPr>
          <p:nvPr/>
        </p:nvCxnSpPr>
        <p:spPr>
          <a:xfrm flipV="1">
            <a:off x="5991055" y="4343618"/>
            <a:ext cx="236468" cy="89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9" name="직선 화살표 연결선 78"/>
          <p:cNvCxnSpPr>
            <a:stCxn id="57" idx="3"/>
            <a:endCxn id="33" idx="1"/>
          </p:cNvCxnSpPr>
          <p:nvPr/>
        </p:nvCxnSpPr>
        <p:spPr>
          <a:xfrm>
            <a:off x="5991055" y="4134414"/>
            <a:ext cx="236468" cy="209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82" name="직선 화살표 연결선 81"/>
          <p:cNvCxnSpPr>
            <a:stCxn id="64" idx="3"/>
            <a:endCxn id="34" idx="1"/>
          </p:cNvCxnSpPr>
          <p:nvPr/>
        </p:nvCxnSpPr>
        <p:spPr>
          <a:xfrm flipV="1">
            <a:off x="5975139" y="5423738"/>
            <a:ext cx="180376" cy="209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5" name="오른쪽 대괄호 84"/>
          <p:cNvSpPr/>
          <p:nvPr/>
        </p:nvSpPr>
        <p:spPr>
          <a:xfrm rot="16200000">
            <a:off x="4293804" y="2097560"/>
            <a:ext cx="459299" cy="317167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대괄호 85"/>
          <p:cNvSpPr/>
          <p:nvPr/>
        </p:nvSpPr>
        <p:spPr>
          <a:xfrm rot="16200000">
            <a:off x="7225520" y="2390100"/>
            <a:ext cx="459299" cy="258658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44" grpId="0"/>
      <p:bldP spid="45" grpId="0"/>
      <p:bldP spid="46" grpId="0"/>
      <p:bldP spid="47" grpId="0"/>
      <p:bldP spid="52" grpId="0" animBg="1"/>
      <p:bldP spid="53" grpId="0" animBg="1"/>
      <p:bldP spid="56" grpId="0"/>
      <p:bldP spid="32" grpId="0" animBg="1"/>
      <p:bldP spid="38" grpId="0" animBg="1"/>
      <p:bldP spid="39" grpId="0" animBg="1"/>
      <p:bldP spid="40" grpId="0" animBg="1"/>
      <p:bldP spid="57" grpId="0" animBg="1"/>
      <p:bldP spid="61" grpId="0" animBg="1"/>
      <p:bldP spid="62" grpId="0" animBg="1"/>
      <p:bldP spid="64" grpId="0" animBg="1"/>
      <p:bldP spid="85" grpId="0" animBg="1"/>
      <p:bldP spid="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Programming model</a:t>
            </a:r>
          </a:p>
          <a:p>
            <a:r>
              <a:rPr lang="en-US" altLang="ko-KR" dirty="0" smtClean="0"/>
              <a:t>Implementation</a:t>
            </a:r>
          </a:p>
          <a:p>
            <a:r>
              <a:rPr lang="en-US" altLang="ko-KR" dirty="0" smtClean="0"/>
              <a:t>Refinements</a:t>
            </a:r>
          </a:p>
          <a:p>
            <a:r>
              <a:rPr lang="en-US" altLang="ko-KR" dirty="0" smtClean="0"/>
              <a:t>Performance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2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IDB_Template#1</Template>
  <TotalTime>1478</TotalTime>
  <Words>1285</Words>
  <Application>Microsoft Office PowerPoint</Application>
  <PresentationFormat>화면 슬라이드 쇼(4:3)</PresentationFormat>
  <Paragraphs>394</Paragraphs>
  <Slides>25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SNU IDB Lab.</vt:lpstr>
      <vt:lpstr>MapReduce: Simplified Data Processing on Large Clusters</vt:lpstr>
      <vt:lpstr>Outline</vt:lpstr>
      <vt:lpstr>Introduction (1/3)</vt:lpstr>
      <vt:lpstr>Introduction (2/3)</vt:lpstr>
      <vt:lpstr>Introduction (3/3)</vt:lpstr>
      <vt:lpstr>Outline</vt:lpstr>
      <vt:lpstr>Programming model (1/2)</vt:lpstr>
      <vt:lpstr>Programming model (2/2) Example</vt:lpstr>
      <vt:lpstr>Outline</vt:lpstr>
      <vt:lpstr>Implementation  (1/7) Execution overview</vt:lpstr>
      <vt:lpstr>Implementation (2/7) Locality</vt:lpstr>
      <vt:lpstr>Implementation (3/7) Execution overview</vt:lpstr>
      <vt:lpstr>Implementation (4/7) Master Data Structures</vt:lpstr>
      <vt:lpstr>Implementation (5/7) Execution overview</vt:lpstr>
      <vt:lpstr>Implementation (6/7) Fault Tolerance</vt:lpstr>
      <vt:lpstr>Implementation (7/7) Backup Tasks</vt:lpstr>
      <vt:lpstr>Outline</vt:lpstr>
      <vt:lpstr>Refinements</vt:lpstr>
      <vt:lpstr>Refinements Partitioning Function</vt:lpstr>
      <vt:lpstr>Refinements Combiner Function</vt:lpstr>
      <vt:lpstr>Refinements Skipping Bad Records</vt:lpstr>
      <vt:lpstr>Outline</vt:lpstr>
      <vt:lpstr>Performance (1/2)</vt:lpstr>
      <vt:lpstr>Performance (2/2)</vt:lpstr>
      <vt:lpstr>Thank 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MapReduce: Simplified Data Processing on Large Clusters</dc:title>
  <dc:creator>hyewonkim</dc:creator>
  <cp:lastModifiedBy>hyewonkim</cp:lastModifiedBy>
  <cp:revision>77</cp:revision>
  <cp:lastPrinted>2011-08-08T09:46:02Z</cp:lastPrinted>
  <dcterms:created xsi:type="dcterms:W3CDTF">2011-07-18T09:43:36Z</dcterms:created>
  <dcterms:modified xsi:type="dcterms:W3CDTF">2011-08-09T05:25:53Z</dcterms:modified>
</cp:coreProperties>
</file>