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8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25"/>
    <a:srgbClr val="FFCC00"/>
    <a:srgbClr val="FF6600"/>
    <a:srgbClr val="FFDF57"/>
    <a:srgbClr val="003366"/>
    <a:srgbClr val="FF9999"/>
    <a:srgbClr val="FF7C80"/>
    <a:srgbClr val="669900"/>
    <a:srgbClr val="003300"/>
    <a:srgbClr val="33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4D6A-D68A-4719-ADB1-7127179B54D4}" type="datetimeFigureOut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28C5-AA1C-49E2-A905-B266C5749A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44538" y="2128838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5902325" y="5322888"/>
            <a:ext cx="2708275" cy="1587"/>
          </a:xfrm>
          <a:prstGeom prst="line">
            <a:avLst/>
          </a:prstGeom>
          <a:solidFill>
            <a:srgbClr val="66CCFF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67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87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9274" y="2870068"/>
            <a:ext cx="6400800" cy="17716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6269037" y="5462337"/>
            <a:ext cx="2345573" cy="517358"/>
          </a:xfrm>
        </p:spPr>
        <p:txBody>
          <a:bodyPr/>
          <a:lstStyle>
            <a:lvl1pPr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fld id="{4FA44897-8474-42B6-9E5C-493714621F19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2E200-B0B2-4074-9059-CE4AC458CA3E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600" y="107950"/>
            <a:ext cx="2057400" cy="59499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07950"/>
            <a:ext cx="6019800" cy="59499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17A65-7044-41A3-A84D-B108C4D8F534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Arial" pitchFamily="34" charset="0"/>
              <a:buChar char="•"/>
              <a:defRPr/>
            </a:lvl3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6E9D1-18AF-44EE-B796-49B72EEA28CB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9AB7C-8DB9-4875-A84C-B700B3B6EE01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FD9B9-8511-4BF8-AF01-B2AF9E5FF507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ED1A6-B8C7-4AA8-8205-FF45C619F1D1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FA253-3EDC-43B5-9D30-DE5645B1C4C1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DAC40-75B4-4927-A33D-2CD23358A243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AC376-2F48-4E60-875C-2F5F2B840A78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F7966B-34A4-4D85-85BC-A4DE206588B7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079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73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latinLnBrk="0" hangingPunct="0">
              <a:spcBef>
                <a:spcPct val="50000"/>
              </a:spcBef>
              <a:defRPr kumimoji="0" sz="1000">
                <a:solidFill>
                  <a:srgbClr val="969696"/>
                </a:solidFill>
                <a:latin typeface="Arial" charset="0"/>
                <a:ea typeface="굴림" pitchFamily="50" charset="-127"/>
              </a:defRPr>
            </a:lvl1pPr>
          </a:lstStyle>
          <a:p>
            <a:fld id="{B742D7B0-9933-4FD0-8F25-75743F8E27E9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1673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240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latinLnBrk="0" hangingPunct="0">
              <a:spcBef>
                <a:spcPct val="50000"/>
              </a:spcBef>
              <a:defRPr kumimoji="0" sz="1000">
                <a:solidFill>
                  <a:srgbClr val="969696"/>
                </a:solidFill>
                <a:latin typeface="Arial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673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53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50000"/>
              </a:spcBef>
              <a:defRPr kumimoji="0" sz="1000">
                <a:solidFill>
                  <a:srgbClr val="969696"/>
                </a:solidFill>
                <a:latin typeface="Arial" charset="0"/>
                <a:ea typeface="굴림" pitchFamily="50" charset="-127"/>
              </a:defRPr>
            </a:lvl1pPr>
          </a:lstStyle>
          <a:p>
            <a:fld id="{6E28015C-0C94-4CA7-A58F-D836773260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73223" name="Rectangle 7"/>
          <p:cNvSpPr>
            <a:spLocks noChangeArrowheads="1"/>
          </p:cNvSpPr>
          <p:nvPr/>
        </p:nvSpPr>
        <p:spPr bwMode="auto">
          <a:xfrm>
            <a:off x="414338" y="1244600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 dirty="0"/>
          </a:p>
        </p:txBody>
      </p:sp>
      <p:pic>
        <p:nvPicPr>
          <p:cNvPr id="2056" name="Picture 16" descr="iDB_colo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01613" y="6086475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§"/>
        <a:defRPr kumimoji="1" sz="28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§"/>
        <a:defRPr kumimoji="1" sz="2400">
          <a:solidFill>
            <a:srgbClr val="003366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"/>
        <a:defRPr kumimoji="1" sz="2000">
          <a:solidFill>
            <a:srgbClr val="003366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s"/>
        <a:defRPr kumimoji="1" sz="2000">
          <a:solidFill>
            <a:srgbClr val="003366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RDFScape</a:t>
            </a:r>
            <a:r>
              <a:rPr lang="en-US" altLang="ko-KR" dirty="0" smtClean="0"/>
              <a:t>: Semantic Web meets Systems Biology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Andrea </a:t>
            </a:r>
            <a:r>
              <a:rPr lang="en-US" altLang="ko-KR" dirty="0" err="1" smtClean="0"/>
              <a:t>Splendiani</a:t>
            </a:r>
            <a:endParaRPr lang="en-US" altLang="ko-KR" dirty="0" smtClean="0"/>
          </a:p>
          <a:p>
            <a:r>
              <a:rPr lang="en-US" altLang="ko-KR" dirty="0" smtClean="0"/>
              <a:t>BMC Bioinformatics, 2008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269037" y="4286256"/>
            <a:ext cx="2345573" cy="1693439"/>
          </a:xfrm>
        </p:spPr>
        <p:txBody>
          <a:bodyPr/>
          <a:lstStyle/>
          <a:p>
            <a:pPr algn="r"/>
            <a:r>
              <a:rPr lang="en-US" altLang="ko-KR" dirty="0" smtClean="0"/>
              <a:t>Hyewon Lim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>
                <a:solidFill>
                  <a:srgbClr val="C00000"/>
                </a:solidFill>
              </a:rPr>
              <a:t>July 25</a:t>
            </a:r>
            <a:r>
              <a:rPr lang="en-US" altLang="ko-KR" baseline="30000" dirty="0" smtClean="0">
                <a:solidFill>
                  <a:srgbClr val="C00000"/>
                </a:solidFill>
              </a:rPr>
              <a:t>th</a:t>
            </a:r>
            <a:r>
              <a:rPr lang="en-US" altLang="ko-KR" dirty="0" smtClean="0">
                <a:solidFill>
                  <a:srgbClr val="C00000"/>
                </a:solidFill>
              </a:rPr>
              <a:t>, 2008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Ontology query and navigation </a:t>
            </a:r>
            <a:r>
              <a:rPr lang="en-US" altLang="ko-KR" sz="2400" dirty="0" smtClean="0"/>
              <a:t>(1/5)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RDFScape</a:t>
            </a:r>
            <a:r>
              <a:rPr lang="en-US" altLang="ko-KR" dirty="0" smtClean="0"/>
              <a:t> provides a system for visualizing and querying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represented in OWL within </a:t>
            </a:r>
            <a:r>
              <a:rPr lang="en-US" altLang="ko-KR" dirty="0" err="1" smtClean="0"/>
              <a:t>Cytoscape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 set of features improves the readability of this visualization of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as networks. </a:t>
            </a:r>
          </a:p>
          <a:p>
            <a:pPr lvl="2"/>
            <a:r>
              <a:rPr lang="en-US" altLang="ko-KR" dirty="0" smtClean="0"/>
              <a:t>Node shapes, colors can be associated to attributes.</a:t>
            </a:r>
          </a:p>
          <a:p>
            <a:pPr lvl="1"/>
            <a:r>
              <a:rPr lang="en-US" altLang="ko-KR" dirty="0" smtClean="0"/>
              <a:t>It is possible to select which resources should be visible, based on their namespaces.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Ontology query and navigation </a:t>
            </a:r>
            <a:r>
              <a:rPr lang="en-US" altLang="ko-KR" sz="2400" dirty="0" smtClean="0"/>
              <a:t>(2/5)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Networks represented in </a:t>
            </a:r>
            <a:r>
              <a:rPr lang="en-US" altLang="ko-KR" dirty="0" err="1" smtClean="0"/>
              <a:t>Cytoscape</a:t>
            </a:r>
            <a:r>
              <a:rPr lang="en-US" altLang="ko-KR" dirty="0" smtClean="0"/>
              <a:t> can be populated in several ways.</a:t>
            </a:r>
          </a:p>
          <a:p>
            <a:pPr lvl="1"/>
            <a:r>
              <a:rPr lang="en-US" altLang="ko-KR" dirty="0" smtClean="0"/>
              <a:t>through the use of queries</a:t>
            </a:r>
          </a:p>
          <a:p>
            <a:pPr lvl="1"/>
            <a:r>
              <a:rPr lang="en-US" altLang="ko-KR" dirty="0" smtClean="0"/>
              <a:t>through an interacting browsing system</a:t>
            </a:r>
          </a:p>
          <a:p>
            <a:pPr lvl="1"/>
            <a:r>
              <a:rPr lang="en-US" altLang="ko-KR" dirty="0" smtClean="0"/>
              <a:t>through the visual definition of graph patterns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Ontology query and navigation </a:t>
            </a:r>
            <a:r>
              <a:rPr lang="en-US" altLang="ko-KR" sz="2400" dirty="0" smtClean="0"/>
              <a:t>(3/5)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through the use of queries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 presents the user with a choice of panels to perform queries.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44140"/>
          <a:stretch>
            <a:fillRect/>
          </a:stretch>
        </p:blipFill>
        <p:spPr bwMode="auto">
          <a:xfrm>
            <a:off x="428596" y="3071810"/>
            <a:ext cx="400447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t="54883"/>
          <a:stretch>
            <a:fillRect/>
          </a:stretch>
        </p:blipFill>
        <p:spPr bwMode="auto">
          <a:xfrm>
            <a:off x="4500562" y="3128986"/>
            <a:ext cx="4414867" cy="330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Ontology query and navigation </a:t>
            </a:r>
            <a:r>
              <a:rPr lang="en-US" altLang="ko-KR" sz="2400" dirty="0" smtClean="0"/>
              <a:t>(4/5)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through an interacting browsing system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533" t="20875" r="10950" b="5318"/>
          <a:stretch>
            <a:fillRect/>
          </a:stretch>
        </p:blipFill>
        <p:spPr bwMode="auto">
          <a:xfrm>
            <a:off x="1857356" y="2143116"/>
            <a:ext cx="5608244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Ontology query and navigation </a:t>
            </a:r>
            <a:r>
              <a:rPr lang="en-US" altLang="ko-KR" sz="2400" dirty="0" smtClean="0"/>
              <a:t>(5/5)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through the visual </a:t>
            </a:r>
            <a:r>
              <a:rPr lang="en-US" altLang="ko-KR" dirty="0" smtClean="0"/>
              <a:t>queries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ctr">
              <a:buNone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All the elements of type protein whose name contains P53 and that are active in the extracellular region.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3116"/>
            <a:ext cx="5076834" cy="339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1848" t="65180" r="55569" b="13963"/>
          <a:stretch>
            <a:fillRect/>
          </a:stretch>
        </p:blipFill>
        <p:spPr bwMode="auto">
          <a:xfrm>
            <a:off x="4929190" y="2857496"/>
            <a:ext cx="392909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8237566" cy="1143000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spc="-150" dirty="0" smtClean="0"/>
              <a:t>Support for inference on </a:t>
            </a:r>
            <a:r>
              <a:rPr lang="en-US" altLang="ko-KR" spc="-150" dirty="0" err="1" smtClean="0"/>
              <a:t>ontologies</a:t>
            </a:r>
            <a:r>
              <a:rPr lang="en-US" altLang="ko-KR" spc="-150" dirty="0" smtClean="0"/>
              <a:t>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distinct ways of the inference procedure </a:t>
            </a:r>
          </a:p>
          <a:p>
            <a:pPr lvl="1"/>
            <a:r>
              <a:rPr lang="en-US" altLang="ko-KR" dirty="0" smtClean="0"/>
              <a:t>1. some options are available to perform a subset of all inferences proper to the OWL/RDF semantics.</a:t>
            </a:r>
          </a:p>
          <a:p>
            <a:pPr lvl="2"/>
            <a:r>
              <a:rPr lang="en-US" altLang="ko-KR" dirty="0" smtClean="0"/>
              <a:t>tradeoff between the amount of deduction computable  the execution time.</a:t>
            </a:r>
          </a:p>
          <a:p>
            <a:pPr lvl="1"/>
            <a:r>
              <a:rPr lang="en-US" altLang="ko-KR" dirty="0" smtClean="0"/>
              <a:t>2. a set of rules specified by the user is processed for the production of additional statements.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8309004" cy="1143000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spc="-150" dirty="0" smtClean="0"/>
              <a:t>Support for inference on </a:t>
            </a:r>
            <a:r>
              <a:rPr lang="en-US" altLang="ko-KR" spc="-150" dirty="0" err="1" smtClean="0"/>
              <a:t>ontologies</a:t>
            </a:r>
            <a:r>
              <a:rPr lang="en-US" altLang="ko-KR" spc="-150" dirty="0" smtClean="0"/>
              <a:t>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facts for the use of reasoning in </a:t>
            </a:r>
            <a:r>
              <a:rPr lang="en-US" altLang="ko-KR" dirty="0" err="1" smtClean="0"/>
              <a:t>RDFScape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custom inference rules can be saved in libraries and applied at run time.</a:t>
            </a:r>
          </a:p>
          <a:p>
            <a:pPr lvl="1"/>
            <a:r>
              <a:rPr lang="en-US" altLang="ko-KR" dirty="0" smtClean="0"/>
              <a:t>2. additional logic to interpret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can be provided in two ways.</a:t>
            </a:r>
          </a:p>
          <a:p>
            <a:pPr lvl="2"/>
            <a:r>
              <a:rPr lang="en-US" altLang="ko-KR" dirty="0" smtClean="0"/>
              <a:t>Via the aforementioned inference rules or via additional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to be added to the knowledge-base.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These two ways overlap in their expressiveness but none of them is exhaustive.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spc="-150" dirty="0" smtClean="0"/>
              <a:t>An example </a:t>
            </a:r>
            <a:r>
              <a:rPr lang="en-US" altLang="ko-KR" sz="2400" dirty="0" smtClean="0"/>
              <a:t>(1/3)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“Visualize a set of pathways as an interaction network.”</a:t>
            </a:r>
          </a:p>
          <a:p>
            <a:r>
              <a:rPr lang="en-US" altLang="ko-KR" dirty="0" smtClean="0"/>
              <a:t>Consider a subset of Pathway Commons</a:t>
            </a:r>
          </a:p>
          <a:p>
            <a:pPr lvl="1"/>
            <a:r>
              <a:rPr lang="en-US" altLang="ko-KR" dirty="0" smtClean="0"/>
              <a:t>In particular a subset of </a:t>
            </a:r>
            <a:r>
              <a:rPr lang="en-US" altLang="ko-KR" dirty="0" err="1" smtClean="0"/>
              <a:t>Reactome</a:t>
            </a:r>
            <a:r>
              <a:rPr lang="en-US" altLang="ko-KR" dirty="0" smtClean="0"/>
              <a:t> represented in </a:t>
            </a:r>
            <a:r>
              <a:rPr lang="en-US" altLang="ko-KR" dirty="0" err="1" smtClean="0"/>
              <a:t>BioPAX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 provides classes and relations for the description of biological pathways.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785918" y="4643446"/>
            <a:ext cx="1714512" cy="642942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Verdana" pitchFamily="34" charset="0"/>
              </a:rPr>
              <a:t>Catalysis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rgbClr val="336600"/>
              </a:solidFill>
              <a:effectLst/>
              <a:latin typeface="Verdan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3857620" y="4643446"/>
            <a:ext cx="1714512" cy="642942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Verdana" pitchFamily="34" charset="0"/>
              </a:rPr>
              <a:t>Control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rgbClr val="336600"/>
              </a:solidFill>
              <a:effectLst/>
              <a:latin typeface="Verdana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929322" y="4643446"/>
            <a:ext cx="1714512" cy="642942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Verdana" pitchFamily="34" charset="0"/>
              </a:rPr>
              <a:t>Interaction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rgbClr val="336600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3458" y="5857892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669900"/>
                </a:solidFill>
              </a:rPr>
              <a:t>“</a:t>
            </a:r>
            <a:r>
              <a:rPr lang="en-US" altLang="ko-KR" sz="2400" dirty="0" err="1" smtClean="0">
                <a:solidFill>
                  <a:srgbClr val="669900"/>
                </a:solidFill>
              </a:rPr>
              <a:t>subclassOf</a:t>
            </a:r>
            <a:r>
              <a:rPr lang="en-US" altLang="ko-KR" sz="2400" dirty="0" smtClean="0">
                <a:solidFill>
                  <a:srgbClr val="669900"/>
                </a:solidFill>
              </a:rPr>
              <a:t>” relation,</a:t>
            </a:r>
            <a:endParaRPr lang="ko-KR" altLang="en-US" sz="2400" dirty="0">
              <a:solidFill>
                <a:srgbClr val="669900"/>
              </a:solidFill>
            </a:endParaRPr>
          </a:p>
        </p:txBody>
      </p:sp>
      <p:cxnSp>
        <p:nvCxnSpPr>
          <p:cNvPr id="9" name="구부러진 연결선 8"/>
          <p:cNvCxnSpPr>
            <a:stCxn id="4" idx="2"/>
            <a:endCxn id="6" idx="2"/>
          </p:cNvCxnSpPr>
          <p:nvPr/>
        </p:nvCxnSpPr>
        <p:spPr bwMode="auto">
          <a:xfrm rot="16200000" flipH="1">
            <a:off x="4714876" y="3214686"/>
            <a:ext cx="1588" cy="4143404"/>
          </a:xfrm>
          <a:prstGeom prst="curvedConnector3">
            <a:avLst>
              <a:gd name="adj1" fmla="val 19879477"/>
            </a:avLst>
          </a:prstGeom>
          <a:solidFill>
            <a:srgbClr val="66CCFF"/>
          </a:solidFill>
          <a:ln w="952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화살표 연결선 11"/>
          <p:cNvCxnSpPr>
            <a:stCxn id="5" idx="2"/>
            <a:endCxn id="7" idx="0"/>
          </p:cNvCxnSpPr>
          <p:nvPr/>
        </p:nvCxnSpPr>
        <p:spPr bwMode="auto">
          <a:xfrm rot="16200000" flipH="1">
            <a:off x="4430654" y="5570609"/>
            <a:ext cx="571504" cy="3061"/>
          </a:xfrm>
          <a:prstGeom prst="straightConnector1">
            <a:avLst/>
          </a:prstGeom>
          <a:solidFill>
            <a:srgbClr val="66CCFF"/>
          </a:solidFill>
          <a:ln w="9525" cap="flat" cmpd="sng" algn="ctr">
            <a:solidFill>
              <a:srgbClr val="66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spc="-150" dirty="0" smtClean="0"/>
              <a:t>An example </a:t>
            </a:r>
            <a:r>
              <a:rPr lang="en-US" altLang="ko-KR" sz="2400" dirty="0" smtClean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48223" t="25666" r="12085" b="10892"/>
          <a:stretch>
            <a:fillRect/>
          </a:stretch>
        </p:blipFill>
        <p:spPr bwMode="auto">
          <a:xfrm>
            <a:off x="428596" y="2071678"/>
            <a:ext cx="295046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 t="57709" r="8750" b="5947"/>
          <a:stretch>
            <a:fillRect/>
          </a:stretch>
        </p:blipFill>
        <p:spPr bwMode="auto">
          <a:xfrm>
            <a:off x="3643326" y="2643182"/>
            <a:ext cx="521495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900258"/>
            <a:ext cx="8178800" cy="4457700"/>
          </a:xfrm>
        </p:spPr>
        <p:txBody>
          <a:bodyPr/>
          <a:lstStyle/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algn="ctr">
              <a:buNone/>
            </a:pPr>
            <a:r>
              <a:rPr lang="en-US" altLang="ko-KR" sz="1800" dirty="0" smtClean="0"/>
              <a:t>Abstraction of </a:t>
            </a:r>
            <a:r>
              <a:rPr lang="en-US" altLang="ko-KR" sz="1800" dirty="0" err="1" smtClean="0"/>
              <a:t>Reactome</a:t>
            </a:r>
            <a:r>
              <a:rPr lang="en-US" altLang="ko-KR" sz="1800" dirty="0" smtClean="0"/>
              <a:t> Homo sapiens pathways as an interaction network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spc="-150" dirty="0" smtClean="0"/>
              <a:t>An example </a:t>
            </a:r>
            <a:r>
              <a:rPr lang="en-US" altLang="ko-KR" sz="2400" dirty="0" smtClean="0"/>
              <a:t>(3/3)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5403" t="10429" r="17061" b="3534"/>
          <a:stretch>
            <a:fillRect/>
          </a:stretch>
        </p:blipFill>
        <p:spPr bwMode="auto">
          <a:xfrm>
            <a:off x="2214546" y="1629891"/>
            <a:ext cx="4786346" cy="415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Methods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 smtClean="0"/>
              <a:t>Conclusions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8380442" cy="1143000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Towards reasoning on pathways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How inference can be used on pathways to answer specific queries.</a:t>
            </a:r>
          </a:p>
          <a:p>
            <a:pPr algn="ctr">
              <a:buNone/>
            </a:pPr>
            <a:r>
              <a:rPr lang="en-US" altLang="ko-KR" dirty="0" smtClean="0"/>
              <a:t>“Find all genes whose expression is directly or indirectly affected by a given compound.”</a:t>
            </a:r>
          </a:p>
          <a:p>
            <a:r>
              <a:rPr lang="en-US" altLang="ko-KR" dirty="0" smtClean="0"/>
              <a:t>Consider a related simpler query:</a:t>
            </a:r>
          </a:p>
          <a:p>
            <a:pPr algn="ctr">
              <a:buNone/>
            </a:pPr>
            <a:r>
              <a:rPr lang="en-US" altLang="ko-KR" sz="2400" dirty="0" smtClean="0"/>
              <a:t>	“Find all compounds whose expression is directly or indirectly affected by a given compound.”</a:t>
            </a:r>
          </a:p>
          <a:p>
            <a:r>
              <a:rPr lang="en-US" altLang="ko-KR" dirty="0" smtClean="0"/>
              <a:t>It allows to define easily a meaning for “affects”</a:t>
            </a:r>
          </a:p>
          <a:p>
            <a:pPr lvl="1"/>
            <a:r>
              <a:rPr lang="en-US" altLang="ko-KR" dirty="0" smtClean="0"/>
              <a:t>Focusing on biochemical reactions.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810" t="28679" r="11137" b="51332"/>
          <a:stretch>
            <a:fillRect/>
          </a:stretch>
        </p:blipFill>
        <p:spPr bwMode="auto">
          <a:xfrm>
            <a:off x="1643042" y="5286388"/>
            <a:ext cx="7072330" cy="130130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8380442" cy="1143000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br>
              <a:rPr lang="en-US" altLang="ko-KR" dirty="0" smtClean="0"/>
            </a:br>
            <a:r>
              <a:rPr lang="en-US" altLang="ko-KR" dirty="0" smtClean="0"/>
              <a:t>- Towards reasoning on pathways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example of interactive browsing of the </a:t>
            </a:r>
            <a:r>
              <a:rPr lang="en-US" altLang="ko-KR" dirty="0" err="1" smtClean="0"/>
              <a:t>HumanCyc</a:t>
            </a:r>
            <a:r>
              <a:rPr lang="en-US" altLang="ko-KR" dirty="0" smtClean="0"/>
              <a:t> ontology following this new property.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3625" t="23465" r="12322" b="7010"/>
          <a:stretch>
            <a:fillRect/>
          </a:stretch>
        </p:blipFill>
        <p:spPr bwMode="auto">
          <a:xfrm>
            <a:off x="1357290" y="2571744"/>
            <a:ext cx="6429420" cy="411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RDFScape</a:t>
            </a:r>
            <a:r>
              <a:rPr lang="en-US" altLang="ko-KR" dirty="0" smtClean="0"/>
              <a:t> fills a gap in the availability of tools that rely on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for biological data analysis.</a:t>
            </a:r>
          </a:p>
          <a:p>
            <a:r>
              <a:rPr lang="en-US" altLang="ko-KR" dirty="0" smtClean="0"/>
              <a:t>A comparison between </a:t>
            </a:r>
            <a:r>
              <a:rPr lang="en-US" altLang="ko-KR" dirty="0" err="1" smtClean="0"/>
              <a:t>RDFScape</a:t>
            </a:r>
            <a:r>
              <a:rPr lang="en-US" altLang="ko-KR" dirty="0" smtClean="0"/>
              <a:t> and other related tools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1848" t="32155" r="10545" b="39166"/>
          <a:stretch>
            <a:fillRect/>
          </a:stretch>
        </p:blipFill>
        <p:spPr bwMode="auto">
          <a:xfrm>
            <a:off x="422102" y="3500438"/>
            <a:ext cx="850761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57290" y="6072206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2400" kern="0" dirty="0" smtClean="0">
                <a:solidFill>
                  <a:srgbClr val="003366"/>
                </a:solidFill>
                <a:latin typeface="맑은 고딕"/>
                <a:ea typeface="맑은 고딕"/>
              </a:rPr>
              <a:t>  ⇒ </a:t>
            </a:r>
            <a:r>
              <a:rPr kumimoji="1" lang="en-US" altLang="ko-KR" sz="2400" kern="0" dirty="0" err="1" smtClean="0">
                <a:solidFill>
                  <a:srgbClr val="003366"/>
                </a:solidFill>
              </a:rPr>
              <a:t>RDFScape</a:t>
            </a:r>
            <a:r>
              <a:rPr kumimoji="1" lang="en-US" altLang="ko-KR" sz="2400" kern="0" dirty="0" smtClean="0">
                <a:solidFill>
                  <a:srgbClr val="003366"/>
                </a:solidFill>
              </a:rPr>
              <a:t> presents a unique combination of features.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 </a:t>
            </a:r>
            <a:r>
              <a:rPr lang="en-US" altLang="ko-KR" sz="2400" dirty="0" smtClean="0"/>
              <a:t>(2/2)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00034" y="2143116"/>
            <a:ext cx="3000396" cy="785818"/>
          </a:xfrm>
          <a:prstGeom prst="roundRect">
            <a:avLst/>
          </a:prstGeom>
          <a:ln>
            <a:solidFill>
              <a:srgbClr val="FF9999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Cytoscape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71472" y="4714884"/>
            <a:ext cx="3000396" cy="785818"/>
          </a:xfrm>
          <a:prstGeom prst="roundRect">
            <a:avLst/>
          </a:prstGeom>
          <a:ln>
            <a:solidFill>
              <a:srgbClr val="FF9999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Semantic Web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6182" y="2148480"/>
            <a:ext cx="492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Provides a platform to visualize and analyze data relative to an actual biological system in specific conditions.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6182" y="4648810"/>
            <a:ext cx="492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Provides a distributed knowledge base on what is known on this biological system as a potential system.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285852" y="3429000"/>
            <a:ext cx="3000396" cy="785818"/>
          </a:xfrm>
          <a:prstGeom prst="round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7C8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RDFScape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Verdana" pitchFamily="34" charset="0"/>
            </a:endParaRPr>
          </a:p>
        </p:txBody>
      </p:sp>
      <p:cxnSp>
        <p:nvCxnSpPr>
          <p:cNvPr id="12" name="구부러진 연결선 11"/>
          <p:cNvCxnSpPr>
            <a:stCxn id="4" idx="3"/>
            <a:endCxn id="10" idx="0"/>
          </p:cNvCxnSpPr>
          <p:nvPr/>
        </p:nvCxnSpPr>
        <p:spPr bwMode="auto">
          <a:xfrm flipH="1">
            <a:off x="2786050" y="2536025"/>
            <a:ext cx="714380" cy="892975"/>
          </a:xfrm>
          <a:prstGeom prst="curvedConnector4">
            <a:avLst>
              <a:gd name="adj1" fmla="val -32000"/>
              <a:gd name="adj2" fmla="val 72000"/>
            </a:avLst>
          </a:prstGeom>
          <a:solidFill>
            <a:srgbClr val="66CCFF"/>
          </a:solidFill>
          <a:ln w="28575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구부러진 연결선 14"/>
          <p:cNvCxnSpPr>
            <a:stCxn id="10" idx="2"/>
            <a:endCxn id="5" idx="1"/>
          </p:cNvCxnSpPr>
          <p:nvPr/>
        </p:nvCxnSpPr>
        <p:spPr bwMode="auto">
          <a:xfrm rot="5400000">
            <a:off x="1232274" y="3554016"/>
            <a:ext cx="892975" cy="2214578"/>
          </a:xfrm>
          <a:prstGeom prst="curvedConnector4">
            <a:avLst>
              <a:gd name="adj1" fmla="val 28000"/>
              <a:gd name="adj2" fmla="val 110323"/>
            </a:avLst>
          </a:prstGeom>
          <a:solidFill>
            <a:srgbClr val="66CCFF"/>
          </a:solidFill>
          <a:ln w="28575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429124" y="3425611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Provides the link between the two.  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It realize an intelligent annotation system.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br>
              <a:rPr lang="en-US" altLang="ko-KR" dirty="0" smtClean="0"/>
            </a:br>
            <a:r>
              <a:rPr lang="en-US" altLang="ko-KR" dirty="0" smtClean="0"/>
              <a:t>- Notes on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Related to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Cytoscape</a:t>
            </a:r>
            <a:r>
              <a:rPr lang="en-US" altLang="ko-KR" dirty="0" smtClean="0"/>
              <a:t> rendering system</a:t>
            </a:r>
          </a:p>
          <a:p>
            <a:pPr lvl="1"/>
            <a:r>
              <a:rPr lang="en-US" altLang="ko-KR" dirty="0" smtClean="0"/>
              <a:t>The libraries used to manage </a:t>
            </a:r>
            <a:r>
              <a:rPr lang="en-US" altLang="ko-KR" dirty="0" err="1" smtClean="0"/>
              <a:t>ontologies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reasoner</a:t>
            </a:r>
            <a:r>
              <a:rPr lang="en-US" altLang="ko-KR" dirty="0" smtClean="0"/>
              <a:t> selected</a:t>
            </a:r>
          </a:p>
          <a:p>
            <a:pPr lvl="2"/>
            <a:r>
              <a:rPr lang="en-US" altLang="ko-KR" dirty="0" smtClean="0"/>
              <a:t>Settings of the </a:t>
            </a:r>
            <a:r>
              <a:rPr lang="en-US" altLang="ko-KR" dirty="0" err="1" smtClean="0"/>
              <a:t>reasoner</a:t>
            </a:r>
            <a:r>
              <a:rPr lang="en-US" altLang="ko-KR" dirty="0" smtClean="0"/>
              <a:t>, the inference rules defined by the user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Wrong settings of the inference process </a:t>
            </a:r>
          </a:p>
          <a:p>
            <a:pPr lvl="1"/>
            <a:r>
              <a:rPr lang="en-US" altLang="ko-KR" dirty="0" smtClean="0"/>
              <a:t>easily result in unacceptable reasoning &amp; answering times</a:t>
            </a:r>
          </a:p>
          <a:p>
            <a:pPr lvl="1"/>
            <a:r>
              <a:rPr lang="en-US" altLang="ko-KR" dirty="0" smtClean="0"/>
              <a:t>make exceed the memory capacity of an average workstation.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RDFScape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Cytoscape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Enables it to use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represented in the semantic frameworks</a:t>
            </a:r>
          </a:p>
          <a:p>
            <a:pPr lvl="1"/>
            <a:r>
              <a:rPr lang="en-US" altLang="ko-KR" dirty="0" smtClean="0"/>
              <a:t>Possible to query and visualize</a:t>
            </a:r>
          </a:p>
          <a:p>
            <a:pPr lvl="2"/>
            <a:r>
              <a:rPr lang="en-US" altLang="ko-KR" dirty="0" smtClean="0"/>
              <a:t>the information explicitly asserted in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and what can be inferred from them</a:t>
            </a:r>
          </a:p>
          <a:p>
            <a:pPr lvl="2"/>
            <a:r>
              <a:rPr lang="en-US" altLang="ko-KR" dirty="0" smtClean="0"/>
              <a:t>Enables new queries functionalities in </a:t>
            </a:r>
            <a:r>
              <a:rPr lang="en-US" altLang="ko-KR" dirty="0" err="1" smtClean="0"/>
              <a:t>Cytoscape</a:t>
            </a:r>
            <a:r>
              <a:rPr lang="en-US" altLang="ko-KR" dirty="0" smtClean="0"/>
              <a:t> like SPARQL queries, visual queries or interactive browsing of </a:t>
            </a:r>
            <a:r>
              <a:rPr lang="en-US" altLang="ko-KR" dirty="0" err="1" smtClean="0"/>
              <a:t>ontologies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of reasoning in a platform oriented to biological data analysis</a:t>
            </a:r>
          </a:p>
          <a:p>
            <a:pPr lvl="1"/>
            <a:r>
              <a:rPr lang="en-US" altLang="ko-KR" dirty="0" smtClean="0"/>
              <a:t>fills a gap in the availability of semantic web tools in the Life Sciences area.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Future development</a:t>
            </a:r>
          </a:p>
          <a:p>
            <a:pPr lvl="1"/>
            <a:r>
              <a:rPr lang="en-US" altLang="ko-KR" dirty="0" smtClean="0"/>
              <a:t>Target the link between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and experimental data.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</a:t>
            </a:r>
            <a:r>
              <a:rPr lang="en-US" altLang="ko-KR" sz="2400" dirty="0" smtClean="0"/>
              <a:t>(1/4)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role of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in the Life Sciences domain has increased in recent years.</a:t>
            </a:r>
          </a:p>
          <a:p>
            <a:pPr lvl="1"/>
            <a:r>
              <a:rPr lang="en-US" altLang="ko-KR" dirty="0" err="1" smtClean="0"/>
              <a:t>Ontologies</a:t>
            </a:r>
            <a:r>
              <a:rPr lang="en-US" altLang="ko-KR" dirty="0" smtClean="0"/>
              <a:t> are necessary for the annotation and the interpretation of large datasets</a:t>
            </a:r>
          </a:p>
          <a:p>
            <a:pPr lvl="2"/>
            <a:r>
              <a:rPr lang="en-US" altLang="ko-KR" dirty="0" smtClean="0"/>
              <a:t>For the integration of heterogeneous information</a:t>
            </a:r>
          </a:p>
          <a:p>
            <a:pPr lvl="2"/>
            <a:r>
              <a:rPr lang="en-US" altLang="ko-KR" dirty="0" smtClean="0"/>
              <a:t>For the creation of common languages</a:t>
            </a:r>
          </a:p>
          <a:p>
            <a:pPr lvl="1"/>
            <a:r>
              <a:rPr lang="en-US" altLang="ko-KR" dirty="0" smtClean="0"/>
              <a:t>Gene Ontology: an example of the usefulness of </a:t>
            </a:r>
            <a:r>
              <a:rPr lang="en-US" altLang="ko-KR" dirty="0" err="1" smtClean="0"/>
              <a:t>ontologies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</a:t>
            </a:r>
            <a:r>
              <a:rPr lang="en-US" altLang="ko-KR" sz="2400" dirty="0" smtClean="0"/>
              <a:t>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development of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has been driven</a:t>
            </a:r>
          </a:p>
          <a:p>
            <a:pPr lvl="1"/>
            <a:r>
              <a:rPr lang="en-US" altLang="ko-KR" dirty="0" smtClean="0"/>
              <a:t>The need of a wide-coverage annotation of the entities of their domain</a:t>
            </a:r>
          </a:p>
          <a:p>
            <a:pPr lvl="1"/>
            <a:r>
              <a:rPr lang="en-US" altLang="ko-KR" dirty="0" smtClean="0"/>
              <a:t>Result: a large shared terminology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Current research</a:t>
            </a:r>
          </a:p>
          <a:p>
            <a:pPr lvl="1"/>
            <a:r>
              <a:rPr lang="en-US" altLang="ko-KR" dirty="0" smtClean="0"/>
              <a:t>Focusing on clear and formal definition of entities, relations and their properties.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</a:t>
            </a:r>
            <a:r>
              <a:rPr lang="en-US" altLang="ko-KR" sz="2400" dirty="0" smtClean="0"/>
              <a:t>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Ontology development in the Life Sciences </a:t>
            </a:r>
          </a:p>
          <a:p>
            <a:pPr lvl="1"/>
            <a:r>
              <a:rPr lang="en-US" altLang="ko-KR" dirty="0" smtClean="0"/>
              <a:t>Increasingly adopting the Semantic Web in particular through the OWL language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</a:t>
            </a:r>
            <a:r>
              <a:rPr lang="en-US" altLang="ko-KR" sz="2400" dirty="0" smtClean="0"/>
              <a:t>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 </a:t>
            </a:r>
          </a:p>
          <a:p>
            <a:pPr lvl="1"/>
            <a:r>
              <a:rPr lang="en-US" altLang="ko-KR" dirty="0" smtClean="0"/>
              <a:t>The lack of a common platform</a:t>
            </a:r>
          </a:p>
          <a:p>
            <a:pPr lvl="2"/>
            <a:r>
              <a:rPr lang="en-US" altLang="ko-KR" dirty="0" smtClean="0"/>
              <a:t>Disconnection between tools and methodologies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err="1" smtClean="0"/>
              <a:t>Cytoscape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Offers an interactive visual environment to explore biological networks.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286256"/>
            <a:ext cx="487592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RDFScape</a:t>
            </a:r>
            <a:r>
              <a:rPr lang="en-US" altLang="ko-KR" dirty="0" smtClean="0"/>
              <a:t> is implemented as a </a:t>
            </a:r>
            <a:r>
              <a:rPr lang="en-US" altLang="ko-KR" dirty="0" err="1" smtClean="0"/>
              <a:t>Cytoscape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RDFScape</a:t>
            </a:r>
            <a:r>
              <a:rPr lang="en-US" altLang="ko-KR" dirty="0" smtClean="0"/>
              <a:t> organizes data structures and inference in a peculiar way.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RDFScape</a:t>
            </a:r>
            <a:r>
              <a:rPr lang="en-US" altLang="ko-KR" dirty="0" smtClean="0"/>
              <a:t> maintains a connection between the data structure of the network in </a:t>
            </a:r>
            <a:r>
              <a:rPr lang="en-US" altLang="ko-KR" dirty="0" err="1" smtClean="0"/>
              <a:t>Cytoscape</a:t>
            </a:r>
            <a:r>
              <a:rPr lang="en-US" altLang="ko-KR" dirty="0" smtClean="0"/>
              <a:t> and the knowledge-base.</a:t>
            </a:r>
          </a:p>
          <a:p>
            <a:pPr lvl="1"/>
            <a:r>
              <a:rPr lang="en-US" altLang="ko-KR" dirty="0" smtClean="0"/>
              <a:t>This link is based on different </a:t>
            </a:r>
            <a:r>
              <a:rPr lang="en-US" altLang="ko-KR" dirty="0" smtClean="0"/>
              <a:t>interfaces</a:t>
            </a:r>
          </a:p>
          <a:p>
            <a:pPr lvl="2"/>
            <a:r>
              <a:rPr lang="en-US" altLang="ko-KR" dirty="0" smtClean="0"/>
              <a:t>Depending</a:t>
            </a:r>
            <a:r>
              <a:rPr lang="ko-KR" altLang="en-US" dirty="0" smtClean="0"/>
              <a:t>  </a:t>
            </a:r>
            <a:r>
              <a:rPr lang="en-US" altLang="ko-KR" dirty="0" smtClean="0"/>
              <a:t>which interfaces are supported by the knowledge library in use.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br>
              <a:rPr lang="en-US" altLang="ko-KR" dirty="0" smtClean="0"/>
            </a:br>
            <a:r>
              <a:rPr lang="en-US" altLang="ko-KR" dirty="0" smtClean="0"/>
              <a:t>-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sz="2000" dirty="0" err="1" smtClean="0"/>
              <a:t>RDFScape</a:t>
            </a:r>
            <a:r>
              <a:rPr lang="en-US" altLang="ko-KR" sz="2000" dirty="0" smtClean="0"/>
              <a:t> is a Java based cross platform project.</a:t>
            </a:r>
          </a:p>
          <a:p>
            <a:pPr algn="ctr">
              <a:buNone/>
            </a:pPr>
            <a:r>
              <a:rPr lang="en-US" altLang="ko-KR" sz="2000" dirty="0" smtClean="0"/>
              <a:t>Its requirements are equivalent to the fore-mentioned software.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428860" y="2143116"/>
            <a:ext cx="3929090" cy="714380"/>
          </a:xfrm>
          <a:prstGeom prst="roundRect">
            <a:avLst/>
          </a:prstGeom>
          <a:solidFill>
            <a:srgbClr val="FFD52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altLang="ko-KR" sz="2000" dirty="0" err="1" smtClean="0"/>
              <a:t>Cytoscape</a:t>
            </a:r>
            <a:r>
              <a:rPr lang="en-US" altLang="ko-KR" sz="2000" dirty="0" smtClean="0"/>
              <a:t> (at least v2.4)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428860" y="2928934"/>
            <a:ext cx="3929090" cy="71438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altLang="ko-KR" sz="2000" dirty="0" smtClean="0"/>
              <a:t>Jena (at least v2.5)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428860" y="3714752"/>
            <a:ext cx="3929090" cy="714380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altLang="ko-KR" sz="2000" dirty="0" smtClean="0"/>
              <a:t>Pellet (at least v1.5)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number of interesting synergies result.</a:t>
            </a:r>
          </a:p>
          <a:p>
            <a:pPr lvl="1"/>
            <a:r>
              <a:rPr lang="en-US" altLang="ko-KR" dirty="0" err="1" smtClean="0"/>
              <a:t>Ontologies</a:t>
            </a:r>
            <a:r>
              <a:rPr lang="en-US" altLang="ko-KR" dirty="0" smtClean="0"/>
              <a:t> can be treated as graphs within </a:t>
            </a:r>
            <a:r>
              <a:rPr lang="en-US" altLang="ko-KR" dirty="0" err="1" smtClean="0"/>
              <a:t>Cytoscape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hence visualized taking advantage of its interactive features.</a:t>
            </a:r>
          </a:p>
          <a:p>
            <a:pPr lvl="1"/>
            <a:r>
              <a:rPr lang="en-US" altLang="ko-KR" dirty="0" err="1" smtClean="0"/>
              <a:t>Ontologies</a:t>
            </a:r>
            <a:r>
              <a:rPr lang="en-US" altLang="ko-KR" dirty="0" smtClean="0"/>
              <a:t> can be used to annotate</a:t>
            </a:r>
          </a:p>
          <a:p>
            <a:pPr lvl="2"/>
            <a:r>
              <a:rPr lang="en-US" altLang="ko-KR" dirty="0" smtClean="0"/>
              <a:t>Hence query elements in networks representing biological entities and experimental data.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Herein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are not just seen as a set of annotations, but as a knowledge-base.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015C-0C94-4CA7-A58F-D8367732604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NU IDB Lab.">
  <a:themeElements>
    <a:clrScheme name="SNU OOPSLA Lab. 5">
      <a:dk1>
        <a:srgbClr val="000066"/>
      </a:dk1>
      <a:lt1>
        <a:srgbClr val="FFFFFF"/>
      </a:lt1>
      <a:dk2>
        <a:srgbClr val="0000FF"/>
      </a:dk2>
      <a:lt2>
        <a:srgbClr val="000000"/>
      </a:lt2>
      <a:accent1>
        <a:srgbClr val="0066FF"/>
      </a:accent1>
      <a:accent2>
        <a:srgbClr val="33CCCC"/>
      </a:accent2>
      <a:accent3>
        <a:srgbClr val="FFFFFF"/>
      </a:accent3>
      <a:accent4>
        <a:srgbClr val="000056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SNU OOPSLA Lab.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NU OOPSLA Lab.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U OOPSLA Lab.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NU OOPSLA Lab.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NU OOPSLA Lab.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NU OOPSLA Lab.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NU OOPSLA Lab.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U OOPSLA Lab.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서식</Template>
  <TotalTime>1289</TotalTime>
  <Words>980</Words>
  <Application>Microsoft Office PowerPoint</Application>
  <PresentationFormat>화면 슬라이드 쇼(4:3)</PresentationFormat>
  <Paragraphs>201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SNU IDB Lab.</vt:lpstr>
      <vt:lpstr>RDFScape: Semantic Web meets Systems Biology</vt:lpstr>
      <vt:lpstr>Contents</vt:lpstr>
      <vt:lpstr>Background (1/4)</vt:lpstr>
      <vt:lpstr>Background (2/4)</vt:lpstr>
      <vt:lpstr>Background (3/4)</vt:lpstr>
      <vt:lpstr>Background (4/4)</vt:lpstr>
      <vt:lpstr>Methods</vt:lpstr>
      <vt:lpstr>Methods - Requirements</vt:lpstr>
      <vt:lpstr>Results</vt:lpstr>
      <vt:lpstr>Results - Ontology query and navigation (1/5)</vt:lpstr>
      <vt:lpstr>Results - Ontology query and navigation (2/5)</vt:lpstr>
      <vt:lpstr>Results - Ontology query and navigation (3/5)</vt:lpstr>
      <vt:lpstr>Results - Ontology query and navigation (4/5)</vt:lpstr>
      <vt:lpstr>Results - Ontology query and navigation (5/5)</vt:lpstr>
      <vt:lpstr>Results - Support for inference on ontologies (1/2)</vt:lpstr>
      <vt:lpstr>Results - Support for inference on ontologies (2/2)</vt:lpstr>
      <vt:lpstr>Results - An example (1/3)</vt:lpstr>
      <vt:lpstr>Results - An example (2/3)</vt:lpstr>
      <vt:lpstr>Results - An example (3/3)</vt:lpstr>
      <vt:lpstr>Results - Towards reasoning on pathways (1/2)</vt:lpstr>
      <vt:lpstr>Results - Towards reasoning on pathways (2/2)</vt:lpstr>
      <vt:lpstr>Discussion (1/2)</vt:lpstr>
      <vt:lpstr>Discussion (2/2)</vt:lpstr>
      <vt:lpstr>Discussion - Notes on performance</vt:lpstr>
      <vt:lpstr>Conclusions (1/2)</vt:lpstr>
      <vt:lpstr>Conclusions (2/2)</vt:lpstr>
    </vt:vector>
  </TitlesOfParts>
  <Company>SNUIDB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RDFScape: Semantic Web meets Systems Biology</dc:title>
  <dc:creator>Hyewon Lim</dc:creator>
  <cp:lastModifiedBy>Hyewon Lim</cp:lastModifiedBy>
  <cp:revision>122</cp:revision>
  <dcterms:created xsi:type="dcterms:W3CDTF">2008-07-23T02:48:54Z</dcterms:created>
  <dcterms:modified xsi:type="dcterms:W3CDTF">2008-07-25T05:35:49Z</dcterms:modified>
</cp:coreProperties>
</file>