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6" r:id="rId10"/>
    <p:sldId id="357" r:id="rId11"/>
    <p:sldId id="359" r:id="rId12"/>
    <p:sldId id="358" r:id="rId13"/>
    <p:sldId id="360" r:id="rId14"/>
    <p:sldId id="361" r:id="rId15"/>
    <p:sldId id="362" r:id="rId16"/>
    <p:sldId id="363" r:id="rId17"/>
    <p:sldId id="364" r:id="rId18"/>
    <p:sldId id="365" r:id="rId19"/>
    <p:sldId id="367" r:id="rId20"/>
    <p:sldId id="366" r:id="rId21"/>
    <p:sldId id="369" r:id="rId22"/>
    <p:sldId id="370" r:id="rId23"/>
    <p:sldId id="371" r:id="rId24"/>
    <p:sldId id="372" r:id="rId25"/>
    <p:sldId id="373" r:id="rId26"/>
    <p:sldId id="350" r:id="rId27"/>
    <p:sldId id="351" r:id="rId28"/>
    <p:sldId id="352" r:id="rId29"/>
    <p:sldId id="353" r:id="rId30"/>
    <p:sldId id="354" r:id="rId31"/>
    <p:sldId id="355" r:id="rId32"/>
    <p:sldId id="304" r:id="rId33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CCFF"/>
    <a:srgbClr val="FF99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95916" autoAdjust="0"/>
  </p:normalViewPr>
  <p:slideViewPr>
    <p:cSldViewPr>
      <p:cViewPr varScale="1">
        <p:scale>
          <a:sx n="127" d="100"/>
          <a:sy n="127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32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_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_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_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_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_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_7.xls"/><Relationship Id="rId7" Type="http://schemas.openxmlformats.org/officeDocument/2006/relationships/oleObject" Target="../embeddings/Microsoft_Office_Excel_97-2003_____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Office_Excel_97-2003_____10.xls"/><Relationship Id="rId5" Type="http://schemas.openxmlformats.org/officeDocument/2006/relationships/oleObject" Target="../embeddings/Microsoft_Office_Excel_97-2003_____9.xls"/><Relationship Id="rId4" Type="http://schemas.openxmlformats.org/officeDocument/2006/relationships/oleObject" Target="../embeddings/Microsoft_Office_Excel_97-2003_____8.xls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_1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_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Modern Information Retrieval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Ricardo </a:t>
            </a:r>
            <a:r>
              <a:rPr lang="en-US" altLang="ko-KR" dirty="0" err="1" smtClean="0"/>
              <a:t>Baeza</a:t>
            </a:r>
            <a:r>
              <a:rPr lang="en-US" altLang="ko-KR" dirty="0" smtClean="0"/>
              <a:t>-Yates and </a:t>
            </a:r>
            <a:r>
              <a:rPr lang="en-US" altLang="ko-KR" dirty="0" err="1" smtClean="0"/>
              <a:t>Berthier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Ribeiro-Neto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 smtClean="0"/>
              <a:t>3. </a:t>
            </a:r>
            <a:r>
              <a:rPr lang="en-US" altLang="ko-KR" dirty="0" smtClean="0"/>
              <a:t>Retrieval Evaluation</a:t>
            </a:r>
          </a:p>
          <a:p>
            <a:pPr algn="r"/>
            <a:r>
              <a:rPr lang="en-US" altLang="ko-KR" dirty="0" smtClean="0"/>
              <a:t>July 1, 2010</a:t>
            </a:r>
          </a:p>
          <a:p>
            <a:pPr algn="r"/>
            <a:r>
              <a:rPr lang="en-US" altLang="ko-KR" dirty="0" smtClean="0"/>
              <a:t>Hyunwoo Kim</a:t>
            </a:r>
            <a:endParaRPr lang="ko-KR" altLang="en-US" dirty="0"/>
          </a:p>
        </p:txBody>
      </p:sp>
      <p:pic>
        <p:nvPicPr>
          <p:cNvPr id="4" name="그림 3" descr="MIR_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16632"/>
            <a:ext cx="1270026" cy="1733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Precision versus recall graph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57200" y="2819400"/>
            <a:ext cx="1295400" cy="2743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2992438"/>
            <a:ext cx="1371600" cy="2209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905000" y="3857625"/>
            <a:ext cx="609600" cy="485775"/>
          </a:xfrm>
          <a:prstGeom prst="rightArrow">
            <a:avLst>
              <a:gd name="adj1" fmla="val 50000"/>
              <a:gd name="adj2" fmla="val 31373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51188" y="2574925"/>
            <a:ext cx="3305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132013" y="2373313"/>
            <a:ext cx="3965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R</a:t>
            </a:r>
            <a:r>
              <a:rPr lang="en-US" altLang="ko-KR" baseline="-25000">
                <a:latin typeface="Corbel" pitchFamily="34" charset="0"/>
                <a:ea typeface="굴림" pitchFamily="50" charset="-127"/>
              </a:rPr>
              <a:t>q</a:t>
            </a:r>
          </a:p>
        </p:txBody>
      </p:sp>
      <p:cxnSp>
        <p:nvCxnSpPr>
          <p:cNvPr id="10" name="AutoShape 10"/>
          <p:cNvCxnSpPr>
            <a:cxnSpLocks noChangeShapeType="1"/>
            <a:stCxn id="17" idx="3"/>
            <a:endCxn id="9" idx="2"/>
          </p:cNvCxnSpPr>
          <p:nvPr/>
        </p:nvCxnSpPr>
        <p:spPr bwMode="auto">
          <a:xfrm flipV="1">
            <a:off x="1256315" y="2742645"/>
            <a:ext cx="1073990" cy="2952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" name="AutoShape 11"/>
          <p:cNvCxnSpPr>
            <a:cxnSpLocks noChangeShapeType="1"/>
            <a:stCxn id="20" idx="3"/>
            <a:endCxn id="9" idx="2"/>
          </p:cNvCxnSpPr>
          <p:nvPr/>
        </p:nvCxnSpPr>
        <p:spPr bwMode="auto">
          <a:xfrm flipV="1">
            <a:off x="911741" y="2742645"/>
            <a:ext cx="1418564" cy="9810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" name="AutoShape 12"/>
          <p:cNvCxnSpPr>
            <a:cxnSpLocks noChangeShapeType="1"/>
            <a:stCxn id="21" idx="0"/>
            <a:endCxn id="9" idx="2"/>
          </p:cNvCxnSpPr>
          <p:nvPr/>
        </p:nvCxnSpPr>
        <p:spPr bwMode="auto">
          <a:xfrm rot="5400000" flipH="1" flipV="1">
            <a:off x="1311250" y="2611558"/>
            <a:ext cx="887968" cy="11501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" name="AutoShape 13"/>
          <p:cNvCxnSpPr>
            <a:cxnSpLocks noChangeShapeType="1"/>
            <a:stCxn id="18" idx="0"/>
            <a:endCxn id="9" idx="2"/>
          </p:cNvCxnSpPr>
          <p:nvPr/>
        </p:nvCxnSpPr>
        <p:spPr bwMode="auto">
          <a:xfrm rot="5400000" flipH="1" flipV="1">
            <a:off x="1358550" y="2201658"/>
            <a:ext cx="430768" cy="1512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14"/>
          <p:cNvCxnSpPr>
            <a:cxnSpLocks noChangeShapeType="1"/>
            <a:stCxn id="19" idx="0"/>
            <a:endCxn id="9" idx="2"/>
          </p:cNvCxnSpPr>
          <p:nvPr/>
        </p:nvCxnSpPr>
        <p:spPr bwMode="auto">
          <a:xfrm rot="5400000" flipH="1" flipV="1">
            <a:off x="1538731" y="2442165"/>
            <a:ext cx="491093" cy="10920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5"/>
          <p:cNvCxnSpPr>
            <a:cxnSpLocks noChangeShapeType="1"/>
            <a:stCxn id="22" idx="0"/>
            <a:endCxn id="9" idx="2"/>
          </p:cNvCxnSpPr>
          <p:nvPr/>
        </p:nvCxnSpPr>
        <p:spPr bwMode="auto">
          <a:xfrm rot="5400000" flipH="1" flipV="1">
            <a:off x="1495472" y="2795780"/>
            <a:ext cx="887968" cy="7816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81200" y="4175125"/>
            <a:ext cx="30489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q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98525" y="2868613"/>
            <a:ext cx="35779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30238" y="3173413"/>
            <a:ext cx="3746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050925" y="3233738"/>
            <a:ext cx="3746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9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84188" y="3554413"/>
            <a:ext cx="42755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25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965200" y="3630613"/>
            <a:ext cx="42992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39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322388" y="3630613"/>
            <a:ext cx="452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44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60388" y="4071938"/>
            <a:ext cx="43313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56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941388" y="4011613"/>
            <a:ext cx="4138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71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12788" y="4452938"/>
            <a:ext cx="452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89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033463" y="4316413"/>
            <a:ext cx="4852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123</a:t>
            </a:r>
          </a:p>
        </p:txBody>
      </p:sp>
      <p:cxnSp>
        <p:nvCxnSpPr>
          <p:cNvPr id="27" name="AutoShape 27"/>
          <p:cNvCxnSpPr>
            <a:cxnSpLocks noChangeShapeType="1"/>
            <a:stCxn id="23" idx="0"/>
            <a:endCxn id="9" idx="2"/>
          </p:cNvCxnSpPr>
          <p:nvPr/>
        </p:nvCxnSpPr>
        <p:spPr bwMode="auto">
          <a:xfrm rot="5400000" flipH="1" flipV="1">
            <a:off x="888983" y="2630617"/>
            <a:ext cx="1329293" cy="15533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8"/>
          <p:cNvCxnSpPr>
            <a:cxnSpLocks noChangeShapeType="1"/>
            <a:stCxn id="24" idx="0"/>
            <a:endCxn id="9" idx="2"/>
          </p:cNvCxnSpPr>
          <p:nvPr/>
        </p:nvCxnSpPr>
        <p:spPr bwMode="auto">
          <a:xfrm rot="5400000" flipH="1" flipV="1">
            <a:off x="1104836" y="2786145"/>
            <a:ext cx="1268968" cy="1181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9"/>
          <p:cNvCxnSpPr>
            <a:cxnSpLocks noChangeShapeType="1"/>
            <a:stCxn id="25" idx="0"/>
            <a:endCxn id="9" idx="2"/>
          </p:cNvCxnSpPr>
          <p:nvPr/>
        </p:nvCxnSpPr>
        <p:spPr bwMode="auto">
          <a:xfrm rot="5400000" flipH="1" flipV="1">
            <a:off x="779510" y="2902143"/>
            <a:ext cx="1710293" cy="13912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30"/>
          <p:cNvCxnSpPr>
            <a:cxnSpLocks noChangeShapeType="1"/>
            <a:stCxn id="26" idx="0"/>
            <a:endCxn id="9" idx="2"/>
          </p:cNvCxnSpPr>
          <p:nvPr/>
        </p:nvCxnSpPr>
        <p:spPr bwMode="auto">
          <a:xfrm rot="5400000" flipH="1" flipV="1">
            <a:off x="1016315" y="3002424"/>
            <a:ext cx="1573768" cy="10542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914400" y="4860925"/>
            <a:ext cx="36740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…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746375" y="3016250"/>
            <a:ext cx="4852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123</a:t>
            </a:r>
          </a:p>
        </p:txBody>
      </p:sp>
      <p:graphicFrame>
        <p:nvGraphicFramePr>
          <p:cNvPr id="33" name="Object 34"/>
          <p:cNvGraphicFramePr>
            <a:graphicFrameLocks noChangeAspect="1"/>
          </p:cNvGraphicFramePr>
          <p:nvPr/>
        </p:nvGraphicFramePr>
        <p:xfrm>
          <a:off x="4340225" y="2292350"/>
          <a:ext cx="4294188" cy="3194050"/>
        </p:xfrm>
        <a:graphic>
          <a:graphicData uri="http://schemas.openxmlformats.org/presentationml/2006/ole">
            <p:oleObj spid="_x0000_s148482" name="차트" r:id="rId3" imgW="3800618" imgH="2447877" progId="Excel.Sheet.8">
              <p:embed/>
            </p:oleObj>
          </a:graphicData>
        </a:graphic>
      </p:graphicFrame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5105400" y="5486400"/>
            <a:ext cx="274786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Recall </a:t>
            </a:r>
            <a:r>
              <a:rPr lang="en-US" altLang="ko-KR" sz="1600" dirty="0" smtClean="0">
                <a:latin typeface="Corbel" pitchFamily="34" charset="0"/>
                <a:ea typeface="굴림" pitchFamily="50" charset="-127"/>
              </a:rPr>
              <a:t>(%) </a:t>
            </a:r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= 1 / 10 * 100 = </a:t>
            </a:r>
            <a:r>
              <a:rPr lang="en-US" altLang="ko-KR" sz="1600" dirty="0" smtClean="0">
                <a:latin typeface="Corbel" pitchFamily="34" charset="0"/>
                <a:ea typeface="굴림" pitchFamily="50" charset="-127"/>
              </a:rPr>
              <a:t>10</a:t>
            </a:r>
            <a:endParaRPr lang="en-US" altLang="ko-KR" sz="1600" dirty="0">
              <a:latin typeface="Corbel" pitchFamily="34" charset="0"/>
              <a:ea typeface="굴림" pitchFamily="50" charset="-127"/>
            </a:endParaRPr>
          </a:p>
          <a:p>
            <a:pPr algn="l"/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Precision </a:t>
            </a:r>
            <a:r>
              <a:rPr lang="en-US" altLang="ko-KR" sz="1600" dirty="0" smtClean="0">
                <a:latin typeface="Corbel" pitchFamily="34" charset="0"/>
                <a:ea typeface="굴림" pitchFamily="50" charset="-127"/>
              </a:rPr>
              <a:t>(%) </a:t>
            </a:r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= 1 / 1 * 100= </a:t>
            </a:r>
            <a:r>
              <a:rPr lang="en-US" altLang="ko-KR" sz="1600" dirty="0" smtClean="0">
                <a:latin typeface="Corbel" pitchFamily="34" charset="0"/>
                <a:ea typeface="굴림" pitchFamily="50" charset="-127"/>
              </a:rPr>
              <a:t>100</a:t>
            </a:r>
            <a:endParaRPr lang="en-US" altLang="ko-KR" sz="16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5280025" y="2525713"/>
            <a:ext cx="152400" cy="138112"/>
          </a:xfrm>
          <a:prstGeom prst="diamond">
            <a:avLst/>
          </a:prstGeom>
          <a:solidFill>
            <a:srgbClr val="CC0000"/>
          </a:solidFill>
          <a:ln w="952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5029200" y="2601913"/>
            <a:ext cx="304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Precision versus recall graph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57200" y="2819400"/>
            <a:ext cx="1295400" cy="2743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2992438"/>
            <a:ext cx="1371600" cy="2209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905000" y="3857625"/>
            <a:ext cx="609600" cy="485775"/>
          </a:xfrm>
          <a:prstGeom prst="rightArrow">
            <a:avLst>
              <a:gd name="adj1" fmla="val 50000"/>
              <a:gd name="adj2" fmla="val 31373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151188" y="2574925"/>
            <a:ext cx="3305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32013" y="2373313"/>
            <a:ext cx="3965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R</a:t>
            </a:r>
            <a:r>
              <a:rPr lang="en-US" altLang="ko-KR" baseline="-25000">
                <a:latin typeface="Corbel" pitchFamily="34" charset="0"/>
                <a:ea typeface="굴림" pitchFamily="50" charset="-127"/>
              </a:rPr>
              <a:t>q</a:t>
            </a:r>
          </a:p>
        </p:txBody>
      </p:sp>
      <p:cxnSp>
        <p:nvCxnSpPr>
          <p:cNvPr id="10" name="AutoShape 9"/>
          <p:cNvCxnSpPr>
            <a:cxnSpLocks noChangeShapeType="1"/>
            <a:stCxn id="17" idx="3"/>
            <a:endCxn id="9" idx="2"/>
          </p:cNvCxnSpPr>
          <p:nvPr/>
        </p:nvCxnSpPr>
        <p:spPr bwMode="auto">
          <a:xfrm flipV="1">
            <a:off x="1256315" y="2742645"/>
            <a:ext cx="1073990" cy="2952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" name="AutoShape 10"/>
          <p:cNvCxnSpPr>
            <a:cxnSpLocks noChangeShapeType="1"/>
            <a:stCxn id="20" idx="3"/>
            <a:endCxn id="9" idx="2"/>
          </p:cNvCxnSpPr>
          <p:nvPr/>
        </p:nvCxnSpPr>
        <p:spPr bwMode="auto">
          <a:xfrm flipV="1">
            <a:off x="911741" y="2742645"/>
            <a:ext cx="1418564" cy="9810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" name="AutoShape 11"/>
          <p:cNvCxnSpPr>
            <a:cxnSpLocks noChangeShapeType="1"/>
            <a:stCxn id="21" idx="0"/>
            <a:endCxn id="9" idx="2"/>
          </p:cNvCxnSpPr>
          <p:nvPr/>
        </p:nvCxnSpPr>
        <p:spPr bwMode="auto">
          <a:xfrm rot="5400000" flipH="1" flipV="1">
            <a:off x="1311250" y="2611558"/>
            <a:ext cx="887968" cy="11501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" name="AutoShape 12"/>
          <p:cNvCxnSpPr>
            <a:cxnSpLocks noChangeShapeType="1"/>
            <a:stCxn id="18" idx="0"/>
            <a:endCxn id="9" idx="2"/>
          </p:cNvCxnSpPr>
          <p:nvPr/>
        </p:nvCxnSpPr>
        <p:spPr bwMode="auto">
          <a:xfrm rot="5400000" flipH="1" flipV="1">
            <a:off x="1358550" y="2201658"/>
            <a:ext cx="430768" cy="1512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13"/>
          <p:cNvCxnSpPr>
            <a:cxnSpLocks noChangeShapeType="1"/>
            <a:stCxn id="19" idx="0"/>
            <a:endCxn id="9" idx="2"/>
          </p:cNvCxnSpPr>
          <p:nvPr/>
        </p:nvCxnSpPr>
        <p:spPr bwMode="auto">
          <a:xfrm rot="5400000" flipH="1" flipV="1">
            <a:off x="1538731" y="2442165"/>
            <a:ext cx="491093" cy="10920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4"/>
          <p:cNvCxnSpPr>
            <a:cxnSpLocks noChangeShapeType="1"/>
            <a:stCxn id="22" idx="0"/>
            <a:endCxn id="9" idx="2"/>
          </p:cNvCxnSpPr>
          <p:nvPr/>
        </p:nvCxnSpPr>
        <p:spPr bwMode="auto">
          <a:xfrm rot="5400000" flipH="1" flipV="1">
            <a:off x="1495472" y="2795780"/>
            <a:ext cx="887968" cy="7816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981200" y="4175125"/>
            <a:ext cx="30489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q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98525" y="2868613"/>
            <a:ext cx="35779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30238" y="3173413"/>
            <a:ext cx="3746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050925" y="3233738"/>
            <a:ext cx="3746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9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84188" y="3554413"/>
            <a:ext cx="42755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25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965200" y="3630613"/>
            <a:ext cx="42992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39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322388" y="3630613"/>
            <a:ext cx="452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44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60388" y="4071938"/>
            <a:ext cx="43313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56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941388" y="4011613"/>
            <a:ext cx="4138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71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12788" y="4452938"/>
            <a:ext cx="452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89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033463" y="4316413"/>
            <a:ext cx="4852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123</a:t>
            </a:r>
          </a:p>
        </p:txBody>
      </p:sp>
      <p:cxnSp>
        <p:nvCxnSpPr>
          <p:cNvPr id="27" name="AutoShape 26"/>
          <p:cNvCxnSpPr>
            <a:cxnSpLocks noChangeShapeType="1"/>
            <a:stCxn id="23" idx="0"/>
            <a:endCxn id="9" idx="2"/>
          </p:cNvCxnSpPr>
          <p:nvPr/>
        </p:nvCxnSpPr>
        <p:spPr bwMode="auto">
          <a:xfrm rot="5400000" flipH="1" flipV="1">
            <a:off x="888983" y="2630617"/>
            <a:ext cx="1329293" cy="15533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24" idx="0"/>
            <a:endCxn id="9" idx="2"/>
          </p:cNvCxnSpPr>
          <p:nvPr/>
        </p:nvCxnSpPr>
        <p:spPr bwMode="auto">
          <a:xfrm rot="5400000" flipH="1" flipV="1">
            <a:off x="1104836" y="2786145"/>
            <a:ext cx="1268968" cy="1181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25" idx="0"/>
            <a:endCxn id="9" idx="2"/>
          </p:cNvCxnSpPr>
          <p:nvPr/>
        </p:nvCxnSpPr>
        <p:spPr bwMode="auto">
          <a:xfrm rot="5400000" flipH="1" flipV="1">
            <a:off x="779510" y="2902143"/>
            <a:ext cx="1710293" cy="13912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26" idx="0"/>
            <a:endCxn id="9" idx="2"/>
          </p:cNvCxnSpPr>
          <p:nvPr/>
        </p:nvCxnSpPr>
        <p:spPr bwMode="auto">
          <a:xfrm rot="5400000" flipH="1" flipV="1">
            <a:off x="1016315" y="3002424"/>
            <a:ext cx="1573768" cy="10542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914400" y="4860925"/>
            <a:ext cx="36740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…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746375" y="3016250"/>
            <a:ext cx="485261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123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84</a:t>
            </a:r>
          </a:p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56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4340225" y="2292350"/>
          <a:ext cx="4294188" cy="3194050"/>
        </p:xfrm>
        <a:graphic>
          <a:graphicData uri="http://schemas.openxmlformats.org/presentationml/2006/ole">
            <p:oleObj spid="_x0000_s149506" name="차트" r:id="rId3" imgW="3800618" imgH="2447877" progId="Excel.Sheet.8">
              <p:embed/>
            </p:oleObj>
          </a:graphicData>
        </a:graphic>
      </p:graphicFrame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5105400" y="5486400"/>
            <a:ext cx="26479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Recall (%) = 2 / 10 * 100 = 20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Precision (%) = 2 / 3 * 100= 67</a:t>
            </a:r>
          </a:p>
        </p:txBody>
      </p:sp>
      <p:sp>
        <p:nvSpPr>
          <p:cNvPr id="35" name="AutoShape 35"/>
          <p:cNvSpPr>
            <a:spLocks noChangeArrowheads="1"/>
          </p:cNvSpPr>
          <p:nvPr/>
        </p:nvSpPr>
        <p:spPr bwMode="auto">
          <a:xfrm>
            <a:off x="5280025" y="2525713"/>
            <a:ext cx="152400" cy="138112"/>
          </a:xfrm>
          <a:prstGeom prst="diamond">
            <a:avLst/>
          </a:prstGeom>
          <a:solidFill>
            <a:srgbClr val="000099"/>
          </a:solidFill>
          <a:ln w="95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5029200" y="2601913"/>
            <a:ext cx="304800" cy="0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7" name="AutoShape 37"/>
          <p:cNvSpPr>
            <a:spLocks noChangeArrowheads="1"/>
          </p:cNvSpPr>
          <p:nvPr/>
        </p:nvSpPr>
        <p:spPr bwMode="auto">
          <a:xfrm>
            <a:off x="5605463" y="3233738"/>
            <a:ext cx="152400" cy="138112"/>
          </a:xfrm>
          <a:prstGeom prst="diamond">
            <a:avLst/>
          </a:prstGeom>
          <a:solidFill>
            <a:srgbClr val="CC0000"/>
          </a:solidFill>
          <a:ln w="952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5372100" y="2630488"/>
            <a:ext cx="298450" cy="6572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Precision versus recall graph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57200" y="2819400"/>
            <a:ext cx="1295400" cy="2743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2992438"/>
            <a:ext cx="1371600" cy="2209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905000" y="3857625"/>
            <a:ext cx="609600" cy="485775"/>
          </a:xfrm>
          <a:prstGeom prst="rightArrow">
            <a:avLst>
              <a:gd name="adj1" fmla="val 50000"/>
              <a:gd name="adj2" fmla="val 31373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151188" y="2574925"/>
            <a:ext cx="3305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32013" y="2373313"/>
            <a:ext cx="3965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R</a:t>
            </a:r>
            <a:r>
              <a:rPr lang="en-US" altLang="ko-KR" baseline="-25000">
                <a:latin typeface="Corbel" pitchFamily="34" charset="0"/>
                <a:ea typeface="굴림" pitchFamily="50" charset="-127"/>
              </a:rPr>
              <a:t>q</a:t>
            </a:r>
          </a:p>
        </p:txBody>
      </p:sp>
      <p:cxnSp>
        <p:nvCxnSpPr>
          <p:cNvPr id="10" name="AutoShape 9"/>
          <p:cNvCxnSpPr>
            <a:cxnSpLocks noChangeShapeType="1"/>
            <a:stCxn id="17" idx="3"/>
            <a:endCxn id="9" idx="2"/>
          </p:cNvCxnSpPr>
          <p:nvPr/>
        </p:nvCxnSpPr>
        <p:spPr bwMode="auto">
          <a:xfrm flipV="1">
            <a:off x="1256315" y="2742645"/>
            <a:ext cx="1073990" cy="2952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" name="AutoShape 10"/>
          <p:cNvCxnSpPr>
            <a:cxnSpLocks noChangeShapeType="1"/>
            <a:stCxn id="20" idx="3"/>
            <a:endCxn id="9" idx="2"/>
          </p:cNvCxnSpPr>
          <p:nvPr/>
        </p:nvCxnSpPr>
        <p:spPr bwMode="auto">
          <a:xfrm flipV="1">
            <a:off x="911741" y="2742645"/>
            <a:ext cx="1418564" cy="9810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" name="AutoShape 11"/>
          <p:cNvCxnSpPr>
            <a:cxnSpLocks noChangeShapeType="1"/>
            <a:stCxn id="21" idx="0"/>
            <a:endCxn id="9" idx="2"/>
          </p:cNvCxnSpPr>
          <p:nvPr/>
        </p:nvCxnSpPr>
        <p:spPr bwMode="auto">
          <a:xfrm rot="5400000" flipH="1" flipV="1">
            <a:off x="1311250" y="2611558"/>
            <a:ext cx="887968" cy="11501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" name="AutoShape 12"/>
          <p:cNvCxnSpPr>
            <a:cxnSpLocks noChangeShapeType="1"/>
            <a:stCxn id="18" idx="0"/>
            <a:endCxn id="9" idx="2"/>
          </p:cNvCxnSpPr>
          <p:nvPr/>
        </p:nvCxnSpPr>
        <p:spPr bwMode="auto">
          <a:xfrm rot="5400000" flipH="1" flipV="1">
            <a:off x="1358550" y="2201658"/>
            <a:ext cx="430768" cy="1512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13"/>
          <p:cNvCxnSpPr>
            <a:cxnSpLocks noChangeShapeType="1"/>
            <a:stCxn id="19" idx="0"/>
            <a:endCxn id="9" idx="2"/>
          </p:cNvCxnSpPr>
          <p:nvPr/>
        </p:nvCxnSpPr>
        <p:spPr bwMode="auto">
          <a:xfrm rot="5400000" flipH="1" flipV="1">
            <a:off x="1538731" y="2442165"/>
            <a:ext cx="491093" cy="10920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4"/>
          <p:cNvCxnSpPr>
            <a:cxnSpLocks noChangeShapeType="1"/>
            <a:stCxn id="22" idx="0"/>
            <a:endCxn id="9" idx="2"/>
          </p:cNvCxnSpPr>
          <p:nvPr/>
        </p:nvCxnSpPr>
        <p:spPr bwMode="auto">
          <a:xfrm rot="5400000" flipH="1" flipV="1">
            <a:off x="1495472" y="2795780"/>
            <a:ext cx="887968" cy="7816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981200" y="4175125"/>
            <a:ext cx="30489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q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98525" y="2868613"/>
            <a:ext cx="35779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30238" y="3173413"/>
            <a:ext cx="3746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050925" y="3233738"/>
            <a:ext cx="3746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9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84188" y="3554413"/>
            <a:ext cx="42755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25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965200" y="3630613"/>
            <a:ext cx="42992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39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322388" y="3630613"/>
            <a:ext cx="452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44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60388" y="4071938"/>
            <a:ext cx="43313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56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941388" y="4011613"/>
            <a:ext cx="4138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71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12788" y="4452938"/>
            <a:ext cx="452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89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033463" y="4316413"/>
            <a:ext cx="4852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123</a:t>
            </a:r>
          </a:p>
        </p:txBody>
      </p:sp>
      <p:cxnSp>
        <p:nvCxnSpPr>
          <p:cNvPr id="27" name="AutoShape 26"/>
          <p:cNvCxnSpPr>
            <a:cxnSpLocks noChangeShapeType="1"/>
            <a:stCxn id="23" idx="0"/>
            <a:endCxn id="9" idx="2"/>
          </p:cNvCxnSpPr>
          <p:nvPr/>
        </p:nvCxnSpPr>
        <p:spPr bwMode="auto">
          <a:xfrm rot="5400000" flipH="1" flipV="1">
            <a:off x="888983" y="2630617"/>
            <a:ext cx="1329293" cy="15533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24" idx="0"/>
            <a:endCxn id="9" idx="2"/>
          </p:cNvCxnSpPr>
          <p:nvPr/>
        </p:nvCxnSpPr>
        <p:spPr bwMode="auto">
          <a:xfrm rot="5400000" flipH="1" flipV="1">
            <a:off x="1104836" y="2786145"/>
            <a:ext cx="1268968" cy="1181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25" idx="0"/>
            <a:endCxn id="9" idx="2"/>
          </p:cNvCxnSpPr>
          <p:nvPr/>
        </p:nvCxnSpPr>
        <p:spPr bwMode="auto">
          <a:xfrm rot="5400000" flipH="1" flipV="1">
            <a:off x="779510" y="2902143"/>
            <a:ext cx="1710293" cy="13912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26" idx="0"/>
            <a:endCxn id="9" idx="2"/>
          </p:cNvCxnSpPr>
          <p:nvPr/>
        </p:nvCxnSpPr>
        <p:spPr bwMode="auto">
          <a:xfrm rot="5400000" flipH="1" flipV="1">
            <a:off x="1016315" y="3002424"/>
            <a:ext cx="1573768" cy="10542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914400" y="4860925"/>
            <a:ext cx="36740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…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746375" y="3016250"/>
            <a:ext cx="485261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123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84</a:t>
            </a:r>
          </a:p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56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6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8</a:t>
            </a:r>
          </a:p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9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4340225" y="2292350"/>
          <a:ext cx="4294188" cy="3194050"/>
        </p:xfrm>
        <a:graphic>
          <a:graphicData uri="http://schemas.openxmlformats.org/presentationml/2006/ole">
            <p:oleObj spid="_x0000_s150530" name="차트" r:id="rId3" imgW="3800618" imgH="2447877" progId="Excel.Sheet.8">
              <p:embed/>
            </p:oleObj>
          </a:graphicData>
        </a:graphic>
      </p:graphicFrame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5105400" y="5486400"/>
            <a:ext cx="26620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Recall (%) = 3 / 10 * 100 = 30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Precision (%) = 3 / 6 * 100= 50</a:t>
            </a:r>
          </a:p>
        </p:txBody>
      </p:sp>
      <p:sp>
        <p:nvSpPr>
          <p:cNvPr id="35" name="AutoShape 35"/>
          <p:cNvSpPr>
            <a:spLocks noChangeArrowheads="1"/>
          </p:cNvSpPr>
          <p:nvPr/>
        </p:nvSpPr>
        <p:spPr bwMode="auto">
          <a:xfrm>
            <a:off x="5280025" y="2525713"/>
            <a:ext cx="152400" cy="138112"/>
          </a:xfrm>
          <a:prstGeom prst="diamond">
            <a:avLst/>
          </a:prstGeom>
          <a:solidFill>
            <a:srgbClr val="000099"/>
          </a:solidFill>
          <a:ln w="95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5029200" y="2601913"/>
            <a:ext cx="304800" cy="0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7" name="AutoShape 37"/>
          <p:cNvSpPr>
            <a:spLocks noChangeArrowheads="1"/>
          </p:cNvSpPr>
          <p:nvPr/>
        </p:nvSpPr>
        <p:spPr bwMode="auto">
          <a:xfrm>
            <a:off x="5605463" y="3233738"/>
            <a:ext cx="152400" cy="138112"/>
          </a:xfrm>
          <a:prstGeom prst="diamond">
            <a:avLst/>
          </a:prstGeom>
          <a:solidFill>
            <a:srgbClr val="000099"/>
          </a:solidFill>
          <a:ln w="95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5372100" y="2630488"/>
            <a:ext cx="298450" cy="657225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auto">
          <a:xfrm>
            <a:off x="5943600" y="3606800"/>
            <a:ext cx="152400" cy="138113"/>
          </a:xfrm>
          <a:prstGeom prst="diamond">
            <a:avLst/>
          </a:prstGeom>
          <a:solidFill>
            <a:srgbClr val="CC0000"/>
          </a:solidFill>
          <a:ln w="952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5684838" y="3294063"/>
            <a:ext cx="323850" cy="36671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Precision versus recall graph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57200" y="2819400"/>
            <a:ext cx="1295400" cy="2743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2992438"/>
            <a:ext cx="1371600" cy="2209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905000" y="3857625"/>
            <a:ext cx="609600" cy="485775"/>
          </a:xfrm>
          <a:prstGeom prst="rightArrow">
            <a:avLst>
              <a:gd name="adj1" fmla="val 50000"/>
              <a:gd name="adj2" fmla="val 31373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151188" y="2574925"/>
            <a:ext cx="3305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32013" y="2373313"/>
            <a:ext cx="3965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R</a:t>
            </a:r>
            <a:r>
              <a:rPr lang="en-US" altLang="ko-KR" baseline="-25000">
                <a:latin typeface="Corbel" pitchFamily="34" charset="0"/>
                <a:ea typeface="굴림" pitchFamily="50" charset="-127"/>
              </a:rPr>
              <a:t>q</a:t>
            </a:r>
          </a:p>
        </p:txBody>
      </p:sp>
      <p:cxnSp>
        <p:nvCxnSpPr>
          <p:cNvPr id="10" name="AutoShape 9"/>
          <p:cNvCxnSpPr>
            <a:cxnSpLocks noChangeShapeType="1"/>
            <a:stCxn id="17" idx="3"/>
            <a:endCxn id="9" idx="2"/>
          </p:cNvCxnSpPr>
          <p:nvPr/>
        </p:nvCxnSpPr>
        <p:spPr bwMode="auto">
          <a:xfrm flipV="1">
            <a:off x="1256315" y="2742645"/>
            <a:ext cx="1073990" cy="2952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" name="AutoShape 10"/>
          <p:cNvCxnSpPr>
            <a:cxnSpLocks noChangeShapeType="1"/>
            <a:stCxn id="20" idx="3"/>
            <a:endCxn id="9" idx="2"/>
          </p:cNvCxnSpPr>
          <p:nvPr/>
        </p:nvCxnSpPr>
        <p:spPr bwMode="auto">
          <a:xfrm flipV="1">
            <a:off x="911741" y="2742645"/>
            <a:ext cx="1418564" cy="9810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" name="AutoShape 11"/>
          <p:cNvCxnSpPr>
            <a:cxnSpLocks noChangeShapeType="1"/>
            <a:stCxn id="21" idx="0"/>
            <a:endCxn id="9" idx="2"/>
          </p:cNvCxnSpPr>
          <p:nvPr/>
        </p:nvCxnSpPr>
        <p:spPr bwMode="auto">
          <a:xfrm rot="5400000" flipH="1" flipV="1">
            <a:off x="1311250" y="2611558"/>
            <a:ext cx="887968" cy="11501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" name="AutoShape 12"/>
          <p:cNvCxnSpPr>
            <a:cxnSpLocks noChangeShapeType="1"/>
            <a:stCxn id="18" idx="0"/>
            <a:endCxn id="9" idx="2"/>
          </p:cNvCxnSpPr>
          <p:nvPr/>
        </p:nvCxnSpPr>
        <p:spPr bwMode="auto">
          <a:xfrm rot="5400000" flipH="1" flipV="1">
            <a:off x="1358550" y="2201658"/>
            <a:ext cx="430768" cy="1512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13"/>
          <p:cNvCxnSpPr>
            <a:cxnSpLocks noChangeShapeType="1"/>
            <a:stCxn id="19" idx="0"/>
            <a:endCxn id="9" idx="2"/>
          </p:cNvCxnSpPr>
          <p:nvPr/>
        </p:nvCxnSpPr>
        <p:spPr bwMode="auto">
          <a:xfrm rot="5400000" flipH="1" flipV="1">
            <a:off x="1538731" y="2442165"/>
            <a:ext cx="491093" cy="10920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4"/>
          <p:cNvCxnSpPr>
            <a:cxnSpLocks noChangeShapeType="1"/>
            <a:stCxn id="22" idx="0"/>
            <a:endCxn id="9" idx="2"/>
          </p:cNvCxnSpPr>
          <p:nvPr/>
        </p:nvCxnSpPr>
        <p:spPr bwMode="auto">
          <a:xfrm rot="5400000" flipH="1" flipV="1">
            <a:off x="1495472" y="2795780"/>
            <a:ext cx="887968" cy="7816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981200" y="4175125"/>
            <a:ext cx="30489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q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98525" y="2868613"/>
            <a:ext cx="35779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30238" y="3173413"/>
            <a:ext cx="3746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050925" y="3233738"/>
            <a:ext cx="3746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9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84188" y="3554413"/>
            <a:ext cx="42755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25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965200" y="3630613"/>
            <a:ext cx="42992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39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322388" y="3630613"/>
            <a:ext cx="452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44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60388" y="4071938"/>
            <a:ext cx="43313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56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941388" y="4011613"/>
            <a:ext cx="4138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71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12788" y="4452938"/>
            <a:ext cx="452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89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033463" y="4316413"/>
            <a:ext cx="4852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123</a:t>
            </a:r>
          </a:p>
        </p:txBody>
      </p:sp>
      <p:cxnSp>
        <p:nvCxnSpPr>
          <p:cNvPr id="27" name="AutoShape 26"/>
          <p:cNvCxnSpPr>
            <a:cxnSpLocks noChangeShapeType="1"/>
            <a:stCxn id="23" idx="0"/>
            <a:endCxn id="9" idx="2"/>
          </p:cNvCxnSpPr>
          <p:nvPr/>
        </p:nvCxnSpPr>
        <p:spPr bwMode="auto">
          <a:xfrm rot="5400000" flipH="1" flipV="1">
            <a:off x="888983" y="2630617"/>
            <a:ext cx="1329293" cy="15533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24" idx="0"/>
            <a:endCxn id="9" idx="2"/>
          </p:cNvCxnSpPr>
          <p:nvPr/>
        </p:nvCxnSpPr>
        <p:spPr bwMode="auto">
          <a:xfrm rot="5400000" flipH="1" flipV="1">
            <a:off x="1104836" y="2786145"/>
            <a:ext cx="1268968" cy="1181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25" idx="0"/>
            <a:endCxn id="9" idx="2"/>
          </p:cNvCxnSpPr>
          <p:nvPr/>
        </p:nvCxnSpPr>
        <p:spPr bwMode="auto">
          <a:xfrm rot="5400000" flipH="1" flipV="1">
            <a:off x="779510" y="2902143"/>
            <a:ext cx="1710293" cy="13912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26" idx="0"/>
            <a:endCxn id="9" idx="2"/>
          </p:cNvCxnSpPr>
          <p:nvPr/>
        </p:nvCxnSpPr>
        <p:spPr bwMode="auto">
          <a:xfrm rot="5400000" flipH="1" flipV="1">
            <a:off x="1016315" y="3002424"/>
            <a:ext cx="1573768" cy="10542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914400" y="4860925"/>
            <a:ext cx="36740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…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746375" y="3016250"/>
            <a:ext cx="498855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123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84</a:t>
            </a:r>
          </a:p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56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6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8</a:t>
            </a:r>
          </a:p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9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511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129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432175" y="3014663"/>
            <a:ext cx="482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187</a:t>
            </a:r>
          </a:p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25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4340225" y="2292350"/>
          <a:ext cx="4294188" cy="3194050"/>
        </p:xfrm>
        <a:graphic>
          <a:graphicData uri="http://schemas.openxmlformats.org/presentationml/2006/ole">
            <p:oleObj spid="_x0000_s151554" name="차트" r:id="rId3" imgW="3800618" imgH="2447877" progId="Excel.Sheet.8">
              <p:embed/>
            </p:oleObj>
          </a:graphicData>
        </a:graphic>
      </p:graphicFrame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105400" y="5486400"/>
            <a:ext cx="277672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Recall (%) = 4 / 10 * 100 = 40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Precision (%) = 4 / 10 * 100= 40</a:t>
            </a:r>
          </a:p>
        </p:txBody>
      </p:sp>
      <p:sp>
        <p:nvSpPr>
          <p:cNvPr id="36" name="AutoShape 35"/>
          <p:cNvSpPr>
            <a:spLocks noChangeArrowheads="1"/>
          </p:cNvSpPr>
          <p:nvPr/>
        </p:nvSpPr>
        <p:spPr bwMode="auto">
          <a:xfrm>
            <a:off x="5280025" y="2525713"/>
            <a:ext cx="152400" cy="138112"/>
          </a:xfrm>
          <a:prstGeom prst="diamond">
            <a:avLst/>
          </a:prstGeom>
          <a:solidFill>
            <a:srgbClr val="000099"/>
          </a:solidFill>
          <a:ln w="95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5029200" y="2601913"/>
            <a:ext cx="304800" cy="0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8" name="AutoShape 37"/>
          <p:cNvSpPr>
            <a:spLocks noChangeArrowheads="1"/>
          </p:cNvSpPr>
          <p:nvPr/>
        </p:nvSpPr>
        <p:spPr bwMode="auto">
          <a:xfrm>
            <a:off x="5605463" y="3233738"/>
            <a:ext cx="152400" cy="138112"/>
          </a:xfrm>
          <a:prstGeom prst="diamond">
            <a:avLst/>
          </a:prstGeom>
          <a:solidFill>
            <a:srgbClr val="000099"/>
          </a:solidFill>
          <a:ln w="95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5372100" y="2630488"/>
            <a:ext cx="298450" cy="657225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40" name="AutoShape 39"/>
          <p:cNvSpPr>
            <a:spLocks noChangeArrowheads="1"/>
          </p:cNvSpPr>
          <p:nvPr/>
        </p:nvSpPr>
        <p:spPr bwMode="auto">
          <a:xfrm>
            <a:off x="5943600" y="3606800"/>
            <a:ext cx="152400" cy="138113"/>
          </a:xfrm>
          <a:prstGeom prst="diamond">
            <a:avLst/>
          </a:prstGeom>
          <a:solidFill>
            <a:srgbClr val="000099"/>
          </a:solidFill>
          <a:ln w="95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5684838" y="3294063"/>
            <a:ext cx="323850" cy="3667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42" name="AutoShape 41"/>
          <p:cNvSpPr>
            <a:spLocks noChangeArrowheads="1"/>
          </p:cNvSpPr>
          <p:nvPr/>
        </p:nvSpPr>
        <p:spPr bwMode="auto">
          <a:xfrm>
            <a:off x="6281738" y="3824288"/>
            <a:ext cx="152400" cy="138112"/>
          </a:xfrm>
          <a:prstGeom prst="diamond">
            <a:avLst/>
          </a:prstGeom>
          <a:solidFill>
            <a:srgbClr val="CC0000"/>
          </a:solidFill>
          <a:ln w="952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6019800" y="3657600"/>
            <a:ext cx="327025" cy="22066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Precision versus recall graph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57200" y="2819400"/>
            <a:ext cx="1295400" cy="2743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2992438"/>
            <a:ext cx="1371600" cy="2209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905000" y="3857625"/>
            <a:ext cx="609600" cy="485775"/>
          </a:xfrm>
          <a:prstGeom prst="rightArrow">
            <a:avLst>
              <a:gd name="adj1" fmla="val 50000"/>
              <a:gd name="adj2" fmla="val 31373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151188" y="2574925"/>
            <a:ext cx="3305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32013" y="2373313"/>
            <a:ext cx="3965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R</a:t>
            </a:r>
            <a:r>
              <a:rPr lang="en-US" altLang="ko-KR" baseline="-25000">
                <a:latin typeface="Corbel" pitchFamily="34" charset="0"/>
                <a:ea typeface="굴림" pitchFamily="50" charset="-127"/>
              </a:rPr>
              <a:t>q</a:t>
            </a:r>
          </a:p>
        </p:txBody>
      </p:sp>
      <p:cxnSp>
        <p:nvCxnSpPr>
          <p:cNvPr id="10" name="AutoShape 9"/>
          <p:cNvCxnSpPr>
            <a:cxnSpLocks noChangeShapeType="1"/>
            <a:stCxn id="17" idx="3"/>
            <a:endCxn id="9" idx="2"/>
          </p:cNvCxnSpPr>
          <p:nvPr/>
        </p:nvCxnSpPr>
        <p:spPr bwMode="auto">
          <a:xfrm flipV="1">
            <a:off x="1256315" y="2742645"/>
            <a:ext cx="1073990" cy="2952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" name="AutoShape 10"/>
          <p:cNvCxnSpPr>
            <a:cxnSpLocks noChangeShapeType="1"/>
            <a:stCxn id="20" idx="3"/>
            <a:endCxn id="9" idx="2"/>
          </p:cNvCxnSpPr>
          <p:nvPr/>
        </p:nvCxnSpPr>
        <p:spPr bwMode="auto">
          <a:xfrm flipV="1">
            <a:off x="911741" y="2742645"/>
            <a:ext cx="1418564" cy="9810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" name="AutoShape 11"/>
          <p:cNvCxnSpPr>
            <a:cxnSpLocks noChangeShapeType="1"/>
            <a:stCxn id="21" idx="0"/>
            <a:endCxn id="9" idx="2"/>
          </p:cNvCxnSpPr>
          <p:nvPr/>
        </p:nvCxnSpPr>
        <p:spPr bwMode="auto">
          <a:xfrm rot="5400000" flipH="1" flipV="1">
            <a:off x="1311250" y="2611558"/>
            <a:ext cx="887968" cy="11501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" name="AutoShape 12"/>
          <p:cNvCxnSpPr>
            <a:cxnSpLocks noChangeShapeType="1"/>
            <a:stCxn id="18" idx="0"/>
            <a:endCxn id="9" idx="2"/>
          </p:cNvCxnSpPr>
          <p:nvPr/>
        </p:nvCxnSpPr>
        <p:spPr bwMode="auto">
          <a:xfrm rot="5400000" flipH="1" flipV="1">
            <a:off x="1358550" y="2201658"/>
            <a:ext cx="430768" cy="1512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13"/>
          <p:cNvCxnSpPr>
            <a:cxnSpLocks noChangeShapeType="1"/>
            <a:stCxn id="19" idx="0"/>
            <a:endCxn id="9" idx="2"/>
          </p:cNvCxnSpPr>
          <p:nvPr/>
        </p:nvCxnSpPr>
        <p:spPr bwMode="auto">
          <a:xfrm rot="5400000" flipH="1" flipV="1">
            <a:off x="1538731" y="2442165"/>
            <a:ext cx="491093" cy="10920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4"/>
          <p:cNvCxnSpPr>
            <a:cxnSpLocks noChangeShapeType="1"/>
            <a:stCxn id="22" idx="0"/>
            <a:endCxn id="9" idx="2"/>
          </p:cNvCxnSpPr>
          <p:nvPr/>
        </p:nvCxnSpPr>
        <p:spPr bwMode="auto">
          <a:xfrm rot="5400000" flipH="1" flipV="1">
            <a:off x="1495472" y="2795780"/>
            <a:ext cx="887968" cy="7816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981200" y="4175125"/>
            <a:ext cx="30489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q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98525" y="2868613"/>
            <a:ext cx="35779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30238" y="3173413"/>
            <a:ext cx="3746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050925" y="3233738"/>
            <a:ext cx="3746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9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84188" y="3554413"/>
            <a:ext cx="42755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25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965200" y="3630613"/>
            <a:ext cx="42992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39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322388" y="3630613"/>
            <a:ext cx="452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44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60388" y="4071938"/>
            <a:ext cx="43313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56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941388" y="4011613"/>
            <a:ext cx="4138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71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12788" y="4452938"/>
            <a:ext cx="452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89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033463" y="4316413"/>
            <a:ext cx="4852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123</a:t>
            </a:r>
          </a:p>
        </p:txBody>
      </p:sp>
      <p:cxnSp>
        <p:nvCxnSpPr>
          <p:cNvPr id="27" name="AutoShape 26"/>
          <p:cNvCxnSpPr>
            <a:cxnSpLocks noChangeShapeType="1"/>
            <a:stCxn id="23" idx="0"/>
            <a:endCxn id="9" idx="2"/>
          </p:cNvCxnSpPr>
          <p:nvPr/>
        </p:nvCxnSpPr>
        <p:spPr bwMode="auto">
          <a:xfrm rot="5400000" flipH="1" flipV="1">
            <a:off x="888983" y="2630617"/>
            <a:ext cx="1329293" cy="15533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24" idx="0"/>
            <a:endCxn id="9" idx="2"/>
          </p:cNvCxnSpPr>
          <p:nvPr/>
        </p:nvCxnSpPr>
        <p:spPr bwMode="auto">
          <a:xfrm rot="5400000" flipH="1" flipV="1">
            <a:off x="1104836" y="2786145"/>
            <a:ext cx="1268968" cy="1181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25" idx="0"/>
            <a:endCxn id="9" idx="2"/>
          </p:cNvCxnSpPr>
          <p:nvPr/>
        </p:nvCxnSpPr>
        <p:spPr bwMode="auto">
          <a:xfrm rot="5400000" flipH="1" flipV="1">
            <a:off x="779510" y="2902143"/>
            <a:ext cx="1710293" cy="13912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26" idx="0"/>
            <a:endCxn id="9" idx="2"/>
          </p:cNvCxnSpPr>
          <p:nvPr/>
        </p:nvCxnSpPr>
        <p:spPr bwMode="auto">
          <a:xfrm rot="5400000" flipH="1" flipV="1">
            <a:off x="1016315" y="3002424"/>
            <a:ext cx="1573768" cy="10542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914400" y="4860925"/>
            <a:ext cx="36740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…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746375" y="3016250"/>
            <a:ext cx="498855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 dirty="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 dirty="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123</a:t>
            </a:r>
          </a:p>
          <a:p>
            <a:pPr algn="l"/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 dirty="0">
                <a:latin typeface="Corbel" pitchFamily="34" charset="0"/>
                <a:ea typeface="굴림" pitchFamily="50" charset="-127"/>
              </a:rPr>
              <a:t>84</a:t>
            </a:r>
          </a:p>
          <a:p>
            <a:pPr algn="l"/>
            <a:r>
              <a:rPr lang="en-US" altLang="ko-KR" sz="1600" dirty="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 dirty="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56</a:t>
            </a:r>
          </a:p>
          <a:p>
            <a:pPr algn="l"/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 dirty="0">
                <a:latin typeface="Corbel" pitchFamily="34" charset="0"/>
                <a:ea typeface="굴림" pitchFamily="50" charset="-127"/>
              </a:rPr>
              <a:t>6</a:t>
            </a:r>
          </a:p>
          <a:p>
            <a:pPr algn="l"/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 dirty="0">
                <a:latin typeface="Corbel" pitchFamily="34" charset="0"/>
                <a:ea typeface="굴림" pitchFamily="50" charset="-127"/>
              </a:rPr>
              <a:t>8</a:t>
            </a:r>
          </a:p>
          <a:p>
            <a:pPr algn="l"/>
            <a:r>
              <a:rPr lang="en-US" altLang="ko-KR" sz="1600" dirty="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 dirty="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9</a:t>
            </a:r>
          </a:p>
          <a:p>
            <a:pPr algn="l"/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 dirty="0">
                <a:latin typeface="Corbel" pitchFamily="34" charset="0"/>
                <a:ea typeface="굴림" pitchFamily="50" charset="-127"/>
              </a:rPr>
              <a:t>511</a:t>
            </a:r>
          </a:p>
          <a:p>
            <a:pPr algn="l"/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 dirty="0">
                <a:latin typeface="Corbel" pitchFamily="34" charset="0"/>
                <a:ea typeface="굴림" pitchFamily="50" charset="-127"/>
              </a:rPr>
              <a:t>129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432175" y="3014663"/>
            <a:ext cx="495392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 dirty="0">
                <a:latin typeface="Corbel" pitchFamily="34" charset="0"/>
                <a:ea typeface="굴림" pitchFamily="50" charset="-127"/>
              </a:rPr>
              <a:t>187</a:t>
            </a:r>
          </a:p>
          <a:p>
            <a:pPr algn="l"/>
            <a:r>
              <a:rPr lang="en-US" altLang="ko-KR" sz="1600" dirty="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 dirty="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25</a:t>
            </a:r>
          </a:p>
          <a:p>
            <a:pPr algn="l"/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 dirty="0">
                <a:latin typeface="Corbel" pitchFamily="34" charset="0"/>
                <a:ea typeface="굴림" pitchFamily="50" charset="-127"/>
              </a:rPr>
              <a:t>38</a:t>
            </a:r>
          </a:p>
          <a:p>
            <a:pPr algn="l"/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 dirty="0">
                <a:latin typeface="Corbel" pitchFamily="34" charset="0"/>
                <a:ea typeface="굴림" pitchFamily="50" charset="-127"/>
              </a:rPr>
              <a:t>48</a:t>
            </a:r>
          </a:p>
          <a:p>
            <a:pPr algn="l"/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 dirty="0">
                <a:latin typeface="Corbel" pitchFamily="34" charset="0"/>
                <a:ea typeface="굴림" pitchFamily="50" charset="-127"/>
              </a:rPr>
              <a:t>250</a:t>
            </a:r>
          </a:p>
          <a:p>
            <a:pPr algn="l"/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 dirty="0">
                <a:latin typeface="Corbel" pitchFamily="34" charset="0"/>
                <a:ea typeface="굴림" pitchFamily="50" charset="-127"/>
              </a:rPr>
              <a:t>113</a:t>
            </a:r>
          </a:p>
          <a:p>
            <a:pPr algn="l"/>
            <a:r>
              <a:rPr lang="en-US" altLang="ko-KR" sz="1600" dirty="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 dirty="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4340225" y="2292350"/>
          <a:ext cx="4294188" cy="3194050"/>
        </p:xfrm>
        <a:graphic>
          <a:graphicData uri="http://schemas.openxmlformats.org/presentationml/2006/ole">
            <p:oleObj spid="_x0000_s152578" name="차트" r:id="rId3" imgW="3800618" imgH="2447877" progId="Excel.Sheet.8">
              <p:embed/>
            </p:oleObj>
          </a:graphicData>
        </a:graphic>
      </p:graphicFrame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105400" y="5486400"/>
            <a:ext cx="273504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Recall (%) = 5 / 10 * 100 = 50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Precision (%) = 5 / 15 * 100= 33</a:t>
            </a:r>
          </a:p>
        </p:txBody>
      </p:sp>
      <p:sp>
        <p:nvSpPr>
          <p:cNvPr id="36" name="AutoShape 35"/>
          <p:cNvSpPr>
            <a:spLocks noChangeArrowheads="1"/>
          </p:cNvSpPr>
          <p:nvPr/>
        </p:nvSpPr>
        <p:spPr bwMode="auto">
          <a:xfrm>
            <a:off x="5280025" y="2525713"/>
            <a:ext cx="152400" cy="138112"/>
          </a:xfrm>
          <a:prstGeom prst="diamond">
            <a:avLst/>
          </a:prstGeom>
          <a:solidFill>
            <a:srgbClr val="000099"/>
          </a:solidFill>
          <a:ln w="95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5029200" y="2601913"/>
            <a:ext cx="304800" cy="0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8" name="AutoShape 37"/>
          <p:cNvSpPr>
            <a:spLocks noChangeArrowheads="1"/>
          </p:cNvSpPr>
          <p:nvPr/>
        </p:nvSpPr>
        <p:spPr bwMode="auto">
          <a:xfrm>
            <a:off x="5605463" y="3233738"/>
            <a:ext cx="152400" cy="138112"/>
          </a:xfrm>
          <a:prstGeom prst="diamond">
            <a:avLst/>
          </a:prstGeom>
          <a:solidFill>
            <a:srgbClr val="000099"/>
          </a:solidFill>
          <a:ln w="95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5372100" y="2630488"/>
            <a:ext cx="298450" cy="657225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40" name="AutoShape 39"/>
          <p:cNvSpPr>
            <a:spLocks noChangeArrowheads="1"/>
          </p:cNvSpPr>
          <p:nvPr/>
        </p:nvSpPr>
        <p:spPr bwMode="auto">
          <a:xfrm>
            <a:off x="5943600" y="3606800"/>
            <a:ext cx="152400" cy="138113"/>
          </a:xfrm>
          <a:prstGeom prst="diamond">
            <a:avLst/>
          </a:prstGeom>
          <a:solidFill>
            <a:srgbClr val="000099"/>
          </a:solidFill>
          <a:ln w="95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5684838" y="3294063"/>
            <a:ext cx="323850" cy="3667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42" name="AutoShape 41"/>
          <p:cNvSpPr>
            <a:spLocks noChangeArrowheads="1"/>
          </p:cNvSpPr>
          <p:nvPr/>
        </p:nvSpPr>
        <p:spPr bwMode="auto">
          <a:xfrm>
            <a:off x="6281738" y="3824288"/>
            <a:ext cx="152400" cy="138112"/>
          </a:xfrm>
          <a:prstGeom prst="diamond">
            <a:avLst/>
          </a:prstGeom>
          <a:solidFill>
            <a:srgbClr val="000099"/>
          </a:solidFill>
          <a:ln w="95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6019800" y="3657600"/>
            <a:ext cx="327025" cy="220663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44" name="AutoShape 43"/>
          <p:cNvSpPr>
            <a:spLocks noChangeArrowheads="1"/>
          </p:cNvSpPr>
          <p:nvPr/>
        </p:nvSpPr>
        <p:spPr bwMode="auto">
          <a:xfrm>
            <a:off x="6607175" y="3965575"/>
            <a:ext cx="152400" cy="138113"/>
          </a:xfrm>
          <a:prstGeom prst="diamond">
            <a:avLst/>
          </a:prstGeom>
          <a:solidFill>
            <a:srgbClr val="CC0000"/>
          </a:solidFill>
          <a:ln w="952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6364288" y="3894138"/>
            <a:ext cx="307975" cy="12541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more than one query, we </a:t>
            </a:r>
            <a:r>
              <a:rPr lang="en-US" altLang="ko-KR" b="1" dirty="0" smtClean="0"/>
              <a:t>average</a:t>
            </a:r>
            <a:r>
              <a:rPr lang="en-US" altLang="ko-KR" dirty="0" smtClean="0"/>
              <a:t> the precision figures at each recall level</a:t>
            </a:r>
          </a:p>
          <a:p>
            <a:r>
              <a:rPr lang="en-US" altLang="ko-KR" dirty="0" smtClean="0"/>
              <a:t>When the recall levels for queries are different, we use </a:t>
            </a:r>
            <a:r>
              <a:rPr lang="en-US" altLang="ko-KR" b="1" dirty="0" smtClean="0"/>
              <a:t>interpolation</a:t>
            </a:r>
            <a:r>
              <a:rPr lang="en-US" altLang="ko-KR" dirty="0" smtClean="0"/>
              <a:t> method</a:t>
            </a: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880690" y="3279651"/>
          <a:ext cx="1676400" cy="1133475"/>
        </p:xfrm>
        <a:graphic>
          <a:graphicData uri="http://schemas.openxmlformats.org/presentationml/2006/ole">
            <p:oleObj spid="_x0000_s153602" name="차트" r:id="rId3" imgW="3676745" imgH="2486025" progId="Excel.Sheet.8">
              <p:embed/>
            </p:oleObj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2855540" y="3282826"/>
          <a:ext cx="1720850" cy="1149350"/>
        </p:xfrm>
        <a:graphic>
          <a:graphicData uri="http://schemas.openxmlformats.org/presentationml/2006/ole">
            <p:oleObj spid="_x0000_s153603" name="차트" r:id="rId4" imgW="3800618" imgH="2533602" progId="Excel.Sheet.8">
              <p:embed/>
            </p:oleObj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530103" y="3651126"/>
            <a:ext cx="3317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50" charset="-127"/>
              </a:rPr>
              <a:t>+</a:t>
            </a: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941140" y="4863976"/>
          <a:ext cx="1720850" cy="1149350"/>
        </p:xfrm>
        <a:graphic>
          <a:graphicData uri="http://schemas.openxmlformats.org/presentationml/2006/ole">
            <p:oleObj spid="_x0000_s153604" name="차트" r:id="rId5" imgW="3800618" imgH="2533602" progId="Excel.Sheet.8">
              <p:embed/>
            </p:oleObj>
          </a:graphicData>
        </a:graphic>
      </p:graphicFrame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2501528" y="4476626"/>
            <a:ext cx="381000" cy="304800"/>
          </a:xfrm>
          <a:prstGeom prst="downArrow">
            <a:avLst>
              <a:gd name="adj1" fmla="val 44167"/>
              <a:gd name="adj2" fmla="val 40102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4995490" y="3212976"/>
          <a:ext cx="3448050" cy="1200150"/>
        </p:xfrm>
        <a:graphic>
          <a:graphicData uri="http://schemas.openxmlformats.org/presentationml/2006/ole">
            <p:oleObj spid="_x0000_s153605" name="차트" r:id="rId6" imgW="3857625" imgH="2562320" progId="Excel.Sheet.8">
              <p:embed/>
            </p:oleObj>
          </a:graphicData>
        </a:graphic>
      </p:graphicFrame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6367090" y="4478214"/>
            <a:ext cx="381000" cy="304800"/>
          </a:xfrm>
          <a:prstGeom prst="downArrow">
            <a:avLst>
              <a:gd name="adj1" fmla="val 44167"/>
              <a:gd name="adj2" fmla="val 40102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2" name="Object 18"/>
          <p:cNvGraphicFramePr>
            <a:graphicFrameLocks noChangeAspect="1"/>
          </p:cNvGraphicFramePr>
          <p:nvPr/>
        </p:nvGraphicFramePr>
        <p:xfrm>
          <a:off x="4995490" y="4756026"/>
          <a:ext cx="3536950" cy="1219200"/>
        </p:xfrm>
        <a:graphic>
          <a:graphicData uri="http://schemas.openxmlformats.org/presentationml/2006/ole">
            <p:oleObj spid="_x0000_s153606" name="차트" r:id="rId7" imgW="3876484" imgH="2095548" progId="Excel.Sheet.8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51720" y="6237312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 w="12700">
                  <a:noFill/>
                  <a:prstDash val="solid"/>
                </a:ln>
                <a:latin typeface="Times New Roman" pitchFamily="18" charset="0"/>
                <a:cs typeface="Times New Roman" pitchFamily="18" charset="0"/>
              </a:rPr>
              <a:t>&lt; Average &gt;</a:t>
            </a:r>
            <a:endParaRPr lang="ko-KR" altLang="en-US" dirty="0">
              <a:ln w="12700">
                <a:noFill/>
                <a:prstDash val="solid"/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8158" y="6228020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 w="12700">
                  <a:noFill/>
                  <a:prstDash val="solid"/>
                </a:ln>
                <a:latin typeface="Times New Roman" pitchFamily="18" charset="0"/>
                <a:cs typeface="Times New Roman" pitchFamily="18" charset="0"/>
              </a:rPr>
              <a:t>&lt; Interpolation &gt;</a:t>
            </a:r>
            <a:endParaRPr lang="ko-KR" altLang="en-US" dirty="0">
              <a:ln w="12700">
                <a:noFill/>
                <a:prstDash val="solid"/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Drawbacks of precision versus recall curve</a:t>
            </a:r>
          </a:p>
          <a:p>
            <a:pPr lvl="1"/>
            <a:r>
              <a:rPr lang="en-US" altLang="ko-KR" b="1" dirty="0" smtClean="0"/>
              <a:t>Averaging precision</a:t>
            </a:r>
            <a:r>
              <a:rPr lang="en-US" altLang="ko-KR" dirty="0" smtClean="0"/>
              <a:t> over many queries might disguise important anomalies of algorithms</a:t>
            </a:r>
          </a:p>
          <a:p>
            <a:pPr lvl="1"/>
            <a:r>
              <a:rPr lang="en-US" altLang="ko-KR" dirty="0" smtClean="0"/>
              <a:t>It is not easy to compare retrieval performance of algorithms for a given set of example queries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Single value summaries</a:t>
            </a:r>
          </a:p>
          <a:p>
            <a:pPr lvl="1"/>
            <a:r>
              <a:rPr lang="en-US" altLang="ko-KR" dirty="0" smtClean="0"/>
              <a:t>Average precision at seen relevant documents</a:t>
            </a:r>
          </a:p>
          <a:p>
            <a:pPr lvl="1"/>
            <a:r>
              <a:rPr lang="en-US" altLang="ko-KR" dirty="0" smtClean="0"/>
              <a:t>R-precision</a:t>
            </a:r>
          </a:p>
          <a:p>
            <a:pPr lvl="1"/>
            <a:r>
              <a:rPr lang="en-US" altLang="ko-KR" dirty="0" smtClean="0"/>
              <a:t>Precision histograms</a:t>
            </a:r>
          </a:p>
          <a:p>
            <a:pPr lvl="1"/>
            <a:r>
              <a:rPr lang="en-US" altLang="ko-KR" dirty="0" smtClean="0"/>
              <a:t>Summary table statistics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Average precision at seen relevant documents</a:t>
            </a:r>
          </a:p>
          <a:p>
            <a:pPr lvl="1"/>
            <a:r>
              <a:rPr lang="en-US" altLang="ko-KR" dirty="0" smtClean="0"/>
              <a:t>The average of precisions obtained after each new relevant document is observed in the ranking</a:t>
            </a:r>
          </a:p>
          <a:p>
            <a:pPr lvl="1"/>
            <a:r>
              <a:rPr lang="en-US" altLang="ko-KR" dirty="0" smtClean="0"/>
              <a:t>This measure does not guarantee overall high performance</a:t>
            </a:r>
            <a:endParaRPr lang="ko-KR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600200" y="3344471"/>
            <a:ext cx="1371600" cy="2209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084388" y="2926958"/>
            <a:ext cx="3305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1679575" y="3368283"/>
            <a:ext cx="498855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123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84</a:t>
            </a:r>
          </a:p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56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6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8</a:t>
            </a:r>
          </a:p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9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511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129</a:t>
            </a: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2365375" y="3366696"/>
            <a:ext cx="495392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187</a:t>
            </a:r>
          </a:p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25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38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48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250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113</a:t>
            </a:r>
          </a:p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</a:t>
            </a:r>
          </a:p>
        </p:txBody>
      </p:sp>
      <p:graphicFrame>
        <p:nvGraphicFramePr>
          <p:cNvPr id="18" name="Object 34"/>
          <p:cNvGraphicFramePr>
            <a:graphicFrameLocks noChangeAspect="1"/>
          </p:cNvGraphicFramePr>
          <p:nvPr/>
        </p:nvGraphicFramePr>
        <p:xfrm>
          <a:off x="3273425" y="2809483"/>
          <a:ext cx="4294188" cy="3194050"/>
        </p:xfrm>
        <a:graphic>
          <a:graphicData uri="http://schemas.openxmlformats.org/presentationml/2006/ole">
            <p:oleObj spid="_x0000_s154626" name="차트" r:id="rId3" imgW="3800618" imgH="2447877" progId="Excel.Sheet.8">
              <p:embed/>
            </p:oleObj>
          </a:graphicData>
        </a:graphic>
      </p:graphicFrame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1295400" y="5898758"/>
            <a:ext cx="683308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Average precision at seen relevant documents = (1+0.67+0.5+0.4+0.33)/5 = 0.58</a:t>
            </a:r>
          </a:p>
        </p:txBody>
      </p:sp>
      <p:sp>
        <p:nvSpPr>
          <p:cNvPr id="20" name="AutoShape 36"/>
          <p:cNvSpPr>
            <a:spLocks noChangeArrowheads="1"/>
          </p:cNvSpPr>
          <p:nvPr/>
        </p:nvSpPr>
        <p:spPr bwMode="auto">
          <a:xfrm>
            <a:off x="4213225" y="3042846"/>
            <a:ext cx="152400" cy="138112"/>
          </a:xfrm>
          <a:prstGeom prst="diamond">
            <a:avLst/>
          </a:prstGeom>
          <a:solidFill>
            <a:srgbClr val="CC0000"/>
          </a:solidFill>
          <a:ln w="952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1" name="AutoShape 38"/>
          <p:cNvSpPr>
            <a:spLocks noChangeArrowheads="1"/>
          </p:cNvSpPr>
          <p:nvPr/>
        </p:nvSpPr>
        <p:spPr bwMode="auto">
          <a:xfrm>
            <a:off x="4538663" y="3750871"/>
            <a:ext cx="152400" cy="138112"/>
          </a:xfrm>
          <a:prstGeom prst="diamond">
            <a:avLst/>
          </a:prstGeom>
          <a:solidFill>
            <a:srgbClr val="CC0000"/>
          </a:solidFill>
          <a:ln w="952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4876800" y="4123933"/>
            <a:ext cx="152400" cy="138113"/>
          </a:xfrm>
          <a:prstGeom prst="diamond">
            <a:avLst/>
          </a:prstGeom>
          <a:solidFill>
            <a:srgbClr val="CC0000"/>
          </a:solidFill>
          <a:ln w="952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3" name="AutoShape 42"/>
          <p:cNvSpPr>
            <a:spLocks noChangeArrowheads="1"/>
          </p:cNvSpPr>
          <p:nvPr/>
        </p:nvSpPr>
        <p:spPr bwMode="auto">
          <a:xfrm>
            <a:off x="5214938" y="4341421"/>
            <a:ext cx="152400" cy="138112"/>
          </a:xfrm>
          <a:prstGeom prst="diamond">
            <a:avLst/>
          </a:prstGeom>
          <a:solidFill>
            <a:srgbClr val="CC0000"/>
          </a:solidFill>
          <a:ln w="952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4" name="AutoShape 44"/>
          <p:cNvSpPr>
            <a:spLocks noChangeArrowheads="1"/>
          </p:cNvSpPr>
          <p:nvPr/>
        </p:nvSpPr>
        <p:spPr bwMode="auto">
          <a:xfrm>
            <a:off x="5540375" y="4482708"/>
            <a:ext cx="152400" cy="138113"/>
          </a:xfrm>
          <a:prstGeom prst="diamond">
            <a:avLst/>
          </a:prstGeom>
          <a:solidFill>
            <a:srgbClr val="CC0000"/>
          </a:solidFill>
          <a:ln w="952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R-precision</a:t>
            </a:r>
          </a:p>
          <a:p>
            <a:pPr lvl="1"/>
            <a:r>
              <a:rPr lang="en-US" altLang="ko-KR" dirty="0" smtClean="0"/>
              <a:t>The precision at the </a:t>
            </a:r>
            <a:r>
              <a:rPr lang="en-US" altLang="ko-KR" dirty="0" err="1" smtClean="0"/>
              <a:t>R</a:t>
            </a:r>
            <a:r>
              <a:rPr lang="en-US" altLang="ko-KR" baseline="30000" dirty="0" err="1" smtClean="0"/>
              <a:t>th</a:t>
            </a:r>
            <a:r>
              <a:rPr lang="en-US" altLang="ko-KR" dirty="0" smtClean="0"/>
              <a:t> position in the ranking, where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R=|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|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0" y="2478360"/>
            <a:ext cx="1371600" cy="2209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294188" y="2060848"/>
            <a:ext cx="3305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89375" y="2502173"/>
            <a:ext cx="498855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123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84</a:t>
            </a:r>
          </a:p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56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6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8</a:t>
            </a:r>
          </a:p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9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511</a:t>
            </a:r>
          </a:p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129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5175" y="2500585"/>
            <a:ext cx="48244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latin typeface="Corbel" pitchFamily="34" charset="0"/>
                <a:ea typeface="굴림" pitchFamily="50" charset="-127"/>
              </a:rPr>
              <a:t>187</a:t>
            </a:r>
          </a:p>
          <a:p>
            <a:pPr algn="l"/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25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76600" y="4992960"/>
            <a:ext cx="223009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latin typeface="Corbel" pitchFamily="34" charset="0"/>
                <a:ea typeface="굴림" pitchFamily="50" charset="-127"/>
              </a:rPr>
              <a:t>R-precision = 4 / 10 = 0.4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43000" y="2554560"/>
            <a:ext cx="221470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>
                <a:latin typeface="Corbel" pitchFamily="34" charset="0"/>
                <a:ea typeface="굴림" pitchFamily="50" charset="-127"/>
              </a:rPr>
              <a:t>R</a:t>
            </a:r>
            <a:r>
              <a:rPr lang="en-US" altLang="ko-KR" sz="1800" baseline="-25000">
                <a:latin typeface="Corbel" pitchFamily="34" charset="0"/>
                <a:ea typeface="굴림" pitchFamily="50" charset="-127"/>
              </a:rPr>
              <a:t>q</a:t>
            </a:r>
            <a:r>
              <a:rPr lang="en-US" altLang="ko-KR" sz="1800">
                <a:latin typeface="Corbel" pitchFamily="34" charset="0"/>
                <a:ea typeface="굴림" pitchFamily="50" charset="-127"/>
              </a:rPr>
              <a:t>={</a:t>
            </a:r>
            <a:r>
              <a:rPr lang="en-US" altLang="ko-KR" sz="18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8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</a:t>
            </a:r>
            <a:r>
              <a:rPr lang="en-US" altLang="ko-KR" sz="1800">
                <a:latin typeface="Corbel" pitchFamily="34" charset="0"/>
                <a:ea typeface="굴림" pitchFamily="50" charset="-127"/>
              </a:rPr>
              <a:t>, </a:t>
            </a:r>
            <a:r>
              <a:rPr lang="en-US" altLang="ko-KR" sz="18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8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</a:t>
            </a:r>
            <a:r>
              <a:rPr lang="en-US" altLang="ko-KR" sz="1800">
                <a:latin typeface="Corbel" pitchFamily="34" charset="0"/>
                <a:ea typeface="굴림" pitchFamily="50" charset="-127"/>
              </a:rPr>
              <a:t>, </a:t>
            </a:r>
            <a:r>
              <a:rPr lang="en-US" altLang="ko-KR" sz="18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8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9</a:t>
            </a:r>
            <a:r>
              <a:rPr lang="en-US" altLang="ko-KR" sz="1800">
                <a:latin typeface="Corbel" pitchFamily="34" charset="0"/>
                <a:ea typeface="굴림" pitchFamily="50" charset="-127"/>
              </a:rPr>
              <a:t>, </a:t>
            </a:r>
            <a:r>
              <a:rPr lang="en-US" altLang="ko-KR" sz="18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8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25</a:t>
            </a:r>
            <a:r>
              <a:rPr lang="en-US" altLang="ko-KR" sz="1800">
                <a:latin typeface="Corbel" pitchFamily="34" charset="0"/>
                <a:ea typeface="굴림" pitchFamily="50" charset="-127"/>
              </a:rPr>
              <a:t>, </a:t>
            </a:r>
            <a:r>
              <a:rPr lang="en-US" altLang="ko-KR" sz="18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8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39</a:t>
            </a:r>
            <a:r>
              <a:rPr lang="en-US" altLang="ko-KR" sz="1800">
                <a:latin typeface="Corbel" pitchFamily="34" charset="0"/>
                <a:ea typeface="굴림" pitchFamily="50" charset="-127"/>
              </a:rPr>
              <a:t>,</a:t>
            </a:r>
          </a:p>
          <a:p>
            <a:r>
              <a:rPr lang="en-US" altLang="ko-KR" sz="18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8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44</a:t>
            </a:r>
            <a:r>
              <a:rPr lang="en-US" altLang="ko-KR" sz="1800">
                <a:latin typeface="Corbel" pitchFamily="34" charset="0"/>
                <a:ea typeface="굴림" pitchFamily="50" charset="-127"/>
              </a:rPr>
              <a:t>, </a:t>
            </a:r>
            <a:r>
              <a:rPr lang="en-US" altLang="ko-KR" sz="18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8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56</a:t>
            </a:r>
            <a:r>
              <a:rPr lang="en-US" altLang="ko-KR" sz="1800">
                <a:latin typeface="Corbel" pitchFamily="34" charset="0"/>
                <a:ea typeface="굴림" pitchFamily="50" charset="-127"/>
              </a:rPr>
              <a:t>, </a:t>
            </a:r>
            <a:r>
              <a:rPr lang="en-US" altLang="ko-KR" sz="18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8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71</a:t>
            </a:r>
            <a:r>
              <a:rPr lang="en-US" altLang="ko-KR" sz="1800">
                <a:latin typeface="Corbel" pitchFamily="34" charset="0"/>
                <a:ea typeface="굴림" pitchFamily="50" charset="-127"/>
              </a:rPr>
              <a:t>, </a:t>
            </a:r>
            <a:r>
              <a:rPr lang="en-US" altLang="ko-KR" sz="18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8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89</a:t>
            </a:r>
            <a:r>
              <a:rPr lang="en-US" altLang="ko-KR" sz="1800">
                <a:latin typeface="Corbel" pitchFamily="34" charset="0"/>
                <a:ea typeface="굴림" pitchFamily="50" charset="-127"/>
              </a:rPr>
              <a:t>, </a:t>
            </a:r>
            <a:r>
              <a:rPr lang="en-US" altLang="ko-KR" sz="18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8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123</a:t>
            </a:r>
            <a:r>
              <a:rPr lang="en-US" altLang="ko-KR" sz="1800">
                <a:latin typeface="Corbel" pitchFamily="34" charset="0"/>
                <a:ea typeface="굴림" pitchFamily="50" charset="-127"/>
              </a:rPr>
              <a:t>}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191125" y="2478360"/>
          <a:ext cx="371475" cy="2238375"/>
        </p:xfrm>
        <a:graphic>
          <a:graphicData uri="http://schemas.openxmlformats.org/presentationml/2006/ole">
            <p:oleObj spid="_x0000_s155650" name="Equation" r:id="rId3" imgW="190440" imgH="1828800" progId="Equation.3">
              <p:embed/>
            </p:oleObj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534025" y="3429000"/>
            <a:ext cx="343046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The first </a:t>
            </a:r>
            <a:r>
              <a:rPr lang="en-US" altLang="ko-KR" sz="16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|</a:t>
            </a:r>
            <a:r>
              <a:rPr lang="en-US" altLang="ko-KR" sz="1600" dirty="0" err="1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</a:t>
            </a:r>
            <a:r>
              <a:rPr lang="en-US" altLang="ko-KR" sz="1600" baseline="-25000" dirty="0" err="1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q</a:t>
            </a:r>
            <a:r>
              <a:rPr lang="en-US" altLang="ko-KR" sz="16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|</a:t>
            </a:r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 </a:t>
            </a:r>
            <a:r>
              <a:rPr lang="en-US" altLang="ko-KR" sz="1600" dirty="0" smtClean="0">
                <a:latin typeface="Corbel" pitchFamily="34" charset="0"/>
                <a:ea typeface="굴림" pitchFamily="50" charset="-127"/>
              </a:rPr>
              <a:t>documents in </a:t>
            </a:r>
            <a:r>
              <a:rPr lang="en-US" altLang="ko-KR" sz="1600" dirty="0">
                <a:latin typeface="Corbel" pitchFamily="34" charset="0"/>
                <a:ea typeface="굴림" pitchFamily="50" charset="-127"/>
              </a:rPr>
              <a:t>the ranking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Precision histograms</a:t>
            </a:r>
          </a:p>
          <a:p>
            <a:pPr lvl="1"/>
            <a:r>
              <a:rPr lang="en-US" altLang="ko-KR" dirty="0" smtClean="0"/>
              <a:t>Histogram of R-precision difference of two algorithms with respect to various queries</a:t>
            </a:r>
          </a:p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: R-precision value of algorithm A for query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: R-precision value of algorithm B for query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ko-KR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A/B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= RP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- RP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8000" y="3854152"/>
          <a:ext cx="8178800" cy="2590800"/>
        </p:xfrm>
        <a:graphic>
          <a:graphicData uri="http://schemas.openxmlformats.org/presentationml/2006/ole">
            <p:oleObj spid="_x0000_s156674" name="차트" r:id="rId3" imgW="8182057" imgH="2152785" progId="MSGraph.Chart.8">
              <p:embed followColorScheme="full"/>
            </p:oleObj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65600" y="6292552"/>
            <a:ext cx="1346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>
                <a:latin typeface="Corbel" pitchFamily="34" charset="0"/>
                <a:ea typeface="굴림" pitchFamily="50" charset="-127"/>
              </a:rPr>
              <a:t>Query Number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 rot="-5400000">
            <a:off x="437872" y="4876602"/>
            <a:ext cx="132453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rbel" pitchFamily="34" charset="0"/>
                <a:ea typeface="굴림" pitchFamily="50" charset="-127"/>
              </a:rPr>
              <a:t>R-Precision A/B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Retrieval Performance Evaluation</a:t>
            </a:r>
          </a:p>
          <a:p>
            <a:r>
              <a:rPr lang="en-US" altLang="ko-KR" dirty="0" smtClean="0"/>
              <a:t>Reference Collections</a:t>
            </a:r>
          </a:p>
          <a:p>
            <a:r>
              <a:rPr lang="en-US" altLang="ko-KR" dirty="0" smtClean="0"/>
              <a:t>Trends and Research Issues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Summary table statistics</a:t>
            </a:r>
          </a:p>
          <a:p>
            <a:pPr lvl="1"/>
            <a:r>
              <a:rPr lang="en-US" altLang="ko-KR" dirty="0" smtClean="0"/>
              <a:t>A statistical summary of single value measures</a:t>
            </a:r>
          </a:p>
          <a:p>
            <a:pPr lvl="2"/>
            <a:r>
              <a:rPr lang="en-US" altLang="ko-KR" dirty="0" smtClean="0"/>
              <a:t>The number of queries used in the task</a:t>
            </a:r>
          </a:p>
          <a:p>
            <a:pPr lvl="2"/>
            <a:r>
              <a:rPr lang="en-US" altLang="ko-KR" dirty="0" smtClean="0"/>
              <a:t>The total number of documents retrieved by all queries</a:t>
            </a:r>
          </a:p>
          <a:p>
            <a:pPr lvl="2"/>
            <a:r>
              <a:rPr lang="en-US" altLang="ko-KR" dirty="0" smtClean="0"/>
              <a:t>The total number of relevant documents which could have been retrieved by all queries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Drawbacks of recall and precision</a:t>
            </a:r>
          </a:p>
          <a:p>
            <a:pPr lvl="1"/>
            <a:r>
              <a:rPr lang="en-US" altLang="ko-KR" dirty="0" smtClean="0"/>
              <a:t>When the collection is large, it is nearly impossible to estimate maximum recall for a query</a:t>
            </a:r>
          </a:p>
          <a:p>
            <a:pPr lvl="1"/>
            <a:r>
              <a:rPr lang="en-US" altLang="ko-KR" dirty="0" smtClean="0"/>
              <a:t>Recall and precision are </a:t>
            </a:r>
            <a:r>
              <a:rPr lang="en-US" altLang="ko-KR" b="1" dirty="0" smtClean="0"/>
              <a:t>negatively correlated </a:t>
            </a:r>
          </a:p>
          <a:p>
            <a:pPr lvl="1"/>
            <a:r>
              <a:rPr lang="en-US" altLang="ko-KR" dirty="0" smtClean="0"/>
              <a:t>Retrieval process of modern retrieval systems are interactive</a:t>
            </a:r>
          </a:p>
          <a:p>
            <a:pPr lvl="1"/>
            <a:r>
              <a:rPr lang="en-US" altLang="ko-KR" dirty="0" smtClean="0"/>
              <a:t>We sometimes cannot rank the retrieved documents (</a:t>
            </a:r>
            <a:r>
              <a:rPr lang="en-US" altLang="ko-KR" b="1" dirty="0" smtClean="0"/>
              <a:t>weak ordering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Alternative Measures</a:t>
            </a:r>
          </a:p>
          <a:p>
            <a:pPr lvl="1"/>
            <a:r>
              <a:rPr lang="en-US" altLang="ko-KR" dirty="0" smtClean="0"/>
              <a:t>F-measure</a:t>
            </a:r>
          </a:p>
          <a:p>
            <a:pPr lvl="1"/>
            <a:r>
              <a:rPr lang="en-US" altLang="ko-KR" dirty="0" smtClean="0"/>
              <a:t>E-measure</a:t>
            </a:r>
          </a:p>
          <a:p>
            <a:pPr lvl="1"/>
            <a:r>
              <a:rPr lang="en-US" altLang="ko-KR" dirty="0" smtClean="0"/>
              <a:t>User-oriented measures</a:t>
            </a:r>
          </a:p>
          <a:p>
            <a:pPr lvl="2"/>
            <a:r>
              <a:rPr lang="en-US" altLang="ko-KR" dirty="0" smtClean="0"/>
              <a:t>Coverage</a:t>
            </a:r>
          </a:p>
          <a:p>
            <a:pPr lvl="2"/>
            <a:r>
              <a:rPr lang="en-US" altLang="ko-KR" dirty="0" smtClean="0"/>
              <a:t>Novelty</a:t>
            </a:r>
          </a:p>
          <a:p>
            <a:pPr lvl="2"/>
            <a:r>
              <a:rPr lang="en-US" altLang="ko-KR" dirty="0" smtClean="0"/>
              <a:t>Relative recall</a:t>
            </a:r>
          </a:p>
          <a:p>
            <a:pPr lvl="2"/>
            <a:r>
              <a:rPr lang="en-US" altLang="ko-KR" dirty="0" smtClean="0"/>
              <a:t>Recall effort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F-measure</a:t>
            </a:r>
          </a:p>
          <a:p>
            <a:pPr lvl="1"/>
            <a:r>
              <a:rPr lang="en-US" altLang="ko-KR" dirty="0" smtClean="0"/>
              <a:t>The harmonic mean of recall and precision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r(j)</a:t>
            </a:r>
            <a:r>
              <a:rPr lang="en-US" altLang="ko-KR" dirty="0" smtClean="0"/>
              <a:t>: the recall for the j-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document in the ranking</a:t>
            </a:r>
          </a:p>
          <a:p>
            <a:pPr lvl="1"/>
            <a:r>
              <a:rPr lang="en-US" altLang="ko-KR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mtClean="0"/>
              <a:t>: </a:t>
            </a:r>
            <a:r>
              <a:rPr lang="en-US" altLang="ko-KR" dirty="0" smtClean="0"/>
              <a:t>the precision for the j-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document in the ranking</a:t>
            </a:r>
          </a:p>
        </p:txBody>
      </p:sp>
      <p:graphicFrame>
        <p:nvGraphicFramePr>
          <p:cNvPr id="157698" name="Object 2"/>
          <p:cNvGraphicFramePr>
            <a:graphicFrameLocks noChangeAspect="1"/>
          </p:cNvGraphicFramePr>
          <p:nvPr/>
        </p:nvGraphicFramePr>
        <p:xfrm>
          <a:off x="2262188" y="4221163"/>
          <a:ext cx="4240212" cy="1130300"/>
        </p:xfrm>
        <a:graphic>
          <a:graphicData uri="http://schemas.openxmlformats.org/presentationml/2006/ole">
            <p:oleObj spid="_x0000_s157698" name="수식" r:id="rId3" imgW="2286000" imgH="609480" progId="Equation.3">
              <p:embed/>
            </p:oleObj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E-measure</a:t>
            </a:r>
          </a:p>
          <a:p>
            <a:pPr lvl="1"/>
            <a:r>
              <a:rPr lang="en-US" altLang="ko-KR" dirty="0" smtClean="0"/>
              <a:t>The extension of F-measure</a:t>
            </a:r>
          </a:p>
          <a:p>
            <a:pPr lvl="1"/>
            <a:r>
              <a:rPr lang="en-US" altLang="ko-KR" dirty="0" smtClean="0"/>
              <a:t>User can specify whether she is more interested in recall or in precision</a:t>
            </a:r>
            <a:endParaRPr lang="ko-KR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65549" y="2852936"/>
          <a:ext cx="2636838" cy="1223963"/>
        </p:xfrm>
        <a:graphic>
          <a:graphicData uri="http://schemas.openxmlformats.org/presentationml/2006/ole">
            <p:oleObj spid="_x0000_s158722" name="수식" r:id="rId3" imgW="1422360" imgH="660240" progId="Equation.3">
              <p:embed/>
            </p:oleObj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83768" y="4593902"/>
            <a:ext cx="434926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8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b&lt;1</a:t>
            </a:r>
            <a:r>
              <a:rPr lang="en-US" altLang="ko-KR" sz="1800" dirty="0">
                <a:latin typeface="Corbel" pitchFamily="34" charset="0"/>
                <a:ea typeface="굴림" pitchFamily="50" charset="-127"/>
              </a:rPr>
              <a:t> : the user is more interested in recall</a:t>
            </a:r>
          </a:p>
          <a:p>
            <a:pPr algn="l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b=1 : E(j) = F(j)</a:t>
            </a:r>
          </a:p>
          <a:p>
            <a:pPr algn="l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b&gt;1</a:t>
            </a:r>
            <a:r>
              <a:rPr lang="en-US" altLang="ko-KR" sz="1800" dirty="0">
                <a:latin typeface="Corbel" pitchFamily="34" charset="0"/>
                <a:ea typeface="굴림" pitchFamily="50" charset="-127"/>
              </a:rPr>
              <a:t> : the user is more interested in precision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User-oriented measures</a:t>
            </a:r>
          </a:p>
          <a:p>
            <a:pPr lvl="1"/>
            <a:r>
              <a:rPr lang="en-US" altLang="ko-KR" dirty="0" smtClean="0"/>
              <a:t>Again, what are relevant documents?</a:t>
            </a:r>
          </a:p>
          <a:p>
            <a:pPr lvl="1"/>
            <a:r>
              <a:rPr lang="en-US" altLang="ko-KR" dirty="0" smtClean="0"/>
              <a:t>Recall and precision are based on the assumption on that relevant documents are constant</a:t>
            </a:r>
          </a:p>
          <a:p>
            <a:pPr lvl="1"/>
            <a:r>
              <a:rPr lang="en-US" altLang="ko-KR" dirty="0" smtClean="0"/>
              <a:t>In real life, a user decides which documents are relevant</a:t>
            </a:r>
          </a:p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dirty="0" smtClean="0"/>
              <a:t>: the subset of R which is known to the user</a:t>
            </a:r>
          </a:p>
          <a:p>
            <a:pPr lvl="1"/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: A ∩ U</a:t>
            </a:r>
          </a:p>
          <a:p>
            <a:pPr lvl="1"/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Ru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: R ∩ A - U</a:t>
            </a:r>
          </a:p>
        </p:txBody>
      </p:sp>
      <p:pic>
        <p:nvPicPr>
          <p:cNvPr id="5" name="Picture 22" descr="novel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635896" y="4077072"/>
            <a:ext cx="4181475" cy="2152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Coverage: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Novelty: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Relative recall</a:t>
            </a:r>
          </a:p>
          <a:p>
            <a:pPr lvl="1"/>
            <a:r>
              <a:rPr lang="en-US" altLang="ko-KR" dirty="0" smtClean="0"/>
              <a:t>The ratio between the number of relevant documents found by the system and the number of relevant documents the user expected to find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Recall effort</a:t>
            </a:r>
          </a:p>
          <a:p>
            <a:pPr lvl="1"/>
            <a:r>
              <a:rPr lang="en-US" altLang="ko-KR" dirty="0" smtClean="0"/>
              <a:t>The ratio between the number of relevant document the user expected to find and the number of documents examined in an attempt to find the expected relevant documents</a:t>
            </a:r>
            <a:endParaRPr lang="ko-KR" altLang="en-US" dirty="0"/>
          </a:p>
        </p:txBody>
      </p:sp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1925278" y="1134737"/>
          <a:ext cx="486482" cy="782095"/>
        </p:xfrm>
        <a:graphic>
          <a:graphicData uri="http://schemas.openxmlformats.org/presentationml/2006/ole">
            <p:oleObj spid="_x0000_s159746" name="Equation" r:id="rId3" imgW="291960" imgH="469800" progId="Equation.3">
              <p:embed/>
            </p:oleObj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691680" y="2348879"/>
          <a:ext cx="1027830" cy="792089"/>
        </p:xfrm>
        <a:graphic>
          <a:graphicData uri="http://schemas.openxmlformats.org/presentationml/2006/ole">
            <p:oleObj spid="_x0000_s159747" name="Equation" r:id="rId4" imgW="609480" imgH="469800" progId="Equation.3">
              <p:embed/>
            </p:oleObj>
          </a:graphicData>
        </a:graphic>
      </p:graphicFrame>
      <p:pic>
        <p:nvPicPr>
          <p:cNvPr id="7" name="Picture 22" descr="novelt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4355976" y="1276350"/>
            <a:ext cx="4181475" cy="2152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 Collections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Research in IR has two main obstacles</a:t>
            </a:r>
          </a:p>
          <a:p>
            <a:pPr lvl="1"/>
            <a:r>
              <a:rPr lang="en-US" altLang="ko-KR" dirty="0" smtClean="0"/>
              <a:t>A solid formal framework as a basic foundation</a:t>
            </a:r>
          </a:p>
          <a:p>
            <a:pPr lvl="1"/>
            <a:r>
              <a:rPr lang="en-US" altLang="ko-KR" dirty="0" smtClean="0"/>
              <a:t>Robust and consistent test beds and benchmarks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Some popular reference collections</a:t>
            </a:r>
          </a:p>
          <a:p>
            <a:pPr lvl="1"/>
            <a:r>
              <a:rPr lang="en-US" altLang="ko-KR" dirty="0" smtClean="0"/>
              <a:t>TREC collection</a:t>
            </a:r>
          </a:p>
          <a:p>
            <a:pPr lvl="1"/>
            <a:r>
              <a:rPr lang="en-US" altLang="ko-KR" dirty="0" smtClean="0"/>
              <a:t>CACM collection</a:t>
            </a:r>
          </a:p>
          <a:p>
            <a:pPr lvl="1"/>
            <a:r>
              <a:rPr lang="en-US" altLang="ko-KR" dirty="0" smtClean="0"/>
              <a:t>ISI collection</a:t>
            </a:r>
          </a:p>
          <a:p>
            <a:pPr lvl="1"/>
            <a:r>
              <a:rPr lang="en-US" altLang="ko-KR" dirty="0" smtClean="0"/>
              <a:t>Cystic Fibrosis collection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 Collections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TREC collection</a:t>
            </a:r>
          </a:p>
          <a:p>
            <a:pPr lvl="1"/>
            <a:r>
              <a:rPr lang="en-US" altLang="ko-KR" dirty="0" smtClean="0"/>
              <a:t>In the early 1990s, TREC conference was held under the leadership of D. Harman at NIST</a:t>
            </a:r>
          </a:p>
          <a:p>
            <a:pPr lvl="1"/>
            <a:r>
              <a:rPr lang="en-US" altLang="ko-KR" dirty="0" smtClean="0"/>
              <a:t>TREC collection was built under the TIPSTER program</a:t>
            </a:r>
          </a:p>
          <a:p>
            <a:pPr lvl="1"/>
            <a:r>
              <a:rPr lang="en-US" altLang="ko-KR" dirty="0" smtClean="0"/>
              <a:t>At TREC-6, the collection size is roughly 5.8GB and the collection contains more than 1.5 million documents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Benefits</a:t>
            </a:r>
          </a:p>
          <a:p>
            <a:pPr lvl="1"/>
            <a:r>
              <a:rPr lang="en-US" altLang="ko-KR" dirty="0" smtClean="0"/>
              <a:t>Scalable research system to large collections</a:t>
            </a:r>
          </a:p>
          <a:p>
            <a:pPr lvl="1"/>
            <a:r>
              <a:rPr lang="en-US" altLang="ko-KR" dirty="0" smtClean="0"/>
              <a:t>Controlled comparisons</a:t>
            </a:r>
          </a:p>
          <a:p>
            <a:r>
              <a:rPr lang="en-US" altLang="ko-KR" dirty="0" smtClean="0"/>
              <a:t>Drawbacks</a:t>
            </a:r>
          </a:p>
          <a:p>
            <a:pPr lvl="1"/>
            <a:r>
              <a:rPr lang="en-US" altLang="ko-KR" dirty="0" smtClean="0"/>
              <a:t>Emphasis on high recall</a:t>
            </a:r>
          </a:p>
          <a:p>
            <a:pPr lvl="1"/>
            <a:r>
              <a:rPr lang="en-US" altLang="ko-KR" dirty="0" smtClean="0"/>
              <a:t>Very long unrealistic queries</a:t>
            </a:r>
          </a:p>
          <a:p>
            <a:pPr lvl="1"/>
            <a:r>
              <a:rPr lang="en-US" altLang="ko-KR" dirty="0" smtClean="0"/>
              <a:t>Focus on batch ranking rather than interaction</a:t>
            </a:r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 Collections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TREC is changing</a:t>
            </a:r>
          </a:p>
          <a:p>
            <a:pPr lvl="1"/>
            <a:r>
              <a:rPr lang="en-US" altLang="ko-KR" dirty="0" smtClean="0"/>
              <a:t>Emphasis on specialized tracks</a:t>
            </a:r>
          </a:p>
          <a:p>
            <a:pPr lvl="2"/>
            <a:r>
              <a:rPr lang="en-US" altLang="ko-KR" dirty="0" smtClean="0"/>
              <a:t>Interactive task</a:t>
            </a:r>
          </a:p>
          <a:p>
            <a:pPr lvl="2"/>
            <a:r>
              <a:rPr lang="en-US" altLang="ko-KR" dirty="0" smtClean="0"/>
              <a:t>Natural language processing task</a:t>
            </a:r>
          </a:p>
          <a:p>
            <a:pPr lvl="2"/>
            <a:r>
              <a:rPr lang="en-US" altLang="ko-KR" dirty="0" smtClean="0"/>
              <a:t>Multilingual tracks (Chinese, Spanish)</a:t>
            </a:r>
          </a:p>
          <a:p>
            <a:pPr lvl="2"/>
            <a:r>
              <a:rPr lang="en-US" altLang="ko-KR" dirty="0" smtClean="0"/>
              <a:t>Filtering track</a:t>
            </a:r>
          </a:p>
          <a:p>
            <a:pPr lvl="2"/>
            <a:r>
              <a:rPr lang="en-US" altLang="ko-KR" dirty="0" smtClean="0"/>
              <a:t>High-precision</a:t>
            </a:r>
          </a:p>
          <a:p>
            <a:pPr lvl="2"/>
            <a:r>
              <a:rPr lang="en-US" altLang="ko-KR" dirty="0" smtClean="0"/>
              <a:t>High-performance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http://trec.nist.gov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 Collections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CACM collection</a:t>
            </a:r>
          </a:p>
          <a:p>
            <a:pPr lvl="1"/>
            <a:r>
              <a:rPr lang="en-US" altLang="ko-KR" dirty="0" smtClean="0"/>
              <a:t>3204 articles published in the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Communications of the ACM </a:t>
            </a:r>
            <a:r>
              <a:rPr lang="en-US" altLang="ko-KR" dirty="0" smtClean="0"/>
              <a:t>in 1958-1979</a:t>
            </a:r>
          </a:p>
          <a:p>
            <a:pPr lvl="1"/>
            <a:r>
              <a:rPr lang="en-US" altLang="ko-KR" dirty="0" smtClean="0"/>
              <a:t>The documents in the CACM collection cover a considerable range of computer science literature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ISI collection</a:t>
            </a:r>
          </a:p>
          <a:p>
            <a:pPr lvl="1"/>
            <a:r>
              <a:rPr lang="en-US" altLang="ko-KR" dirty="0" smtClean="0"/>
              <a:t>1460 documents in the ISI (CISI) collection were selected from a previous collection assembled by Small at ISI</a:t>
            </a:r>
          </a:p>
          <a:p>
            <a:pPr lvl="1"/>
            <a:r>
              <a:rPr lang="en-US" altLang="ko-KR" dirty="0" smtClean="0"/>
              <a:t>Main purpose of the ISI collection is to support investigation of similarities based on terms and on cross-citation patterns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Information retrieval system should pass steps of </a:t>
            </a:r>
            <a:r>
              <a:rPr lang="en-US" altLang="ko-KR" b="1" dirty="0" smtClean="0"/>
              <a:t>evaluation process</a:t>
            </a:r>
          </a:p>
          <a:p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43808" y="2420888"/>
            <a:ext cx="3456384" cy="2592288"/>
            <a:chOff x="2987824" y="2420888"/>
            <a:chExt cx="3456384" cy="259228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987824" y="2420888"/>
              <a:ext cx="3456384" cy="5040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orbel" pitchFamily="34" charset="0"/>
                </a:rPr>
                <a:t>Functional Analysis</a:t>
              </a:r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987824" y="3501008"/>
              <a:ext cx="3456384" cy="5040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orbel" pitchFamily="34" charset="0"/>
                </a:rPr>
                <a:t>System Performance Evaluation</a:t>
              </a:r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987824" y="4509120"/>
              <a:ext cx="3456384" cy="504056"/>
            </a:xfrm>
            <a:prstGeom prst="round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Corbel" pitchFamily="34" charset="0"/>
                </a:rPr>
                <a:t>Retrieval Process Evaluation</a:t>
              </a:r>
              <a:endParaRPr lang="ko-KR" altLang="en-US" b="1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rot="5400000">
              <a:off x="4427984" y="3212976"/>
              <a:ext cx="576064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7" idx="0"/>
            </p:cNvCxnSpPr>
            <p:nvPr/>
          </p:nvCxnSpPr>
          <p:spPr>
            <a:xfrm rot="5400000">
              <a:off x="4464782" y="4257092"/>
              <a:ext cx="503262" cy="7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410464" y="5733256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 w="12700">
                  <a:noFill/>
                  <a:prstDash val="solid"/>
                </a:ln>
                <a:latin typeface="Times New Roman" pitchFamily="18" charset="0"/>
                <a:cs typeface="Times New Roman" pitchFamily="18" charset="0"/>
              </a:rPr>
              <a:t>&lt; Evaluation Process &gt;</a:t>
            </a:r>
            <a:endParaRPr lang="ko-KR" altLang="en-US" dirty="0">
              <a:ln w="12700">
                <a:noFill/>
                <a:prstDash val="solid"/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 Collections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Cystic Fibrosis collection</a:t>
            </a:r>
          </a:p>
          <a:p>
            <a:pPr lvl="1"/>
            <a:r>
              <a:rPr lang="en-US" altLang="ko-KR" dirty="0" smtClean="0"/>
              <a:t>1239 documents indexed with the term ‘cystic fibrosis’ in the national library of medicine’s MEDLINE database</a:t>
            </a:r>
          </a:p>
          <a:p>
            <a:pPr lvl="1"/>
            <a:r>
              <a:rPr lang="en-US" altLang="ko-KR" dirty="0" smtClean="0"/>
              <a:t>100 information requests and the documents relevant to each query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Two important characteristics of the CF collection</a:t>
            </a:r>
          </a:p>
          <a:p>
            <a:pPr lvl="1"/>
            <a:r>
              <a:rPr lang="en-US" altLang="ko-KR" dirty="0" smtClean="0"/>
              <a:t>The set of relevance scores was generated directly by human experts through a careful evaluation strategy</a:t>
            </a:r>
          </a:p>
          <a:p>
            <a:pPr lvl="1"/>
            <a:r>
              <a:rPr lang="en-US" altLang="ko-KR" dirty="0" smtClean="0"/>
              <a:t>The collection includes a lot of information requests and the respective query vectors present overlap among themselves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Trends and Research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Effective retrieval is highly dependent on obtaining proper feedback from the user</a:t>
            </a:r>
          </a:p>
          <a:p>
            <a:pPr lvl="1"/>
            <a:r>
              <a:rPr lang="en-US" altLang="ko-KR" dirty="0" smtClean="0"/>
              <a:t>Most modern retrieval systems have interactive user interfaces</a:t>
            </a:r>
          </a:p>
          <a:p>
            <a:r>
              <a:rPr lang="en-US" altLang="ko-KR" dirty="0" smtClean="0"/>
              <a:t>For interactive systems, it is more complicated to decide which evaluation measures are most appropriate</a:t>
            </a:r>
          </a:p>
          <a:p>
            <a:r>
              <a:rPr lang="en-US" altLang="ko-KR" dirty="0" smtClean="0"/>
              <a:t>Alternative evaluation measures may be proposed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Retrieval performance evaluation </a:t>
            </a:r>
            <a:r>
              <a:rPr lang="en-US" altLang="ko-KR" dirty="0" smtClean="0"/>
              <a:t>and test reference collections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Test reference collections </a:t>
            </a:r>
          </a:p>
          <a:p>
            <a:pPr lvl="1"/>
            <a:r>
              <a:rPr lang="en-US" altLang="ko-KR" dirty="0" smtClean="0"/>
              <a:t>A collection of documents</a:t>
            </a:r>
          </a:p>
          <a:p>
            <a:pPr lvl="1"/>
            <a:r>
              <a:rPr lang="en-US" altLang="ko-KR" dirty="0" smtClean="0"/>
              <a:t>A set of example information requests</a:t>
            </a:r>
          </a:p>
          <a:p>
            <a:pPr lvl="1"/>
            <a:r>
              <a:rPr lang="en-US" altLang="ko-KR" dirty="0" smtClean="0"/>
              <a:t>A set of relevant documents</a:t>
            </a:r>
            <a:endParaRPr lang="ko-KR" altLang="en-US" dirty="0"/>
          </a:p>
        </p:txBody>
      </p:sp>
      <p:pic>
        <p:nvPicPr>
          <p:cNvPr id="6" name="그림 5" descr="MP900427685.JPG"/>
          <p:cNvPicPr>
            <a:picLocks noChangeAspect="1"/>
          </p:cNvPicPr>
          <p:nvPr/>
        </p:nvPicPr>
        <p:blipFill>
          <a:blip r:embed="rId2" cstate="print">
            <a:lum bright="50000" contrast="-50000"/>
          </a:blip>
          <a:stretch>
            <a:fillRect/>
          </a:stretch>
        </p:blipFill>
        <p:spPr>
          <a:xfrm>
            <a:off x="5580112" y="2636912"/>
            <a:ext cx="2431132" cy="3644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types of retrieval tasks</a:t>
            </a:r>
          </a:p>
          <a:p>
            <a:pPr lvl="1"/>
            <a:r>
              <a:rPr lang="en-US" altLang="ko-KR" dirty="0" smtClean="0"/>
              <a:t>Batch mode</a:t>
            </a:r>
          </a:p>
          <a:p>
            <a:pPr lvl="1"/>
            <a:r>
              <a:rPr lang="en-US" altLang="ko-KR" dirty="0" smtClean="0"/>
              <a:t>Interactive mode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Performance evaluation can take place at laboratory or real life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Focus</a:t>
            </a:r>
          </a:p>
          <a:p>
            <a:pPr lvl="1"/>
            <a:r>
              <a:rPr lang="en-US" altLang="ko-KR" dirty="0" smtClean="0"/>
              <a:t>Experiments performed in </a:t>
            </a:r>
            <a:r>
              <a:rPr lang="en-US" altLang="ko-KR" b="1" dirty="0" smtClean="0"/>
              <a:t>laboratories</a:t>
            </a:r>
          </a:p>
          <a:p>
            <a:pPr lvl="1"/>
            <a:r>
              <a:rPr lang="en-US" altLang="ko-KR" dirty="0" smtClean="0"/>
              <a:t>The evaluation of system which operate in </a:t>
            </a:r>
            <a:r>
              <a:rPr lang="en-US" altLang="ko-KR" b="1" dirty="0" smtClean="0"/>
              <a:t>batch mode</a:t>
            </a:r>
          </a:p>
          <a:p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Recall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precision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: information request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dirty="0" smtClean="0"/>
              <a:t>: the set of relevant documents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dirty="0" smtClean="0"/>
              <a:t>: the result documents of retrieval according to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altLang="ko-KR" dirty="0" smtClean="0"/>
              <a:t>: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R∩A</a:t>
            </a: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dirty="0" smtClean="0"/>
              <a:t>Recall:           , precision: </a:t>
            </a:r>
            <a:endParaRPr lang="ko-KR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1559023" y="4077072"/>
          <a:ext cx="492697" cy="792088"/>
        </p:xfrm>
        <a:graphic>
          <a:graphicData uri="http://schemas.openxmlformats.org/presentationml/2006/ole">
            <p:oleObj spid="_x0000_s116738" name="Equation" r:id="rId3" imgW="291960" imgH="469800" progId="Equation.3">
              <p:embed/>
            </p:oleObj>
          </a:graphicData>
        </a:graphic>
      </p:graphicFrame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3491880" y="4077072"/>
          <a:ext cx="504056" cy="810350"/>
        </p:xfrm>
        <a:graphic>
          <a:graphicData uri="http://schemas.openxmlformats.org/presentationml/2006/ole">
            <p:oleObj spid="_x0000_s116739" name="Equation" r:id="rId4" imgW="291960" imgH="469800" progId="Equation.3">
              <p:embed/>
            </p:oleObj>
          </a:graphicData>
        </a:graphic>
      </p:graphicFrame>
      <p:sp>
        <p:nvSpPr>
          <p:cNvPr id="7" name="타원 6"/>
          <p:cNvSpPr/>
          <p:nvPr/>
        </p:nvSpPr>
        <p:spPr>
          <a:xfrm>
            <a:off x="5076056" y="3645024"/>
            <a:ext cx="2952328" cy="2952328"/>
          </a:xfrm>
          <a:prstGeom prst="ellipse">
            <a:avLst/>
          </a:prstGeom>
          <a:solidFill>
            <a:srgbClr val="FFFF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36096" y="4509120"/>
            <a:ext cx="1368152" cy="1368152"/>
          </a:xfrm>
          <a:prstGeom prst="ellipse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00192" y="4509120"/>
            <a:ext cx="1368152" cy="1368152"/>
          </a:xfrm>
          <a:prstGeom prst="ellipse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9135" y="5085184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  <a:latin typeface="Corbel" pitchFamily="34" charset="0"/>
              </a:rPr>
              <a:t>Collection</a:t>
            </a:r>
            <a:endParaRPr lang="ko-KR" altLang="en-US" sz="1400" b="1" dirty="0">
              <a:solidFill>
                <a:srgbClr val="FFC000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6997" y="5877272"/>
            <a:ext cx="1379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Relevant docs </a:t>
            </a:r>
            <a:r>
              <a:rPr lang="en-US" altLang="ko-KR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ko-KR" alt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5458" y="4221088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Corbel" pitchFamily="34" charset="0"/>
              </a:rPr>
              <a:t>Answer set </a:t>
            </a:r>
            <a:r>
              <a:rPr lang="en-US" altLang="ko-KR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ko-KR" altLang="en-US" sz="1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5544108" y="3825044"/>
            <a:ext cx="2304256" cy="36004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84168" y="2545159"/>
            <a:ext cx="2469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  <a:latin typeface="Corbel" pitchFamily="34" charset="0"/>
              </a:rPr>
              <a:t>Relevant docs in answer set </a:t>
            </a:r>
            <a:r>
              <a:rPr lang="en-US" altLang="ko-KR" sz="1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endParaRPr lang="ko-KR" altLang="en-US" sz="1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8" grpId="2" animBg="1"/>
      <p:bldP spid="9" grpId="0" animBg="1"/>
      <p:bldP spid="10" grpId="0"/>
      <p:bldP spid="11" grpId="0"/>
      <p:bldP spid="11" grpId="1"/>
      <p:bldP spid="11" grpId="2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 descr="MP9004276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789040"/>
            <a:ext cx="936104" cy="680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6" name="그림 5" descr="MC9004348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772816"/>
            <a:ext cx="936104" cy="936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 descr="MC9004348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780928"/>
            <a:ext cx="936104" cy="936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 descr="MC9004348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2708920"/>
            <a:ext cx="936104" cy="936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 descr="MC9004348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1844824"/>
            <a:ext cx="936104" cy="936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 descr="MP9004276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3828981"/>
            <a:ext cx="936104" cy="680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 descr="MP9004276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789040"/>
            <a:ext cx="936104" cy="680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 descr="MP9004276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916832"/>
            <a:ext cx="936104" cy="680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 descr="MP9004276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852936"/>
            <a:ext cx="936104" cy="680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 descr="logo1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2130" y="2204864"/>
            <a:ext cx="1296144" cy="4477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02290" y="2204864"/>
            <a:ext cx="49404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cat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283968" y="2276872"/>
            <a:ext cx="936104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8" name="직선 연결선 17"/>
          <p:cNvCxnSpPr>
            <a:stCxn id="13" idx="2"/>
            <a:endCxn id="34" idx="0"/>
          </p:cNvCxnSpPr>
          <p:nvPr/>
        </p:nvCxnSpPr>
        <p:spPr>
          <a:xfrm rot="16200000" flipH="1">
            <a:off x="712825" y="3899861"/>
            <a:ext cx="1758841" cy="102526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1" idx="2"/>
            <a:endCxn id="34" idx="0"/>
          </p:cNvCxnSpPr>
          <p:nvPr/>
        </p:nvCxnSpPr>
        <p:spPr>
          <a:xfrm rot="16200000" flipH="1">
            <a:off x="1180877" y="4367913"/>
            <a:ext cx="822737" cy="102526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34" idx="0"/>
          </p:cNvCxnSpPr>
          <p:nvPr/>
        </p:nvCxnSpPr>
        <p:spPr>
          <a:xfrm rot="5400000">
            <a:off x="804804" y="3864980"/>
            <a:ext cx="2727012" cy="12686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0" idx="2"/>
            <a:endCxn id="34" idx="0"/>
          </p:cNvCxnSpPr>
          <p:nvPr/>
        </p:nvCxnSpPr>
        <p:spPr>
          <a:xfrm rot="5400000">
            <a:off x="2280968" y="4333032"/>
            <a:ext cx="782796" cy="1134973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29190" y="5291916"/>
            <a:ext cx="351378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ko-KR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" name="그림 36" descr="MC9004348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3933056"/>
            <a:ext cx="936104" cy="936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8" name="그림 37" descr="MP9004276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4077072"/>
            <a:ext cx="936104" cy="680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" name="그림 38" descr="MP9004276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3068960"/>
            <a:ext cx="936104" cy="680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그림 39" descr="MP9004276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3068960"/>
            <a:ext cx="936104" cy="680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1" name="직선 연결선 40"/>
          <p:cNvCxnSpPr>
            <a:stCxn id="39" idx="3"/>
            <a:endCxn id="44" idx="1"/>
          </p:cNvCxnSpPr>
          <p:nvPr/>
        </p:nvCxnSpPr>
        <p:spPr>
          <a:xfrm>
            <a:off x="6588224" y="3409030"/>
            <a:ext cx="1584176" cy="49266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8" idx="3"/>
            <a:endCxn id="44" idx="1"/>
          </p:cNvCxnSpPr>
          <p:nvPr/>
        </p:nvCxnSpPr>
        <p:spPr>
          <a:xfrm flipV="1">
            <a:off x="6588224" y="3901698"/>
            <a:ext cx="1584176" cy="51544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40" idx="3"/>
            <a:endCxn id="44" idx="1"/>
          </p:cNvCxnSpPr>
          <p:nvPr/>
        </p:nvCxnSpPr>
        <p:spPr>
          <a:xfrm>
            <a:off x="7668344" y="3409030"/>
            <a:ext cx="504056" cy="49266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172400" y="3717032"/>
            <a:ext cx="466794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Ra</a:t>
            </a:r>
            <a:endParaRPr lang="ko-KR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92555" y="5157192"/>
            <a:ext cx="351378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ko-KR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3419872" y="566124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Recall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3/5 = 0.6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= 3/4 = 0.75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직선 연결선 61"/>
          <p:cNvCxnSpPr>
            <a:endCxn id="34" idx="0"/>
          </p:cNvCxnSpPr>
          <p:nvPr/>
        </p:nvCxnSpPr>
        <p:spPr>
          <a:xfrm rot="5400000">
            <a:off x="1866923" y="4675069"/>
            <a:ext cx="854803" cy="37889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529124" y="2840864"/>
            <a:ext cx="2232248" cy="2232248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4" grpId="0"/>
      <p:bldP spid="44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are relevant documents?</a:t>
            </a:r>
          </a:p>
          <a:p>
            <a:pPr lvl="1"/>
            <a:r>
              <a:rPr lang="en-US" altLang="ko-KR" dirty="0" smtClean="0"/>
              <a:t>In real life, a user decides which documents are relevant</a:t>
            </a:r>
          </a:p>
          <a:p>
            <a:pPr lvl="1"/>
            <a:r>
              <a:rPr lang="en-US" altLang="ko-KR" dirty="0" smtClean="0"/>
              <a:t>In laboratory, relevant documents are predefined by a group of specialists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Presentation order of documents in an answer set</a:t>
            </a:r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755576" y="3501008"/>
            <a:ext cx="2160240" cy="2016224"/>
          </a:xfrm>
          <a:prstGeom prst="snip1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 smtClean="0">
                <a:solidFill>
                  <a:schemeClr val="tx1"/>
                </a:solidFill>
                <a:latin typeface="Corbel" pitchFamily="34" charset="0"/>
              </a:rPr>
              <a:t>DocID</a:t>
            </a:r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      relevance </a:t>
            </a:r>
          </a:p>
          <a:p>
            <a:pPr marL="342900" indent="-342900" algn="just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  27             90%</a:t>
            </a:r>
          </a:p>
          <a:p>
            <a:pPr marL="342900" indent="-342900" algn="just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  145           85%</a:t>
            </a:r>
          </a:p>
          <a:p>
            <a:pPr marL="342900" indent="-342900" algn="just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  5                70%</a:t>
            </a:r>
          </a:p>
          <a:p>
            <a:pPr marL="342900" indent="-342900" algn="just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  96             65%</a:t>
            </a:r>
          </a:p>
          <a:p>
            <a:pPr marL="342900" indent="-342900" algn="just"/>
            <a:r>
              <a:rPr lang="en-US" altLang="ko-K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2 3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ko-KR" altLang="en-US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4077072"/>
            <a:ext cx="1512168" cy="216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4365104"/>
            <a:ext cx="1512168" cy="216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4920148"/>
            <a:ext cx="1512168" cy="216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3419872" y="3501008"/>
            <a:ext cx="2160240" cy="2016224"/>
          </a:xfrm>
          <a:prstGeom prst="snip1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 smtClean="0">
                <a:solidFill>
                  <a:schemeClr val="tx1"/>
                </a:solidFill>
                <a:latin typeface="Corbel" pitchFamily="34" charset="0"/>
              </a:rPr>
              <a:t>DocID</a:t>
            </a:r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      relevance </a:t>
            </a:r>
          </a:p>
          <a:p>
            <a:pPr marL="342900" indent="-342900" algn="just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  ?                 ?</a:t>
            </a:r>
          </a:p>
          <a:p>
            <a:pPr marL="342900" indent="-342900" algn="just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  ?                 ?</a:t>
            </a:r>
          </a:p>
          <a:p>
            <a:pPr marL="342900" indent="-342900" algn="just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  ?                 ?</a:t>
            </a:r>
          </a:p>
          <a:p>
            <a:pPr marL="342900" indent="-342900" algn="just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  ?                 ?</a:t>
            </a:r>
          </a:p>
          <a:p>
            <a:pPr marL="342900" indent="-342900" algn="just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 1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3 &gt;</a:t>
            </a:r>
            <a:endParaRPr lang="ko-KR" altLang="en-US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6084168" y="3501008"/>
            <a:ext cx="2160240" cy="2016224"/>
          </a:xfrm>
          <a:prstGeom prst="snip1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 smtClean="0">
                <a:solidFill>
                  <a:schemeClr val="tx1"/>
                </a:solidFill>
                <a:latin typeface="Corbel" pitchFamily="34" charset="0"/>
              </a:rPr>
              <a:t>DocID</a:t>
            </a:r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      relevance </a:t>
            </a:r>
          </a:p>
          <a:p>
            <a:pPr marL="342900" indent="-342900" algn="just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  ?                 ?</a:t>
            </a:r>
          </a:p>
          <a:p>
            <a:pPr marL="342900" indent="-342900" algn="just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  ?                 ?</a:t>
            </a:r>
          </a:p>
          <a:p>
            <a:pPr marL="342900" indent="-342900" algn="just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  ?                 ?</a:t>
            </a:r>
          </a:p>
          <a:p>
            <a:pPr marL="342900" indent="-342900" algn="just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  ?                 ?</a:t>
            </a:r>
          </a:p>
          <a:p>
            <a:pPr marL="342900" indent="-342900" algn="just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 1 2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1880" y="4077072"/>
            <a:ext cx="1512168" cy="216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91880" y="4365104"/>
            <a:ext cx="1512168" cy="216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56176" y="4077072"/>
            <a:ext cx="1512168" cy="216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35896" y="5805264"/>
            <a:ext cx="216024" cy="216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9370" y="5723964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: relevant documents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Retrieval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Precision versus recall graph</a:t>
            </a:r>
            <a:endParaRPr lang="ko-KR" alt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57200" y="2819400"/>
            <a:ext cx="1295400" cy="2743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67000" y="2992438"/>
            <a:ext cx="1371600" cy="2209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905000" y="3857625"/>
            <a:ext cx="609600" cy="485775"/>
          </a:xfrm>
          <a:prstGeom prst="rightArrow">
            <a:avLst>
              <a:gd name="adj1" fmla="val 50000"/>
              <a:gd name="adj2" fmla="val 31373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3151188" y="2574925"/>
            <a:ext cx="3305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2132013" y="2373313"/>
            <a:ext cx="3965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R</a:t>
            </a:r>
            <a:r>
              <a:rPr lang="en-US" altLang="ko-KR" baseline="-25000">
                <a:latin typeface="Corbel" pitchFamily="34" charset="0"/>
                <a:ea typeface="굴림" pitchFamily="50" charset="-127"/>
              </a:rPr>
              <a:t>q</a:t>
            </a:r>
          </a:p>
        </p:txBody>
      </p:sp>
      <p:cxnSp>
        <p:nvCxnSpPr>
          <p:cNvPr id="10" name="AutoShape 27"/>
          <p:cNvCxnSpPr>
            <a:cxnSpLocks noChangeShapeType="1"/>
            <a:stCxn id="17" idx="3"/>
            <a:endCxn id="9" idx="2"/>
          </p:cNvCxnSpPr>
          <p:nvPr/>
        </p:nvCxnSpPr>
        <p:spPr bwMode="auto">
          <a:xfrm flipV="1">
            <a:off x="1256315" y="2742645"/>
            <a:ext cx="1073990" cy="2952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" name="AutoShape 28"/>
          <p:cNvCxnSpPr>
            <a:cxnSpLocks noChangeShapeType="1"/>
            <a:stCxn id="20" idx="3"/>
            <a:endCxn id="9" idx="2"/>
          </p:cNvCxnSpPr>
          <p:nvPr/>
        </p:nvCxnSpPr>
        <p:spPr bwMode="auto">
          <a:xfrm flipV="1">
            <a:off x="911741" y="2742645"/>
            <a:ext cx="1418564" cy="9810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" name="AutoShape 29"/>
          <p:cNvCxnSpPr>
            <a:cxnSpLocks noChangeShapeType="1"/>
            <a:stCxn id="21" idx="0"/>
            <a:endCxn id="9" idx="2"/>
          </p:cNvCxnSpPr>
          <p:nvPr/>
        </p:nvCxnSpPr>
        <p:spPr bwMode="auto">
          <a:xfrm rot="5400000" flipH="1" flipV="1">
            <a:off x="1311250" y="2611558"/>
            <a:ext cx="887968" cy="11501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" name="AutoShape 30"/>
          <p:cNvCxnSpPr>
            <a:cxnSpLocks noChangeShapeType="1"/>
            <a:stCxn id="18" idx="0"/>
            <a:endCxn id="9" idx="2"/>
          </p:cNvCxnSpPr>
          <p:nvPr/>
        </p:nvCxnSpPr>
        <p:spPr bwMode="auto">
          <a:xfrm rot="5400000" flipH="1" flipV="1">
            <a:off x="1358550" y="2201658"/>
            <a:ext cx="430768" cy="1512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31"/>
          <p:cNvCxnSpPr>
            <a:cxnSpLocks noChangeShapeType="1"/>
            <a:stCxn id="19" idx="0"/>
            <a:endCxn id="9" idx="2"/>
          </p:cNvCxnSpPr>
          <p:nvPr/>
        </p:nvCxnSpPr>
        <p:spPr bwMode="auto">
          <a:xfrm rot="5400000" flipH="1" flipV="1">
            <a:off x="1538731" y="2442165"/>
            <a:ext cx="491093" cy="10920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32"/>
          <p:cNvCxnSpPr>
            <a:cxnSpLocks noChangeShapeType="1"/>
            <a:stCxn id="22" idx="0"/>
            <a:endCxn id="9" idx="2"/>
          </p:cNvCxnSpPr>
          <p:nvPr/>
        </p:nvCxnSpPr>
        <p:spPr bwMode="auto">
          <a:xfrm rot="5400000" flipH="1" flipV="1">
            <a:off x="1495472" y="2795780"/>
            <a:ext cx="887968" cy="7816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1981200" y="4175125"/>
            <a:ext cx="30489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rbel" pitchFamily="34" charset="0"/>
                <a:ea typeface="굴림" pitchFamily="50" charset="-127"/>
              </a:rPr>
              <a:t>q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898525" y="2868613"/>
            <a:ext cx="35779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630238" y="3173413"/>
            <a:ext cx="3746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</a:t>
            </a: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1050925" y="3233738"/>
            <a:ext cx="3746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9</a:t>
            </a: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484188" y="3554413"/>
            <a:ext cx="42755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25</a:t>
            </a:r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965200" y="3630613"/>
            <a:ext cx="42992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39</a:t>
            </a: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322388" y="3630613"/>
            <a:ext cx="452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44</a:t>
            </a: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560388" y="4071938"/>
            <a:ext cx="43313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56</a:t>
            </a: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941388" y="4011613"/>
            <a:ext cx="4138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71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712788" y="4452938"/>
            <a:ext cx="452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89</a:t>
            </a: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1033463" y="4316413"/>
            <a:ext cx="4852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d</a:t>
            </a:r>
            <a:r>
              <a:rPr lang="en-US" altLang="ko-KR" sz="1600" baseline="-25000">
                <a:solidFill>
                  <a:srgbClr val="CC0000"/>
                </a:solidFill>
                <a:latin typeface="Corbel" pitchFamily="34" charset="0"/>
                <a:ea typeface="굴림" pitchFamily="50" charset="-127"/>
              </a:rPr>
              <a:t>123</a:t>
            </a:r>
          </a:p>
        </p:txBody>
      </p:sp>
      <p:cxnSp>
        <p:nvCxnSpPr>
          <p:cNvPr id="27" name="AutoShape 44"/>
          <p:cNvCxnSpPr>
            <a:cxnSpLocks noChangeShapeType="1"/>
            <a:stCxn id="23" idx="0"/>
            <a:endCxn id="9" idx="2"/>
          </p:cNvCxnSpPr>
          <p:nvPr/>
        </p:nvCxnSpPr>
        <p:spPr bwMode="auto">
          <a:xfrm rot="5400000" flipH="1" flipV="1">
            <a:off x="888983" y="2630617"/>
            <a:ext cx="1329293" cy="15533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45"/>
          <p:cNvCxnSpPr>
            <a:cxnSpLocks noChangeShapeType="1"/>
            <a:stCxn id="24" idx="0"/>
            <a:endCxn id="9" idx="2"/>
          </p:cNvCxnSpPr>
          <p:nvPr/>
        </p:nvCxnSpPr>
        <p:spPr bwMode="auto">
          <a:xfrm rot="5400000" flipH="1" flipV="1">
            <a:off x="1104836" y="2786145"/>
            <a:ext cx="1268968" cy="1181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46"/>
          <p:cNvCxnSpPr>
            <a:cxnSpLocks noChangeShapeType="1"/>
            <a:stCxn id="25" idx="0"/>
            <a:endCxn id="9" idx="2"/>
          </p:cNvCxnSpPr>
          <p:nvPr/>
        </p:nvCxnSpPr>
        <p:spPr bwMode="auto">
          <a:xfrm rot="5400000" flipH="1" flipV="1">
            <a:off x="779510" y="2902143"/>
            <a:ext cx="1710293" cy="13912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47"/>
          <p:cNvCxnSpPr>
            <a:cxnSpLocks noChangeShapeType="1"/>
            <a:stCxn id="26" idx="0"/>
            <a:endCxn id="9" idx="2"/>
          </p:cNvCxnSpPr>
          <p:nvPr/>
        </p:nvCxnSpPr>
        <p:spPr bwMode="auto">
          <a:xfrm rot="5400000" flipH="1" flipV="1">
            <a:off x="1016315" y="3002424"/>
            <a:ext cx="1573768" cy="10542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48"/>
          <p:cNvSpPr txBox="1">
            <a:spLocks noChangeArrowheads="1"/>
          </p:cNvSpPr>
          <p:nvPr/>
        </p:nvSpPr>
        <p:spPr bwMode="auto">
          <a:xfrm>
            <a:off x="914400" y="4860925"/>
            <a:ext cx="36740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rbel" pitchFamily="34" charset="0"/>
                <a:ea typeface="굴림" pitchFamily="50" charset="-127"/>
              </a:rPr>
              <a:t>…</a:t>
            </a:r>
          </a:p>
        </p:txBody>
      </p:sp>
      <p:graphicFrame>
        <p:nvGraphicFramePr>
          <p:cNvPr id="32" name="Object 51"/>
          <p:cNvGraphicFramePr>
            <a:graphicFrameLocks noChangeAspect="1"/>
          </p:cNvGraphicFramePr>
          <p:nvPr/>
        </p:nvGraphicFramePr>
        <p:xfrm>
          <a:off x="4340225" y="2292350"/>
          <a:ext cx="4294188" cy="3194050"/>
        </p:xfrm>
        <a:graphic>
          <a:graphicData uri="http://schemas.openxmlformats.org/presentationml/2006/ole">
            <p:oleObj spid="_x0000_s147458" name="차트" r:id="rId3" imgW="3800618" imgH="2447877" progId="Excel.Sheet.8">
              <p:embed/>
            </p:oleObj>
          </a:graphicData>
        </a:graphic>
      </p:graphicFrame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1546</Words>
  <Application>Microsoft Office PowerPoint</Application>
  <PresentationFormat>화면 슬라이드 쇼(4:3)</PresentationFormat>
  <Paragraphs>429</Paragraphs>
  <Slides>32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SNU IDB Lab.</vt:lpstr>
      <vt:lpstr>Equation</vt:lpstr>
      <vt:lpstr>차트</vt:lpstr>
      <vt:lpstr>수식</vt:lpstr>
      <vt:lpstr>Modern Information Retrieval </vt:lpstr>
      <vt:lpstr>Contents</vt:lpstr>
      <vt:lpstr>Introduction</vt:lpstr>
      <vt:lpstr>Introduction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Retrieval Performance Evaluation</vt:lpstr>
      <vt:lpstr>Reference Collections</vt:lpstr>
      <vt:lpstr>Reference Collections</vt:lpstr>
      <vt:lpstr>Reference Collections</vt:lpstr>
      <vt:lpstr>Reference Collections</vt:lpstr>
      <vt:lpstr>Reference Collections</vt:lpstr>
      <vt:lpstr>Trends and Research Issues</vt:lpstr>
      <vt:lpstr>Thank You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Information Retrieval</dc:title>
  <dc:creator>Hyunwoo Kim</dc:creator>
  <cp:lastModifiedBy>Victorinus</cp:lastModifiedBy>
  <cp:revision>381</cp:revision>
  <dcterms:created xsi:type="dcterms:W3CDTF">2006-10-05T04:04:58Z</dcterms:created>
  <dcterms:modified xsi:type="dcterms:W3CDTF">2010-07-20T11:36:35Z</dcterms:modified>
</cp:coreProperties>
</file>