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6699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16C3F-056A-469F-B1F6-E18F9DD68432}" type="datetimeFigureOut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3CC2-BC2B-4B96-A8E8-F09B2D193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85786" y="571480"/>
            <a:ext cx="7858159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243145" y="2214554"/>
            <a:ext cx="6400800" cy="1752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Subtitle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326D-95D6-4641-A4CF-BFB39A3C6483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85765" y="2071678"/>
            <a:ext cx="7858180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86425" y="5214950"/>
            <a:ext cx="2857520" cy="1588"/>
          </a:xfrm>
          <a:prstGeom prst="line">
            <a:avLst/>
          </a:prstGeom>
          <a:ln w="25400">
            <a:solidFill>
              <a:srgbClr val="99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5786446" y="4286256"/>
            <a:ext cx="2857499" cy="857256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>
                <a:solidFill>
                  <a:srgbClr val="003366"/>
                </a:solidFill>
                <a:latin typeface="+mj-lt"/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altLang="ko-KR" dirty="0" smtClean="0"/>
              <a:t>Part</a:t>
            </a:r>
            <a:br>
              <a:rPr lang="en-US" altLang="ko-KR" dirty="0" smtClean="0"/>
            </a:br>
            <a:r>
              <a:rPr lang="en-US" altLang="ko-KR" dirty="0" smtClean="0"/>
              <a:t>Name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86447" y="5357826"/>
            <a:ext cx="2857498" cy="50007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altLang="ko-KR" dirty="0" smtClean="0"/>
              <a:t>Date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C7F-1A30-4CEC-B4CE-466E5393D673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731E-F949-42BE-8966-AFF4802BA898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ng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054-C297-455E-BE3C-4F683C4476AD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755-E4F2-4DD3-949A-DF87300C884F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B64-6F24-4BD2-AEF9-0C0A9B9A7437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01281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59F2-B5A6-41FA-A657-3EA6575471DE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457200" y="1285860"/>
            <a:ext cx="3000396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57226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smtClean="0"/>
              <a:t>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500702"/>
            <a:ext cx="5486400" cy="67149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BA3-FAC5-4424-9462-DA646CFF41C8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1792288" y="5357826"/>
            <a:ext cx="5500726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5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4414" y="6356350"/>
            <a:ext cx="928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6A12-FD26-49B2-A601-F517DD8C49B7}" type="datetime1">
              <a:rPr lang="ko-KR" altLang="en-US" smtClean="0"/>
              <a:pPr/>
              <a:t>2008-11-27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46720" y="6356350"/>
            <a:ext cx="4250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356350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315" y="1285860"/>
            <a:ext cx="8215370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rgbClr val="006699"/>
          </a:solidFill>
          <a:latin typeface="+mj-lt"/>
          <a:ea typeface="+mj-ea"/>
          <a:cs typeface="+mj-cs"/>
        </a:defRPr>
      </a:lvl1pPr>
    </p:titleStyle>
    <p:bodyStyle>
      <a:lvl1pPr marL="288000" indent="-252000" algn="l" defTabSz="914400" rtl="0" eaLnBrk="1" latinLnBrk="1" hangingPunct="1">
        <a:spcBef>
          <a:spcPts val="24"/>
        </a:spcBef>
        <a:buClr>
          <a:srgbClr val="990000"/>
        </a:buClr>
        <a:buFont typeface="Wingdings" pitchFamily="2" charset="2"/>
        <a:buChar char="§"/>
        <a:defRPr sz="2800" kern="1200" baseline="0">
          <a:solidFill>
            <a:srgbClr val="003366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400" kern="1200" baseline="0">
          <a:solidFill>
            <a:srgbClr val="003366"/>
          </a:solidFill>
          <a:latin typeface="+mn-lt"/>
          <a:ea typeface="+mn-ea"/>
          <a:cs typeface="+mn-cs"/>
        </a:defRPr>
      </a:lvl2pPr>
      <a:lvl3pPr marL="792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4pPr>
      <a:lvl5pPr marL="1296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Change Detection in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Using DAG Comparison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214554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Johann Eder</a:t>
            </a:r>
          </a:p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University of Vienna, Dep. Of Knowledge and Business Engineering</a:t>
            </a:r>
          </a:p>
          <a:p>
            <a:pPr algn="ctr"/>
            <a:r>
              <a:rPr lang="en-US" altLang="ko-KR" dirty="0" smtClean="0"/>
              <a:t>Karl </a:t>
            </a:r>
            <a:r>
              <a:rPr lang="en-US" altLang="ko-KR" dirty="0" err="1" smtClean="0"/>
              <a:t>Wiggisser</a:t>
            </a:r>
            <a:endParaRPr lang="en-US" altLang="ko-KR" dirty="0" smtClean="0"/>
          </a:p>
          <a:p>
            <a:pPr algn="ctr"/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</a:rPr>
              <a:t>Klagenfurt University, Dep. of Informatics-Systems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iDB</a:t>
            </a:r>
            <a:r>
              <a:rPr lang="en-US" altLang="ko-KR" dirty="0" smtClean="0"/>
              <a:t> Lab., SNU</a:t>
            </a:r>
          </a:p>
          <a:p>
            <a:r>
              <a:rPr lang="en-US" altLang="ko-KR" dirty="0" err="1" smtClean="0"/>
              <a:t>Junseok</a:t>
            </a:r>
            <a:r>
              <a:rPr lang="en-US" altLang="ko-KR" dirty="0" smtClean="0"/>
              <a:t> Yang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2008-11-27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[4/11]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Renaming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to find pairs of nodes, which </a:t>
            </a:r>
            <a:r>
              <a:rPr lang="en-US" altLang="ko-KR" u="sng" dirty="0" smtClean="0"/>
              <a:t>differ in their names</a:t>
            </a:r>
            <a:r>
              <a:rPr lang="en-US" altLang="ko-KR" dirty="0" smtClean="0"/>
              <a:t>  but are so </a:t>
            </a:r>
            <a:r>
              <a:rPr lang="en-US" altLang="ko-KR" u="sng" dirty="0" smtClean="0"/>
              <a:t>similar with respect to their attributes and structure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Consider node pairs under matched parents as possible </a:t>
            </a:r>
            <a:r>
              <a:rPr lang="en-US" altLang="ko-KR" dirty="0" err="1" smtClean="0"/>
              <a:t>renamings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[5/11]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Renaming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For each acknowledged renaming (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en-US" altLang="ko-KR" sz="2000" dirty="0" smtClean="0"/>
              <a:t>), a </a:t>
            </a:r>
            <a:r>
              <a:rPr lang="en-US" altLang="ko-KR" sz="2000" i="1" dirty="0" err="1" smtClean="0"/>
              <a:t>RenameNode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en-US" altLang="ko-KR" sz="2000" dirty="0" smtClean="0"/>
              <a:t>.</a:t>
            </a:r>
            <a:r>
              <a:rPr lang="en-US" altLang="ko-KR" sz="2000" i="1" dirty="0" smtClean="0"/>
              <a:t>name</a:t>
            </a:r>
            <a:r>
              <a:rPr lang="en-US" altLang="ko-KR" sz="2000" dirty="0" smtClean="0"/>
              <a:t>) operation is appended to the edit script and immediately applied on </a:t>
            </a:r>
            <a:r>
              <a:rPr lang="en-US" altLang="ko-KR" sz="2000" i="1" dirty="0" smtClean="0"/>
              <a:t>v</a:t>
            </a:r>
            <a:r>
              <a:rPr lang="en-US" altLang="ko-KR" sz="2000" i="1" baseline="-25000" dirty="0" smtClean="0"/>
              <a:t>old</a:t>
            </a:r>
            <a:endParaRPr lang="ko-KR" altLang="en-US" sz="2000" i="1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 descr="untitl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600487"/>
            <a:ext cx="755332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en-US" altLang="ko-KR" i="1" dirty="0" smtClean="0"/>
              <a:t>Partner</a:t>
            </a:r>
            <a:r>
              <a:rPr lang="en-US" altLang="ko-KR" dirty="0" smtClean="0"/>
              <a:t> of a node </a:t>
            </a:r>
            <a:r>
              <a:rPr lang="en-US" altLang="ko-KR" i="1" dirty="0" smtClean="0"/>
              <a:t>x</a:t>
            </a:r>
          </a:p>
          <a:p>
            <a:pPr lvl="1"/>
            <a:r>
              <a:rPr lang="en-US" altLang="ko-KR" dirty="0" smtClean="0"/>
              <a:t>The node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 to which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 is matched</a:t>
            </a:r>
          </a:p>
          <a:p>
            <a:r>
              <a:rPr lang="en-US" altLang="ko-KR" dirty="0" smtClean="0"/>
              <a:t>Insert Phase</a:t>
            </a:r>
          </a:p>
          <a:p>
            <a:pPr lvl="1"/>
            <a:r>
              <a:rPr lang="en-US" altLang="ko-KR" dirty="0" smtClean="0"/>
              <a:t>Let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 be the current node when traversing </a:t>
            </a:r>
            <a:r>
              <a:rPr lang="en-US" altLang="ko-KR" i="1" dirty="0" smtClean="0"/>
              <a:t>v</a:t>
            </a:r>
            <a:r>
              <a:rPr lang="en-US" altLang="ko-KR" i="1" baseline="-25000" dirty="0" smtClean="0"/>
              <a:t>new</a:t>
            </a:r>
            <a:r>
              <a:rPr lang="en-US" altLang="ko-KR" dirty="0" smtClean="0"/>
              <a:t> in topological order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sz="2000" i="1" dirty="0" smtClean="0"/>
              <a:t>			</a:t>
            </a:r>
            <a:r>
              <a:rPr lang="en-US" altLang="ko-KR" sz="2000" i="1" dirty="0" err="1" smtClean="0"/>
              <a:t>InsertNode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x</a:t>
            </a:r>
            <a:r>
              <a:rPr lang="en-US" altLang="ko-KR" sz="2000" dirty="0" smtClean="0"/>
              <a:t>.</a:t>
            </a:r>
            <a:r>
              <a:rPr lang="en-US" altLang="ko-KR" sz="2000" i="1" dirty="0" smtClean="0"/>
              <a:t>name</a:t>
            </a:r>
            <a:r>
              <a:rPr lang="en-US" altLang="ko-KR" sz="2000" dirty="0" smtClean="0"/>
              <a:t>, </a:t>
            </a:r>
            <a:r>
              <a:rPr lang="en-US" altLang="ko-KR" sz="2000" i="1" dirty="0" err="1" smtClean="0"/>
              <a:t>x</a:t>
            </a:r>
            <a:r>
              <a:rPr lang="en-US" altLang="ko-KR" sz="2000" dirty="0" err="1" smtClean="0"/>
              <a:t>.</a:t>
            </a:r>
            <a:r>
              <a:rPr lang="en-US" altLang="ko-KR" sz="2000" i="1" dirty="0" err="1" smtClean="0"/>
              <a:t>attributes</a:t>
            </a:r>
            <a:r>
              <a:rPr lang="en-US" altLang="ko-KR" sz="2000" dirty="0" smtClean="0"/>
              <a:t>, </a:t>
            </a:r>
            <a:r>
              <a:rPr lang="en-US" altLang="ko-KR" sz="2000" i="1" dirty="0" err="1" smtClean="0"/>
              <a:t>x</a:t>
            </a:r>
            <a:r>
              <a:rPr lang="en-US" altLang="ko-KR" sz="2000" dirty="0" err="1" smtClean="0"/>
              <a:t>.</a:t>
            </a:r>
            <a:r>
              <a:rPr lang="en-US" altLang="ko-KR" sz="2000" i="1" dirty="0" err="1" smtClean="0"/>
              <a:t>slots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Z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[6/11]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Comparing Two DAGs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411001" y="3786190"/>
            <a:ext cx="4321999" cy="1970616"/>
            <a:chOff x="3000364" y="3429000"/>
            <a:chExt cx="4321999" cy="197061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000364" y="3429000"/>
              <a:ext cx="1500198" cy="114300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en-US" altLang="ko-KR" i="1" dirty="0" smtClean="0">
                  <a:solidFill>
                    <a:schemeClr val="accent5"/>
                  </a:solidFill>
                </a:rPr>
                <a:t>Z</a:t>
              </a:r>
              <a:endParaRPr lang="ko-KR" altLang="en-US" i="1" dirty="0">
                <a:solidFill>
                  <a:schemeClr val="accent5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429256" y="3429000"/>
              <a:ext cx="1500198" cy="114300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en-US" altLang="ko-KR" i="1" dirty="0" smtClean="0">
                  <a:solidFill>
                    <a:schemeClr val="accent5"/>
                  </a:solidFill>
                </a:rPr>
                <a:t>Y</a:t>
              </a:r>
              <a:endParaRPr lang="ko-KR" altLang="en-US" i="1" dirty="0">
                <a:solidFill>
                  <a:schemeClr val="accent5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500694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000760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500826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000760" y="4643446"/>
              <a:ext cx="357190" cy="3571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x</a:t>
              </a:r>
              <a:endParaRPr lang="ko-KR" altLang="en-US" i="1" dirty="0"/>
            </a:p>
          </p:txBody>
        </p:sp>
        <p:cxnSp>
          <p:nvCxnSpPr>
            <p:cNvPr id="10" name="직선 화살표 연결선 9"/>
            <p:cNvCxnSpPr>
              <a:stCxn id="5" idx="4"/>
              <a:endCxn id="8" idx="1"/>
            </p:cNvCxnSpPr>
            <p:nvPr/>
          </p:nvCxnSpPr>
          <p:spPr>
            <a:xfrm rot="16200000" flipH="1">
              <a:off x="5447116" y="4089801"/>
              <a:ext cx="838127" cy="373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4"/>
              <a:endCxn id="8" idx="0"/>
            </p:cNvCxnSpPr>
            <p:nvPr/>
          </p:nvCxnSpPr>
          <p:spPr>
            <a:xfrm rot="5400000">
              <a:off x="5786446" y="425053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7" idx="4"/>
              <a:endCxn id="8" idx="7"/>
            </p:cNvCxnSpPr>
            <p:nvPr/>
          </p:nvCxnSpPr>
          <p:spPr>
            <a:xfrm rot="5400000">
              <a:off x="6073468" y="4089801"/>
              <a:ext cx="838127" cy="373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3071802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71868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071934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571868" y="4643446"/>
              <a:ext cx="357190" cy="357190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15" idx="4"/>
              <a:endCxn id="18" idx="1"/>
            </p:cNvCxnSpPr>
            <p:nvPr/>
          </p:nvCxnSpPr>
          <p:spPr>
            <a:xfrm rot="16200000" flipH="1">
              <a:off x="3018224" y="4089801"/>
              <a:ext cx="838127" cy="373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4"/>
              <a:endCxn id="18" idx="0"/>
            </p:cNvCxnSpPr>
            <p:nvPr/>
          </p:nvCxnSpPr>
          <p:spPr>
            <a:xfrm rot="5400000">
              <a:off x="3357554" y="425053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7" idx="4"/>
              <a:endCxn id="18" idx="7"/>
            </p:cNvCxnSpPr>
            <p:nvPr/>
          </p:nvCxnSpPr>
          <p:spPr>
            <a:xfrm rot="5400000">
              <a:off x="3644576" y="4089801"/>
              <a:ext cx="838127" cy="373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등호 23"/>
            <p:cNvSpPr/>
            <p:nvPr/>
          </p:nvSpPr>
          <p:spPr>
            <a:xfrm>
              <a:off x="4534106" y="3786190"/>
              <a:ext cx="842962" cy="485772"/>
            </a:xfrm>
            <a:prstGeom prst="mathEqua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19812" y="3488296"/>
              <a:ext cx="888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partner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38930" y="5030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/>
                <a:t>v</a:t>
              </a:r>
              <a:r>
                <a:rPr lang="en-US" altLang="ko-KR" i="1" baseline="-25000" dirty="0" smtClean="0"/>
                <a:t>old</a:t>
              </a:r>
              <a:endParaRPr lang="ko-KR" altLang="en-US" i="1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58197" y="5030284"/>
              <a:ext cx="50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/>
                <a:t>v</a:t>
              </a:r>
              <a:r>
                <a:rPr lang="en-US" altLang="ko-KR" i="1" baseline="-25000" dirty="0" smtClean="0"/>
                <a:t>new</a:t>
              </a:r>
              <a:endParaRPr lang="ko-KR" altLang="en-US" i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1654" y="4643446"/>
              <a:ext cx="950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/>
                  </a:solidFill>
                </a:rPr>
                <a:t>inserted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[7/11]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Comparing Two DAGs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 Phase</a:t>
            </a:r>
          </a:p>
          <a:p>
            <a:pPr lvl="1"/>
            <a:r>
              <a:rPr lang="en-US" altLang="ko-KR" dirty="0" smtClean="0"/>
              <a:t>w: partner of </a:t>
            </a:r>
            <a:r>
              <a:rPr lang="en-US" altLang="ko-KR" i="1" dirty="0" smtClean="0"/>
              <a:t>x</a:t>
            </a:r>
          </a:p>
          <a:p>
            <a:pPr lvl="1"/>
            <a:r>
              <a:rPr lang="en-US" altLang="ko-KR" dirty="0" smtClean="0"/>
              <a:t>If the attribute of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differ, </a:t>
            </a:r>
            <a:r>
              <a:rPr lang="en-US" altLang="ko-KR" i="1" dirty="0" err="1" smtClean="0"/>
              <a:t>UpdateNode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x</a:t>
            </a:r>
            <a:r>
              <a:rPr lang="en-US" altLang="ko-KR" dirty="0" err="1" smtClean="0"/>
              <a:t>.</a:t>
            </a:r>
            <a:r>
              <a:rPr lang="en-US" altLang="ko-KR" i="1" dirty="0" err="1" smtClean="0"/>
              <a:t>attributes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Slot Changing Phase</a:t>
            </a:r>
          </a:p>
          <a:p>
            <a:pPr lvl="1"/>
            <a:r>
              <a:rPr lang="en-US" altLang="ko-KR" dirty="0" smtClean="0"/>
              <a:t>For every slot </a:t>
            </a:r>
            <a:r>
              <a:rPr lang="en-US" altLang="ko-KR" i="1" dirty="0" smtClean="0"/>
              <a:t>s</a:t>
            </a:r>
            <a:r>
              <a:rPr lang="en-US" altLang="ko-KR" i="1" baseline="-25000" dirty="0" smtClean="0"/>
              <a:t>n</a:t>
            </a:r>
            <a:r>
              <a:rPr lang="en-US" altLang="ko-KR" dirty="0" smtClean="0"/>
              <a:t> contained in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 but not in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InsertSlot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</a:t>
            </a:r>
            <a:r>
              <a:rPr lang="en-US" altLang="ko-KR" i="1" baseline="-25000" dirty="0" smtClean="0"/>
              <a:t>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For every slot </a:t>
            </a:r>
            <a:r>
              <a:rPr lang="en-US" altLang="ko-KR" i="1" dirty="0" smtClean="0"/>
              <a:t>s</a:t>
            </a:r>
            <a:r>
              <a:rPr lang="en-US" altLang="ko-KR" i="1" baseline="-25000" dirty="0" smtClean="0"/>
              <a:t>o</a:t>
            </a:r>
            <a:r>
              <a:rPr lang="en-US" altLang="ko-KR" dirty="0" smtClean="0"/>
              <a:t> contained in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but not in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DeleteSlot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</a:t>
            </a:r>
            <a:r>
              <a:rPr lang="en-US" altLang="ko-KR" i="1" baseline="-25000" dirty="0" smtClean="0"/>
              <a:t>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[8/11]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Comparing Two DAGs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Edge Changing Phase</a:t>
            </a:r>
          </a:p>
          <a:p>
            <a:pPr lvl="1"/>
            <a:r>
              <a:rPr lang="en-US" altLang="ko-KR" dirty="0" smtClean="0"/>
              <a:t>Check whether every node in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 has a partner in </a:t>
            </a:r>
            <a:r>
              <a:rPr lang="en-US" altLang="ko-KR" i="1" dirty="0" smtClean="0"/>
              <a:t>V</a:t>
            </a:r>
            <a:r>
              <a:rPr lang="en-US" altLang="ko-KR" dirty="0" smtClean="0"/>
              <a:t> and vice versa, and whether all edges are of the correct edge type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sz="2000" i="1" dirty="0" smtClean="0"/>
              <a:t>			</a:t>
            </a:r>
            <a:r>
              <a:rPr lang="en-US" altLang="ko-KR" sz="2000" i="1" dirty="0" err="1" smtClean="0"/>
              <a:t>InsertEdge</a:t>
            </a:r>
            <a:r>
              <a:rPr lang="en-US" altLang="ko-KR" sz="2000" dirty="0" smtClean="0"/>
              <a:t>(</a:t>
            </a:r>
            <a:r>
              <a:rPr lang="en-US" altLang="ko-KR" sz="2000" i="1" dirty="0" err="1" smtClean="0"/>
              <a:t>y</a:t>
            </a:r>
            <a:r>
              <a:rPr lang="en-US" altLang="ko-KR" sz="2000" dirty="0" err="1" smtClean="0"/>
              <a:t>.</a:t>
            </a:r>
            <a:r>
              <a:rPr lang="en-US" altLang="ko-KR" sz="2000" i="1" dirty="0" err="1" smtClean="0"/>
              <a:t>partner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, </a:t>
            </a:r>
            <a:r>
              <a:rPr lang="en-US" altLang="ko-KR" sz="2000" i="1" dirty="0" err="1" smtClean="0"/>
              <a:t>e</a:t>
            </a:r>
            <a:r>
              <a:rPr lang="en-US" altLang="ko-KR" sz="2000" dirty="0" err="1" smtClean="0"/>
              <a:t>.</a:t>
            </a:r>
            <a:r>
              <a:rPr lang="en-US" altLang="ko-KR" sz="2000" i="1" dirty="0" err="1" smtClean="0"/>
              <a:t>type</a:t>
            </a:r>
            <a:r>
              <a:rPr lang="en-US" altLang="ko-KR" sz="2000" dirty="0" smtClean="0"/>
              <a:t>)</a:t>
            </a:r>
          </a:p>
          <a:p>
            <a:pPr lvl="1">
              <a:buNone/>
            </a:pPr>
            <a:r>
              <a:rPr lang="en-US" altLang="ko-KR" sz="2000" i="1" dirty="0" smtClean="0"/>
              <a:t>			</a:t>
            </a:r>
            <a:r>
              <a:rPr lang="en-US" altLang="ko-KR" sz="2000" i="1" dirty="0" err="1" smtClean="0"/>
              <a:t>DeleteEdge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v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)</a:t>
            </a:r>
          </a:p>
          <a:p>
            <a:pPr lvl="1">
              <a:buNone/>
            </a:pPr>
            <a:r>
              <a:rPr lang="en-US" altLang="ko-KR" sz="2000" i="1" dirty="0" smtClean="0"/>
              <a:t>			</a:t>
            </a:r>
            <a:r>
              <a:rPr lang="en-US" altLang="ko-KR" sz="2000" i="1" dirty="0" err="1" smtClean="0"/>
              <a:t>ChangeEdgeType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v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e</a:t>
            </a:r>
            <a:r>
              <a:rPr lang="en-US" altLang="ko-KR" sz="2000" i="1" baseline="-25000" dirty="0" smtClean="0"/>
              <a:t>n</a:t>
            </a:r>
            <a:r>
              <a:rPr lang="en-US" altLang="ko-KR" sz="2000" dirty="0" smtClean="0"/>
              <a:t>.</a:t>
            </a:r>
            <a:r>
              <a:rPr lang="en-US" altLang="ko-KR" sz="2000" i="1" dirty="0" smtClean="0"/>
              <a:t>type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411001" y="3000372"/>
            <a:ext cx="3929090" cy="1970616"/>
            <a:chOff x="3000364" y="3429000"/>
            <a:chExt cx="3929090" cy="197061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000364" y="3429000"/>
              <a:ext cx="1500198" cy="114300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en-US" altLang="ko-KR" i="1" dirty="0" smtClean="0">
                  <a:solidFill>
                    <a:schemeClr val="accent5"/>
                  </a:solidFill>
                </a:rPr>
                <a:t>V</a:t>
              </a:r>
              <a:endParaRPr lang="ko-KR" altLang="en-US" i="1" dirty="0">
                <a:solidFill>
                  <a:schemeClr val="accent5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429256" y="3429000"/>
              <a:ext cx="1500198" cy="114300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en-US" altLang="ko-KR" i="1" dirty="0" smtClean="0">
                  <a:solidFill>
                    <a:schemeClr val="accent5"/>
                  </a:solidFill>
                </a:rPr>
                <a:t>Y</a:t>
              </a:r>
              <a:endParaRPr lang="ko-KR" altLang="en-US" i="1" dirty="0">
                <a:solidFill>
                  <a:schemeClr val="accent5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500694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000760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500826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y</a:t>
              </a:r>
              <a:endParaRPr lang="ko-KR" altLang="en-US" i="1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000760" y="4643446"/>
              <a:ext cx="357190" cy="3571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x</a:t>
              </a:r>
              <a:endParaRPr lang="ko-KR" altLang="en-US" i="1" dirty="0"/>
            </a:p>
          </p:txBody>
        </p:sp>
        <p:cxnSp>
          <p:nvCxnSpPr>
            <p:cNvPr id="12" name="직선 화살표 연결선 11"/>
            <p:cNvCxnSpPr>
              <a:stCxn id="8" idx="4"/>
              <a:endCxn id="11" idx="1"/>
            </p:cNvCxnSpPr>
            <p:nvPr/>
          </p:nvCxnSpPr>
          <p:spPr>
            <a:xfrm rot="16200000" flipH="1">
              <a:off x="5447116" y="4089801"/>
              <a:ext cx="838127" cy="373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9" idx="4"/>
              <a:endCxn id="11" idx="0"/>
            </p:cNvCxnSpPr>
            <p:nvPr/>
          </p:nvCxnSpPr>
          <p:spPr>
            <a:xfrm rot="5400000">
              <a:off x="5786446" y="4250537"/>
              <a:ext cx="785818" cy="1588"/>
            </a:xfrm>
            <a:prstGeom prst="straightConnector1">
              <a:avLst/>
            </a:prstGeom>
            <a:ln w="158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0" idx="4"/>
              <a:endCxn id="11" idx="7"/>
            </p:cNvCxnSpPr>
            <p:nvPr/>
          </p:nvCxnSpPr>
          <p:spPr>
            <a:xfrm rot="5400000">
              <a:off x="6073468" y="4089801"/>
              <a:ext cx="838127" cy="373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3071802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71868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071934" y="3500438"/>
              <a:ext cx="357190" cy="3571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571868" y="4643446"/>
              <a:ext cx="357190" cy="35719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 smtClean="0"/>
                <a:t>v</a:t>
              </a:r>
              <a:endParaRPr lang="ko-KR" altLang="en-US" i="1" dirty="0"/>
            </a:p>
          </p:txBody>
        </p:sp>
        <p:cxnSp>
          <p:nvCxnSpPr>
            <p:cNvPr id="19" name="직선 화살표 연결선 18"/>
            <p:cNvCxnSpPr>
              <a:stCxn id="15" idx="4"/>
              <a:endCxn id="18" idx="1"/>
            </p:cNvCxnSpPr>
            <p:nvPr/>
          </p:nvCxnSpPr>
          <p:spPr>
            <a:xfrm rot="16200000" flipH="1">
              <a:off x="3018224" y="4089801"/>
              <a:ext cx="838127" cy="373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4"/>
              <a:endCxn id="18" idx="0"/>
            </p:cNvCxnSpPr>
            <p:nvPr/>
          </p:nvCxnSpPr>
          <p:spPr>
            <a:xfrm rot="5400000">
              <a:off x="3357554" y="4250537"/>
              <a:ext cx="785818" cy="1588"/>
            </a:xfrm>
            <a:prstGeom prst="straightConnector1">
              <a:avLst/>
            </a:prstGeom>
            <a:ln w="158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7" idx="4"/>
              <a:endCxn id="18" idx="7"/>
            </p:cNvCxnSpPr>
            <p:nvPr/>
          </p:nvCxnSpPr>
          <p:spPr>
            <a:xfrm rot="5400000">
              <a:off x="3644576" y="4089801"/>
              <a:ext cx="838127" cy="373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등호 21"/>
            <p:cNvSpPr/>
            <p:nvPr/>
          </p:nvSpPr>
          <p:spPr>
            <a:xfrm>
              <a:off x="3817729" y="4681053"/>
              <a:ext cx="2286016" cy="309958"/>
            </a:xfrm>
            <a:prstGeom prst="mathEqua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19812" y="4857760"/>
              <a:ext cx="888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partner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38930" y="5030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/>
                <a:t>v</a:t>
              </a:r>
              <a:r>
                <a:rPr lang="en-US" altLang="ko-KR" i="1" baseline="-25000" dirty="0" smtClean="0"/>
                <a:t>old</a:t>
              </a:r>
              <a:endParaRPr lang="ko-KR" altLang="en-US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58197" y="5030284"/>
              <a:ext cx="50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/>
                <a:t>v</a:t>
              </a:r>
              <a:r>
                <a:rPr lang="en-US" altLang="ko-KR" i="1" baseline="-25000" dirty="0" smtClean="0"/>
                <a:t>new</a:t>
              </a:r>
              <a:endParaRPr lang="ko-KR" altLang="en-US" i="1" baseline="-25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[9/11]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Comparing Two DAGs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Delete Phase</a:t>
            </a:r>
          </a:p>
          <a:p>
            <a:pPr lvl="1"/>
            <a:r>
              <a:rPr lang="en-US" altLang="ko-KR" dirty="0" smtClean="0"/>
              <a:t>Let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be the current node when traversing </a:t>
            </a:r>
            <a:r>
              <a:rPr lang="en-US" altLang="ko-KR" i="1" dirty="0" smtClean="0"/>
              <a:t>v</a:t>
            </a:r>
            <a:r>
              <a:rPr lang="en-US" altLang="ko-KR" i="1" baseline="-25000" dirty="0" smtClean="0"/>
              <a:t>old</a:t>
            </a:r>
            <a:r>
              <a:rPr lang="en-US" altLang="ko-KR" dirty="0" smtClean="0"/>
              <a:t> in post-order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is not matched, it has been deleted, </a:t>
            </a:r>
            <a:r>
              <a:rPr lang="en-US" altLang="ko-KR" i="1" dirty="0" err="1" smtClean="0"/>
              <a:t>DeleteNode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[10/11]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Comparing Two DAGs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 descr="untitl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500174"/>
            <a:ext cx="5572164" cy="53024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11/11]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Example</a:t>
            </a:r>
            <a:endParaRPr lang="ko-KR" altLang="en-US" dirty="0"/>
          </a:p>
        </p:txBody>
      </p:sp>
      <p:pic>
        <p:nvPicPr>
          <p:cNvPr id="5" name="내용 개체 틀 4" descr="untitled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2282031"/>
            <a:ext cx="7248525" cy="316230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and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 descr="untitl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6" y="1604979"/>
            <a:ext cx="5210175" cy="4181475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643570" y="1600200"/>
            <a:ext cx="304323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Random DAG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Up to seven levels</a:t>
            </a:r>
          </a:p>
          <a:p>
            <a:r>
              <a:rPr lang="en-US" altLang="ko-KR" sz="2000" dirty="0" smtClean="0"/>
              <a:t>At most three parents</a:t>
            </a:r>
          </a:p>
          <a:p>
            <a:pPr lvl="1"/>
            <a:r>
              <a:rPr lang="en-US" altLang="ko-KR" sz="1600" dirty="0" smtClean="0"/>
              <a:t>One (p = 0.7)</a:t>
            </a:r>
          </a:p>
          <a:p>
            <a:pPr lvl="1"/>
            <a:r>
              <a:rPr lang="en-US" altLang="ko-KR" sz="1600" dirty="0" smtClean="0"/>
              <a:t>Two (p = 0.15)</a:t>
            </a:r>
          </a:p>
          <a:p>
            <a:pPr lvl="1"/>
            <a:r>
              <a:rPr lang="en-US" altLang="ko-KR" sz="1600" dirty="0" smtClean="0"/>
              <a:t>Three (p = 0.15)</a:t>
            </a:r>
          </a:p>
          <a:p>
            <a:r>
              <a:rPr lang="en-US" altLang="ko-KR" sz="2000" dirty="0" smtClean="0"/>
              <a:t>About a quarter of the created </a:t>
            </a:r>
            <a:r>
              <a:rPr lang="en-US" altLang="ko-KR" sz="2000" smtClean="0"/>
              <a:t>nodes get up </a:t>
            </a:r>
            <a:r>
              <a:rPr lang="en-US" altLang="ko-KR" sz="2000" dirty="0" smtClean="0"/>
              <a:t>to file slots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85128" y="3013502"/>
            <a:ext cx="3373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006699"/>
                </a:solidFill>
                <a:cs typeface="+mj-cs"/>
              </a:rPr>
              <a:t>Thank you!</a:t>
            </a:r>
            <a:endParaRPr lang="ko-KR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9256" y="1600200"/>
            <a:ext cx="3257544" cy="468632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Given two versions of an ontology, we want to derive     which is a series of change operations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Assumption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Every semantic change has to be represented by a structural </a:t>
            </a:r>
            <a:r>
              <a:rPr lang="en-US" altLang="ko-KR" sz="1800" dirty="0" smtClean="0"/>
              <a:t>change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Graph based approach for change detection between two versions of an ontology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based on structural comparisons</a:t>
            </a: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48159" y="1675989"/>
            <a:ext cx="4786346" cy="3766963"/>
            <a:chOff x="548159" y="1675989"/>
            <a:chExt cx="4786346" cy="3766963"/>
          </a:xfrm>
        </p:grpSpPr>
        <p:sp>
          <p:nvSpPr>
            <p:cNvPr id="6" name="타원 5"/>
            <p:cNvSpPr/>
            <p:nvPr/>
          </p:nvSpPr>
          <p:spPr>
            <a:xfrm>
              <a:off x="762473" y="1675989"/>
              <a:ext cx="1714512" cy="17145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Real</a:t>
              </a:r>
            </a:p>
            <a:p>
              <a:pPr algn="ctr"/>
              <a:r>
                <a:rPr lang="en-US" altLang="ko-KR" dirty="0" smtClean="0"/>
                <a:t>World</a:t>
              </a:r>
            </a:p>
            <a:p>
              <a:pPr algn="ctr"/>
              <a:r>
                <a:rPr lang="en-US" altLang="ko-KR" dirty="0" smtClean="0"/>
                <a:t>Domain</a:t>
              </a:r>
              <a:endParaRPr lang="ko-KR" altLang="en-US" dirty="0"/>
            </a:p>
          </p:txBody>
        </p:sp>
        <p:sp>
          <p:nvSpPr>
            <p:cNvPr id="7" name="정오각형 6"/>
            <p:cNvSpPr/>
            <p:nvPr/>
          </p:nvSpPr>
          <p:spPr>
            <a:xfrm>
              <a:off x="3600509" y="1675989"/>
              <a:ext cx="1733996" cy="1714512"/>
            </a:xfrm>
            <a:prstGeom prst="pentag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2691299" y="2318931"/>
              <a:ext cx="714380" cy="428628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548159" y="3962005"/>
              <a:ext cx="2143140" cy="1478028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Ontology</a:t>
              </a:r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3610251" y="3962005"/>
              <a:ext cx="1714512" cy="1478028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4905877" y="5073446"/>
              <a:ext cx="428628" cy="3695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8000000">
              <a:off x="3657837" y="4412420"/>
              <a:ext cx="428628" cy="36950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2690996" y="4486579"/>
              <a:ext cx="714380" cy="428628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등호 13"/>
            <p:cNvSpPr/>
            <p:nvPr/>
          </p:nvSpPr>
          <p:spPr>
            <a:xfrm rot="5400000">
              <a:off x="1376843" y="3500439"/>
              <a:ext cx="485773" cy="34289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등호 14"/>
            <p:cNvSpPr/>
            <p:nvPr/>
          </p:nvSpPr>
          <p:spPr>
            <a:xfrm rot="5400000">
              <a:off x="4224621" y="3500439"/>
              <a:ext cx="485773" cy="34289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590986" y="4243693"/>
              <a:ext cx="914400" cy="9144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6500826" y="2324492"/>
            <a:ext cx="214314" cy="21431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Our approach is designed to find changes in </a:t>
            </a:r>
            <a:r>
              <a:rPr lang="en-US" altLang="ko-KR" i="1" dirty="0" smtClean="0"/>
              <a:t>two versions</a:t>
            </a:r>
            <a:r>
              <a:rPr lang="en-US" altLang="ko-KR" dirty="0" smtClean="0"/>
              <a:t> of the </a:t>
            </a:r>
            <a:r>
              <a:rPr lang="en-US" altLang="ko-KR" i="1" dirty="0" smtClean="0"/>
              <a:t>same</a:t>
            </a:r>
            <a:r>
              <a:rPr lang="en-US" altLang="ko-KR" dirty="0" smtClean="0"/>
              <a:t> ontology</a:t>
            </a:r>
          </a:p>
          <a:p>
            <a:pPr lvl="1"/>
            <a:r>
              <a:rPr lang="en-US" altLang="ko-KR" dirty="0" smtClean="0"/>
              <a:t>There are more intended to find the semantic overlapping of two or more </a:t>
            </a:r>
            <a:r>
              <a:rPr lang="en-US" altLang="ko-KR" i="1" dirty="0" smtClean="0"/>
              <a:t>different independently developed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Graph matching and graph comparison</a:t>
            </a:r>
          </a:p>
          <a:p>
            <a:pPr lvl="1"/>
            <a:r>
              <a:rPr lang="en-US" altLang="ko-KR" dirty="0" smtClean="0"/>
              <a:t>Existing algorithms have some shortcomings which make them either completely unusable for our purpose or at least very hard to adapt to our problem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 Graphs and</a:t>
            </a:r>
            <a:br>
              <a:rPr lang="en-US" altLang="ko-KR" dirty="0" smtClean="0"/>
            </a:br>
            <a:r>
              <a:rPr lang="en-US" altLang="ko-KR" dirty="0" smtClean="0"/>
              <a:t>Graph Operations </a:t>
            </a:r>
            <a:r>
              <a:rPr lang="en-US" altLang="ko-KR" sz="1800" dirty="0" smtClean="0"/>
              <a:t>[1/3]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ontology can be seen as a graph where the </a:t>
            </a:r>
            <a:r>
              <a:rPr lang="en-US" altLang="ko-KR" u="sng" dirty="0" smtClean="0"/>
              <a:t>concepts are represented by </a:t>
            </a:r>
            <a:r>
              <a:rPr lang="en-US" altLang="ko-KR" u="sng" dirty="0" smtClean="0">
                <a:solidFill>
                  <a:schemeClr val="accent3"/>
                </a:solidFill>
                <a:uFill>
                  <a:solidFill>
                    <a:srgbClr val="003366"/>
                  </a:solidFill>
                </a:uFill>
              </a:rPr>
              <a:t>nodes</a:t>
            </a:r>
            <a:r>
              <a:rPr lang="en-US" altLang="ko-KR" dirty="0" smtClean="0"/>
              <a:t> and </a:t>
            </a:r>
            <a:r>
              <a:rPr lang="en-US" altLang="ko-KR" u="sng" dirty="0" smtClean="0"/>
              <a:t>semantic relations between concepts by </a:t>
            </a:r>
            <a:r>
              <a:rPr lang="en-US" altLang="ko-KR" u="sng" dirty="0" smtClean="0">
                <a:solidFill>
                  <a:schemeClr val="accent3"/>
                </a:solidFill>
                <a:uFill>
                  <a:solidFill>
                    <a:srgbClr val="003366"/>
                  </a:solidFill>
                </a:uFill>
              </a:rPr>
              <a:t>edges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Assume the ontology graph to be a </a:t>
            </a:r>
            <a:r>
              <a:rPr lang="en-US" altLang="ko-KR" i="1" dirty="0" smtClean="0"/>
              <a:t>rooted directed acyclic graph</a:t>
            </a:r>
            <a:r>
              <a:rPr lang="en-US" altLang="ko-KR" dirty="0" smtClean="0"/>
              <a:t> (RDAG)</a:t>
            </a:r>
          </a:p>
          <a:p>
            <a:endParaRPr lang="ko-KR" altLang="en-US" u="sng" dirty="0">
              <a:solidFill>
                <a:schemeClr val="accent3"/>
              </a:solidFill>
              <a:uFill>
                <a:solidFill>
                  <a:srgbClr val="003366"/>
                </a:solidFill>
              </a:u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500298" y="3214686"/>
            <a:ext cx="1285884" cy="1133383"/>
            <a:chOff x="1500166" y="3438625"/>
            <a:chExt cx="1285884" cy="113338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633417" y="3438625"/>
              <a:ext cx="571504" cy="214314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Node</a:t>
              </a:r>
              <a:endParaRPr lang="ko-KR" altLang="en-US" sz="12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500166" y="3643314"/>
              <a:ext cx="1285884" cy="9286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Name</a:t>
              </a:r>
            </a:p>
            <a:p>
              <a:r>
                <a:rPr lang="en-US" altLang="ko-KR" dirty="0" smtClean="0"/>
                <a:t>Attributes</a:t>
              </a:r>
            </a:p>
            <a:p>
              <a:r>
                <a:rPr lang="en-US" altLang="ko-KR" dirty="0" smtClean="0"/>
                <a:t>Slots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29190" y="3409750"/>
            <a:ext cx="2143140" cy="693098"/>
            <a:chOff x="4929190" y="3409750"/>
            <a:chExt cx="2143140" cy="69309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039128" y="3409750"/>
              <a:ext cx="571504" cy="214314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Edge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929190" y="3459906"/>
              <a:ext cx="2143140" cy="64294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(parent, child), type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 Graphs and</a:t>
            </a:r>
            <a:br>
              <a:rPr lang="en-US" altLang="ko-KR" dirty="0" smtClean="0"/>
            </a:br>
            <a:r>
              <a:rPr lang="en-US" altLang="ko-KR" dirty="0" smtClean="0"/>
              <a:t>Graph Operations </a:t>
            </a:r>
            <a:r>
              <a:rPr lang="en-US" altLang="ko-KR" sz="1800" dirty="0" smtClean="0"/>
              <a:t>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Common ontological relations like generalization (IS-A) or aggregation (PART-OF) typically build up a DAG</a:t>
            </a:r>
          </a:p>
          <a:p>
            <a:r>
              <a:rPr lang="en-US" altLang="ko-KR" dirty="0" smtClean="0"/>
              <a:t>Slots represents cyclic edges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 descr="untitl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600487"/>
            <a:ext cx="7229475" cy="21240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86165" y="3286124"/>
            <a:ext cx="285752" cy="906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40190" y="3514126"/>
            <a:ext cx="540000" cy="906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30358" y="3224311"/>
            <a:ext cx="684000" cy="906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72049" y="3276499"/>
            <a:ext cx="306000" cy="906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18616" y="3457875"/>
            <a:ext cx="306000" cy="906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36251" y="2324492"/>
            <a:ext cx="756000" cy="90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17526" y="2448118"/>
            <a:ext cx="396000" cy="90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76689" y="3575939"/>
            <a:ext cx="468000" cy="90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24389" y="3571876"/>
            <a:ext cx="468000" cy="90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14069" y="3571876"/>
            <a:ext cx="684000" cy="90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 Graphs and</a:t>
            </a:r>
            <a:br>
              <a:rPr lang="en-US" altLang="ko-KR" dirty="0" smtClean="0"/>
            </a:br>
            <a:r>
              <a:rPr lang="en-US" altLang="ko-KR" dirty="0" smtClean="0"/>
              <a:t>Graph Operations </a:t>
            </a:r>
            <a:r>
              <a:rPr lang="en-US" altLang="ko-KR" sz="1800" dirty="0" smtClean="0"/>
              <a:t>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Operations</a:t>
            </a:r>
          </a:p>
          <a:p>
            <a:pPr lvl="1"/>
            <a:r>
              <a:rPr lang="en-US" altLang="ko-KR" i="1" dirty="0" err="1" smtClean="0"/>
              <a:t>InsertNode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name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attributes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slots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parents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err="1" smtClean="0"/>
              <a:t>DeleteNode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node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err="1" smtClean="0"/>
              <a:t>InsertEdge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parent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child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type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err="1" smtClean="0"/>
              <a:t>DeleteEdge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parent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child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err="1" smtClean="0"/>
              <a:t>InsertSlot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node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slot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err="1" smtClean="0"/>
              <a:t>DeleteSlot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node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slot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err="1" smtClean="0"/>
              <a:t>UpdateNode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node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attributes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err="1" smtClean="0"/>
              <a:t>RenameNode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node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err="1" smtClean="0"/>
              <a:t>ChangeEdgeType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parent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child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type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1/11]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sz="2800" dirty="0" smtClean="0"/>
              <a:t>Node Matching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en-US" altLang="ko-KR" i="1" dirty="0" smtClean="0"/>
              <a:t>similar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smtClean="0"/>
              <a:t>x</a:t>
            </a:r>
            <a:r>
              <a:rPr lang="en-US" altLang="ko-KR" dirty="0" smtClean="0"/>
              <a:t>.</a:t>
            </a:r>
            <a:r>
              <a:rPr lang="en-US" altLang="ko-KR" i="1" dirty="0" smtClean="0"/>
              <a:t>name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.</a:t>
            </a:r>
            <a:r>
              <a:rPr lang="en-US" altLang="ko-KR" i="1" dirty="0" smtClean="0"/>
              <a:t>name</a:t>
            </a:r>
          </a:p>
          <a:p>
            <a:pPr lvl="1"/>
            <a:r>
              <a:rPr lang="en-US" altLang="ko-KR" i="1" dirty="0" smtClean="0"/>
              <a:t>compare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Compares all attributes of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, returns 0~1</a:t>
            </a:r>
          </a:p>
          <a:p>
            <a:pPr lvl="1"/>
            <a:r>
              <a:rPr lang="en-US" altLang="ko-KR" i="1" dirty="0" err="1" smtClean="0"/>
              <a:t>commonSlotsRatio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i="1" dirty="0" err="1" smtClean="0"/>
              <a:t>commonSlots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) / </a:t>
            </a:r>
            <a:r>
              <a:rPr lang="en-US" altLang="ko-KR" i="1" dirty="0" err="1" smtClean="0"/>
              <a:t>maxSlots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), returns 0~1</a:t>
            </a:r>
          </a:p>
          <a:p>
            <a:pPr lvl="1"/>
            <a:r>
              <a:rPr lang="en-US" altLang="ko-KR" i="1" dirty="0" err="1" smtClean="0"/>
              <a:t>commonLeavesRatio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i="1" dirty="0" err="1" smtClean="0"/>
              <a:t>commonLeaves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) / </a:t>
            </a:r>
            <a:r>
              <a:rPr lang="en-US" altLang="ko-KR" i="1" dirty="0" err="1" smtClean="0"/>
              <a:t>maxLeaves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), returns 0~1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Same name &amp;&amp; returned value &gt; </a:t>
            </a:r>
            <a:r>
              <a:rPr lang="en-US" altLang="ko-KR" i="1" dirty="0" smtClean="0"/>
              <a:t>threshold</a:t>
            </a:r>
            <a:r>
              <a:rPr lang="en-US" altLang="ko-KR" dirty="0" smtClean="0"/>
              <a:t> == true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</a:t>
            </a:r>
            <a:r>
              <a:rPr lang="en-US" altLang="ko-KR" dirty="0" smtClean="0"/>
              <a:t>Algorithm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Longest Common Subsequence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LCS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equal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smtClean="0"/>
              <a:t>A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 are sequence of objects of the same type</a:t>
            </a:r>
          </a:p>
          <a:p>
            <a:pPr lvl="1"/>
            <a:r>
              <a:rPr lang="en-US" altLang="ko-KR" i="1" dirty="0" smtClean="0"/>
              <a:t>equal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): </a:t>
            </a:r>
            <a:r>
              <a:rPr lang="en-US" altLang="ko-KR" sz="2000" dirty="0" smtClean="0"/>
              <a:t>Decides the equality of the objects </a:t>
            </a:r>
            <a:r>
              <a:rPr lang="en-US" altLang="ko-KR" sz="2000" i="1" dirty="0" smtClean="0"/>
              <a:t>a</a:t>
            </a:r>
            <a:r>
              <a:rPr lang="en-US" altLang="ko-KR" sz="2000" dirty="0" smtClean="0"/>
              <a:t> and </a:t>
            </a:r>
            <a:r>
              <a:rPr lang="en-US" altLang="ko-KR" sz="2000" i="1" dirty="0" smtClean="0"/>
              <a:t>b</a:t>
            </a:r>
            <a:r>
              <a:rPr lang="en-US" altLang="ko-KR" sz="2000" dirty="0" smtClean="0"/>
              <a:t> and returns 		 either true or false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 this </a:t>
            </a:r>
            <a:r>
              <a:rPr lang="en-US" altLang="ko-KR" i="1" dirty="0" smtClean="0"/>
              <a:t>LCS</a:t>
            </a:r>
            <a:r>
              <a:rPr lang="en-US" altLang="ko-KR" dirty="0" smtClean="0"/>
              <a:t>-function to efficiently compare sequences of graph nodes during node matching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Comparison Algorithm </a:t>
            </a:r>
            <a:r>
              <a:rPr lang="en-US" altLang="ko-KR" sz="1800" dirty="0" smtClean="0"/>
              <a:t>[3/11]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Matching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Sort the nodes’ children alphabetically by their name</a:t>
            </a:r>
          </a:p>
          <a:p>
            <a:pPr algn="ctr">
              <a:buNone/>
            </a:pPr>
            <a:r>
              <a:rPr lang="en-US" altLang="ko-KR" sz="2000" dirty="0" smtClean="0"/>
              <a:t>and then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Matching order does not guarantee the best matching, i.e. the matching with the minimum differences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 descr="untitl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314584"/>
            <a:ext cx="7562850" cy="240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NU IDB Lab.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NU IDB Lab.">
      <a:majorFont>
        <a:latin typeface="Gill Sans MT"/>
        <a:ea typeface="굴림"/>
        <a:cs typeface=""/>
      </a:majorFont>
      <a:minorFont>
        <a:latin typeface="Gill Sans MT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 Format</Template>
  <TotalTime>270</TotalTime>
  <Words>731</Words>
  <Application>Microsoft Office PowerPoint</Application>
  <PresentationFormat>화면 슬라이드 쇼(4:3)</PresentationFormat>
  <Paragraphs>198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SNU IDB Lab. Format</vt:lpstr>
      <vt:lpstr>Change Detection in Ontologies Using DAG Comparison</vt:lpstr>
      <vt:lpstr>Introduction</vt:lpstr>
      <vt:lpstr>Related Work</vt:lpstr>
      <vt:lpstr>Ontology Graphs and Graph Operations [1/3]</vt:lpstr>
      <vt:lpstr>Ontology Graphs and Graph Operations [2/3]</vt:lpstr>
      <vt:lpstr>Ontology Graphs and Graph Operations [3/3]</vt:lpstr>
      <vt:lpstr>The Comparison Algorithm [1/11]  Node Matching</vt:lpstr>
      <vt:lpstr>The Comparison Algorithm [2/11] Longest Common Subsequence</vt:lpstr>
      <vt:lpstr>The Comparison Algorithm [3/11] Matching Algorithm</vt:lpstr>
      <vt:lpstr>The Comparison Algorithm [4/11] Renaming Detection</vt:lpstr>
      <vt:lpstr>The Comparison Algorithm [5/11] Renaming Detection</vt:lpstr>
      <vt:lpstr>The Comparison Algorithm [6/11] Comparing Two DAGs</vt:lpstr>
      <vt:lpstr>The Comparison Algorithm [7/11] Comparing Two DAGs</vt:lpstr>
      <vt:lpstr>The Comparison Algorithm [8/11] Comparing Two DAGs</vt:lpstr>
      <vt:lpstr>The Comparison Algorithm [9/11] Comparing Two DAGs</vt:lpstr>
      <vt:lpstr>The Comparison Algorithm [10/11] Comparing Two DAGs</vt:lpstr>
      <vt:lpstr>The Comparison Algorithm [11/11] Example</vt:lpstr>
      <vt:lpstr>Implementation and Evaluation</vt:lpstr>
      <vt:lpstr>슬라이드 18</vt:lpstr>
    </vt:vector>
  </TitlesOfParts>
  <Company>iDB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Junseok Yang</dc:creator>
  <cp:lastModifiedBy>Junseok Yang</cp:lastModifiedBy>
  <cp:revision>128</cp:revision>
  <dcterms:created xsi:type="dcterms:W3CDTF">2008-11-27T01:14:01Z</dcterms:created>
  <dcterms:modified xsi:type="dcterms:W3CDTF">2008-11-27T05:44:37Z</dcterms:modified>
</cp:coreProperties>
</file>