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70" r:id="rId6"/>
    <p:sldId id="261" r:id="rId7"/>
    <p:sldId id="262" r:id="rId8"/>
    <p:sldId id="264" r:id="rId9"/>
    <p:sldId id="271" r:id="rId10"/>
    <p:sldId id="265" r:id="rId11"/>
    <p:sldId id="266" r:id="rId12"/>
    <p:sldId id="283" r:id="rId13"/>
    <p:sldId id="282" r:id="rId14"/>
    <p:sldId id="274" r:id="rId15"/>
    <p:sldId id="273" r:id="rId16"/>
    <p:sldId id="277" r:id="rId17"/>
    <p:sldId id="278" r:id="rId18"/>
    <p:sldId id="279" r:id="rId19"/>
    <p:sldId id="280" r:id="rId20"/>
    <p:sldId id="281" r:id="rId21"/>
    <p:sldId id="272" r:id="rId22"/>
    <p:sldId id="276" r:id="rId23"/>
    <p:sldId id="25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7" autoAdjust="0"/>
    <p:restoredTop sz="79422" autoAdjust="0"/>
  </p:normalViewPr>
  <p:slideViewPr>
    <p:cSldViewPr>
      <p:cViewPr>
        <p:scale>
          <a:sx n="70" d="100"/>
          <a:sy n="70" d="100"/>
        </p:scale>
        <p:origin x="-1332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664E7-2863-459F-8E0E-6E246251971D}" type="datetimeFigureOut">
              <a:rPr lang="ko-KR" altLang="en-US" smtClean="0"/>
              <a:t>2011-11-03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051F4-A4CB-4A53-A98A-4223DD056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69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5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8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88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5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7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36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73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20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81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9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06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03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6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5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3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1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13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051F4-A4CB-4A53-A98A-4223DD056A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33C4BE20-1BA6-4064-A01D-6FDE37661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 err="1" smtClean="0"/>
              <a:t>RCFile</a:t>
            </a:r>
            <a:r>
              <a:rPr lang="en-US" altLang="ko-KR" sz="3100" dirty="0" smtClean="0"/>
              <a:t>: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A fast and space-efficient </a:t>
            </a:r>
            <a:r>
              <a:rPr lang="en-US" altLang="ko-KR" sz="2800" dirty="0"/>
              <a:t>d</a:t>
            </a:r>
            <a:r>
              <a:rPr lang="en-US" altLang="ko-KR" sz="2800" dirty="0" smtClean="0"/>
              <a:t>ata </a:t>
            </a:r>
            <a:r>
              <a:rPr lang="en-US" altLang="ko-KR" sz="2800" dirty="0"/>
              <a:t>p</a:t>
            </a:r>
            <a:r>
              <a:rPr lang="en-US" altLang="ko-KR" sz="2800" dirty="0" smtClean="0"/>
              <a:t>lacement structure in </a:t>
            </a:r>
            <a:r>
              <a:rPr lang="en-US" altLang="ko-KR" sz="2800" dirty="0" err="1" smtClean="0"/>
              <a:t>MapReduce</a:t>
            </a:r>
            <a:r>
              <a:rPr lang="en-US" altLang="ko-KR" sz="2800" dirty="0" smtClean="0"/>
              <a:t>-based warehouse </a:t>
            </a:r>
            <a:r>
              <a:rPr lang="en-US" altLang="ko-KR" sz="2800" dirty="0"/>
              <a:t>s</a:t>
            </a:r>
            <a:r>
              <a:rPr lang="en-US" altLang="ko-KR" sz="2800" dirty="0" smtClean="0"/>
              <a:t>ystems 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 err="1"/>
              <a:t>Yongqiang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He#$, </a:t>
            </a:r>
            <a:r>
              <a:rPr lang="en-US" altLang="ko-KR" sz="1400" dirty="0" err="1"/>
              <a:t>Rubao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Lee%, </a:t>
            </a:r>
            <a:r>
              <a:rPr lang="en-US" altLang="ko-KR" sz="1400" dirty="0"/>
              <a:t>Yin </a:t>
            </a:r>
            <a:r>
              <a:rPr lang="en-US" altLang="ko-KR" sz="1400" dirty="0" err="1" smtClean="0"/>
              <a:t>Huai</a:t>
            </a:r>
            <a:r>
              <a:rPr lang="en-US" altLang="ko-KR" sz="1400" dirty="0" smtClean="0"/>
              <a:t>%, </a:t>
            </a:r>
            <a:r>
              <a:rPr lang="en-US" altLang="ko-KR" sz="1400" dirty="0" err="1"/>
              <a:t>Zheng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Shao#, </a:t>
            </a:r>
            <a:r>
              <a:rPr lang="en-US" altLang="ko-KR" sz="1400" dirty="0" err="1" smtClean="0"/>
              <a:t>Namit</a:t>
            </a:r>
            <a:r>
              <a:rPr lang="en-US" altLang="ko-KR" sz="1400" dirty="0" smtClean="0"/>
              <a:t> Jain#,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Xiaodong</a:t>
            </a:r>
            <a:r>
              <a:rPr lang="en-US" altLang="ko-KR" sz="1400" dirty="0" smtClean="0"/>
              <a:t> Zhang%, </a:t>
            </a:r>
            <a:r>
              <a:rPr lang="en-US" altLang="ko-KR" sz="1400" dirty="0" err="1"/>
              <a:t>Zhiwei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Xu</a:t>
            </a:r>
            <a:r>
              <a:rPr lang="en-US" altLang="ko-KR" sz="1400" dirty="0" smtClean="0"/>
              <a:t>$</a:t>
            </a:r>
            <a:endParaRPr lang="en-US" altLang="ko-KR" sz="1400" dirty="0"/>
          </a:p>
          <a:p>
            <a:r>
              <a:rPr lang="en-US" altLang="ko-KR" sz="1400" dirty="0" smtClean="0"/>
              <a:t># </a:t>
            </a:r>
            <a:r>
              <a:rPr lang="en-US" altLang="ko-KR" sz="1400" i="1" dirty="0" smtClean="0"/>
              <a:t>Facebook </a:t>
            </a:r>
            <a:r>
              <a:rPr lang="en-US" altLang="ko-KR" sz="1400" i="1" dirty="0"/>
              <a:t>Data Infrastructure </a:t>
            </a:r>
            <a:r>
              <a:rPr lang="en-US" altLang="ko-KR" sz="1400" i="1" dirty="0" smtClean="0"/>
              <a:t>Team, </a:t>
            </a:r>
            <a:r>
              <a:rPr lang="en-US" altLang="ko-KR" sz="1400" dirty="0" smtClean="0"/>
              <a:t>% </a:t>
            </a:r>
            <a:r>
              <a:rPr lang="en-US" altLang="ko-KR" sz="1400" i="1" dirty="0" smtClean="0"/>
              <a:t>The </a:t>
            </a:r>
            <a:r>
              <a:rPr lang="en-US" altLang="ko-KR" sz="1400" i="1" dirty="0"/>
              <a:t>Ohio State </a:t>
            </a:r>
            <a:r>
              <a:rPr lang="en-US" altLang="ko-KR" sz="1400" i="1" dirty="0" smtClean="0"/>
              <a:t>University,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i="1" dirty="0" smtClean="0"/>
              <a:t>Institute </a:t>
            </a:r>
            <a:r>
              <a:rPr lang="en-US" altLang="ko-KR" sz="1400" i="1" dirty="0"/>
              <a:t>of Computing Technology, Chinese Academy of </a:t>
            </a:r>
            <a:r>
              <a:rPr lang="en-US" altLang="ko-KR" sz="1400" i="1" dirty="0" smtClean="0"/>
              <a:t>Sciences</a:t>
            </a:r>
          </a:p>
          <a:p>
            <a:r>
              <a:rPr lang="en-US" altLang="ko-KR" sz="1400" dirty="0" smtClean="0"/>
              <a:t>ICDE 2011</a:t>
            </a:r>
          </a:p>
          <a:p>
            <a:pPr algn="r"/>
            <a:r>
              <a:rPr lang="en-US" altLang="ko-KR" sz="1600" dirty="0" smtClean="0"/>
              <a:t>November 3, </a:t>
            </a:r>
            <a:r>
              <a:rPr lang="en-US" altLang="ko-KR" sz="1600" dirty="0"/>
              <a:t>2011</a:t>
            </a:r>
          </a:p>
          <a:p>
            <a:pPr algn="r"/>
            <a:r>
              <a:rPr lang="en-US" altLang="ko-KR" sz="1600" dirty="0" err="1"/>
              <a:t>Hyewon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Kim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93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RCFile</a:t>
            </a:r>
            <a:r>
              <a:rPr lang="en-US" altLang="ko-KR" sz="2200" dirty="0" smtClean="0"/>
              <a:t> (1/4)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All row groups have the same size</a:t>
            </a:r>
          </a:p>
          <a:p>
            <a:r>
              <a:rPr lang="en-US" altLang="ko-KR" b="1" i="1" dirty="0" smtClean="0"/>
              <a:t>Sync marker </a:t>
            </a:r>
            <a:r>
              <a:rPr lang="en-US" altLang="ko-KR" dirty="0" smtClean="0"/>
              <a:t>is used to separate two continuous row groups </a:t>
            </a:r>
          </a:p>
          <a:p>
            <a:r>
              <a:rPr lang="en-US" altLang="ko-KR" b="1" i="1" dirty="0" smtClean="0"/>
              <a:t>Metadata header</a:t>
            </a:r>
            <a:r>
              <a:rPr lang="en-US" altLang="ko-KR" dirty="0" smtClean="0"/>
              <a:t> stores the information items</a:t>
            </a:r>
          </a:p>
          <a:p>
            <a:endParaRPr lang="ko-KR" altLang="en-US" dirty="0"/>
          </a:p>
        </p:txBody>
      </p:sp>
      <p:pic>
        <p:nvPicPr>
          <p:cNvPr id="4" name="내용 개체 틀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24744"/>
            <a:ext cx="5610180" cy="358215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979712" y="2204864"/>
            <a:ext cx="1368152" cy="936104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357301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First horizontally partition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23728" y="2276872"/>
            <a:ext cx="216024" cy="792088"/>
          </a:xfrm>
          <a:prstGeom prst="round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22380" y="2276872"/>
            <a:ext cx="216024" cy="792088"/>
          </a:xfrm>
          <a:prstGeom prst="round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71800" y="2276872"/>
            <a:ext cx="216024" cy="792088"/>
          </a:xfrm>
          <a:prstGeom prst="round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59832" y="2276872"/>
            <a:ext cx="216024" cy="792088"/>
          </a:xfrm>
          <a:prstGeom prst="round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68144" y="2708920"/>
            <a:ext cx="1368152" cy="206900"/>
          </a:xfrm>
          <a:prstGeom prst="round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68144" y="3068960"/>
            <a:ext cx="1368152" cy="206900"/>
          </a:xfrm>
          <a:prstGeom prst="round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68144" y="3260634"/>
            <a:ext cx="1368152" cy="206900"/>
          </a:xfrm>
          <a:prstGeom prst="round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68144" y="2934068"/>
            <a:ext cx="1368152" cy="206900"/>
          </a:xfrm>
          <a:prstGeom prst="round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28084" y="357301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Then vertically-partition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331" y="3861048"/>
            <a:ext cx="337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Corbel" pitchFamily="34" charset="0"/>
              </a:rPr>
              <a:t>Data in the same row are located in the same node, </a:t>
            </a:r>
            <a:br>
              <a:rPr lang="en-US" altLang="ko-KR" sz="1200" dirty="0" smtClean="0">
                <a:latin typeface="Corbel" pitchFamily="34" charset="0"/>
              </a:rPr>
            </a:br>
            <a:r>
              <a:rPr lang="en-US" altLang="ko-KR" sz="1200" dirty="0" smtClean="0">
                <a:latin typeface="Corbel" pitchFamily="34" charset="0"/>
              </a:rPr>
              <a:t>thus it has low cost of tuple reconstruction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9820" y="3842800"/>
            <a:ext cx="348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Can exploit a </a:t>
            </a:r>
            <a:r>
              <a:rPr lang="en-US" altLang="ko-KR" sz="1400" dirty="0" smtClean="0">
                <a:latin typeface="Corbel" pitchFamily="34" charset="0"/>
              </a:rPr>
              <a:t>column-wise data compression </a:t>
            </a:r>
            <a:r>
              <a:rPr lang="en-US" altLang="ko-KR" sz="1200" dirty="0" smtClean="0">
                <a:latin typeface="Corbel" pitchFamily="34" charset="0"/>
              </a:rPr>
              <a:t>and </a:t>
            </a:r>
            <a:r>
              <a:rPr lang="en-US" altLang="ko-KR" sz="1400" dirty="0" smtClean="0">
                <a:latin typeface="Corbel" pitchFamily="34" charset="0"/>
              </a:rPr>
              <a:t>skip unnecessary column reads</a:t>
            </a:r>
            <a:endParaRPr lang="en-US" altLang="ko-KR" sz="1200" dirty="0" smtClean="0">
              <a:latin typeface="Corbel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66151" y="2936507"/>
            <a:ext cx="792088" cy="360040"/>
          </a:xfrm>
          <a:prstGeom prst="round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66151" y="2528900"/>
            <a:ext cx="792088" cy="360040"/>
          </a:xfrm>
          <a:prstGeom prst="round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96136" y="2402640"/>
            <a:ext cx="1512168" cy="270276"/>
          </a:xfrm>
          <a:prstGeom prst="round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2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RCFile</a:t>
            </a:r>
            <a:r>
              <a:rPr lang="en-US" altLang="ko-KR" sz="2200" dirty="0" smtClean="0"/>
              <a:t> (2/4)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Compression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each row group, </a:t>
            </a:r>
            <a:r>
              <a:rPr lang="en-US" altLang="ko-KR" b="1" i="1" dirty="0" smtClean="0"/>
              <a:t>the metadata header </a:t>
            </a:r>
            <a:r>
              <a:rPr lang="en-US" altLang="ko-KR" dirty="0" smtClean="0"/>
              <a:t>section and </a:t>
            </a:r>
            <a:r>
              <a:rPr lang="en-US" altLang="ko-KR" b="1" i="1" dirty="0" smtClean="0"/>
              <a:t>the table data section</a:t>
            </a:r>
            <a:r>
              <a:rPr lang="en-US" altLang="ko-KR" dirty="0" smtClean="0"/>
              <a:t> are compressed independently </a:t>
            </a:r>
            <a:endParaRPr lang="ko-KR" altLang="en-US" dirty="0"/>
          </a:p>
        </p:txBody>
      </p:sp>
      <p:pic>
        <p:nvPicPr>
          <p:cNvPr id="4" name="내용 개체 틀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0" t="21918" b="31390"/>
          <a:stretch/>
        </p:blipFill>
        <p:spPr>
          <a:xfrm>
            <a:off x="742518" y="2636912"/>
            <a:ext cx="3099012" cy="280831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339752" y="3356992"/>
            <a:ext cx="1440160" cy="68407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1600" y="4077072"/>
            <a:ext cx="2808312" cy="122413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9992" y="289209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rbel" pitchFamily="34" charset="0"/>
              </a:rPr>
              <a:t>RLE(Run Length Encoding)</a:t>
            </a: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3779912" y="3061375"/>
            <a:ext cx="720080" cy="63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9992" y="3887179"/>
            <a:ext cx="42484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rbel" pitchFamily="34" charset="0"/>
              </a:rPr>
              <a:t>Each column is independently compressed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with the </a:t>
            </a:r>
            <a:r>
              <a:rPr lang="en-US" altLang="ko-KR" b="1" dirty="0" smtClean="0">
                <a:latin typeface="Corbel" pitchFamily="34" charset="0"/>
              </a:rPr>
              <a:t>heavy-weight </a:t>
            </a:r>
            <a:r>
              <a:rPr lang="en-US" altLang="ko-KR" b="1" dirty="0" err="1" smtClean="0">
                <a:latin typeface="Corbel" pitchFamily="34" charset="0"/>
              </a:rPr>
              <a:t>Gzip</a:t>
            </a:r>
            <a:r>
              <a:rPr lang="en-US" altLang="ko-KR" b="1" dirty="0" smtClean="0">
                <a:latin typeface="Corbel" pitchFamily="34" charset="0"/>
              </a:rPr>
              <a:t> </a:t>
            </a:r>
            <a:r>
              <a:rPr lang="en-US" altLang="ko-KR" sz="1600" dirty="0" smtClean="0">
                <a:latin typeface="Corbel" pitchFamily="34" charset="0"/>
              </a:rPr>
              <a:t>compression algorithm.</a:t>
            </a:r>
          </a:p>
          <a:p>
            <a:r>
              <a:rPr lang="en-US" altLang="ko-KR" sz="1600" dirty="0">
                <a:latin typeface="Corbel" pitchFamily="34" charset="0"/>
              </a:rPr>
              <a:t> </a:t>
            </a:r>
            <a:r>
              <a:rPr lang="en-US" altLang="ko-KR" sz="1600" dirty="0" smtClean="0">
                <a:latin typeface="Corbel" pitchFamily="34" charset="0"/>
              </a:rPr>
              <a:t>              </a:t>
            </a:r>
            <a:r>
              <a:rPr lang="en-US" altLang="ko-KR" sz="2000" b="1" i="1" dirty="0" smtClean="0">
                <a:latin typeface="Corbel" pitchFamily="34" charset="0"/>
              </a:rPr>
              <a:t>Lazy decompression</a:t>
            </a:r>
            <a:endParaRPr lang="en-US" altLang="ko-KR" sz="1600" b="1" i="1" dirty="0" smtClean="0">
              <a:latin typeface="Corbel" pitchFamily="34" charset="0"/>
            </a:endParaRPr>
          </a:p>
        </p:txBody>
      </p:sp>
      <p:cxnSp>
        <p:nvCxnSpPr>
          <p:cNvPr id="14" name="직선 화살표 연결선 13"/>
          <p:cNvCxnSpPr>
            <a:stCxn id="6" idx="3"/>
            <a:endCxn id="13" idx="1"/>
          </p:cNvCxnSpPr>
          <p:nvPr/>
        </p:nvCxnSpPr>
        <p:spPr>
          <a:xfrm flipV="1">
            <a:off x="3779912" y="4471955"/>
            <a:ext cx="720080" cy="21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259632" y="4149080"/>
            <a:ext cx="2160240" cy="20092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9632" y="4426659"/>
            <a:ext cx="2160240" cy="20092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59632" y="4689140"/>
            <a:ext cx="2160240" cy="20092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59632" y="4941168"/>
            <a:ext cx="2160240" cy="20092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4860032" y="4789603"/>
            <a:ext cx="216024" cy="151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RCFile</a:t>
            </a:r>
            <a:r>
              <a:rPr lang="en-US" altLang="ko-KR" sz="2200" dirty="0" smtClean="0"/>
              <a:t> (3/4)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Lazy decompression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only reads the </a:t>
            </a:r>
            <a:r>
              <a:rPr lang="en-US" altLang="ko-KR" b="1" i="1" dirty="0" smtClean="0"/>
              <a:t>metadata header</a:t>
            </a:r>
            <a:r>
              <a:rPr lang="en-US" altLang="ko-KR" dirty="0" smtClean="0"/>
              <a:t> and the </a:t>
            </a:r>
            <a:r>
              <a:rPr lang="en-US" altLang="ko-KR" b="1" i="1" dirty="0" smtClean="0"/>
              <a:t>needed columns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in the row group for a given query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5526" y="2132856"/>
            <a:ext cx="3672408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SELECT c1 FROM </a:t>
            </a:r>
            <a:r>
              <a:rPr lang="en-US" altLang="ko-KR" dirty="0" err="1" smtClean="0">
                <a:latin typeface="Corbel" pitchFamily="34" charset="0"/>
              </a:rPr>
              <a:t>tbl</a:t>
            </a:r>
            <a:r>
              <a:rPr lang="en-US" altLang="ko-KR" dirty="0" smtClean="0">
                <a:latin typeface="Corbel" pitchFamily="34" charset="0"/>
              </a:rPr>
              <a:t> WHERE c4=1</a:t>
            </a:r>
            <a:endParaRPr lang="ko-KR" altLang="en-US" dirty="0">
              <a:latin typeface="Corbel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90861"/>
              </p:ext>
            </p:extLst>
          </p:nvPr>
        </p:nvGraphicFramePr>
        <p:xfrm>
          <a:off x="794428" y="3611023"/>
          <a:ext cx="2160241" cy="152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22570"/>
                <a:gridCol w="209478"/>
                <a:gridCol w="432049"/>
                <a:gridCol w="432048"/>
                <a:gridCol w="432048"/>
              </a:tblGrid>
              <a:tr h="3024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Sync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Metadata Header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1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2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3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4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5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11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12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13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14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15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21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22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23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24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25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1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1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1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4468" y="325098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Row group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89905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C1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19802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C2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50580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C3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81357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C4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7584" y="3997099"/>
            <a:ext cx="2160240" cy="20092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7584" y="4304876"/>
            <a:ext cx="2160240" cy="20092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27584" y="4559227"/>
            <a:ext cx="2160240" cy="20092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4" y="4867004"/>
            <a:ext cx="2160240" cy="20092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42500" y="3620315"/>
            <a:ext cx="1440160" cy="27874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91880" y="3366284"/>
            <a:ext cx="2880320" cy="1681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008735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Main memory</a:t>
            </a:r>
            <a:endParaRPr lang="ko-KR" altLang="en-US" dirty="0">
              <a:latin typeface="Corbel" pitchFamily="34" charset="0"/>
            </a:endParaRPr>
          </a:p>
        </p:txBody>
      </p:sp>
      <p:cxnSp>
        <p:nvCxnSpPr>
          <p:cNvPr id="20" name="직선 화살표 연결선 19"/>
          <p:cNvCxnSpPr>
            <a:stCxn id="17" idx="3"/>
            <a:endCxn id="31" idx="1"/>
          </p:cNvCxnSpPr>
          <p:nvPr/>
        </p:nvCxnSpPr>
        <p:spPr>
          <a:xfrm flipV="1">
            <a:off x="2882660" y="3653524"/>
            <a:ext cx="1041268" cy="106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32" idx="1"/>
          </p:cNvCxnSpPr>
          <p:nvPr/>
        </p:nvCxnSpPr>
        <p:spPr>
          <a:xfrm>
            <a:off x="2987824" y="4097562"/>
            <a:ext cx="936104" cy="40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3"/>
            <a:endCxn id="33" idx="1"/>
          </p:cNvCxnSpPr>
          <p:nvPr/>
        </p:nvCxnSpPr>
        <p:spPr>
          <a:xfrm flipV="1">
            <a:off x="2987824" y="4596118"/>
            <a:ext cx="936104" cy="371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3923928" y="3480001"/>
            <a:ext cx="2088232" cy="34704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Metadata Header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23928" y="3970418"/>
            <a:ext cx="2160240" cy="33445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1        2        3        4        5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23928" y="4428889"/>
            <a:ext cx="2160240" cy="33445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1        0        0        1        1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23928" y="3480001"/>
            <a:ext cx="2088232" cy="3470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Metadata Header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23928" y="4428693"/>
            <a:ext cx="2160240" cy="3344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1        0        0        1        1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44000" y="3003601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16216" y="3384919"/>
            <a:ext cx="24482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>
                <a:latin typeface="Corbel" pitchFamily="34" charset="0"/>
              </a:rPr>
              <a:t>Metadata header </a:t>
            </a:r>
            <a:r>
              <a:rPr lang="en-US" altLang="ko-KR" sz="1400" dirty="0" smtClean="0">
                <a:latin typeface="Corbel" pitchFamily="34" charset="0"/>
              </a:rPr>
              <a:t>is always decompressed in memory until </a:t>
            </a:r>
            <a:r>
              <a:rPr lang="en-US" altLang="ko-KR" sz="1400" dirty="0" err="1" smtClean="0">
                <a:latin typeface="Corbel" pitchFamily="34" charset="0"/>
              </a:rPr>
              <a:t>RCFile</a:t>
            </a:r>
            <a:r>
              <a:rPr lang="en-US" altLang="ko-KR" sz="1400" dirty="0" smtClean="0">
                <a:latin typeface="Corbel" pitchFamily="34" charset="0"/>
              </a:rPr>
              <a:t> processes the next row group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6315" y="5180419"/>
            <a:ext cx="42560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>
                <a:latin typeface="Corbel" pitchFamily="34" charset="0"/>
              </a:rPr>
              <a:t>Lazy decompression ;</a:t>
            </a:r>
          </a:p>
          <a:p>
            <a:r>
              <a:rPr lang="en-US" altLang="ko-KR" sz="1400" dirty="0" smtClean="0">
                <a:latin typeface="Corbel" pitchFamily="34" charset="0"/>
              </a:rPr>
              <a:t>A column will not be decompressed in memory </a:t>
            </a:r>
            <a:br>
              <a:rPr lang="en-US" altLang="ko-KR" sz="1400" dirty="0" smtClean="0">
                <a:latin typeface="Corbel" pitchFamily="34" charset="0"/>
              </a:rPr>
            </a:br>
            <a:r>
              <a:rPr lang="en-US" altLang="ko-KR" sz="1400" dirty="0" smtClean="0">
                <a:latin typeface="Corbel" pitchFamily="34" charset="0"/>
              </a:rPr>
              <a:t>until </a:t>
            </a:r>
            <a:r>
              <a:rPr lang="en-US" altLang="ko-KR" sz="1400" dirty="0" err="1" smtClean="0">
                <a:latin typeface="Corbel" pitchFamily="34" charset="0"/>
              </a:rPr>
              <a:t>RCFile</a:t>
            </a:r>
            <a:r>
              <a:rPr lang="en-US" altLang="ko-KR" sz="1400" dirty="0" smtClean="0">
                <a:latin typeface="Corbel" pitchFamily="34" charset="0"/>
              </a:rPr>
              <a:t> has determined that the data in the column will be really useful for query execution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5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3" grpId="0" animBg="1"/>
      <p:bldP spid="33" grpId="1" animBg="1"/>
      <p:bldP spid="38" grpId="0"/>
      <p:bldP spid="40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err="1" smtClean="0"/>
              <a:t>RCFile</a:t>
            </a:r>
            <a:r>
              <a:rPr lang="en-US" altLang="ko-KR" sz="2200" dirty="0" smtClean="0"/>
              <a:t> (4/4)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Row group 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Compression Efficiency</a:t>
            </a:r>
          </a:p>
          <a:p>
            <a:pPr lvl="1"/>
            <a:r>
              <a:rPr lang="en-US" altLang="ko-KR" dirty="0" smtClean="0"/>
              <a:t>A large row group size can have better data compression efficiency</a:t>
            </a:r>
          </a:p>
          <a:p>
            <a:r>
              <a:rPr lang="en-US" altLang="ko-KR" b="1" dirty="0" smtClean="0"/>
              <a:t>Query execution time</a:t>
            </a:r>
            <a:endParaRPr lang="en-US" altLang="ko-KR" dirty="0"/>
          </a:p>
          <a:p>
            <a:pPr lvl="1"/>
            <a:r>
              <a:rPr lang="en-US" altLang="ko-KR" dirty="0"/>
              <a:t>A large row group size may hurt the data read </a:t>
            </a:r>
            <a:r>
              <a:rPr lang="en-US" altLang="ko-KR" dirty="0" smtClean="0"/>
              <a:t>performance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Users should choose the row group size to consider both the </a:t>
            </a:r>
            <a:r>
              <a:rPr lang="en-US" altLang="ko-KR" b="1" i="1" dirty="0"/>
              <a:t>storage space </a:t>
            </a:r>
            <a:r>
              <a:rPr lang="en-US" altLang="ko-KR" dirty="0"/>
              <a:t>and </a:t>
            </a:r>
            <a:r>
              <a:rPr lang="en-US" altLang="ko-KR" b="1" i="1" dirty="0"/>
              <a:t>query execution </a:t>
            </a:r>
            <a:r>
              <a:rPr lang="en-US" altLang="ko-KR" b="1" i="1" dirty="0" smtClean="0"/>
              <a:t>requirements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09856" y="5068194"/>
            <a:ext cx="3728035" cy="4490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SELECT c1, c2, c3 FROM </a:t>
            </a:r>
            <a:r>
              <a:rPr lang="en-US" altLang="ko-KR" sz="1600" dirty="0" err="1" smtClean="0">
                <a:latin typeface="Corbel" pitchFamily="34" charset="0"/>
              </a:rPr>
              <a:t>tbl</a:t>
            </a:r>
            <a:r>
              <a:rPr lang="en-US" altLang="ko-KR" sz="1600" dirty="0" smtClean="0">
                <a:latin typeface="Corbel" pitchFamily="34" charset="0"/>
              </a:rPr>
              <a:t> WHERE c4=1</a:t>
            </a:r>
            <a:endParaRPr lang="ko-KR" altLang="en-US" sz="1600" dirty="0">
              <a:latin typeface="Corbe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48206"/>
              </p:ext>
            </p:extLst>
          </p:nvPr>
        </p:nvGraphicFramePr>
        <p:xfrm>
          <a:off x="1784812" y="3129791"/>
          <a:ext cx="2265404" cy="151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85475"/>
                <a:gridCol w="174565"/>
                <a:gridCol w="360041"/>
                <a:gridCol w="465203"/>
                <a:gridCol w="360040"/>
                <a:gridCol w="360040"/>
              </a:tblGrid>
              <a:tr h="3024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Sync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Metadata Header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3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4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5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6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11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12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13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14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15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16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21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22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23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24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25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26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89976" y="2769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Large row group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3912" y="341782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C1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3912" y="37167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C2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3912" y="402457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C3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3912" y="433234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C4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384" y="276975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Small row group</a:t>
            </a:r>
            <a:endParaRPr lang="ko-KR" altLang="en-US" dirty="0">
              <a:latin typeface="Corbel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22683"/>
              </p:ext>
            </p:extLst>
          </p:nvPr>
        </p:nvGraphicFramePr>
        <p:xfrm>
          <a:off x="5293778" y="3129791"/>
          <a:ext cx="2265404" cy="151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85475"/>
                <a:gridCol w="174565"/>
                <a:gridCol w="360041"/>
                <a:gridCol w="465203"/>
                <a:gridCol w="360040"/>
                <a:gridCol w="360040"/>
              </a:tblGrid>
              <a:tr h="3024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Sync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Metadata Header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3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4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5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6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11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12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13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14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15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16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21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22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23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24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25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26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1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0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22878" y="341782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C1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2878" y="37167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C2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22878" y="402457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C3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2878" y="433234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C4</a:t>
            </a:r>
            <a:endParaRPr lang="ko-KR" altLang="en-US" sz="1400" dirty="0">
              <a:latin typeface="Corbel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995986" y="3458378"/>
            <a:ext cx="0" cy="139960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858528" y="3458378"/>
            <a:ext cx="0" cy="139960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810305" y="3515867"/>
            <a:ext cx="2160240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06929" y="3770218"/>
            <a:ext cx="2160240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21416" y="4077995"/>
            <a:ext cx="2160240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13162" y="3515182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13162" y="3770218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18288" y="4077995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21849" y="4408592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21849" y="4086482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21849" y="3770494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21849" y="3499721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930536" y="3499721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930536" y="3817189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30536" y="4385772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930536" y="4093991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21416" y="4411901"/>
            <a:ext cx="2160240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898138" y="4763378"/>
            <a:ext cx="109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Row group 1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4696" y="4763379"/>
            <a:ext cx="109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Row group 2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58528" y="4763379"/>
            <a:ext cx="109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Row group 3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313162" y="4385772"/>
            <a:ext cx="609262" cy="20092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311464" y="4385772"/>
            <a:ext cx="609262" cy="2009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대괄호 43"/>
          <p:cNvSpPr/>
          <p:nvPr/>
        </p:nvSpPr>
        <p:spPr>
          <a:xfrm rot="5400000">
            <a:off x="6852298" y="4641700"/>
            <a:ext cx="66739" cy="86409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201591" y="5132259"/>
            <a:ext cx="1457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Useless row group!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18117" y="5132259"/>
            <a:ext cx="1457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Useful row group!</a:t>
            </a:r>
            <a:endParaRPr lang="ko-KR" altLang="en-US" sz="1200" dirty="0">
              <a:latin typeface="Corbel" pitchFamily="34" charset="0"/>
            </a:endParaRPr>
          </a:p>
        </p:txBody>
      </p:sp>
      <p:cxnSp>
        <p:nvCxnSpPr>
          <p:cNvPr id="47" name="직선 연결선 46"/>
          <p:cNvCxnSpPr>
            <a:stCxn id="39" idx="2"/>
            <a:endCxn id="46" idx="0"/>
          </p:cNvCxnSpPr>
          <p:nvPr/>
        </p:nvCxnSpPr>
        <p:spPr>
          <a:xfrm>
            <a:off x="5447062" y="5040377"/>
            <a:ext cx="0" cy="918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8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Existing data placement structure</a:t>
            </a: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RCFile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87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</a:t>
            </a:r>
            <a:r>
              <a:rPr lang="en-US" altLang="ko-KR" sz="2000" dirty="0" smtClean="0"/>
              <a:t>(1/6)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RCFile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Other structures</a:t>
            </a:r>
          </a:p>
          <a:p>
            <a:pPr marL="857250" lvl="1" indent="-457200"/>
            <a:r>
              <a:rPr lang="en-US" altLang="ko-KR" dirty="0" smtClean="0"/>
              <a:t>Data storage space</a:t>
            </a:r>
          </a:p>
          <a:p>
            <a:pPr marL="857250" lvl="1" indent="-457200"/>
            <a:r>
              <a:rPr lang="en-US" altLang="ko-KR" dirty="0" smtClean="0"/>
              <a:t>Data loading time</a:t>
            </a:r>
          </a:p>
          <a:p>
            <a:pPr marL="857250" lvl="1" indent="-457200"/>
            <a:r>
              <a:rPr lang="en-US" altLang="ko-KR" dirty="0" smtClean="0"/>
              <a:t>Query execution time</a:t>
            </a:r>
          </a:p>
          <a:p>
            <a:pPr marL="857250" lvl="1" indent="-457200"/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RCFile</a:t>
            </a:r>
            <a:r>
              <a:rPr lang="en-US" altLang="ko-KR" dirty="0" smtClean="0"/>
              <a:t> with different </a:t>
            </a:r>
            <a:r>
              <a:rPr lang="en-US" altLang="ko-KR" dirty="0"/>
              <a:t>r</a:t>
            </a:r>
            <a:r>
              <a:rPr lang="en-US" altLang="ko-KR" dirty="0" smtClean="0"/>
              <a:t>ow </a:t>
            </a:r>
            <a:r>
              <a:rPr lang="en-US" altLang="ko-KR" dirty="0"/>
              <a:t>g</a:t>
            </a:r>
            <a:r>
              <a:rPr lang="en-US" altLang="ko-KR" dirty="0" smtClean="0"/>
              <a:t>roup </a:t>
            </a:r>
            <a:r>
              <a:rPr lang="en-US" altLang="ko-KR" dirty="0"/>
              <a:t>s</a:t>
            </a:r>
            <a:r>
              <a:rPr lang="en-US" altLang="ko-KR" dirty="0" smtClean="0"/>
              <a:t>izes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55576" y="1486031"/>
            <a:ext cx="3024336" cy="1701684"/>
            <a:chOff x="323528" y="1367276"/>
            <a:chExt cx="3024336" cy="170168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3528" y="1596638"/>
              <a:ext cx="3024336" cy="1472322"/>
            </a:xfrm>
            <a:prstGeom prst="roundRect">
              <a:avLst/>
            </a:prstGeom>
            <a:noFill/>
            <a:ln w="1905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80" y="1367276"/>
              <a:ext cx="1219200" cy="45872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8" r="22035"/>
            <a:stretch/>
          </p:blipFill>
          <p:spPr>
            <a:xfrm>
              <a:off x="568105" y="1988840"/>
              <a:ext cx="835543" cy="720080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1691680" y="2060848"/>
              <a:ext cx="1440160" cy="57606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latin typeface="Corbel" pitchFamily="34" charset="0"/>
                </a:rPr>
                <a:t>RCFile</a:t>
              </a:r>
              <a:endParaRPr lang="ko-KR" altLang="en-US" sz="2800" dirty="0">
                <a:latin typeface="Corbe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652120" y="1920874"/>
            <a:ext cx="32403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rbel" pitchFamily="34" charset="0"/>
              </a:rPr>
              <a:t>Intel Xeon CPU with 8 cores</a:t>
            </a:r>
          </a:p>
          <a:p>
            <a:r>
              <a:rPr lang="en-US" altLang="ko-KR" sz="1600" dirty="0" smtClean="0">
                <a:latin typeface="Corbel" pitchFamily="34" charset="0"/>
              </a:rPr>
              <a:t>32GB Main memory</a:t>
            </a:r>
          </a:p>
          <a:p>
            <a:r>
              <a:rPr lang="en-US" altLang="ko-KR" sz="1600" dirty="0" smtClean="0">
                <a:latin typeface="Corbel" pitchFamily="34" charset="0"/>
              </a:rPr>
              <a:t>12 1TB disks</a:t>
            </a:r>
          </a:p>
          <a:p>
            <a:endParaRPr lang="en-US" altLang="ko-KR" sz="1600" dirty="0">
              <a:latin typeface="Corbel" pitchFamily="34" charset="0"/>
            </a:endParaRPr>
          </a:p>
          <a:p>
            <a:r>
              <a:rPr lang="en-US" altLang="ko-KR" i="1" dirty="0" smtClean="0">
                <a:latin typeface="Corbel" pitchFamily="34" charset="0"/>
              </a:rPr>
              <a:t>Benchmark</a:t>
            </a:r>
            <a:r>
              <a:rPr lang="en-US" altLang="ko-KR" sz="1600" dirty="0" smtClean="0">
                <a:latin typeface="Corbel" pitchFamily="34" charset="0"/>
              </a:rPr>
              <a:t> proposed by </a:t>
            </a:r>
            <a:r>
              <a:rPr lang="en-US" altLang="ko-KR" sz="1600" dirty="0" err="1" smtClean="0">
                <a:latin typeface="Corbel" pitchFamily="34" charset="0"/>
              </a:rPr>
              <a:t>Pavlo</a:t>
            </a:r>
            <a:r>
              <a:rPr lang="en-US" altLang="ko-KR" sz="1600" dirty="0" smtClean="0">
                <a:latin typeface="Corbel" pitchFamily="34" charset="0"/>
              </a:rPr>
              <a:t> et al.</a:t>
            </a:r>
            <a:endParaRPr lang="ko-KR" altLang="en-US" sz="1600" dirty="0">
              <a:latin typeface="Corbel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63" y="1756823"/>
            <a:ext cx="1166078" cy="11898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1960" y="3018438"/>
            <a:ext cx="128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40 nodes</a:t>
            </a:r>
            <a:endParaRPr lang="ko-KR" altLang="en-US" sz="16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 (2/6</a:t>
            </a:r>
            <a:r>
              <a:rPr lang="en-US" altLang="ko-KR" sz="2200" dirty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RCFile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Other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storage space</a:t>
            </a:r>
          </a:p>
          <a:p>
            <a:pPr lvl="1"/>
            <a:r>
              <a:rPr lang="en-US" altLang="ko-KR" dirty="0" smtClean="0"/>
              <a:t>During loading, data is compressed by the </a:t>
            </a:r>
            <a:r>
              <a:rPr lang="en-US" altLang="ko-KR" dirty="0" err="1" smtClean="0"/>
              <a:t>Gzip</a:t>
            </a:r>
            <a:r>
              <a:rPr lang="en-US" altLang="ko-KR" dirty="0" smtClean="0"/>
              <a:t> algorithm for each structure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9" y="2150057"/>
            <a:ext cx="4824536" cy="3727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98764" y="2268885"/>
            <a:ext cx="311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orbel" pitchFamily="34" charset="0"/>
              </a:rPr>
              <a:t>WORST!!</a:t>
            </a:r>
            <a:endParaRPr lang="en-US" altLang="ko-KR" sz="16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altLang="ko-KR" sz="1600" dirty="0" smtClean="0">
                <a:latin typeface="Corbel" pitchFamily="34" charset="0"/>
              </a:rPr>
              <a:t>Because of mixed data domains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339752" y="2492896"/>
            <a:ext cx="2859013" cy="1008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오른쪽 대괄호 19"/>
          <p:cNvSpPr/>
          <p:nvPr/>
        </p:nvSpPr>
        <p:spPr>
          <a:xfrm rot="5400000">
            <a:off x="3453821" y="5164045"/>
            <a:ext cx="144017" cy="486855"/>
          </a:xfrm>
          <a:prstGeom prst="rightBracket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3525829" y="5479481"/>
            <a:ext cx="0" cy="3977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07149" y="6027254"/>
            <a:ext cx="1501514" cy="432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Zebra</a:t>
            </a:r>
            <a:r>
              <a:rPr lang="en-US" altLang="ko-KR" sz="1600" dirty="0" smtClean="0">
                <a:latin typeface="Corbel" pitchFamily="34" charset="0"/>
              </a:rPr>
              <a:t> library</a:t>
            </a:r>
            <a:endParaRPr lang="ko-KR" altLang="en-US" sz="1600" dirty="0">
              <a:latin typeface="Corbel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8" r="22035"/>
          <a:stretch/>
        </p:blipFill>
        <p:spPr>
          <a:xfrm>
            <a:off x="3808465" y="5883238"/>
            <a:ext cx="835543" cy="720080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stCxn id="24" idx="3"/>
            <a:endCxn id="25" idx="1"/>
          </p:cNvCxnSpPr>
          <p:nvPr/>
        </p:nvCxnSpPr>
        <p:spPr>
          <a:xfrm>
            <a:off x="3508663" y="6243278"/>
            <a:ext cx="299802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6016" y="5772321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rbel" pitchFamily="34" charset="0"/>
              </a:rPr>
              <a:t>Zebra</a:t>
            </a:r>
            <a:r>
              <a:rPr lang="en-US" altLang="ko-KR" sz="1600" dirty="0" smtClean="0">
                <a:latin typeface="Corbel" pitchFamily="34" charset="0"/>
              </a:rPr>
              <a:t> stores column metadata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and real column data </a:t>
            </a:r>
            <a:r>
              <a:rPr lang="en-US" altLang="ko-KR" sz="1600" i="1" dirty="0" smtClean="0">
                <a:latin typeface="Corbel" pitchFamily="34" charset="0"/>
              </a:rPr>
              <a:t>together</a:t>
            </a:r>
            <a:endParaRPr lang="en-US" altLang="ko-KR" sz="1600" dirty="0" smtClean="0">
              <a:latin typeface="Corbel" pitchFamily="34" charset="0"/>
            </a:endParaRPr>
          </a:p>
          <a:p>
            <a:r>
              <a:rPr lang="en-US" altLang="ko-KR" sz="1600" dirty="0" smtClean="0">
                <a:latin typeface="Corbel" pitchFamily="34" charset="0"/>
              </a:rPr>
              <a:t>;It CANNOT compress them separately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499992" y="3717032"/>
            <a:ext cx="698773" cy="144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61222" y="3424644"/>
            <a:ext cx="35592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orbel" pitchFamily="34" charset="0"/>
              </a:rPr>
              <a:t>BEST!!</a:t>
            </a:r>
            <a:endParaRPr lang="en-US" altLang="ko-KR" sz="16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altLang="ko-KR" sz="1600" dirty="0" err="1" smtClean="0">
                <a:latin typeface="Corbel" pitchFamily="34" charset="0"/>
              </a:rPr>
              <a:t>RCFile</a:t>
            </a:r>
            <a:r>
              <a:rPr lang="en-US" altLang="ko-KR" sz="1600" dirty="0" smtClean="0">
                <a:latin typeface="Corbel" pitchFamily="34" charset="0"/>
              </a:rPr>
              <a:t> uses TWO section to store the real column data and the metadata</a:t>
            </a:r>
          </a:p>
          <a:p>
            <a:r>
              <a:rPr lang="en-US" altLang="ko-KR" sz="1600" dirty="0" smtClean="0">
                <a:latin typeface="Corbel" pitchFamily="34" charset="0"/>
              </a:rPr>
              <a:t>; It CAN compress the two sections       	</a:t>
            </a:r>
            <a:r>
              <a:rPr lang="en-US" altLang="ko-KR" i="1" dirty="0" smtClean="0">
                <a:latin typeface="Corbel" pitchFamily="34" charset="0"/>
              </a:rPr>
              <a:t>independently</a:t>
            </a:r>
          </a:p>
        </p:txBody>
      </p:sp>
    </p:spTree>
    <p:extLst>
      <p:ext uri="{BB962C8B-B14F-4D97-AF65-F5344CB8AC3E}">
        <p14:creationId xmlns:p14="http://schemas.microsoft.com/office/powerpoint/2010/main" val="19425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animBg="1"/>
      <p:bldP spid="24" grpId="0" animBg="1"/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 (3/6</a:t>
            </a:r>
            <a:r>
              <a:rPr lang="en-US" altLang="ko-KR" sz="2200" dirty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RCFile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Other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loading time</a:t>
            </a:r>
          </a:p>
          <a:p>
            <a:pPr lvl="1"/>
            <a:r>
              <a:rPr lang="en-US" altLang="ko-KR" dirty="0" smtClean="0"/>
              <a:t>The time required by loading the raw data into the data warehouse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4867867" cy="410445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403648" y="2420888"/>
            <a:ext cx="3723109" cy="9368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6757" y="2191544"/>
            <a:ext cx="383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orbel" pitchFamily="34" charset="0"/>
              </a:rPr>
              <a:t>BEST!!</a:t>
            </a:r>
            <a:endParaRPr lang="en-US" altLang="ko-KR" sz="16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altLang="ko-KR" sz="1600" dirty="0" smtClean="0">
                <a:latin typeface="Corbel" pitchFamily="34" charset="0"/>
              </a:rPr>
              <a:t>It has the minimum overhead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to re-organize records in the raw text file</a:t>
            </a:r>
            <a:endParaRPr lang="en-US" altLang="ko-KR" i="1" dirty="0" smtClean="0">
              <a:latin typeface="Corbel" pitchFamily="34" charset="0"/>
            </a:endParaRPr>
          </a:p>
        </p:txBody>
      </p:sp>
      <p:cxnSp>
        <p:nvCxnSpPr>
          <p:cNvPr id="9" name="직선 화살표 연결선 8"/>
          <p:cNvCxnSpPr>
            <a:stCxn id="12" idx="2"/>
            <a:endCxn id="10" idx="1"/>
          </p:cNvCxnSpPr>
          <p:nvPr/>
        </p:nvCxnSpPr>
        <p:spPr>
          <a:xfrm flipV="1">
            <a:off x="2966966" y="4100593"/>
            <a:ext cx="2159791" cy="1679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26757" y="3438873"/>
            <a:ext cx="4089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orbel" pitchFamily="34" charset="0"/>
              </a:rPr>
              <a:t>WORST!!</a:t>
            </a:r>
            <a:endParaRPr lang="en-US" altLang="ko-KR" sz="16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altLang="ko-KR" sz="1600" dirty="0" smtClean="0">
                <a:latin typeface="Corbel" pitchFamily="34" charset="0"/>
              </a:rPr>
              <a:t>Each record will be written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to multiple HDFS blocks for different columns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Multiple blocks are not in the same cluster node!</a:t>
            </a:r>
          </a:p>
        </p:txBody>
      </p:sp>
      <p:sp>
        <p:nvSpPr>
          <p:cNvPr id="12" name="오른쪽 대괄호 11"/>
          <p:cNvSpPr/>
          <p:nvPr/>
        </p:nvSpPr>
        <p:spPr>
          <a:xfrm rot="5400000">
            <a:off x="2894958" y="5464208"/>
            <a:ext cx="144017" cy="486855"/>
          </a:xfrm>
          <a:prstGeom prst="rightBracket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644008" y="5220128"/>
            <a:ext cx="482749" cy="229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26757" y="5220128"/>
            <a:ext cx="383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orbel" pitchFamily="34" charset="0"/>
              </a:rPr>
              <a:t>Small overhead of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rbel" pitchFamily="34" charset="0"/>
              </a:rPr>
              <a:t>RCFIle</a:t>
            </a:r>
            <a:endParaRPr lang="en-US" altLang="ko-KR" sz="16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altLang="ko-KR" sz="1600" i="1" dirty="0" smtClean="0">
                <a:latin typeface="Corbel" pitchFamily="34" charset="0"/>
              </a:rPr>
              <a:t>; </a:t>
            </a:r>
            <a:r>
              <a:rPr lang="en-US" altLang="ko-KR" sz="1600" dirty="0" smtClean="0">
                <a:latin typeface="Corbel" pitchFamily="34" charset="0"/>
              </a:rPr>
              <a:t>It needs to re-organize records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inside each row group</a:t>
            </a:r>
            <a:endParaRPr lang="en-US" altLang="ko-KR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 (4/6)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RCFile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Other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Query execution time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Lazy decompression </a:t>
            </a:r>
            <a:r>
              <a:rPr lang="en-US" altLang="ko-KR" dirty="0" smtClean="0"/>
              <a:t>technique in </a:t>
            </a:r>
            <a:r>
              <a:rPr lang="en-US" altLang="ko-KR" dirty="0" err="1" smtClean="0"/>
              <a:t>RCFile</a:t>
            </a:r>
            <a:r>
              <a:rPr lang="en-US" altLang="ko-KR" dirty="0" smtClean="0"/>
              <a:t> can accelerate the query execution </a:t>
            </a:r>
            <a:r>
              <a:rPr lang="en-US" altLang="ko-KR" i="1" dirty="0" smtClean="0"/>
              <a:t>with a low query selectivity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06" y="2638797"/>
            <a:ext cx="4918434" cy="324519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279157" y="2780928"/>
            <a:ext cx="3744416" cy="6237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Courier" pitchFamily="49" charset="0"/>
              </a:rPr>
              <a:t>Q1. </a:t>
            </a:r>
          </a:p>
          <a:p>
            <a:r>
              <a:rPr lang="en-US" altLang="ko-KR" sz="1200" dirty="0" smtClean="0">
                <a:latin typeface="Courier" pitchFamily="49" charset="0"/>
              </a:rPr>
              <a:t>SELECT </a:t>
            </a:r>
            <a:r>
              <a:rPr lang="en-US" altLang="ko-KR" sz="1200" dirty="0" err="1" smtClean="0">
                <a:latin typeface="Courier" pitchFamily="49" charset="0"/>
              </a:rPr>
              <a:t>pagerank</a:t>
            </a:r>
            <a:r>
              <a:rPr lang="en-US" altLang="ko-KR" sz="1200" dirty="0" smtClean="0">
                <a:latin typeface="Courier" pitchFamily="49" charset="0"/>
              </a:rPr>
              <a:t>, </a:t>
            </a:r>
            <a:r>
              <a:rPr lang="en-US" altLang="ko-KR" sz="1200" dirty="0" err="1" smtClean="0">
                <a:latin typeface="Courier" pitchFamily="49" charset="0"/>
              </a:rPr>
              <a:t>pageurl</a:t>
            </a:r>
            <a:r>
              <a:rPr lang="en-US" altLang="ko-KR" sz="1200" dirty="0" smtClean="0">
                <a:latin typeface="Courier" pitchFamily="49" charset="0"/>
              </a:rPr>
              <a:t> FROM RANKING</a:t>
            </a:r>
          </a:p>
          <a:p>
            <a:r>
              <a:rPr lang="en-US" altLang="ko-KR" sz="1200" dirty="0" smtClean="0">
                <a:latin typeface="Courier" pitchFamily="49" charset="0"/>
              </a:rPr>
              <a:t>WHERE </a:t>
            </a:r>
            <a:r>
              <a:rPr lang="en-US" altLang="ko-KR" sz="1200" dirty="0" err="1" smtClean="0">
                <a:latin typeface="Courier" pitchFamily="49" charset="0"/>
              </a:rPr>
              <a:t>pagerank</a:t>
            </a:r>
            <a:r>
              <a:rPr lang="en-US" altLang="ko-KR" sz="1200" dirty="0">
                <a:latin typeface="Courier" pitchFamily="49" charset="0"/>
              </a:rPr>
              <a:t> </a:t>
            </a:r>
            <a:r>
              <a:rPr lang="en-US" altLang="ko-KR" sz="1200" dirty="0" smtClean="0">
                <a:latin typeface="Courier" pitchFamily="49" charset="0"/>
              </a:rPr>
              <a:t>&gt; 400 ;</a:t>
            </a:r>
            <a:endParaRPr lang="ko-KR" altLang="en-US" sz="1200" dirty="0">
              <a:latin typeface="Courier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79157" y="4150508"/>
            <a:ext cx="3731493" cy="6237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Courier" pitchFamily="49" charset="0"/>
              </a:rPr>
              <a:t>Q2. </a:t>
            </a:r>
          </a:p>
          <a:p>
            <a:r>
              <a:rPr lang="en-US" altLang="ko-KR" sz="1200" dirty="0" smtClean="0">
                <a:latin typeface="Courier" pitchFamily="49" charset="0"/>
              </a:rPr>
              <a:t>SELECT </a:t>
            </a:r>
            <a:r>
              <a:rPr lang="en-US" altLang="ko-KR" sz="1200" dirty="0" err="1" smtClean="0">
                <a:latin typeface="Courier" pitchFamily="49" charset="0"/>
              </a:rPr>
              <a:t>pagerank</a:t>
            </a:r>
            <a:r>
              <a:rPr lang="en-US" altLang="ko-KR" sz="1200" dirty="0" smtClean="0">
                <a:latin typeface="Courier" pitchFamily="49" charset="0"/>
              </a:rPr>
              <a:t>, </a:t>
            </a:r>
            <a:r>
              <a:rPr lang="en-US" altLang="ko-KR" sz="1200" dirty="0" err="1" smtClean="0">
                <a:latin typeface="Courier" pitchFamily="49" charset="0"/>
              </a:rPr>
              <a:t>pageurl</a:t>
            </a:r>
            <a:r>
              <a:rPr lang="en-US" altLang="ko-KR" sz="1200" dirty="0" smtClean="0">
                <a:latin typeface="Courier" pitchFamily="49" charset="0"/>
              </a:rPr>
              <a:t> FROM RANKING</a:t>
            </a:r>
          </a:p>
          <a:p>
            <a:r>
              <a:rPr lang="en-US" altLang="ko-KR" sz="1200" dirty="0" smtClean="0">
                <a:latin typeface="Courier" pitchFamily="49" charset="0"/>
              </a:rPr>
              <a:t>WHERE </a:t>
            </a:r>
            <a:r>
              <a:rPr lang="en-US" altLang="ko-KR" sz="1200" dirty="0" err="1" smtClean="0">
                <a:latin typeface="Courier" pitchFamily="49" charset="0"/>
              </a:rPr>
              <a:t>pagerank</a:t>
            </a:r>
            <a:r>
              <a:rPr lang="en-US" altLang="ko-KR" sz="1200" dirty="0">
                <a:latin typeface="Courier" pitchFamily="49" charset="0"/>
              </a:rPr>
              <a:t> &lt;</a:t>
            </a:r>
            <a:r>
              <a:rPr lang="en-US" altLang="ko-KR" sz="1200" dirty="0" smtClean="0">
                <a:latin typeface="Courier" pitchFamily="49" charset="0"/>
              </a:rPr>
              <a:t> 400 ;</a:t>
            </a:r>
            <a:endParaRPr lang="ko-KR" altLang="en-US" sz="1200" dirty="0">
              <a:latin typeface="Courier" pitchFamily="49" charset="0"/>
            </a:endParaRPr>
          </a:p>
        </p:txBody>
      </p:sp>
      <p:sp>
        <p:nvSpPr>
          <p:cNvPr id="15" name="폭발 1 14"/>
          <p:cNvSpPr/>
          <p:nvPr/>
        </p:nvSpPr>
        <p:spPr>
          <a:xfrm>
            <a:off x="8050460" y="1988840"/>
            <a:ext cx="1008112" cy="936104"/>
          </a:xfrm>
          <a:prstGeom prst="irregularSeal1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5%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6" name="폭발 1 15"/>
          <p:cNvSpPr/>
          <p:nvPr/>
        </p:nvSpPr>
        <p:spPr>
          <a:xfrm>
            <a:off x="7976517" y="3429000"/>
            <a:ext cx="1102196" cy="936104"/>
          </a:xfrm>
          <a:prstGeom prst="irregularSeal1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95%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95736" y="3212976"/>
            <a:ext cx="432048" cy="19442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44008" y="3092814"/>
            <a:ext cx="432048" cy="20643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884365" y="5157192"/>
            <a:ext cx="191691" cy="620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38650" y="5778094"/>
            <a:ext cx="408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rbel" pitchFamily="34" charset="0"/>
              </a:rPr>
              <a:t>The high selectivity of this query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makes lazy decompression useless</a:t>
            </a:r>
          </a:p>
        </p:txBody>
      </p:sp>
    </p:spTree>
    <p:extLst>
      <p:ext uri="{BB962C8B-B14F-4D97-AF65-F5344CB8AC3E}">
        <p14:creationId xmlns:p14="http://schemas.microsoft.com/office/powerpoint/2010/main" val="1348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 (5/6)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RCFile</a:t>
            </a:r>
            <a:r>
              <a:rPr lang="en-US" altLang="ko-KR" dirty="0" smtClean="0"/>
              <a:t> with Different Row Group Sizes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the row group size can affect data storage space?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7062A567-115D-4148-9039-A00ECC68617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4944165" cy="350569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979712" y="4725144"/>
            <a:ext cx="0" cy="5533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600" y="537321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rbel" pitchFamily="34" charset="0"/>
              </a:rPr>
              <a:t>A </a:t>
            </a:r>
            <a:r>
              <a:rPr lang="en-US" altLang="ko-KR" sz="1600" dirty="0" smtClean="0">
                <a:solidFill>
                  <a:srgbClr val="FF0000"/>
                </a:solidFill>
                <a:latin typeface="Corbel" pitchFamily="34" charset="0"/>
              </a:rPr>
              <a:t>small 8KB</a:t>
            </a:r>
            <a:r>
              <a:rPr lang="en-US" altLang="ko-KR" sz="1600" dirty="0" smtClean="0">
                <a:latin typeface="Corbel" pitchFamily="34" charset="0"/>
              </a:rPr>
              <a:t> row group size</a:t>
            </a:r>
          </a:p>
          <a:p>
            <a:r>
              <a:rPr lang="en-US" altLang="ko-KR" sz="1600" dirty="0" smtClean="0">
                <a:latin typeface="Corbel" pitchFamily="34" charset="0"/>
              </a:rPr>
              <a:t> ;</a:t>
            </a:r>
            <a:r>
              <a:rPr lang="en-US" altLang="ko-KR" sz="1600" dirty="0" err="1" smtClean="0">
                <a:latin typeface="Corbel" pitchFamily="34" charset="0"/>
              </a:rPr>
              <a:t>RCFile</a:t>
            </a:r>
            <a:r>
              <a:rPr lang="en-US" altLang="ko-KR" sz="1600" dirty="0" smtClean="0">
                <a:latin typeface="Corbel" pitchFamily="34" charset="0"/>
              </a:rPr>
              <a:t> needs more storage space than row-store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07578" y="2996952"/>
            <a:ext cx="2496470" cy="15121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8" y="198884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rbel" pitchFamily="34" charset="0"/>
              </a:rPr>
              <a:t>When increasing the row group size,</a:t>
            </a:r>
          </a:p>
          <a:p>
            <a:r>
              <a:rPr lang="en-US" altLang="ko-KR" sz="1600" dirty="0" err="1" smtClean="0">
                <a:latin typeface="Corbel" pitchFamily="34" charset="0"/>
              </a:rPr>
              <a:t>RCFile</a:t>
            </a:r>
            <a:r>
              <a:rPr lang="en-US" altLang="ko-KR" sz="1600" dirty="0" smtClean="0">
                <a:latin typeface="Corbel" pitchFamily="34" charset="0"/>
              </a:rPr>
              <a:t> can significantly decrease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storage space compared with row-store 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716016" y="2182509"/>
            <a:ext cx="576064" cy="6074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7" idx="2"/>
            <a:endCxn id="16" idx="1"/>
          </p:cNvCxnSpPr>
          <p:nvPr/>
        </p:nvCxnSpPr>
        <p:spPr>
          <a:xfrm flipV="1">
            <a:off x="3658197" y="4433156"/>
            <a:ext cx="1849907" cy="5080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8104" y="3894547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rbel" pitchFamily="34" charset="0"/>
              </a:rPr>
              <a:t>After a threshold,</a:t>
            </a:r>
          </a:p>
          <a:p>
            <a:r>
              <a:rPr lang="en-US" altLang="ko-KR" sz="1600" dirty="0" smtClean="0">
                <a:latin typeface="Corbel" pitchFamily="34" charset="0"/>
              </a:rPr>
              <a:t>Increasing row group size would not help improve data compression efficiency significantly</a:t>
            </a:r>
          </a:p>
        </p:txBody>
      </p:sp>
      <p:sp>
        <p:nvSpPr>
          <p:cNvPr id="17" name="오른쪽 대괄호 16"/>
          <p:cNvSpPr/>
          <p:nvPr/>
        </p:nvSpPr>
        <p:spPr>
          <a:xfrm rot="5400000">
            <a:off x="3586188" y="4531423"/>
            <a:ext cx="144017" cy="675476"/>
          </a:xfrm>
          <a:prstGeom prst="rightBracket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755813" y="2674108"/>
            <a:ext cx="0" cy="21602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Existing data placement structure</a:t>
            </a: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RCFile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2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How the row group size can affect </a:t>
            </a:r>
            <a:r>
              <a:rPr lang="en-US" altLang="ko-KR" dirty="0" smtClean="0"/>
              <a:t>query execution time?</a:t>
            </a:r>
          </a:p>
          <a:p>
            <a:pPr lvl="1"/>
            <a:r>
              <a:rPr lang="en-US" altLang="ko-KR" dirty="0" err="1" smtClean="0"/>
              <a:t>RCFile</a:t>
            </a:r>
            <a:r>
              <a:rPr lang="en-US" altLang="ko-KR" dirty="0" smtClean="0"/>
              <a:t> </a:t>
            </a:r>
            <a:r>
              <a:rPr lang="en-US" altLang="ko-KR" dirty="0"/>
              <a:t>can significantly outperform </a:t>
            </a:r>
            <a:r>
              <a:rPr lang="en-US" altLang="ko-KR" dirty="0" smtClean="0"/>
              <a:t>row-store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Large row group size ?</a:t>
            </a:r>
          </a:p>
          <a:p>
            <a:pPr lvl="1"/>
            <a:r>
              <a:rPr lang="en-US" altLang="ko-KR" dirty="0" smtClean="0"/>
              <a:t>CANNOT gain further I/O space advantage</a:t>
            </a:r>
          </a:p>
          <a:p>
            <a:pPr lvl="1"/>
            <a:r>
              <a:rPr lang="en-US" altLang="ko-KR" dirty="0" smtClean="0"/>
              <a:t>Has more overhead to manage a large row group </a:t>
            </a:r>
          </a:p>
          <a:p>
            <a:pPr lvl="1"/>
            <a:r>
              <a:rPr lang="en-US" altLang="ko-KR" dirty="0" smtClean="0"/>
              <a:t>CAN decrease the advantage of lazy decompression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 (6/6)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RCFile</a:t>
            </a:r>
            <a:r>
              <a:rPr lang="en-US" altLang="ko-KR" dirty="0" smtClean="0"/>
              <a:t> with Different Row Group Sizes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172400" cy="298421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915816" y="4182179"/>
            <a:ext cx="0" cy="6303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3768" y="4974267"/>
            <a:ext cx="383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orbel" pitchFamily="34" charset="0"/>
              </a:rPr>
              <a:t>BEST!!</a:t>
            </a:r>
            <a:endParaRPr lang="en-US" altLang="ko-KR" sz="16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altLang="ko-KR" sz="1600" dirty="0" smtClean="0">
                <a:latin typeface="Corbel" pitchFamily="34" charset="0"/>
              </a:rPr>
              <a:t>It can reduce the amount of disk accesses and thus accelerate query execution</a:t>
            </a:r>
            <a:endParaRPr lang="en-US" altLang="ko-KR" i="1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Existing data placement structure</a:t>
            </a: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RCFile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5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RCFile</a:t>
            </a:r>
            <a:r>
              <a:rPr lang="en-US" altLang="ko-KR" dirty="0" smtClean="0"/>
              <a:t> is a new big data placement structure</a:t>
            </a:r>
          </a:p>
          <a:p>
            <a:pPr lvl="1"/>
            <a:r>
              <a:rPr lang="en-US" altLang="ko-KR" dirty="0" smtClean="0"/>
              <a:t>It satisfies the four requirements</a:t>
            </a:r>
          </a:p>
          <a:p>
            <a:pPr lvl="2"/>
            <a:r>
              <a:rPr lang="en-US" altLang="ko-KR" dirty="0" smtClean="0"/>
              <a:t>Fast data loading</a:t>
            </a:r>
          </a:p>
          <a:p>
            <a:pPr lvl="2"/>
            <a:r>
              <a:rPr lang="en-US" altLang="ko-KR" dirty="0" smtClean="0"/>
              <a:t>Fast query processing</a:t>
            </a:r>
          </a:p>
          <a:p>
            <a:pPr lvl="2"/>
            <a:r>
              <a:rPr lang="en-US" altLang="ko-KR" dirty="0" smtClean="0"/>
              <a:t>Highly efficient storage space utilization</a:t>
            </a:r>
          </a:p>
          <a:p>
            <a:pPr lvl="2"/>
            <a:r>
              <a:rPr lang="en-US" altLang="ko-KR" dirty="0" smtClean="0"/>
              <a:t>Strong </a:t>
            </a:r>
            <a:r>
              <a:rPr lang="en-US" altLang="ko-KR" dirty="0" err="1" smtClean="0"/>
              <a:t>adaptivity</a:t>
            </a:r>
            <a:r>
              <a:rPr lang="en-US" altLang="ko-KR" dirty="0" smtClean="0"/>
              <a:t> to highly dynamic</a:t>
            </a:r>
          </a:p>
          <a:p>
            <a:pPr lvl="2"/>
            <a:endParaRPr lang="en-US" altLang="ko-KR" dirty="0"/>
          </a:p>
          <a:p>
            <a:r>
              <a:rPr lang="en-US" altLang="ko-KR" dirty="0" err="1" smtClean="0"/>
              <a:t>RCFile</a:t>
            </a:r>
            <a:r>
              <a:rPr lang="en-US" altLang="ko-KR" dirty="0" smtClean="0"/>
              <a:t> has been chosen in Facebook data warehouse system </a:t>
            </a:r>
            <a:br>
              <a:rPr lang="en-US" altLang="ko-KR" dirty="0" smtClean="0"/>
            </a:br>
            <a:r>
              <a:rPr lang="en-US" altLang="ko-KR" dirty="0" smtClean="0"/>
              <a:t>as the default option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2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U!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Any question?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14101" b="12985"/>
          <a:stretch/>
        </p:blipFill>
        <p:spPr>
          <a:xfrm>
            <a:off x="5456301" y="4625715"/>
            <a:ext cx="3076139" cy="8195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000" dirty="0" smtClean="0"/>
              <a:t>(1/2)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39783"/>
            <a:ext cx="1722451" cy="64807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619" y="1791515"/>
            <a:ext cx="2302389" cy="5421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2553" y="3699232"/>
            <a:ext cx="1181818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r="25119"/>
          <a:stretch/>
        </p:blipFill>
        <p:spPr>
          <a:xfrm>
            <a:off x="7540745" y="3673215"/>
            <a:ext cx="756492" cy="1152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3647" y="1488266"/>
            <a:ext cx="40503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Corbel" pitchFamily="34" charset="0"/>
              </a:rPr>
              <a:t>We need to analyze big data!</a:t>
            </a:r>
          </a:p>
          <a:p>
            <a:r>
              <a:rPr lang="en-US" altLang="ko-KR" dirty="0" smtClean="0">
                <a:latin typeface="Corbel" pitchFamily="34" charset="0"/>
              </a:rPr>
              <a:t>To understand quickly </a:t>
            </a:r>
            <a:br>
              <a:rPr lang="en-US" altLang="ko-KR" dirty="0" smtClean="0">
                <a:latin typeface="Corbel" pitchFamily="34" charset="0"/>
              </a:rPr>
            </a:br>
            <a:r>
              <a:rPr lang="en-US" altLang="ko-KR" dirty="0" smtClean="0">
                <a:latin typeface="Corbel" pitchFamily="34" charset="0"/>
              </a:rPr>
              <a:t>the </a:t>
            </a:r>
            <a:r>
              <a:rPr lang="en-US" altLang="ko-KR" u="sng" dirty="0" smtClean="0">
                <a:latin typeface="Corbel" pitchFamily="34" charset="0"/>
              </a:rPr>
              <a:t>dynamics of user behavior trends </a:t>
            </a:r>
            <a:r>
              <a:rPr lang="en-US" altLang="ko-KR" dirty="0" smtClean="0">
                <a:latin typeface="Corbel" pitchFamily="34" charset="0"/>
              </a:rPr>
              <a:t/>
            </a:r>
            <a:br>
              <a:rPr lang="en-US" altLang="ko-KR" dirty="0" smtClean="0">
                <a:latin typeface="Corbel" pitchFamily="34" charset="0"/>
              </a:rPr>
            </a:br>
            <a:r>
              <a:rPr lang="en-US" altLang="ko-KR" dirty="0" smtClean="0">
                <a:latin typeface="Corbel" pitchFamily="34" charset="0"/>
              </a:rPr>
              <a:t>and </a:t>
            </a:r>
            <a:r>
              <a:rPr lang="en-US" altLang="ko-KR" u="sng" dirty="0" smtClean="0">
                <a:latin typeface="Corbel" pitchFamily="34" charset="0"/>
              </a:rPr>
              <a:t>user needs</a:t>
            </a:r>
            <a:endParaRPr lang="ko-KR" altLang="en-US" u="sng" dirty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177271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Corbel" pitchFamily="34" charset="0"/>
              </a:rPr>
              <a:t>MapReduce</a:t>
            </a:r>
            <a:r>
              <a:rPr lang="en-US" altLang="ko-KR" sz="2400" b="1" dirty="0" smtClean="0">
                <a:latin typeface="Corbel" pitchFamily="34" charset="0"/>
              </a:rPr>
              <a:t> based warehouse systems</a:t>
            </a:r>
          </a:p>
          <a:p>
            <a:r>
              <a:rPr lang="en-US" altLang="ko-KR" dirty="0" smtClean="0">
                <a:latin typeface="Corbel" pitchFamily="34" charset="0"/>
              </a:rPr>
              <a:t>HIVE in </a:t>
            </a:r>
            <a:r>
              <a:rPr lang="en-US" altLang="ko-KR" dirty="0" err="1" smtClean="0">
                <a:latin typeface="Corbel" pitchFamily="34" charset="0"/>
              </a:rPr>
              <a:t>facebook</a:t>
            </a:r>
            <a:r>
              <a:rPr lang="en-US" altLang="ko-KR" dirty="0" smtClean="0">
                <a:latin typeface="Corbel" pitchFamily="34" charset="0"/>
              </a:rPr>
              <a:t> &amp; PIG in yahoo </a:t>
            </a:r>
            <a:br>
              <a:rPr lang="en-US" altLang="ko-KR" dirty="0" smtClean="0">
                <a:latin typeface="Corbel" pitchFamily="34" charset="0"/>
              </a:rPr>
            </a:br>
            <a:endParaRPr lang="en-US" altLang="ko-KR" u="sng" dirty="0" smtClean="0">
              <a:latin typeface="Corbe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2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r>
              <a:rPr lang="en-US" altLang="ko-KR" sz="2200" dirty="0" smtClean="0"/>
              <a:t> </a:t>
            </a:r>
            <a:r>
              <a:rPr lang="en-US" altLang="ko-KR" sz="2000" dirty="0" smtClean="0"/>
              <a:t>(2/2)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647" y="1124744"/>
            <a:ext cx="62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Corbel" pitchFamily="34" charset="0"/>
              </a:rPr>
              <a:t>Data Placement Structure is important!</a:t>
            </a:r>
            <a:endParaRPr lang="en-US" altLang="ko-KR" dirty="0" smtClean="0">
              <a:latin typeface="Corbel" pitchFamily="34" charset="0"/>
            </a:endParaRPr>
          </a:p>
          <a:p>
            <a:r>
              <a:rPr lang="en-US" altLang="ko-KR" dirty="0" smtClean="0">
                <a:latin typeface="Corbel" pitchFamily="34" charset="0"/>
              </a:rPr>
              <a:t>     Row-store structure                 Column-store structure</a:t>
            </a:r>
            <a:br>
              <a:rPr lang="en-US" altLang="ko-KR" dirty="0" smtClean="0">
                <a:latin typeface="Corbel" pitchFamily="34" charset="0"/>
              </a:rPr>
            </a:br>
            <a:endParaRPr lang="en-US" altLang="ko-KR" u="sng" dirty="0" smtClean="0">
              <a:latin typeface="Corbe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9" r="72497" b="17726"/>
          <a:stretch/>
        </p:blipFill>
        <p:spPr>
          <a:xfrm>
            <a:off x="6470343" y="1545127"/>
            <a:ext cx="1614847" cy="199257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09184" y="1929075"/>
            <a:ext cx="2052228" cy="7078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101   111   121   131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102   112   122   132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15816" y="1916832"/>
            <a:ext cx="576064" cy="1415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101 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102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103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104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105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35896" y="1916832"/>
            <a:ext cx="576064" cy="1415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111 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112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113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114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115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55976" y="1916832"/>
            <a:ext cx="576064" cy="1415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121 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122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123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124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125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76056" y="1916832"/>
            <a:ext cx="576064" cy="1415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131 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132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133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134</a:t>
            </a:r>
          </a:p>
          <a:p>
            <a:pPr algn="ctr"/>
            <a:r>
              <a:rPr lang="en-US" altLang="ko-KR" sz="1600" dirty="0" smtClean="0">
                <a:latin typeface="Corbel" pitchFamily="34" charset="0"/>
              </a:rPr>
              <a:t>135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4" name="이중 물결 13"/>
          <p:cNvSpPr/>
          <p:nvPr/>
        </p:nvSpPr>
        <p:spPr>
          <a:xfrm>
            <a:off x="539552" y="3933056"/>
            <a:ext cx="7632848" cy="1008112"/>
          </a:xfrm>
          <a:prstGeom prst="doubleWav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Corbel" pitchFamily="34" charset="0"/>
              </a:rPr>
              <a:t>Find an efficient data placement structure !</a:t>
            </a:r>
            <a:endParaRPr lang="ko-KR" altLang="en-US" sz="2800" b="1" dirty="0">
              <a:latin typeface="Corbe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5670" y="513400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orbel" pitchFamily="34" charset="0"/>
              </a:rPr>
              <a:t>1. Fast data loading</a:t>
            </a:r>
            <a:endParaRPr lang="ko-KR" altLang="en-US" sz="2000" dirty="0">
              <a:latin typeface="Corbe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128" y="513400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orbel" pitchFamily="34" charset="0"/>
              </a:rPr>
              <a:t>2. Fast query processing</a:t>
            </a:r>
            <a:endParaRPr lang="ko-KR" altLang="en-US" sz="2000" dirty="0">
              <a:latin typeface="Corbe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43756" y="5589240"/>
            <a:ext cx="593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orbel" pitchFamily="34" charset="0"/>
              </a:rPr>
              <a:t>3. Highly efficient storage space utilization</a:t>
            </a:r>
            <a:endParaRPr lang="ko-KR" altLang="en-US" sz="2000" dirty="0"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9686" y="6037211"/>
            <a:ext cx="6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orbel" pitchFamily="34" charset="0"/>
              </a:rPr>
              <a:t>4. Strong </a:t>
            </a:r>
            <a:r>
              <a:rPr lang="en-US" altLang="ko-KR" sz="2000" dirty="0" err="1" smtClean="0">
                <a:latin typeface="Corbel" pitchFamily="34" charset="0"/>
              </a:rPr>
              <a:t>adaptivity</a:t>
            </a:r>
            <a:r>
              <a:rPr lang="en-US" altLang="ko-KR" sz="2000" dirty="0" smtClean="0">
                <a:latin typeface="Corbel" pitchFamily="34" charset="0"/>
              </a:rPr>
              <a:t> to highly dynamic workload patterns</a:t>
            </a:r>
            <a:endParaRPr lang="ko-KR" altLang="en-US" sz="2000" dirty="0">
              <a:latin typeface="Corbe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0718" y="5250686"/>
            <a:ext cx="2255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Corbel" pitchFamily="34" charset="0"/>
              </a:rPr>
              <a:t>Four</a:t>
            </a:r>
            <a:r>
              <a:rPr lang="en-US" altLang="ko-KR" sz="2400" b="1" dirty="0" smtClean="0">
                <a:solidFill>
                  <a:schemeClr val="tx2"/>
                </a:solidFill>
                <a:latin typeface="Corbel" pitchFamily="34" charset="0"/>
              </a:rPr>
              <a:t> critical</a:t>
            </a:r>
          </a:p>
          <a:p>
            <a:pPr algn="ctr"/>
            <a:r>
              <a:rPr lang="en-US" altLang="ko-KR" sz="2400" b="1" dirty="0" smtClean="0">
                <a:solidFill>
                  <a:schemeClr val="tx2"/>
                </a:solidFill>
                <a:latin typeface="Corbel" pitchFamily="34" charset="0"/>
              </a:rPr>
              <a:t>requirements</a:t>
            </a:r>
            <a:endParaRPr lang="ko-KR" altLang="en-US" sz="2400" b="1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4255" y="2852936"/>
            <a:ext cx="2052228" cy="8410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103   113   123   133</a:t>
            </a:r>
          </a:p>
          <a:p>
            <a:pPr marL="342900" indent="-342900" algn="ctr">
              <a:buAutoNum type="arabicPlain" startAt="104"/>
            </a:pPr>
            <a:r>
              <a:rPr lang="en-US" altLang="ko-KR" sz="1600" dirty="0" smtClean="0">
                <a:latin typeface="Corbel" pitchFamily="34" charset="0"/>
              </a:rPr>
              <a:t> 114   124   134</a:t>
            </a:r>
          </a:p>
          <a:p>
            <a:pPr marL="342900" indent="-342900" algn="ctr">
              <a:buAutoNum type="arabicPlain" startAt="104"/>
            </a:pPr>
            <a:r>
              <a:rPr lang="en-US" altLang="ko-KR" sz="1600" dirty="0" smtClean="0">
                <a:latin typeface="Corbel" pitchFamily="34" charset="0"/>
              </a:rPr>
              <a:t>  115   125   135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9324" y="257394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latin typeface="Corbel" pitchFamily="34" charset="0"/>
              </a:rPr>
              <a:t>BLOCK 1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4395" y="365093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latin typeface="Corbel" pitchFamily="34" charset="0"/>
              </a:rPr>
              <a:t>BLOCK 2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804" y="333250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BLOCK 1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7884" y="3337261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BLOCK 2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47964" y="3337261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BLOCK 3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8044" y="3337261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BLOCK 4</a:t>
            </a:r>
            <a:endParaRPr lang="ko-KR" altLang="en-US" sz="11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1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Existing data placement structure</a:t>
            </a:r>
          </a:p>
          <a:p>
            <a:pPr lvl="1"/>
            <a:r>
              <a:rPr lang="en-US" altLang="ko-KR" dirty="0" smtClean="0"/>
              <a:t>Row-store</a:t>
            </a:r>
          </a:p>
          <a:p>
            <a:pPr lvl="1"/>
            <a:r>
              <a:rPr lang="en-US" altLang="ko-KR" dirty="0" smtClean="0"/>
              <a:t>Column-store</a:t>
            </a:r>
          </a:p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RCFile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5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Existing data placement structure (1/3)</a:t>
            </a:r>
            <a:br>
              <a:rPr lang="en-US" altLang="ko-KR" sz="2200" dirty="0" smtClean="0"/>
            </a:br>
            <a:r>
              <a:rPr lang="en-US" altLang="ko-KR" dirty="0" smtClean="0"/>
              <a:t>Horizontal Row-store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Advantage</a:t>
            </a:r>
          </a:p>
          <a:p>
            <a:pPr lvl="1"/>
            <a:r>
              <a:rPr lang="en-US" altLang="ko-KR" dirty="0" smtClean="0"/>
              <a:t>Fast data loading 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trong adaptive ability to dynamic workload</a:t>
            </a:r>
          </a:p>
          <a:p>
            <a:r>
              <a:rPr lang="en-US" altLang="ko-KR" b="1" dirty="0" smtClean="0"/>
              <a:t>Weaknesses</a:t>
            </a:r>
          </a:p>
          <a:p>
            <a:pPr lvl="1"/>
            <a:r>
              <a:rPr lang="en-US" altLang="ko-KR" dirty="0" smtClean="0"/>
              <a:t>CANNOT provide fast query processing </a:t>
            </a:r>
          </a:p>
          <a:p>
            <a:pPr lvl="1"/>
            <a:r>
              <a:rPr lang="en-US" altLang="ko-KR" dirty="0" smtClean="0"/>
              <a:t>NOT easy for row-store to achieve a high data compression ratio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672" y="3573015"/>
            <a:ext cx="5871564" cy="275691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2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Advantage</a:t>
            </a:r>
          </a:p>
          <a:p>
            <a:pPr lvl="1"/>
            <a:r>
              <a:rPr lang="en-US" altLang="ko-KR" dirty="0" smtClean="0"/>
              <a:t>CAN avoid reading unnecessary columns during a query execution</a:t>
            </a:r>
          </a:p>
          <a:p>
            <a:pPr lvl="1"/>
            <a:r>
              <a:rPr lang="en-US" altLang="ko-KR" dirty="0" smtClean="0"/>
              <a:t>CAN easily achieve a high compression ratio </a:t>
            </a:r>
            <a:endParaRPr lang="en-US" altLang="ko-KR" dirty="0"/>
          </a:p>
          <a:p>
            <a:r>
              <a:rPr lang="en-US" altLang="ko-KR" b="1" dirty="0" smtClean="0"/>
              <a:t>Weaknesses</a:t>
            </a:r>
          </a:p>
          <a:p>
            <a:pPr lvl="1"/>
            <a:r>
              <a:rPr lang="en-US" altLang="ko-KR" dirty="0" smtClean="0"/>
              <a:t>CANNOT provide fast query processing in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-based systems</a:t>
            </a:r>
            <a:br>
              <a:rPr lang="en-US" altLang="ko-KR" dirty="0" smtClean="0"/>
            </a:br>
            <a:r>
              <a:rPr lang="en-US" altLang="ko-KR" dirty="0" smtClean="0"/>
              <a:t>due to high overhead of a tuple reconstruction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Existing data placement structure (2/3)</a:t>
            </a:r>
            <a:br>
              <a:rPr lang="en-US" altLang="ko-KR" sz="2200" dirty="0" smtClean="0"/>
            </a:br>
            <a:r>
              <a:rPr lang="en-US" altLang="ko-KR" dirty="0" smtClean="0"/>
              <a:t>Vertical Column-store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958" y="3717032"/>
            <a:ext cx="1583779" cy="1962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3246" y="3668285"/>
            <a:ext cx="1008112" cy="20725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7422" y="3577088"/>
            <a:ext cx="1009346" cy="21773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1558" y="3501008"/>
            <a:ext cx="998754" cy="2302319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2890150" y="4665785"/>
            <a:ext cx="288032" cy="216993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61203" y="5654350"/>
            <a:ext cx="1656184" cy="432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orbel" pitchFamily="34" charset="0"/>
              </a:rPr>
              <a:t>Column-group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38084" y="5679182"/>
            <a:ext cx="1656184" cy="432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Column-store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2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36912"/>
            <a:ext cx="3685079" cy="2352957"/>
          </a:xfr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Existing data placement structure (3/3)</a:t>
            </a:r>
            <a:br>
              <a:rPr lang="en-US" altLang="ko-KR" sz="2200" dirty="0" smtClean="0"/>
            </a:br>
            <a:r>
              <a:rPr lang="en-US" altLang="ko-KR" dirty="0" err="1" smtClean="0"/>
              <a:t>RCFile</a:t>
            </a:r>
            <a:r>
              <a:rPr lang="en-US" altLang="ko-KR" dirty="0" smtClean="0"/>
              <a:t> (Record Columnar File)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51920" y="2132856"/>
            <a:ext cx="1440160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latin typeface="Corbel" pitchFamily="34" charset="0"/>
              </a:rPr>
              <a:t>RCFile</a:t>
            </a:r>
            <a:endParaRPr lang="ko-KR" altLang="en-US" sz="2800" dirty="0">
              <a:latin typeface="Corbel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19126" y="1142745"/>
            <a:ext cx="2812465" cy="11161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Merits of the </a:t>
            </a:r>
            <a:br>
              <a:rPr lang="en-US" altLang="ko-KR" dirty="0" smtClean="0">
                <a:latin typeface="Corbel" pitchFamily="34" charset="0"/>
              </a:rPr>
            </a:br>
            <a:r>
              <a:rPr lang="en-US" altLang="ko-KR" sz="2000" b="1" dirty="0" smtClean="0">
                <a:latin typeface="Corbel" pitchFamily="34" charset="0"/>
              </a:rPr>
              <a:t>row-store</a:t>
            </a:r>
            <a:endParaRPr lang="ko-KR" altLang="en-US" sz="2000" b="1" dirty="0">
              <a:latin typeface="Corbe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20072" y="1181237"/>
            <a:ext cx="2772308" cy="103914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Merits of the </a:t>
            </a:r>
            <a:r>
              <a:rPr lang="en-US" altLang="ko-KR" sz="2000" b="1" dirty="0" smtClean="0">
                <a:latin typeface="Corbel" pitchFamily="34" charset="0"/>
              </a:rPr>
              <a:t>column-store</a:t>
            </a:r>
            <a:endParaRPr lang="ko-KR" altLang="en-US" sz="2000" b="1" dirty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425738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Horizontally partitioned into multiple row groups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0072" y="425738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Each row group is vertically partitioned </a:t>
            </a:r>
            <a:br>
              <a:rPr lang="en-US" altLang="ko-KR" sz="1400" dirty="0" smtClean="0">
                <a:latin typeface="Corbel" pitchFamily="34" charset="0"/>
              </a:rPr>
            </a:br>
            <a:r>
              <a:rPr lang="en-US" altLang="ko-KR" sz="1400" dirty="0" smtClean="0">
                <a:latin typeface="Corbel" pitchFamily="34" charset="0"/>
              </a:rPr>
              <a:t>so that each column is stored independently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707904" y="4149080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6444208" y="3933056"/>
            <a:ext cx="216024" cy="32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563888" y="5085184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860032" y="5085184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337482" y="5586928"/>
            <a:ext cx="2592287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Lazy decompression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75476" y="5589240"/>
            <a:ext cx="2705416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Flexible row group size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Existing data placement structure</a:t>
            </a:r>
          </a:p>
          <a:p>
            <a:r>
              <a:rPr lang="en-US" altLang="ko-KR" dirty="0" err="1" smtClean="0"/>
              <a:t>RCFile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layout</a:t>
            </a:r>
          </a:p>
          <a:p>
            <a:pPr lvl="1"/>
            <a:r>
              <a:rPr lang="en-US" altLang="ko-KR" dirty="0" smtClean="0"/>
              <a:t>Compression</a:t>
            </a:r>
          </a:p>
          <a:p>
            <a:pPr lvl="1"/>
            <a:r>
              <a:rPr lang="en-US" altLang="ko-KR" dirty="0" smtClean="0"/>
              <a:t>Lazy decompression</a:t>
            </a:r>
          </a:p>
          <a:p>
            <a:pPr lvl="1"/>
            <a:r>
              <a:rPr lang="en-US" altLang="ko-KR" dirty="0" smtClean="0"/>
              <a:t>Row group size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A567-115D-4148-9039-A00ECC68617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5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IDB_Template#1</Template>
  <TotalTime>788</TotalTime>
  <Words>1018</Words>
  <Application>Microsoft Office PowerPoint</Application>
  <PresentationFormat>화면 슬라이드 쇼(4:3)</PresentationFormat>
  <Paragraphs>410</Paragraphs>
  <Slides>23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SNU IDB Lab.</vt:lpstr>
      <vt:lpstr>RCFile:  A fast and space-efficient data placement structure in MapReduce-based warehouse systems </vt:lpstr>
      <vt:lpstr>Outline</vt:lpstr>
      <vt:lpstr>Introduction (1/2)</vt:lpstr>
      <vt:lpstr>Introduction (2/2)</vt:lpstr>
      <vt:lpstr>Outline</vt:lpstr>
      <vt:lpstr>Existing data placement structure (1/3) Horizontal Row-store</vt:lpstr>
      <vt:lpstr>Existing data placement structure (2/3) Vertical Column-store</vt:lpstr>
      <vt:lpstr>Existing data placement structure (3/3) RCFile (Record Columnar File)</vt:lpstr>
      <vt:lpstr>Outline</vt:lpstr>
      <vt:lpstr>RCFile (1/4) Data layout</vt:lpstr>
      <vt:lpstr>RCFile (2/4) Compression</vt:lpstr>
      <vt:lpstr>RCFile (3/4) Lazy decompression</vt:lpstr>
      <vt:lpstr>RCFile (4/4) Row group size</vt:lpstr>
      <vt:lpstr>Outline</vt:lpstr>
      <vt:lpstr>Experiments (1/6) </vt:lpstr>
      <vt:lpstr>Experiments (2/6) RCFile vs Other structures</vt:lpstr>
      <vt:lpstr>Experiments (3/6) RCFile vs Other structures</vt:lpstr>
      <vt:lpstr>Experiments (4/6) RCFile vs Other structures</vt:lpstr>
      <vt:lpstr>Experiments (5/6) RCFile with Different Row Group Sizes</vt:lpstr>
      <vt:lpstr>Experiments (6/6) RCFile with Different Row Group Sizes</vt:lpstr>
      <vt:lpstr>Outline</vt:lpstr>
      <vt:lpstr>Conclusion</vt:lpstr>
      <vt:lpstr>Thank 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RCFile:  A fast and space-efficient data placement structure in MapReduce-based warehouse systems</dc:title>
  <dc:creator>hyewonkim</dc:creator>
  <cp:lastModifiedBy>hyewonkim</cp:lastModifiedBy>
  <cp:revision>71</cp:revision>
  <dcterms:created xsi:type="dcterms:W3CDTF">2011-10-21T04:03:27Z</dcterms:created>
  <dcterms:modified xsi:type="dcterms:W3CDTF">2011-11-03T04:50:49Z</dcterms:modified>
</cp:coreProperties>
</file>