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520" r:id="rId3"/>
    <p:sldId id="574" r:id="rId4"/>
    <p:sldId id="577" r:id="rId5"/>
    <p:sldId id="587" r:id="rId6"/>
    <p:sldId id="589" r:id="rId7"/>
    <p:sldId id="588" r:id="rId8"/>
    <p:sldId id="605" r:id="rId9"/>
    <p:sldId id="606" r:id="rId10"/>
    <p:sldId id="610" r:id="rId11"/>
    <p:sldId id="607" r:id="rId12"/>
    <p:sldId id="608" r:id="rId13"/>
    <p:sldId id="611" r:id="rId14"/>
    <p:sldId id="609" r:id="rId15"/>
    <p:sldId id="544" r:id="rId16"/>
  </p:sldIdLst>
  <p:sldSz cx="9144000" cy="6858000" type="screen4x3"/>
  <p:notesSz cx="6811963" cy="9945688"/>
  <p:embeddedFontLst>
    <p:embeddedFont>
      <p:font typeface="Arial Unicode MS" pitchFamily="50" charset="-127"/>
      <p:regular r:id="rId19"/>
    </p:embeddedFont>
    <p:embeddedFont>
      <p:font typeface="DejaVu Sans" charset="0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  <p:embeddedFont>
      <p:font typeface="Corbel" pitchFamily="34" charset="0"/>
      <p:regular r:id="rId26"/>
      <p:bold r:id="rId27"/>
      <p:italic r:id="rId28"/>
      <p:boldItalic r:id="rId29"/>
    </p:embeddedFont>
    <p:embeddedFont>
      <p:font typeface="Cambria Math" pitchFamily="18" charset="0"/>
      <p:regular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98150" autoAdjust="0"/>
  </p:normalViewPr>
  <p:slideViewPr>
    <p:cSldViewPr>
      <p:cViewPr varScale="1">
        <p:scale>
          <a:sx n="127" d="100"/>
          <a:sy n="12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20"/>
      </p:cViewPr>
      <p:guideLst>
        <p:guide orient="horz" pos="313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2368" cy="497597"/>
          </a:xfrm>
          <a:prstGeom prst="rect">
            <a:avLst/>
          </a:prstGeom>
        </p:spPr>
        <p:txBody>
          <a:bodyPr vert="horz" lIns="89562" tIns="44780" rIns="89562" bIns="447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049" y="2"/>
            <a:ext cx="2952368" cy="497597"/>
          </a:xfrm>
          <a:prstGeom prst="rect">
            <a:avLst/>
          </a:prstGeom>
        </p:spPr>
        <p:txBody>
          <a:bodyPr vert="horz" lIns="89562" tIns="44780" rIns="89562" bIns="4478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534"/>
            <a:ext cx="2952368" cy="497597"/>
          </a:xfrm>
          <a:prstGeom prst="rect">
            <a:avLst/>
          </a:prstGeom>
        </p:spPr>
        <p:txBody>
          <a:bodyPr vert="horz" lIns="89562" tIns="44780" rIns="89562" bIns="447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049" y="9446534"/>
            <a:ext cx="2952368" cy="497597"/>
          </a:xfrm>
          <a:prstGeom prst="rect">
            <a:avLst/>
          </a:prstGeom>
        </p:spPr>
        <p:txBody>
          <a:bodyPr vert="horz" lIns="89562" tIns="44780" rIns="89562" bIns="4478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51850" cy="497285"/>
          </a:xfrm>
          <a:prstGeom prst="rect">
            <a:avLst/>
          </a:prstGeom>
        </p:spPr>
        <p:txBody>
          <a:bodyPr vert="horz" lIns="95728" tIns="47865" rIns="95728" bIns="4786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8" y="3"/>
            <a:ext cx="2951850" cy="497285"/>
          </a:xfrm>
          <a:prstGeom prst="rect">
            <a:avLst/>
          </a:prstGeom>
        </p:spPr>
        <p:txBody>
          <a:bodyPr vert="horz" lIns="95728" tIns="47865" rIns="95728" bIns="47865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5" rIns="95728" bIns="478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4"/>
            <a:ext cx="5449570" cy="4475560"/>
          </a:xfrm>
          <a:prstGeom prst="rect">
            <a:avLst/>
          </a:prstGeom>
        </p:spPr>
        <p:txBody>
          <a:bodyPr vert="horz" lIns="95728" tIns="47865" rIns="95728" bIns="4786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6680"/>
            <a:ext cx="2951850" cy="497285"/>
          </a:xfrm>
          <a:prstGeom prst="rect">
            <a:avLst/>
          </a:prstGeom>
        </p:spPr>
        <p:txBody>
          <a:bodyPr vert="horz" lIns="95728" tIns="47865" rIns="95728" bIns="4786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8" y="9446680"/>
            <a:ext cx="2951850" cy="497285"/>
          </a:xfrm>
          <a:prstGeom prst="rect">
            <a:avLst/>
          </a:prstGeom>
        </p:spPr>
        <p:txBody>
          <a:bodyPr vert="horz" lIns="95728" tIns="47865" rIns="95728" bIns="47865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2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5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71546"/>
            <a:ext cx="8928992" cy="5429288"/>
          </a:xfrm>
        </p:spPr>
        <p:txBody>
          <a:bodyPr/>
          <a:lstStyle>
            <a:lvl1pPr marL="182563" indent="-182563">
              <a:defRPr>
                <a:latin typeface="Calibri" pitchFamily="34" charset="0"/>
                <a:cs typeface="Calibri" pitchFamily="34" charset="0"/>
              </a:defRPr>
            </a:lvl1pPr>
            <a:lvl2pPr marL="358775" indent="-176213">
              <a:defRPr>
                <a:latin typeface="Calibri" pitchFamily="34" charset="0"/>
                <a:cs typeface="Calibri" pitchFamily="34" charset="0"/>
              </a:defRPr>
            </a:lvl2pPr>
            <a:lvl3pPr marL="628650" indent="-182563">
              <a:defRPr>
                <a:latin typeface="Calibri" pitchFamily="34" charset="0"/>
                <a:cs typeface="Calibri" pitchFamily="34" charset="0"/>
              </a:defRPr>
            </a:lvl3pPr>
            <a:lvl4pPr marL="803275" indent="-166688">
              <a:defRPr>
                <a:latin typeface="Calibri" pitchFamily="34" charset="0"/>
                <a:cs typeface="Calibri" pitchFamily="34" charset="0"/>
              </a:defRPr>
            </a:lvl4pPr>
            <a:lvl5pPr marL="989013" indent="-177800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15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440" y="6457517"/>
            <a:ext cx="590099" cy="40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11560" y="1844824"/>
            <a:ext cx="8532440" cy="1470025"/>
          </a:xfrm>
        </p:spPr>
        <p:txBody>
          <a:bodyPr>
            <a:normAutofit/>
          </a:bodyPr>
          <a:lstStyle/>
          <a:p>
            <a:r>
              <a:rPr lang="en-US" altLang="ko-KR" sz="2800" b="1" cap="none" spc="0" dirty="0" smtClean="0">
                <a:latin typeface="+mn-lt"/>
                <a:ea typeface="DejaVu Sans" pitchFamily="34" charset="0"/>
                <a:cs typeface="Times New Roman" pitchFamily="18" charset="0"/>
              </a:rPr>
              <a:t>Estimating R3F Triple Filtering Effects</a:t>
            </a:r>
            <a:endParaRPr lang="ko-KR" altLang="en-US" sz="2800" b="1" cap="none" spc="0" dirty="0">
              <a:latin typeface="+mn-lt"/>
              <a:ea typeface="Arial Unicode MS" pitchFamily="50" charset="-127"/>
              <a:cs typeface="Times New Roman" pitchFamily="18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4480" y="4221088"/>
            <a:ext cx="6858000" cy="1440160"/>
          </a:xfrm>
        </p:spPr>
        <p:txBody>
          <a:bodyPr>
            <a:noAutofit/>
          </a:bodyPr>
          <a:lstStyle/>
          <a:p>
            <a:pPr algn="r"/>
            <a:r>
              <a:rPr lang="en-US" altLang="ko-KR" cap="none" spc="0" dirty="0" err="1" smtClean="0">
                <a:latin typeface="+mn-lt"/>
                <a:cs typeface="Times New Roman" pitchFamily="18" charset="0"/>
              </a:rPr>
              <a:t>Kisung</a:t>
            </a:r>
            <a:r>
              <a:rPr lang="en-US" altLang="ko-KR" cap="none" spc="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ko-KR" cap="none" spc="0" dirty="0" smtClean="0">
                <a:latin typeface="+mn-lt"/>
                <a:cs typeface="Times New Roman" pitchFamily="18" charset="0"/>
              </a:rPr>
              <a:t>Kim</a:t>
            </a:r>
          </a:p>
          <a:p>
            <a:pPr algn="r"/>
            <a:r>
              <a:rPr lang="en-US" altLang="ko-KR" dirty="0" smtClean="0">
                <a:latin typeface="+mn-lt"/>
                <a:cs typeface="Times New Roman" pitchFamily="18" charset="0"/>
              </a:rPr>
              <a:t>IDB Lab.</a:t>
            </a:r>
          </a:p>
          <a:p>
            <a:pPr algn="r"/>
            <a:r>
              <a:rPr lang="en-US" altLang="ko-KR" dirty="0" smtClean="0">
                <a:latin typeface="+mn-lt"/>
                <a:cs typeface="Times New Roman" pitchFamily="18" charset="0"/>
              </a:rPr>
              <a:t>2012-2-24</a:t>
            </a:r>
            <a:endParaRPr lang="en-US" altLang="ko-KR" cap="none" spc="0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820" y="587727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kskim@idb.snu.ac.kr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4035"/>
            <a:ext cx="4483452" cy="400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RPFLT.CV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Candidate vertex set</a:t>
            </a:r>
          </a:p>
          <a:p>
            <a:pPr lvl="1"/>
            <a:r>
              <a:rPr lang="en-US" altLang="ko-KR" dirty="0" smtClean="0"/>
              <a:t>Intersection of all associated Lists</a:t>
            </a:r>
          </a:p>
          <a:p>
            <a:r>
              <a:rPr lang="en-US" altLang="ko-KR" dirty="0" smtClean="0"/>
              <a:t>Triple filtering</a:t>
            </a:r>
          </a:p>
          <a:p>
            <a:pPr lvl="1"/>
            <a:r>
              <a:rPr lang="en-US" altLang="ko-KR" dirty="0" smtClean="0"/>
              <a:t>Filter out triples whose </a:t>
            </a:r>
            <a:r>
              <a:rPr lang="en-US" altLang="ko-KR" dirty="0" err="1" smtClean="0"/>
              <a:t>sortkey</a:t>
            </a:r>
            <a:r>
              <a:rPr lang="en-US" altLang="ko-KR" dirty="0" smtClean="0"/>
              <a:t> column value</a:t>
            </a:r>
            <a:br>
              <a:rPr lang="en-US" altLang="ko-KR" dirty="0" smtClean="0"/>
            </a:br>
            <a:r>
              <a:rPr lang="en-US" altLang="ko-KR" dirty="0" smtClean="0"/>
              <a:t>is not in </a:t>
            </a:r>
            <a:r>
              <a:rPr lang="en-US" altLang="ko-KR" dirty="0" smtClean="0"/>
              <a:t>RPFLT.CV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08426" y="58772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v</a:t>
            </a:r>
            <a:r>
              <a:rPr lang="en-US" altLang="ko-KR" baseline="-25000" dirty="0" smtClean="0">
                <a:latin typeface="Corbel" pitchFamily="34" charset="0"/>
              </a:rPr>
              <a:t>6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12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15</a:t>
            </a:r>
            <a:endParaRPr lang="ko-KR" altLang="en-US" baseline="-25000" dirty="0" smtClean="0"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606193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v</a:t>
            </a:r>
            <a:r>
              <a:rPr lang="en-US" altLang="ko-KR" baseline="-25000" dirty="0" smtClean="0">
                <a:latin typeface="Corbel" pitchFamily="34" charset="0"/>
              </a:rPr>
              <a:t>3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6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7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12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15</a:t>
            </a:r>
            <a:r>
              <a:rPr lang="en-US" altLang="ko-KR" dirty="0" smtClean="0">
                <a:latin typeface="Corbel" pitchFamily="34" charset="0"/>
              </a:rPr>
              <a:t>, v</a:t>
            </a:r>
            <a:r>
              <a:rPr lang="en-US" altLang="ko-KR" baseline="-25000" dirty="0" smtClean="0">
                <a:latin typeface="Corbel" pitchFamily="34" charset="0"/>
              </a:rPr>
              <a:t>18</a:t>
            </a:r>
            <a:endParaRPr lang="ko-KR" altLang="en-US" baseline="-25000" dirty="0" smtClean="0"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8104" y="4365104"/>
            <a:ext cx="360040" cy="1800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51520" y="4221088"/>
                <a:ext cx="4489562" cy="1091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5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𝑆𝑐𝑎𝑛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𝑅𝑃𝐹𝐿𝑇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𝐶𝑉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𝑆𝑐𝑎𝑛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𝑠𝑜𝑟𝑡𝑘𝑒𝑦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𝑆𝑐𝑎𝑛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𝑠𝑜𝑟𝑡𝑘𝑒𝑦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>
                  <a:ea typeface="Cambria Math"/>
                </a:endParaRPr>
              </a:p>
              <a:p>
                <a:pPr marL="182562" lvl="1" indent="0">
                  <a:buNone/>
                </a:pP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9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=4.5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1088"/>
                <a:ext cx="4489562" cy="1091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8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71546"/>
                <a:ext cx="8928992" cy="5429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𝑅𝑃𝐹𝐿𝑇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𝐶𝑉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𝑠𝑜𝑟𝑡𝑘𝑒𝑦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the triple pattern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&lt;?</a:t>
                </a:r>
                <a:r>
                  <a:rPr lang="en-US" altLang="ko-KR" dirty="0" err="1" smtClean="0"/>
                  <a:t>v</a:t>
                </a:r>
                <a:r>
                  <a:rPr lang="en-US" altLang="ko-KR" baseline="-25000" dirty="0" err="1" smtClean="0"/>
                  <a:t>n</a:t>
                </a:r>
                <a:r>
                  <a:rPr lang="en-US" altLang="ko-KR" dirty="0" smtClean="0"/>
                  <a:t>, p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, ?</a:t>
                </a:r>
                <a:r>
                  <a:rPr lang="en-US" altLang="ko-KR" dirty="0" err="1" smtClean="0"/>
                  <a:t>v</a:t>
                </a:r>
                <a:r>
                  <a:rPr lang="en-US" altLang="ko-KR" baseline="-25000" dirty="0" err="1" smtClean="0"/>
                  <a:t>m</a:t>
                </a:r>
                <a:r>
                  <a:rPr lang="en-US" altLang="ko-KR" dirty="0" smtClean="0"/>
                  <a:t>&gt;</a:t>
                </a:r>
              </a:p>
              <a:p>
                <a:pPr lvl="1"/>
                <a:r>
                  <a:rPr lang="en-US" altLang="ko-KR" dirty="0" smtClean="0"/>
                  <a:t>If the </a:t>
                </a:r>
                <a:r>
                  <a:rPr lang="en-US" altLang="ko-KR" dirty="0" err="1" smtClean="0"/>
                  <a:t>sortkey</a:t>
                </a:r>
                <a:r>
                  <a:rPr lang="en-US" altLang="ko-KR" dirty="0" smtClean="0"/>
                  <a:t> column is Object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𝑠𝑜𝑟𝑡𝑘𝑒𝑦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|=|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𝑉𝑙𝑖𝑠𝑡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)|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If the </a:t>
                </a:r>
                <a:r>
                  <a:rPr lang="en-US" altLang="ko-KR" dirty="0" err="1"/>
                  <a:t>sortkey</a:t>
                </a:r>
                <a:r>
                  <a:rPr lang="en-US" altLang="ko-KR" dirty="0"/>
                  <a:t> column is </a:t>
                </a:r>
                <a:r>
                  <a:rPr lang="en-US" altLang="ko-KR" dirty="0" smtClean="0"/>
                  <a:t>Subject </a:t>
                </a:r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𝑆𝑐𝑎𝑛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𝑠𝑜𝑟𝑡𝑘𝑒𝑦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|=|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𝑉𝑙𝑖𝑠𝑡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)|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endParaRPr lang="en-US" altLang="ko-KR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sym typeface="Wingdings" pitchFamily="2" charset="2"/>
                  </a:rPr>
                  <a:t> Estimation of set intersection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𝑅𝑃𝐹𝐿𝑇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𝐶𝑉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∩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𝑉𝑙𝑖𝑠𝑡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𝑃𝑃𝑆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: set of predicate paths in PPS and for the triple pattern</a:t>
                </a:r>
              </a:p>
              <a:p>
                <a:r>
                  <a:rPr lang="en-US" altLang="ko-KR" b="0" dirty="0" smtClean="0">
                    <a:latin typeface="Cambria Math"/>
                  </a:rPr>
                  <a:t>Upper bound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𝑅𝑃𝐹𝐿𝑇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𝐶𝑉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𝑉𝑙𝑖𝑠𝑡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en-US" altLang="ko-KR" i="1" dirty="0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𝑝𝑝𝑎𝑡h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𝑃𝑃𝑆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𝑉𝑙𝑖𝑠𝑡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𝑝𝑝𝑎𝑡h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71546"/>
                <a:ext cx="8928992" cy="5429288"/>
              </a:xfrm>
              <a:blipFill rotWithShape="1">
                <a:blip r:embed="rId2"/>
                <a:stretch>
                  <a:fillRect l="-1093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Previous upper bound is too loose</a:t>
                </a:r>
              </a:p>
              <a:p>
                <a:r>
                  <a:rPr lang="en-US" altLang="ko-KR" dirty="0" smtClean="0"/>
                  <a:t>We can obtain tighter upper bound using additional information</a:t>
                </a:r>
              </a:p>
              <a:p>
                <a:r>
                  <a:rPr lang="en-US" altLang="ko-KR" dirty="0"/>
                  <a:t>Additional statistics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, we compute and store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𝑉𝑙𝑖𝑠𝑡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𝑉𝑙𝑖𝑠𝑡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information doesn’t occupy much space: O(|P|</a:t>
                </a:r>
                <a:r>
                  <a:rPr lang="en-US" altLang="ko-KR" baseline="30000" dirty="0"/>
                  <a:t>2</a:t>
                </a:r>
                <a:r>
                  <a:rPr lang="en-US" altLang="ko-KR" dirty="0" smtClean="0"/>
                  <a:t>)</a:t>
                </a:r>
              </a:p>
              <a:p>
                <a:pPr marL="182563" lvl="1" indent="-182563">
                  <a:buFont typeface="Wingdings" pitchFamily="2" charset="2"/>
                  <a:buChar char="§"/>
                </a:pPr>
                <a:endParaRPr lang="en-US" altLang="ko-KR" b="0" i="1" dirty="0" smtClean="0">
                  <a:latin typeface="Cambria Math"/>
                </a:endParaRPr>
              </a:p>
              <a:p>
                <a:pPr marL="182563" lvl="1" indent="-182563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𝑉𝑙𝑖𝑠𝑡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𝑉𝑙𝑖𝑠𝑡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⁡(|</m:t>
                    </m:r>
                    <m:r>
                      <a:rPr lang="en-US" altLang="ko-KR" i="1">
                        <a:latin typeface="Cambria Math"/>
                      </a:rPr>
                      <m:t>𝑉𝑙𝑖𝑠𝑡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|, |</m:t>
                    </m:r>
                    <m:r>
                      <a:rPr lang="en-US" altLang="ko-KR" i="1">
                        <a:latin typeface="Cambria Math"/>
                      </a:rPr>
                      <m:t>𝑉𝑙𝑖𝑠𝑡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|)</m:t>
                    </m:r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56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3300730" y="46531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00730" y="5237448"/>
            <a:ext cx="216024" cy="21602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5" idx="4"/>
            <a:endCxn id="6" idx="0"/>
          </p:cNvCxnSpPr>
          <p:nvPr/>
        </p:nvCxnSpPr>
        <p:spPr>
          <a:xfrm>
            <a:off x="3408742" y="4869160"/>
            <a:ext cx="0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87740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61708" y="46531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61708" y="5237448"/>
            <a:ext cx="216024" cy="21602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>
            <a:stCxn id="11" idx="4"/>
            <a:endCxn id="12" idx="0"/>
          </p:cNvCxnSpPr>
          <p:nvPr/>
        </p:nvCxnSpPr>
        <p:spPr>
          <a:xfrm>
            <a:off x="4369720" y="4869160"/>
            <a:ext cx="0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2818" y="487740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72938" y="46531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60970" y="5237448"/>
            <a:ext cx="216024" cy="21602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7" name="직선 화살표 연결선 16"/>
          <p:cNvCxnSpPr>
            <a:stCxn id="15" idx="4"/>
            <a:endCxn id="16" idx="0"/>
          </p:cNvCxnSpPr>
          <p:nvPr/>
        </p:nvCxnSpPr>
        <p:spPr>
          <a:xfrm>
            <a:off x="5280950" y="4869160"/>
            <a:ext cx="288032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1652" y="487740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12998" y="46531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0" name="직선 화살표 연결선 19"/>
          <p:cNvCxnSpPr>
            <a:stCxn id="19" idx="4"/>
            <a:endCxn id="16" idx="0"/>
          </p:cNvCxnSpPr>
          <p:nvPr/>
        </p:nvCxnSpPr>
        <p:spPr>
          <a:xfrm flipH="1">
            <a:off x="5568982" y="4869160"/>
            <a:ext cx="252028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76994" y="487740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77662" y="5795972"/>
                <a:ext cx="1542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⁡(2,2)</m:t>
                      </m:r>
                    </m:oMath>
                  </m:oMathPara>
                </a14:m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62" y="5795972"/>
                <a:ext cx="154241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00730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00730" y="32212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5" idx="4"/>
            <a:endCxn id="6" idx="0"/>
          </p:cNvCxnSpPr>
          <p:nvPr/>
        </p:nvCxnSpPr>
        <p:spPr>
          <a:xfrm>
            <a:off x="3408742" y="2852936"/>
            <a:ext cx="0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286118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61708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61708" y="32212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10" idx="0"/>
          </p:cNvCxnSpPr>
          <p:nvPr/>
        </p:nvCxnSpPr>
        <p:spPr>
          <a:xfrm>
            <a:off x="4369720" y="2852936"/>
            <a:ext cx="0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2818" y="286118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72938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60970" y="32212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5" name="직선 화살표 연결선 14"/>
          <p:cNvCxnSpPr>
            <a:stCxn id="13" idx="4"/>
            <a:endCxn id="14" idx="0"/>
          </p:cNvCxnSpPr>
          <p:nvPr/>
        </p:nvCxnSpPr>
        <p:spPr>
          <a:xfrm>
            <a:off x="5280950" y="2852936"/>
            <a:ext cx="288032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1652" y="286118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712998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직선 화살표 연결선 17"/>
          <p:cNvCxnSpPr>
            <a:stCxn id="17" idx="4"/>
            <a:endCxn id="14" idx="0"/>
          </p:cNvCxnSpPr>
          <p:nvPr/>
        </p:nvCxnSpPr>
        <p:spPr>
          <a:xfrm flipH="1">
            <a:off x="5568982" y="2852936"/>
            <a:ext cx="252028" cy="3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6994" y="286118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00730" y="19888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52477" y="19888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67744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67744" y="321297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44208" y="26369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44208" y="321297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7" name="직선 화살표 연결선 26"/>
          <p:cNvCxnSpPr>
            <a:stCxn id="22" idx="4"/>
            <a:endCxn id="23" idx="0"/>
          </p:cNvCxnSpPr>
          <p:nvPr/>
        </p:nvCxnSpPr>
        <p:spPr>
          <a:xfrm>
            <a:off x="2375756" y="285293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4"/>
            <a:endCxn id="5" idx="0"/>
          </p:cNvCxnSpPr>
          <p:nvPr/>
        </p:nvCxnSpPr>
        <p:spPr>
          <a:xfrm>
            <a:off x="3408742" y="220486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4"/>
            <a:endCxn id="9" idx="0"/>
          </p:cNvCxnSpPr>
          <p:nvPr/>
        </p:nvCxnSpPr>
        <p:spPr>
          <a:xfrm>
            <a:off x="4360489" y="2204864"/>
            <a:ext cx="9231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4"/>
            <a:endCxn id="25" idx="0"/>
          </p:cNvCxnSpPr>
          <p:nvPr/>
        </p:nvCxnSpPr>
        <p:spPr>
          <a:xfrm>
            <a:off x="6552220" y="285293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1720" y="285293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1840" y="220486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5078" y="220486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06" y="278092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32260" y="3861048"/>
                <a:ext cx="4933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𝑉𝑙𝑖𝑠𝑡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i="1">
                            <a:latin typeface="Cambria Math"/>
                          </a:rPr>
                          <m:t>𝑉𝑙𝑖𝑠𝑡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i="1">
                            <a:latin typeface="Cambria Math"/>
                          </a:rPr>
                          <m:t>𝑉𝑙𝑖𝑠𝑡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=1</a:t>
                </a:r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0" y="3861048"/>
                <a:ext cx="49330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1522831" y="4427820"/>
                <a:ext cx="7153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𝑉𝑙𝑖𝑠𝑡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𝑉𝑙𝑖𝑠𝑡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𝑉𝑙𝑖𝑠𝑡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2,2,2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=2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31" y="4427820"/>
                <a:ext cx="71536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/>
          <p:cNvSpPr/>
          <p:nvPr/>
        </p:nvSpPr>
        <p:spPr>
          <a:xfrm>
            <a:off x="5436096" y="206084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43" name="직선 화살표 연결선 42"/>
          <p:cNvCxnSpPr>
            <a:stCxn id="42" idx="4"/>
            <a:endCxn id="17" idx="0"/>
          </p:cNvCxnSpPr>
          <p:nvPr/>
        </p:nvCxnSpPr>
        <p:spPr>
          <a:xfrm>
            <a:off x="5544108" y="2276872"/>
            <a:ext cx="27690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36096" y="228790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15278" y="206084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47" name="직선 화살표 연결선 46"/>
          <p:cNvCxnSpPr>
            <a:stCxn id="46" idx="4"/>
            <a:endCxn id="17" idx="0"/>
          </p:cNvCxnSpPr>
          <p:nvPr/>
        </p:nvCxnSpPr>
        <p:spPr>
          <a:xfrm flipH="1">
            <a:off x="5821010" y="2276872"/>
            <a:ext cx="20228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00288" y="228436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/>
              <p:cNvSpPr/>
              <p:nvPr/>
            </p:nvSpPr>
            <p:spPr>
              <a:xfrm>
                <a:off x="1115616" y="5075892"/>
                <a:ext cx="7724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𝑉𝑙𝑖𝑠𝑡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𝑉𝑙𝑖𝑠𝑡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,|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𝑉𝑙𝑖𝑠𝑡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(⟨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⟩)∩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𝑉𝑙𝑖𝑠𝑡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(⟨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⟩)|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1,3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075892"/>
                <a:ext cx="772455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𝑝𝑝𝑎𝑡h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𝑃𝑃𝑆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𝑉𝑙𝑖𝑠𝑡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𝑝𝑝𝑎𝑡h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)|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𝑃𝑆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)|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𝑅𝑃𝐹𝐿𝑇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𝐶𝑉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𝑉𝑙𝑖𝑠𝑡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Heuristic method</a:t>
                </a:r>
              </a:p>
              <a:p>
                <a:pPr lvl="1"/>
                <a:r>
                  <a:rPr lang="en-US" altLang="ko-KR" dirty="0" smtClean="0"/>
                  <a:t>We choose predicate paths, such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𝑉𝑙𝑖𝑠𝑡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𝑝𝑝𝑎𝑡h</m:t>
                    </m:r>
                    <m:r>
                      <a:rPr lang="en-US" altLang="ko-KR" b="0" i="1" smtClean="0">
                        <a:latin typeface="Cambria Math"/>
                      </a:rPr>
                      <m:t>)|≤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ko-KR" dirty="0" smtClean="0"/>
                  <a:t> or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</a:rPr>
                      <m:t>𝑉𝑆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)|≤</m:t>
                    </m:r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ko-KR" altLang="en-US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1)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V is the number of distinct values of the </a:t>
                </a:r>
                <a:r>
                  <a:rPr lang="en-US" altLang="ko-KR" dirty="0" err="1" smtClean="0"/>
                  <a:t>sortkey</a:t>
                </a:r>
                <a:r>
                  <a:rPr lang="en-US" altLang="ko-KR" dirty="0" smtClean="0"/>
                  <a:t> column</a:t>
                </a:r>
              </a:p>
              <a:p>
                <a:r>
                  <a:rPr lang="en-US" altLang="ko-KR" dirty="0" smtClean="0"/>
                  <a:t>Theorem: this heuristic method guarantees that if a filter is applied, the upper bound of output triples is </a:t>
                </a:r>
                <a:r>
                  <a:rPr lang="ko-KR" altLang="en-US" dirty="0"/>
                  <a:t>𝛼𝑉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56" t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1052737"/>
            <a:ext cx="7772400" cy="2088231"/>
          </a:xfrm>
        </p:spPr>
        <p:txBody>
          <a:bodyPr/>
          <a:lstStyle/>
          <a:p>
            <a:pPr algn="ctr"/>
            <a:r>
              <a:rPr lang="en-US" altLang="ko-KR" sz="3600" cap="none" dirty="0" smtClean="0"/>
              <a:t>Thank You</a:t>
            </a:r>
            <a:br>
              <a:rPr lang="en-US" altLang="ko-KR" sz="3600" cap="none" dirty="0" smtClean="0"/>
            </a:br>
            <a:r>
              <a:rPr lang="en-US" altLang="ko-KR" sz="3600" cap="none" dirty="0" smtClean="0"/>
              <a:t>Any Question?</a:t>
            </a:r>
            <a:endParaRPr lang="ko-KR" alt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3007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52736"/>
                <a:ext cx="8928992" cy="40324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Necessary condition for </a:t>
                </a:r>
                <a:r>
                  <a:rPr lang="en-US" altLang="ko-KR" dirty="0" smtClean="0"/>
                  <a:t>query </a:t>
                </a:r>
                <a:r>
                  <a:rPr lang="en-US" altLang="ko-KR" dirty="0"/>
                  <a:t>results</a:t>
                </a:r>
              </a:p>
              <a:p>
                <a:pPr lvl="1"/>
                <a:r>
                  <a:rPr lang="en-US" altLang="ko-KR" dirty="0"/>
                  <a:t>If a query </a:t>
                </a:r>
                <a:r>
                  <a:rPr lang="en-US" altLang="ko-KR" dirty="0" smtClean="0"/>
                  <a:t>vertex </a:t>
                </a:r>
                <a:r>
                  <a:rPr lang="en-US" altLang="ko-KR" dirty="0"/>
                  <a:t>has a set of incoming predicate paths, </a:t>
                </a:r>
                <a:br>
                  <a:rPr lang="en-US" altLang="ko-KR" dirty="0"/>
                </a:br>
                <a:r>
                  <a:rPr lang="en-US" altLang="ko-KR" dirty="0"/>
                  <a:t>all </a:t>
                </a:r>
                <a:r>
                  <a:rPr lang="en-US" altLang="ko-KR" dirty="0" smtClean="0"/>
                  <a:t>result vertexes </a:t>
                </a:r>
                <a:r>
                  <a:rPr lang="en-US" altLang="ko-KR" dirty="0"/>
                  <a:t>must </a:t>
                </a:r>
                <a:r>
                  <a:rPr lang="en-US" altLang="ko-KR" dirty="0" smtClean="0"/>
                  <a:t>have </a:t>
                </a:r>
                <a:r>
                  <a:rPr lang="en-US" altLang="ko-KR" b="1" dirty="0"/>
                  <a:t>the same set of incoming </a:t>
                </a:r>
                <a:r>
                  <a:rPr lang="en-US" altLang="ko-KR" b="1" dirty="0" smtClean="0"/>
                  <a:t>predicate paths</a:t>
                </a:r>
                <a:endParaRPr lang="en-US" altLang="ko-KR" b="1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Candidate vertex set using incoming predicate path: </a:t>
                </a:r>
                <a:r>
                  <a:rPr lang="en-US" altLang="ko-KR" dirty="0" err="1" smtClean="0"/>
                  <a:t>C</a:t>
                </a:r>
                <a:r>
                  <a:rPr lang="en-US" altLang="ko-KR" sz="1800" baseline="-25000" dirty="0" err="1" smtClean="0"/>
                  <a:t>InPPath</a:t>
                </a:r>
                <a:r>
                  <a:rPr lang="en-US" altLang="ko-KR" dirty="0" smtClean="0"/>
                  <a:t>(v)</a:t>
                </a:r>
              </a:p>
              <a:p>
                <a:pPr lvl="1"/>
                <a:r>
                  <a:rPr lang="en-US" altLang="ko-KR" dirty="0" smtClean="0"/>
                  <a:t>Set of vertexes which have all incoming predicate paths of 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𝐴𝑛𝑠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</a:rPr>
                      <m:t>)⊂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𝐼𝑛𝑃𝑃𝑎𝑡h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𝐴𝑛𝑠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𝑄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: answer vertex set for v in Q</a:t>
                </a:r>
              </a:p>
              <a:p>
                <a:pPr lvl="2"/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52736"/>
                <a:ext cx="8928992" cy="4032448"/>
              </a:xfrm>
              <a:blipFill rotWithShape="1">
                <a:blip r:embed="rId3"/>
                <a:stretch>
                  <a:fillRect l="-956" t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1872208" cy="182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6417" y="544522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&lt;p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p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&lt;p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p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 bwMode="auto">
          <a:xfrm>
            <a:off x="1907704" y="5733432"/>
            <a:ext cx="576064" cy="432048"/>
          </a:xfrm>
          <a:prstGeom prst="ellipse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  <a:ln w="28575" cap="flat" cmpd="sng" algn="ctr">
            <a:solidFill>
              <a:schemeClr val="accent1">
                <a:alpha val="57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6444" y="178447"/>
            <a:ext cx="7581900" cy="586257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R3F Overview</a:t>
            </a:r>
            <a:endParaRPr lang="ko-KR" alt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163861" y="4644425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Incoming Predicate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Paths of ?v</a:t>
            </a:r>
            <a:r>
              <a:rPr lang="en-US" altLang="ko-KR" sz="1600" baseline="-25000" dirty="0" smtClean="0">
                <a:latin typeface="Corbel" pitchFamily="34" charset="0"/>
              </a:rPr>
              <a:t>3</a:t>
            </a:r>
            <a:endParaRPr lang="ko-KR" altLang="en-US" sz="1600" baseline="-25000" dirty="0" smtClean="0">
              <a:latin typeface="Corbel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012160" y="4589839"/>
            <a:ext cx="451260" cy="2793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rbel" pitchFamily="34" charset="0"/>
              </a:rPr>
              <a:t>r</a:t>
            </a:r>
            <a:r>
              <a:rPr lang="en-US" altLang="ko-KR" sz="1600" baseline="-250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endParaRPr lang="ko-KR" altLang="en-US" sz="1600" baseline="-250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12160" y="5174614"/>
            <a:ext cx="451260" cy="2793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r>
              <a:rPr lang="en-US" altLang="ko-KR" sz="1600" baseline="-25000" dirty="0" smtClean="0">
                <a:solidFill>
                  <a:prstClr val="black"/>
                </a:solidFill>
                <a:latin typeface="Corbel" pitchFamily="34" charset="0"/>
              </a:rPr>
              <a:t>3</a:t>
            </a:r>
            <a:endParaRPr lang="ko-KR" alt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16216" y="5813975"/>
            <a:ext cx="451260" cy="2793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r>
              <a:rPr lang="en-US" altLang="ko-KR" sz="1600" baseline="-25000" dirty="0" smtClean="0">
                <a:solidFill>
                  <a:prstClr val="black"/>
                </a:solidFill>
                <a:latin typeface="Corbel" pitchFamily="34" charset="0"/>
              </a:rPr>
              <a:t>5</a:t>
            </a:r>
            <a:endParaRPr lang="ko-KR" alt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48264" y="5165903"/>
            <a:ext cx="451260" cy="2793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r>
              <a:rPr lang="en-US" altLang="ko-KR" sz="1600" baseline="-25000" dirty="0" smtClean="0">
                <a:solidFill>
                  <a:prstClr val="black"/>
                </a:solidFill>
                <a:latin typeface="Corbel" pitchFamily="34" charset="0"/>
              </a:rPr>
              <a:t>4</a:t>
            </a:r>
            <a:endParaRPr lang="ko-KR" alt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48264" y="4589839"/>
            <a:ext cx="451260" cy="2793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orbel" pitchFamily="34" charset="0"/>
              </a:rPr>
              <a:t>r</a:t>
            </a:r>
            <a:r>
              <a:rPr lang="en-US" altLang="ko-KR" sz="1600" baseline="-25000" dirty="0" smtClean="0">
                <a:solidFill>
                  <a:prstClr val="black"/>
                </a:solidFill>
                <a:latin typeface="Corbel" pitchFamily="34" charset="0"/>
              </a:rPr>
              <a:t>2</a:t>
            </a:r>
            <a:endParaRPr lang="ko-KR" alt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4" name="직선 화살표 연결선 13"/>
          <p:cNvCxnSpPr>
            <a:stCxn id="5" idx="4"/>
            <a:endCxn id="10" idx="0"/>
          </p:cNvCxnSpPr>
          <p:nvPr/>
        </p:nvCxnSpPr>
        <p:spPr>
          <a:xfrm>
            <a:off x="6237790" y="4869160"/>
            <a:ext cx="0" cy="305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4"/>
            <a:endCxn id="12" idx="0"/>
          </p:cNvCxnSpPr>
          <p:nvPr/>
        </p:nvCxnSpPr>
        <p:spPr>
          <a:xfrm>
            <a:off x="7173894" y="4869160"/>
            <a:ext cx="0" cy="2967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5"/>
            <a:endCxn id="11" idx="0"/>
          </p:cNvCxnSpPr>
          <p:nvPr/>
        </p:nvCxnSpPr>
        <p:spPr>
          <a:xfrm>
            <a:off x="6397335" y="5413029"/>
            <a:ext cx="344511" cy="400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11" idx="0"/>
          </p:cNvCxnSpPr>
          <p:nvPr/>
        </p:nvCxnSpPr>
        <p:spPr>
          <a:xfrm flipH="1">
            <a:off x="6741846" y="5404318"/>
            <a:ext cx="272503" cy="409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6042" y="4805863"/>
            <a:ext cx="52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p</a:t>
            </a:r>
            <a:r>
              <a:rPr lang="en-US" altLang="ko-KR" sz="1400" baseline="-25000" dirty="0" smtClean="0">
                <a:latin typeface="Corbel" pitchFamily="34" charset="0"/>
              </a:rPr>
              <a:t>1</a:t>
            </a:r>
            <a:endParaRPr lang="ko-KR" altLang="en-US" sz="1400" baseline="-25000" dirty="0" smtClean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4074" y="5453935"/>
            <a:ext cx="53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p</a:t>
            </a:r>
            <a:r>
              <a:rPr lang="en-US" altLang="ko-KR" sz="1400" baseline="-25000" dirty="0" smtClean="0">
                <a:latin typeface="Corbel" pitchFamily="34" charset="0"/>
              </a:rPr>
              <a:t>2</a:t>
            </a:r>
            <a:endParaRPr lang="ko-KR" altLang="en-US" sz="1400" baseline="-25000" dirty="0" smtClean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9984" y="4805863"/>
            <a:ext cx="52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p</a:t>
            </a:r>
            <a:r>
              <a:rPr lang="en-US" altLang="ko-KR" sz="1400" baseline="-25000" dirty="0" smtClean="0">
                <a:latin typeface="Corbel" pitchFamily="34" charset="0"/>
              </a:rPr>
              <a:t>3</a:t>
            </a:r>
            <a:endParaRPr lang="ko-KR" altLang="en-US" sz="1400" baseline="-25000" dirty="0" smtClean="0">
              <a:latin typeface="Corbe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19394" y="5453935"/>
            <a:ext cx="53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p</a:t>
            </a:r>
            <a:r>
              <a:rPr lang="en-US" altLang="ko-KR" sz="1400" baseline="-25000" dirty="0" smtClean="0">
                <a:latin typeface="Corbel" pitchFamily="34" charset="0"/>
              </a:rPr>
              <a:t>2</a:t>
            </a:r>
            <a:endParaRPr lang="ko-KR" altLang="en-US" sz="1400" baseline="-25000" dirty="0" smtClean="0"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637203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Query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6190" y="6309320"/>
            <a:ext cx="77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Result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6448583" y="5742662"/>
            <a:ext cx="576064" cy="432048"/>
          </a:xfrm>
          <a:prstGeom prst="ellipse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  <a:ln w="28575" cap="flat" cmpd="sng" algn="ctr">
            <a:solidFill>
              <a:schemeClr val="accent1">
                <a:alpha val="57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구부러진 연결선 14"/>
          <p:cNvCxnSpPr>
            <a:stCxn id="8" idx="5"/>
            <a:endCxn id="27" idx="3"/>
          </p:cNvCxnSpPr>
          <p:nvPr/>
        </p:nvCxnSpPr>
        <p:spPr>
          <a:xfrm rot="16200000" flipH="1">
            <a:off x="4461560" y="4040052"/>
            <a:ext cx="9230" cy="4133541"/>
          </a:xfrm>
          <a:prstGeom prst="curvedConnector3">
            <a:avLst>
              <a:gd name="adj1" fmla="val 481017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4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RP-index provides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InPPath</a:t>
            </a:r>
            <a:r>
              <a:rPr lang="en-US" altLang="ko-KR" dirty="0" smtClean="0"/>
              <a:t>(v)</a:t>
            </a:r>
          </a:p>
          <a:p>
            <a:r>
              <a:rPr lang="en-US" altLang="ko-KR" dirty="0" smtClean="0"/>
              <a:t>Filtering operators filter input triples using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InPPath</a:t>
            </a:r>
            <a:r>
              <a:rPr lang="en-US" altLang="ko-KR" dirty="0"/>
              <a:t>(v)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2" y="1916832"/>
            <a:ext cx="1872208" cy="182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1350124" y="3284984"/>
            <a:ext cx="576064" cy="432048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99695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&lt;p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04168"/>
            <a:ext cx="3797400" cy="224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58908"/>
            <a:ext cx="3398317" cy="272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 bwMode="auto">
          <a:xfrm>
            <a:off x="4427984" y="4993241"/>
            <a:ext cx="576064" cy="41655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 bwMode="auto">
          <a:xfrm>
            <a:off x="5148064" y="4017961"/>
            <a:ext cx="288032" cy="80158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5148064" y="4017961"/>
            <a:ext cx="1368152" cy="85119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5385792" y="371703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baseline="-25000" dirty="0" err="1"/>
              <a:t>InPPath</a:t>
            </a:r>
            <a:r>
              <a:rPr lang="en-US" altLang="ko-KR" dirty="0" smtClean="0"/>
              <a:t>(?v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456559" y="2776282"/>
            <a:ext cx="1133644" cy="1152128"/>
            <a:chOff x="3779912" y="1916832"/>
            <a:chExt cx="1133644" cy="1152128"/>
          </a:xfrm>
        </p:grpSpPr>
        <p:sp>
          <p:nvSpPr>
            <p:cNvPr id="5" name="TextBox 4"/>
            <p:cNvSpPr txBox="1"/>
            <p:nvPr/>
          </p:nvSpPr>
          <p:spPr>
            <a:xfrm>
              <a:off x="3779912" y="191683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RP-index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4139952" y="2286164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3995936" y="2502188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355976" y="2492896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3923928" y="2708920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4211960" y="2708920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4499992" y="2708920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3779912" y="2934236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4067944" y="2924944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4499992" y="2924944"/>
              <a:ext cx="144016" cy="1347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직선 연결선 25"/>
            <p:cNvCxnSpPr>
              <a:stCxn id="16" idx="4"/>
              <a:endCxn id="18" idx="0"/>
            </p:cNvCxnSpPr>
            <p:nvPr/>
          </p:nvCxnSpPr>
          <p:spPr bwMode="auto">
            <a:xfrm flipH="1">
              <a:off x="4067944" y="2420888"/>
              <a:ext cx="144016" cy="813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>
              <a:stCxn id="16" idx="4"/>
              <a:endCxn id="19" idx="0"/>
            </p:cNvCxnSpPr>
            <p:nvPr/>
          </p:nvCxnSpPr>
          <p:spPr bwMode="auto">
            <a:xfrm>
              <a:off x="4211960" y="2420888"/>
              <a:ext cx="216024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9" name="직선 연결선 2048"/>
            <p:cNvCxnSpPr>
              <a:stCxn id="18" idx="4"/>
              <a:endCxn id="20" idx="0"/>
            </p:cNvCxnSpPr>
            <p:nvPr/>
          </p:nvCxnSpPr>
          <p:spPr bwMode="auto">
            <a:xfrm flipH="1">
              <a:off x="3995936" y="2636912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직선 연결선 2051"/>
            <p:cNvCxnSpPr>
              <a:stCxn id="18" idx="4"/>
              <a:endCxn id="21" idx="0"/>
            </p:cNvCxnSpPr>
            <p:nvPr/>
          </p:nvCxnSpPr>
          <p:spPr bwMode="auto">
            <a:xfrm>
              <a:off x="4067944" y="2636912"/>
              <a:ext cx="216024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4" name="직선 연결선 2053"/>
            <p:cNvCxnSpPr>
              <a:stCxn id="20" idx="4"/>
              <a:endCxn id="23" idx="0"/>
            </p:cNvCxnSpPr>
            <p:nvPr/>
          </p:nvCxnSpPr>
          <p:spPr bwMode="auto">
            <a:xfrm flipH="1">
              <a:off x="3851920" y="2843644"/>
              <a:ext cx="144016" cy="905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6" name="직선 연결선 2055"/>
            <p:cNvCxnSpPr>
              <a:stCxn id="20" idx="4"/>
              <a:endCxn id="24" idx="0"/>
            </p:cNvCxnSpPr>
            <p:nvPr/>
          </p:nvCxnSpPr>
          <p:spPr bwMode="auto">
            <a:xfrm>
              <a:off x="3995936" y="2843644"/>
              <a:ext cx="144016" cy="813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8" name="직선 연결선 2057"/>
            <p:cNvCxnSpPr>
              <a:stCxn id="19" idx="4"/>
              <a:endCxn id="22" idx="0"/>
            </p:cNvCxnSpPr>
            <p:nvPr/>
          </p:nvCxnSpPr>
          <p:spPr bwMode="auto">
            <a:xfrm>
              <a:off x="4427984" y="2627620"/>
              <a:ext cx="144016" cy="813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0" name="직선 연결선 2059"/>
            <p:cNvCxnSpPr>
              <a:stCxn id="22" idx="4"/>
              <a:endCxn id="25" idx="0"/>
            </p:cNvCxnSpPr>
            <p:nvPr/>
          </p:nvCxnSpPr>
          <p:spPr bwMode="auto">
            <a:xfrm>
              <a:off x="4572000" y="2843644"/>
              <a:ext cx="0" cy="813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타원 34"/>
          <p:cNvSpPr/>
          <p:nvPr/>
        </p:nvSpPr>
        <p:spPr bwMode="auto">
          <a:xfrm>
            <a:off x="6116736" y="5877272"/>
            <a:ext cx="288032" cy="274598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7006555" y="5877272"/>
            <a:ext cx="288032" cy="274598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86444" y="178447"/>
            <a:ext cx="7581900" cy="58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altLang="ko-KR" sz="4000" smtClean="0"/>
              <a:t>R3F Overview</a:t>
            </a:r>
            <a:endParaRPr lang="ko-KR" altLang="en-US" sz="6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</a:t>
            </a:r>
            <a:r>
              <a:rPr lang="en-US" altLang="ko-KR" dirty="0"/>
              <a:t>cannot use the triple </a:t>
            </a:r>
            <a:r>
              <a:rPr lang="en-US" altLang="ko-KR" dirty="0" smtClean="0"/>
              <a:t>filtering </a:t>
            </a:r>
            <a:r>
              <a:rPr lang="en-US" altLang="ko-KR" dirty="0"/>
              <a:t>for a </a:t>
            </a:r>
            <a:r>
              <a:rPr lang="en-US" altLang="ko-KR" dirty="0" smtClean="0"/>
              <a:t>query vertex with no </a:t>
            </a:r>
            <a:r>
              <a:rPr lang="en-US" altLang="ko-KR" dirty="0"/>
              <a:t>incoming predicate </a:t>
            </a:r>
            <a:r>
              <a:rPr lang="en-US" altLang="ko-KR" dirty="0" smtClean="0"/>
              <a:t>path</a:t>
            </a:r>
          </a:p>
          <a:p>
            <a:r>
              <a:rPr lang="en-US" altLang="ko-KR" dirty="0" smtClean="0"/>
              <a:t>Supplement RDF database and SPARQL queries with </a:t>
            </a:r>
            <a:r>
              <a:rPr lang="en-US" altLang="ko-KR" dirty="0"/>
              <a:t>the reverse predicates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852936"/>
            <a:ext cx="81819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283968" y="3789040"/>
            <a:ext cx="576064" cy="504056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5775" y="565195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InPPath</a:t>
            </a:r>
            <a:r>
              <a:rPr lang="en-US" altLang="ko-KR" dirty="0" smtClean="0"/>
              <a:t>(?v3) = { 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445224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InPPath</a:t>
            </a:r>
            <a:r>
              <a:rPr lang="en-US" altLang="ko-KR" dirty="0" smtClean="0"/>
              <a:t>(?v3) = {&lt;p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&gt;, &lt;p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&lt;p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&gt;, &lt;p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 &lt;p</a:t>
            </a:r>
            <a:r>
              <a:rPr lang="en-US" altLang="ko-KR" baseline="-25000" dirty="0" smtClean="0"/>
              <a:t>3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&lt;p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3</a:t>
            </a:r>
            <a:r>
              <a:rPr lang="en-US" altLang="ko-KR" baseline="30000" dirty="0" smtClean="0"/>
              <a:t>R</a:t>
            </a:r>
            <a:r>
              <a:rPr lang="en-US" altLang="ko-KR" dirty="0" smtClean="0"/>
              <a:t>&gt; }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 bwMode="auto">
          <a:xfrm>
            <a:off x="1926754" y="3799954"/>
            <a:ext cx="504055" cy="49314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564982" y="3724833"/>
            <a:ext cx="504055" cy="49314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6444" y="178447"/>
            <a:ext cx="7581900" cy="586257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R3F Overview</a:t>
            </a:r>
            <a:endParaRPr lang="ko-KR" altLang="en-US" sz="6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3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Conduct </a:t>
            </a:r>
            <a:r>
              <a:rPr lang="en-US" altLang="ko-KR" dirty="0"/>
              <a:t>triple </a:t>
            </a:r>
            <a:r>
              <a:rPr lang="en-US" altLang="ko-KR" dirty="0" smtClean="0"/>
              <a:t>filtering </a:t>
            </a:r>
            <a:r>
              <a:rPr lang="en-US" altLang="ko-KR" dirty="0"/>
              <a:t>for one scan </a:t>
            </a:r>
            <a:r>
              <a:rPr lang="en-US" altLang="ko-KR" dirty="0" smtClean="0"/>
              <a:t>operator</a:t>
            </a:r>
          </a:p>
          <a:p>
            <a:r>
              <a:rPr lang="en-US" altLang="ko-KR" dirty="0" smtClean="0"/>
              <a:t>PPS (</a:t>
            </a:r>
            <a:r>
              <a:rPr lang="en-US" altLang="ko-KR" dirty="0"/>
              <a:t>Predicate Path Set)</a:t>
            </a:r>
          </a:p>
          <a:p>
            <a:pPr lvl="1"/>
            <a:r>
              <a:rPr lang="en-US" altLang="ko-KR" dirty="0"/>
              <a:t>Contain predicate paths assigned by query compiler</a:t>
            </a:r>
          </a:p>
          <a:p>
            <a:pPr lvl="1"/>
            <a:r>
              <a:rPr lang="en-US" altLang="ko-KR" dirty="0"/>
              <a:t>RPFLT uses </a:t>
            </a:r>
            <a:r>
              <a:rPr lang="en-US" altLang="ko-KR" dirty="0" smtClean="0"/>
              <a:t>assigned </a:t>
            </a:r>
            <a:r>
              <a:rPr lang="en-US" altLang="ko-KR" dirty="0" err="1" smtClean="0"/>
              <a:t>Vlists</a:t>
            </a:r>
            <a:r>
              <a:rPr lang="en-US" altLang="ko-KR" dirty="0" smtClean="0"/>
              <a:t> as its filter data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7" y="4077072"/>
            <a:ext cx="3797400" cy="224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71" y="3717032"/>
            <a:ext cx="3398317" cy="272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58059" y="4941168"/>
            <a:ext cx="576064" cy="41655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1412553" cy="152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6444" y="178447"/>
            <a:ext cx="7581900" cy="586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RPFLT </a:t>
            </a:r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4035"/>
            <a:ext cx="4483452" cy="400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RPFLT.CV</a:t>
            </a:r>
          </a:p>
          <a:p>
            <a:pPr lvl="1"/>
            <a:r>
              <a:rPr lang="en-US" altLang="ko-KR" dirty="0" smtClean="0"/>
              <a:t>Candidate vertex set</a:t>
            </a:r>
          </a:p>
          <a:p>
            <a:pPr lvl="1"/>
            <a:r>
              <a:rPr lang="en-US" altLang="ko-KR" dirty="0" smtClean="0"/>
              <a:t>Intersection of all associated Lists</a:t>
            </a:r>
          </a:p>
          <a:p>
            <a:r>
              <a:rPr lang="en-US" altLang="ko-KR" dirty="0" smtClean="0"/>
              <a:t>Triple </a:t>
            </a:r>
            <a:r>
              <a:rPr lang="en-US" altLang="ko-KR" dirty="0" smtClean="0"/>
              <a:t>filtering</a:t>
            </a:r>
          </a:p>
          <a:p>
            <a:pPr lvl="1"/>
            <a:r>
              <a:rPr lang="en-US" altLang="ko-KR" dirty="0" smtClean="0"/>
              <a:t>Filter out triples whose </a:t>
            </a:r>
            <a:r>
              <a:rPr lang="en-US" altLang="ko-KR" dirty="0" err="1" smtClean="0"/>
              <a:t>sortkey</a:t>
            </a:r>
            <a:r>
              <a:rPr lang="en-US" altLang="ko-KR" dirty="0" smtClean="0"/>
              <a:t> column value</a:t>
            </a:r>
            <a:br>
              <a:rPr lang="en-US" altLang="ko-KR" dirty="0" smtClean="0"/>
            </a:br>
            <a:r>
              <a:rPr lang="en-US" altLang="ko-KR" dirty="0" smtClean="0"/>
              <a:t>is not in RPFLT.CV</a:t>
            </a:r>
          </a:p>
          <a:p>
            <a:r>
              <a:rPr lang="en-US" altLang="ko-KR" dirty="0" smtClean="0"/>
              <a:t>Use merging process</a:t>
            </a:r>
          </a:p>
          <a:p>
            <a:pPr lvl="1"/>
            <a:r>
              <a:rPr lang="en-US" altLang="ko-KR" dirty="0" smtClean="0"/>
              <a:t>Input triples and </a:t>
            </a:r>
            <a:r>
              <a:rPr lang="en-US" altLang="ko-KR" dirty="0" err="1" smtClean="0"/>
              <a:t>Vlists</a:t>
            </a:r>
            <a:r>
              <a:rPr lang="en-US" altLang="ko-KR" dirty="0" smtClean="0"/>
              <a:t> are all sorted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6444" y="178447"/>
            <a:ext cx="7581900" cy="586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RPFLT </a:t>
            </a:r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Redundant </a:t>
            </a:r>
            <a:r>
              <a:rPr lang="en-US" altLang="ko-KR" dirty="0"/>
              <a:t>reading of </a:t>
            </a:r>
            <a:r>
              <a:rPr lang="en-US" altLang="ko-KR" dirty="0" smtClean="0"/>
              <a:t>filter data in RPFLT</a:t>
            </a:r>
          </a:p>
          <a:p>
            <a:r>
              <a:rPr lang="en-US" altLang="ko-KR" dirty="0" smtClean="0"/>
              <a:t>Conduct the triple filtering for all child operators and </a:t>
            </a:r>
            <a:br>
              <a:rPr lang="en-US" altLang="ko-KR" dirty="0" smtClean="0"/>
            </a:br>
            <a:r>
              <a:rPr lang="en-US" altLang="ko-KR" dirty="0" smtClean="0"/>
              <a:t>join operation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3" y="2939965"/>
            <a:ext cx="3398317" cy="272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41530"/>
            <a:ext cx="3298304" cy="23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 bwMode="auto">
          <a:xfrm>
            <a:off x="4499992" y="4111093"/>
            <a:ext cx="576064" cy="416550"/>
          </a:xfrm>
          <a:prstGeom prst="right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6444" y="178447"/>
            <a:ext cx="7581900" cy="586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RPFLT&amp;MJ </a:t>
            </a:r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2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4572000" y="4437112"/>
            <a:ext cx="4464496" cy="1272545"/>
          </a:xfrm>
        </p:spPr>
        <p:txBody>
          <a:bodyPr/>
          <a:lstStyle/>
          <a:p>
            <a:r>
              <a:rPr lang="en-US" altLang="ko-KR" dirty="0" smtClean="0"/>
              <a:t>Useless application of filters</a:t>
            </a:r>
          </a:p>
          <a:p>
            <a:r>
              <a:rPr lang="en-US" altLang="ko-KR" dirty="0" smtClean="0"/>
              <a:t>Non-optimal join ordering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Estimation of Filtering Effects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104456" cy="4647426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HashJoin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4.29045 43689974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&lt;RPFLT_M 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altLang="ko-KR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28498659</a:t>
            </a:r>
            <a:r>
              <a:rPr lang="en-US" altLang="ko-KR" sz="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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(28498707)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VLIST[2]&lt;100000000,15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5987174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VLIST[2]&lt;16,15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5783852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199993 199993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PredicateSubjectObject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"http://idb.snu.ac.kr#headOf" (12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1.70086e+06 1700475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PredicateObjectSubject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"http://www.w3.org/1999/02/22-rdf-syntax-ns#type" (0)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"http://idb.snu.ac.kr#FullProfessor" (28)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4.10246e+07 40527001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PredicateObjectSubject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"http://idb.snu.ac.kr#advisor" (15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1.43574e+08 138035505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PredicateObjectSubject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"http://idb.snu.ac.kr#publicationAuthor" (16)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&gt;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RPFLT_M 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altLang="ko-KR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2530814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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(62978102)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VLIST[2]&lt;100000000,100000015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41024602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VLIST[2]&lt;100000012,100000015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1628717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VLIST[2]&lt;16,100000015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41024602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2.5192e+07 25161050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PredicateObjectSubject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"http://www.w3.org/1999/02/22-rdf-syntax-ns#type" (0)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"http://idb.snu.ac.kr#GraduateStudent" (2014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IndexScan</a:t>
            </a:r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1.43574e+08 140324211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PredicateObjectSubject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"http://idb.snu.ac.kr#publicationAuthor" (16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&gt;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88224" y="1988840"/>
            <a:ext cx="936104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HashJoin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08104" y="2780928"/>
            <a:ext cx="936104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RPFLT_M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5993" y="6156012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LUBM  Q3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40152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0232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24328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44408" y="3573016"/>
            <a:ext cx="648072" cy="4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Index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68344" y="2780928"/>
            <a:ext cx="936104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RPFLT_M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2" name="직선 화살표 연결선 21"/>
          <p:cNvCxnSpPr>
            <a:stCxn id="9" idx="0"/>
            <a:endCxn id="7" idx="2"/>
          </p:cNvCxnSpPr>
          <p:nvPr/>
        </p:nvCxnSpPr>
        <p:spPr>
          <a:xfrm flipV="1">
            <a:off x="4824028" y="3068960"/>
            <a:ext cx="115212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  <a:endCxn id="7" idx="2"/>
          </p:cNvCxnSpPr>
          <p:nvPr/>
        </p:nvCxnSpPr>
        <p:spPr>
          <a:xfrm flipV="1">
            <a:off x="5544108" y="3068960"/>
            <a:ext cx="4320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7" idx="2"/>
          </p:cNvCxnSpPr>
          <p:nvPr/>
        </p:nvCxnSpPr>
        <p:spPr>
          <a:xfrm flipH="1" flipV="1">
            <a:off x="5976156" y="3068960"/>
            <a:ext cx="28803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0"/>
            <a:endCxn id="7" idx="2"/>
          </p:cNvCxnSpPr>
          <p:nvPr/>
        </p:nvCxnSpPr>
        <p:spPr>
          <a:xfrm flipH="1" flipV="1">
            <a:off x="5976156" y="3068960"/>
            <a:ext cx="100811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0"/>
            <a:endCxn id="6" idx="2"/>
          </p:cNvCxnSpPr>
          <p:nvPr/>
        </p:nvCxnSpPr>
        <p:spPr>
          <a:xfrm flipV="1">
            <a:off x="5976156" y="2276872"/>
            <a:ext cx="108012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0"/>
            <a:endCxn id="6" idx="2"/>
          </p:cNvCxnSpPr>
          <p:nvPr/>
        </p:nvCxnSpPr>
        <p:spPr>
          <a:xfrm flipH="1" flipV="1">
            <a:off x="7056276" y="2276872"/>
            <a:ext cx="108012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0"/>
            <a:endCxn id="20" idx="2"/>
          </p:cNvCxnSpPr>
          <p:nvPr/>
        </p:nvCxnSpPr>
        <p:spPr>
          <a:xfrm flipV="1">
            <a:off x="7848364" y="3068960"/>
            <a:ext cx="28803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9" idx="0"/>
            <a:endCxn id="20" idx="2"/>
          </p:cNvCxnSpPr>
          <p:nvPr/>
        </p:nvCxnSpPr>
        <p:spPr>
          <a:xfrm flipH="1" flipV="1">
            <a:off x="8136396" y="3068960"/>
            <a:ext cx="4320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Filtering </a:t>
            </a:r>
            <a:r>
              <a:rPr lang="en-US" altLang="ko-KR" dirty="0" smtClean="0"/>
              <a:t>Effects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Estimation of filtering effect is almost equivalent to join selectivity estimation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number of the output triples</a:t>
                </a:r>
              </a:p>
              <a:p>
                <a:pPr lvl="1"/>
                <a:r>
                  <a:rPr lang="en-US" altLang="ko-KR" dirty="0"/>
                  <a:t>Depend on distinct values of the </a:t>
                </a:r>
                <a:r>
                  <a:rPr lang="en-US" altLang="ko-KR" dirty="0" err="1"/>
                  <a:t>sortkey</a:t>
                </a:r>
                <a:r>
                  <a:rPr lang="en-US" altLang="ko-KR" dirty="0"/>
                  <a:t> column</a:t>
                </a:r>
              </a:p>
              <a:p>
                <a:pPr lvl="1"/>
                <a:r>
                  <a:rPr lang="en-US" altLang="ko-KR" dirty="0"/>
                  <a:t>Assume uniform distribution of values</a:t>
                </a:r>
              </a:p>
              <a:p>
                <a:pPr lvl="1"/>
                <a:endParaRPr lang="en-US" altLang="ko-KR" dirty="0" smtClean="0"/>
              </a:p>
              <a:p>
                <a:pPr marL="1825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𝑆𝑐𝑎𝑛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𝑅𝑃𝐹𝐿𝑇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𝐶𝑉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𝑆𝑐𝑎𝑛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𝑠𝑜𝑟𝑡𝑘𝑒𝑦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𝑆𝑐𝑎𝑛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𝑠𝑜𝑟𝑡𝑘𝑒𝑦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56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699792" y="257419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12698" y="3078252"/>
            <a:ext cx="216024" cy="21602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>
            <a:stCxn id="5" idx="4"/>
            <a:endCxn id="6" idx="1"/>
          </p:cNvCxnSpPr>
          <p:nvPr/>
        </p:nvCxnSpPr>
        <p:spPr>
          <a:xfrm>
            <a:off x="2807804" y="2790220"/>
            <a:ext cx="236530" cy="3196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300730" y="257419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00730" y="20701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4" name="직선 화살표 연결선 13"/>
          <p:cNvCxnSpPr>
            <a:stCxn id="12" idx="4"/>
            <a:endCxn id="11" idx="0"/>
          </p:cNvCxnSpPr>
          <p:nvPr/>
        </p:nvCxnSpPr>
        <p:spPr>
          <a:xfrm>
            <a:off x="3408742" y="2286164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4"/>
            <a:endCxn id="6" idx="7"/>
          </p:cNvCxnSpPr>
          <p:nvPr/>
        </p:nvCxnSpPr>
        <p:spPr>
          <a:xfrm flipH="1">
            <a:off x="3197086" y="2790220"/>
            <a:ext cx="211656" cy="3196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74918" y="280125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1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0730" y="280125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2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9872" y="221415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p</a:t>
            </a:r>
            <a:r>
              <a:rPr lang="en-US" altLang="ko-KR" sz="1200" baseline="-25000" dirty="0" smtClean="0">
                <a:latin typeface="Corbel" pitchFamily="34" charset="0"/>
              </a:rPr>
              <a:t>3</a:t>
            </a:r>
            <a:endParaRPr lang="ko-KR" altLang="en-US" sz="1200" baseline="-25000" dirty="0" smtClean="0">
              <a:latin typeface="Corbe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00930" y="2970240"/>
            <a:ext cx="1008112" cy="3960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Scan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(POS)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&lt;v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, p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, v</a:t>
            </a:r>
            <a:r>
              <a:rPr lang="en-US" altLang="ko-KR" sz="1200" baseline="-25000" dirty="0" smtClean="0">
                <a:solidFill>
                  <a:schemeClr val="tx1"/>
                </a:solidFill>
                <a:latin typeface="Corbel" pitchFamily="34" charset="0"/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  <a:endParaRPr lang="ko-KR" altLang="en-US" sz="12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28922" y="2358172"/>
            <a:ext cx="1152128" cy="39604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orbel" pitchFamily="34" charset="0"/>
              </a:rPr>
              <a:t>RPFLT</a:t>
            </a:r>
            <a:r>
              <a:rPr lang="en-US" altLang="ko-KR" sz="1100" baseline="-250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orbel" pitchFamily="34" charset="0"/>
              </a:rPr>
              <a:t>PPS={&lt;p</a:t>
            </a:r>
            <a:r>
              <a:rPr lang="en-US" altLang="ko-KR" sz="1100" baseline="-25000" dirty="0" smtClean="0">
                <a:solidFill>
                  <a:schemeClr val="tx1"/>
                </a:solidFill>
                <a:latin typeface="Corbel" pitchFamily="34" charset="0"/>
              </a:rPr>
              <a:t>3</a:t>
            </a:r>
            <a:r>
              <a:rPr lang="en-US" altLang="ko-KR" sz="1100" dirty="0" smtClean="0">
                <a:solidFill>
                  <a:schemeClr val="tx1"/>
                </a:solidFill>
                <a:latin typeface="Corbel" pitchFamily="34" charset="0"/>
              </a:rPr>
              <a:t>, p</a:t>
            </a:r>
            <a:r>
              <a:rPr lang="en-US" altLang="ko-KR" sz="1100" baseline="-25000" dirty="0" smtClean="0">
                <a:solidFill>
                  <a:schemeClr val="tx1"/>
                </a:solidFill>
                <a:latin typeface="Corbel" pitchFamily="34" charset="0"/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  <a:latin typeface="Corbel" pitchFamily="34" charset="0"/>
              </a:rPr>
              <a:t>&gt;}</a:t>
            </a:r>
            <a:endParaRPr lang="ko-KR" altLang="en-US" sz="1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3" name="직선 화살표 연결선 22"/>
          <p:cNvCxnSpPr>
            <a:stCxn id="20" idx="0"/>
            <a:endCxn id="21" idx="2"/>
          </p:cNvCxnSpPr>
          <p:nvPr/>
        </p:nvCxnSpPr>
        <p:spPr>
          <a:xfrm flipV="1">
            <a:off x="5604986" y="275421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0"/>
          </p:cNvCxnSpPr>
          <p:nvPr/>
        </p:nvCxnSpPr>
        <p:spPr>
          <a:xfrm flipV="1">
            <a:off x="5604986" y="214214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6994" y="19888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?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2914" y="5075473"/>
            <a:ext cx="3429326" cy="3600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8184" y="602128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rbel" pitchFamily="34" charset="0"/>
              </a:rPr>
              <a:t>How can we obtain this?</a:t>
            </a:r>
            <a:endParaRPr lang="ko-KR" altLang="en-US" b="1" dirty="0" smtClean="0">
              <a:latin typeface="Corbel" pitchFamily="34" charset="0"/>
            </a:endParaRPr>
          </a:p>
        </p:txBody>
      </p:sp>
      <p:cxnSp>
        <p:nvCxnSpPr>
          <p:cNvPr id="35" name="꺾인 연결선 34"/>
          <p:cNvCxnSpPr>
            <a:stCxn id="31" idx="0"/>
            <a:endCxn id="27" idx="3"/>
          </p:cNvCxnSpPr>
          <p:nvPr/>
        </p:nvCxnSpPr>
        <p:spPr>
          <a:xfrm rot="16200000" flipV="1">
            <a:off x="6749016" y="5238718"/>
            <a:ext cx="765795" cy="799346"/>
          </a:xfrm>
          <a:prstGeom prst="bentConnector2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zytztYJcRyDDOf2RwMzr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I7szOLnYQ46vlS94EfVJ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</Template>
  <TotalTime>110851</TotalTime>
  <Words>1123</Words>
  <Application>Microsoft Office PowerPoint</Application>
  <PresentationFormat>화면 슬라이드 쇼(4:3)</PresentationFormat>
  <Paragraphs>211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굴림</vt:lpstr>
      <vt:lpstr>Arial</vt:lpstr>
      <vt:lpstr>Arial Unicode MS</vt:lpstr>
      <vt:lpstr>DejaVu Sans</vt:lpstr>
      <vt:lpstr>Courier New</vt:lpstr>
      <vt:lpstr>맑은 고딕</vt:lpstr>
      <vt:lpstr>Corbel</vt:lpstr>
      <vt:lpstr>Wingdings</vt:lpstr>
      <vt:lpstr>Cambria Math</vt:lpstr>
      <vt:lpstr>Calibri</vt:lpstr>
      <vt:lpstr>Times New Roman</vt:lpstr>
      <vt:lpstr>SNU IDB Lab.</vt:lpstr>
      <vt:lpstr>Estimating R3F Triple Filtering Effects</vt:lpstr>
      <vt:lpstr>R3F Overview</vt:lpstr>
      <vt:lpstr>PowerPoint 프레젠테이션</vt:lpstr>
      <vt:lpstr>R3F Overview</vt:lpstr>
      <vt:lpstr>RPFLT Operator</vt:lpstr>
      <vt:lpstr>RPFLT Operator</vt:lpstr>
      <vt:lpstr>RPFLT&amp;MJ Operator</vt:lpstr>
      <vt:lpstr>Estimation of Filtering Effects</vt:lpstr>
      <vt:lpstr>Estimation of Filtering Effects</vt:lpstr>
      <vt:lpstr>Estimation of Filtering Effects</vt:lpstr>
      <vt:lpstr>Estimation of Filtering Effects</vt:lpstr>
      <vt:lpstr>Estimation of Filtering Effects</vt:lpstr>
      <vt:lpstr>Estimation of Filtering Effects</vt:lpstr>
      <vt:lpstr>Estimation of Filtering Effects</vt:lpstr>
      <vt:lpstr>Thank You 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kisung</cp:lastModifiedBy>
  <cp:revision>6201</cp:revision>
  <cp:lastPrinted>2011-12-02T02:40:50Z</cp:lastPrinted>
  <dcterms:created xsi:type="dcterms:W3CDTF">2009-10-30T03:36:27Z</dcterms:created>
  <dcterms:modified xsi:type="dcterms:W3CDTF">2012-02-24T01:09:44Z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1KhEtSH9UIInQdPQ_QhvhIVxQl0KOOFIgUxLstA2BRpo</vt:lpwstr>
  </property>
  <property fmtid="{D5CDD505-2E9C-101B-9397-08002B2CF9AE}" pid="4" name="Google.Documents.RevisionId">
    <vt:lpwstr>13150946264402134240</vt:lpwstr>
  </property>
  <property fmtid="{D5CDD505-2E9C-101B-9397-08002B2CF9AE}" pid="5" name="Google.Documents.PreviousRevisionId">
    <vt:lpwstr>17268972170375945255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