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414" r:id="rId3"/>
    <p:sldId id="415" r:id="rId4"/>
    <p:sldId id="416" r:id="rId5"/>
    <p:sldId id="417" r:id="rId6"/>
    <p:sldId id="418" r:id="rId7"/>
    <p:sldId id="420" r:id="rId8"/>
    <p:sldId id="419" r:id="rId9"/>
    <p:sldId id="421" r:id="rId10"/>
    <p:sldId id="423" r:id="rId11"/>
    <p:sldId id="422" r:id="rId12"/>
    <p:sldId id="424" r:id="rId13"/>
    <p:sldId id="425" r:id="rId14"/>
    <p:sldId id="427" r:id="rId15"/>
    <p:sldId id="428" r:id="rId16"/>
    <p:sldId id="429" r:id="rId17"/>
    <p:sldId id="430" r:id="rId18"/>
    <p:sldId id="431" r:id="rId19"/>
    <p:sldId id="42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234" autoAdjust="0"/>
  </p:normalViewPr>
  <p:slideViewPr>
    <p:cSldViewPr>
      <p:cViewPr>
        <p:scale>
          <a:sx n="100" d="100"/>
          <a:sy n="100" d="100"/>
        </p:scale>
        <p:origin x="-19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Graphs in Statistical Analysis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J.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Anscombe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 of Statistics, Yale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American Statistician, 1973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2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2014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Residual Value [1/3]</a:t>
            </a:r>
            <a:endParaRPr lang="ko-KR" altLang="en-US" dirty="0"/>
          </a:p>
        </p:txBody>
      </p:sp>
      <p:sp>
        <p:nvSpPr>
          <p:cNvPr id="4" name="Espace réservé du contenu 2"/>
          <p:cNvSpPr>
            <a:spLocks noGrp="1"/>
          </p:cNvSpPr>
          <p:nvPr/>
        </p:nvSpPr>
        <p:spPr bwMode="auto">
          <a:xfrm>
            <a:off x="3543832" y="546608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55500" y="256567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5500" y="537398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/>
        </p:nvSpPr>
        <p:spPr bwMode="auto">
          <a:xfrm>
            <a:off x="195460" y="252895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8" name="타원 7"/>
          <p:cNvSpPr/>
          <p:nvPr/>
        </p:nvSpPr>
        <p:spPr>
          <a:xfrm>
            <a:off x="987548" y="41337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3568" y="460455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54394" y="455520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07628" y="382177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33041" y="40350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97768" y="32927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19796" y="28301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931764" y="374448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8" idx="3"/>
            <a:endCxn id="9" idx="7"/>
          </p:cNvCxnSpPr>
          <p:nvPr/>
        </p:nvCxnSpPr>
        <p:spPr>
          <a:xfrm flipH="1">
            <a:off x="767812" y="4217955"/>
            <a:ext cx="234190" cy="40105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794334" y="2004360"/>
                <a:ext cx="255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𝒑𝒆𝒓𝒇𝒆𝒄𝒕𝒍𝒚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𝒇𝒊𝒕𝒕𝒆𝒅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𝒎𝒐𝒅𝒆𝒍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4" y="2004360"/>
                <a:ext cx="2550698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space réservé du contenu 2"/>
          <p:cNvSpPr>
            <a:spLocks noGrp="1"/>
          </p:cNvSpPr>
          <p:nvPr/>
        </p:nvSpPr>
        <p:spPr bwMode="auto">
          <a:xfrm>
            <a:off x="7992380" y="546608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004048" y="256567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04048" y="537398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>
            <a:spLocks noGrp="1"/>
          </p:cNvSpPr>
          <p:nvPr/>
        </p:nvSpPr>
        <p:spPr bwMode="auto">
          <a:xfrm>
            <a:off x="4644008" y="252895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4" name="타원 33"/>
          <p:cNvSpPr/>
          <p:nvPr/>
        </p:nvSpPr>
        <p:spPr>
          <a:xfrm>
            <a:off x="5436096" y="41337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32116" y="460455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02942" y="455520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56176" y="382177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781589" y="40350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46316" y="32927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68344" y="28301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380312" y="374448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479568" y="2624283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5968566" y="1996635"/>
                <a:ext cx="15456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)=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566" y="1996635"/>
                <a:ext cx="154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>
            <a:stCxn id="10" idx="1"/>
            <a:endCxn id="8" idx="5"/>
          </p:cNvCxnSpPr>
          <p:nvPr/>
        </p:nvCxnSpPr>
        <p:spPr>
          <a:xfrm flipH="1" flipV="1">
            <a:off x="1071792" y="4217955"/>
            <a:ext cx="397056" cy="351703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4"/>
            <a:endCxn id="10" idx="7"/>
          </p:cNvCxnSpPr>
          <p:nvPr/>
        </p:nvCxnSpPr>
        <p:spPr>
          <a:xfrm flipH="1">
            <a:off x="1538638" y="3920477"/>
            <a:ext cx="218339" cy="64918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4" idx="2"/>
          </p:cNvCxnSpPr>
          <p:nvPr/>
        </p:nvCxnSpPr>
        <p:spPr>
          <a:xfrm flipH="1" flipV="1">
            <a:off x="1806326" y="3871128"/>
            <a:ext cx="526715" cy="21323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5" idx="4"/>
            <a:endCxn id="14" idx="0"/>
          </p:cNvCxnSpPr>
          <p:nvPr/>
        </p:nvCxnSpPr>
        <p:spPr>
          <a:xfrm flipH="1">
            <a:off x="2382390" y="3391462"/>
            <a:ext cx="64727" cy="643551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2" idx="1"/>
            <a:endCxn id="15" idx="5"/>
          </p:cNvCxnSpPr>
          <p:nvPr/>
        </p:nvCxnSpPr>
        <p:spPr>
          <a:xfrm flipH="1" flipV="1">
            <a:off x="2482012" y="3377008"/>
            <a:ext cx="464206" cy="381934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0" idx="4"/>
            <a:endCxn id="22" idx="0"/>
          </p:cNvCxnSpPr>
          <p:nvPr/>
        </p:nvCxnSpPr>
        <p:spPr>
          <a:xfrm flipH="1">
            <a:off x="2981113" y="2928888"/>
            <a:ext cx="288032" cy="81560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98727" y="4653902"/>
            <a:ext cx="234190" cy="401052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5313870" y="5633261"/>
                <a:ext cx="25651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𝒖𝒏𝒆𝒙𝒑𝒍𝒂𝒊𝒏𝒆𝒅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𝒗𝒂𝒓𝒊𝒂𝒕𝒊𝒐𝒏</m:t>
                      </m:r>
                    </m:oMath>
                  </m:oMathPara>
                </a14:m>
                <a:endParaRPr lang="ko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70" y="5633261"/>
                <a:ext cx="256512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Residual Value [2/3]</a:t>
            </a:r>
            <a:endParaRPr lang="ko-KR" altLang="en-US" dirty="0"/>
          </a:p>
        </p:txBody>
      </p:sp>
      <p:sp>
        <p:nvSpPr>
          <p:cNvPr id="30" name="Espace réservé du contenu 2"/>
          <p:cNvSpPr>
            <a:spLocks noGrp="1"/>
          </p:cNvSpPr>
          <p:nvPr/>
        </p:nvSpPr>
        <p:spPr bwMode="auto">
          <a:xfrm>
            <a:off x="6039955" y="5290092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051623" y="2389681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51623" y="5197993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>
            <a:spLocks noGrp="1"/>
          </p:cNvSpPr>
          <p:nvPr/>
        </p:nvSpPr>
        <p:spPr bwMode="auto">
          <a:xfrm>
            <a:off x="2691583" y="2352969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4" name="타원 33"/>
          <p:cNvSpPr/>
          <p:nvPr/>
        </p:nvSpPr>
        <p:spPr>
          <a:xfrm>
            <a:off x="3483671" y="395772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79691" y="44285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50517" y="437921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03751" y="364579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29164" y="385902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93891" y="311677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21995" y="24339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27887" y="356849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2527143" y="2448294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3926384" y="1700808"/>
                <a:ext cx="19369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)=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84" y="1700808"/>
                <a:ext cx="1936941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space réservé du contenu 2"/>
          <p:cNvSpPr>
            <a:spLocks noGrp="1"/>
          </p:cNvSpPr>
          <p:nvPr/>
        </p:nvSpPr>
        <p:spPr bwMode="auto">
          <a:xfrm>
            <a:off x="5865508" y="2348880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(x, y)</a:t>
            </a:r>
          </a:p>
        </p:txBody>
      </p:sp>
      <p:sp>
        <p:nvSpPr>
          <p:cNvPr id="75" name="타원 74"/>
          <p:cNvSpPr/>
          <p:nvPr/>
        </p:nvSpPr>
        <p:spPr>
          <a:xfrm>
            <a:off x="5721995" y="3029127"/>
            <a:ext cx="98698" cy="9869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Espace réservé du contenu 2"/>
              <p:cNvSpPr>
                <a:spLocks noGrp="1"/>
              </p:cNvSpPr>
              <p:nvPr/>
            </p:nvSpPr>
            <p:spPr bwMode="auto">
              <a:xfrm>
                <a:off x="5847753" y="2983809"/>
                <a:ext cx="41356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7753" y="2983809"/>
                <a:ext cx="413568" cy="288032"/>
              </a:xfrm>
              <a:prstGeom prst="rect">
                <a:avLst/>
              </a:prstGeom>
              <a:blipFill rotWithShape="1">
                <a:blip r:embed="rId3"/>
                <a:stretch>
                  <a:fillRect l="-25000" t="-18750" r="-72059" b="-104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40" idx="4"/>
            <a:endCxn id="75" idx="0"/>
          </p:cNvCxnSpPr>
          <p:nvPr/>
        </p:nvCxnSpPr>
        <p:spPr>
          <a:xfrm>
            <a:off x="5771344" y="2532638"/>
            <a:ext cx="0" cy="496489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ce réservé du contenu 2"/>
          <p:cNvSpPr>
            <a:spLocks noGrp="1"/>
          </p:cNvSpPr>
          <p:nvPr/>
        </p:nvSpPr>
        <p:spPr bwMode="auto">
          <a:xfrm>
            <a:off x="5319801" y="2649566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8490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</a:t>
            </a:r>
            <a:r>
              <a:rPr lang="en-US" altLang="ko-KR" dirty="0" smtClean="0"/>
              <a:t>Value [3/3]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730249" y="2083433"/>
                <a:ext cx="1661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2083433"/>
                <a:ext cx="166148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730249" y="2803513"/>
                <a:ext cx="1361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2803513"/>
                <a:ext cx="13612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4044182" y="513044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5850" y="223003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5850" y="503834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695810" y="219331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0" name="타원 9"/>
          <p:cNvSpPr/>
          <p:nvPr/>
        </p:nvSpPr>
        <p:spPr>
          <a:xfrm>
            <a:off x="1487898" y="379807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83918" y="426891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2755" y="446626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07978" y="348613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64611" y="407707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98118" y="295712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26222" y="227428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432114" y="340884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31370" y="2288643"/>
            <a:ext cx="4233730" cy="2691085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2"/>
          <p:cNvSpPr>
            <a:spLocks noGrp="1"/>
          </p:cNvSpPr>
          <p:nvPr/>
        </p:nvSpPr>
        <p:spPr bwMode="auto">
          <a:xfrm>
            <a:off x="3869735" y="2189229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(x, y)</a:t>
            </a:r>
          </a:p>
        </p:txBody>
      </p:sp>
      <p:sp>
        <p:nvSpPr>
          <p:cNvPr id="21" name="타원 20"/>
          <p:cNvSpPr/>
          <p:nvPr/>
        </p:nvSpPr>
        <p:spPr>
          <a:xfrm>
            <a:off x="3726222" y="2869476"/>
            <a:ext cx="98698" cy="9869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Espace réservé du contenu 2"/>
              <p:cNvSpPr>
                <a:spLocks noGrp="1"/>
              </p:cNvSpPr>
              <p:nvPr/>
            </p:nvSpPr>
            <p:spPr bwMode="auto">
              <a:xfrm>
                <a:off x="3851980" y="2824158"/>
                <a:ext cx="413568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ctr" rtl="0" fontAlgn="base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l" eaLnBrk="1" hangingPunct="1">
                  <a:buFontTx/>
                  <a:buNone/>
                </a:pPr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1400" b="1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80" y="2824158"/>
                <a:ext cx="413568" cy="288032"/>
              </a:xfrm>
              <a:prstGeom prst="rect">
                <a:avLst/>
              </a:prstGeom>
              <a:blipFill rotWithShape="1">
                <a:blip r:embed="rId4"/>
                <a:stretch>
                  <a:fillRect l="-26471" t="-18750" r="-70588" b="-104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>
            <a:stCxn id="16" idx="4"/>
            <a:endCxn id="21" idx="0"/>
          </p:cNvCxnSpPr>
          <p:nvPr/>
        </p:nvCxnSpPr>
        <p:spPr>
          <a:xfrm>
            <a:off x="3775571" y="2372987"/>
            <a:ext cx="0" cy="496489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>
            <a:spLocks noGrp="1"/>
          </p:cNvSpPr>
          <p:nvPr/>
        </p:nvSpPr>
        <p:spPr bwMode="auto">
          <a:xfrm>
            <a:off x="3324028" y="2489915"/>
            <a:ext cx="41356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4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730249" y="3552958"/>
                <a:ext cx="21218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3552958"/>
                <a:ext cx="212186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5730249" y="4296985"/>
                <a:ext cx="17588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𝒔𝒖𝒎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𝒐𝒇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𝒆𝒓𝒓𝒐𝒓𝒔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9" y="4296985"/>
                <a:ext cx="1758815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Regression Analysis Model</a:t>
            </a:r>
          </a:p>
          <a:p>
            <a:r>
              <a:rPr lang="en-US" altLang="ko-KR" b="1" dirty="0" smtClean="0"/>
              <a:t>Graphs in </a:t>
            </a:r>
            <a:r>
              <a:rPr lang="en-US" altLang="ko-KR" b="1" dirty="0"/>
              <a:t>S</a:t>
            </a:r>
            <a:r>
              <a:rPr lang="en-US" altLang="ko-KR" b="1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3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Numerical Calculations</a:t>
            </a:r>
            <a:endParaRPr lang="ko-KR" altLang="en-US" dirty="0"/>
          </a:p>
        </p:txBody>
      </p:sp>
      <p:sp>
        <p:nvSpPr>
          <p:cNvPr id="4" name="Espace réservé du contenu 2"/>
          <p:cNvSpPr>
            <a:spLocks noGrp="1"/>
          </p:cNvSpPr>
          <p:nvPr/>
        </p:nvSpPr>
        <p:spPr bwMode="auto">
          <a:xfrm>
            <a:off x="1619672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/>
        </p:nvSpPr>
        <p:spPr bwMode="auto">
          <a:xfrm>
            <a:off x="2195736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6.95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7.58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8.33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9.96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7.24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4.82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5.68</a:t>
            </a:r>
          </a:p>
        </p:txBody>
      </p:sp>
      <p:sp>
        <p:nvSpPr>
          <p:cNvPr id="6" name="Espace réservé du contenu 2"/>
          <p:cNvSpPr>
            <a:spLocks noGrp="1"/>
          </p:cNvSpPr>
          <p:nvPr/>
        </p:nvSpPr>
        <p:spPr bwMode="auto">
          <a:xfrm>
            <a:off x="3995936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9.14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8.74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8.77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6.13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3.10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9.13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7.26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4.74</a:t>
            </a:r>
          </a:p>
        </p:txBody>
      </p:sp>
      <p:sp>
        <p:nvSpPr>
          <p:cNvPr id="7" name="Espace réservé du contenu 2"/>
          <p:cNvSpPr>
            <a:spLocks noGrp="1"/>
          </p:cNvSpPr>
          <p:nvPr/>
        </p:nvSpPr>
        <p:spPr bwMode="auto">
          <a:xfrm>
            <a:off x="5868144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7.46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6.77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12.74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7.11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7.81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6.08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5.39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8.15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6.42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5.73</a:t>
            </a:r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7092280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19.0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8.0</a:t>
            </a:r>
          </a:p>
        </p:txBody>
      </p:sp>
      <p:sp>
        <p:nvSpPr>
          <p:cNvPr id="9" name="Espace réservé du contenu 2"/>
          <p:cNvSpPr>
            <a:spLocks noGrp="1"/>
          </p:cNvSpPr>
          <p:nvPr/>
        </p:nvSpPr>
        <p:spPr bwMode="auto">
          <a:xfrm>
            <a:off x="7622502" y="1888840"/>
            <a:ext cx="5040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6.58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5.76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7.71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8.84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8.47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7.04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5.25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12.50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5.56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7.91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6.89</a:t>
            </a:r>
          </a:p>
        </p:txBody>
      </p:sp>
      <p:sp>
        <p:nvSpPr>
          <p:cNvPr id="10" name="Espace réservé du contenu 2"/>
          <p:cNvSpPr>
            <a:spLocks noGrp="1"/>
          </p:cNvSpPr>
          <p:nvPr/>
        </p:nvSpPr>
        <p:spPr bwMode="auto">
          <a:xfrm>
            <a:off x="3491880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/>
        </p:nvSpPr>
        <p:spPr bwMode="auto">
          <a:xfrm>
            <a:off x="5348672" y="1888840"/>
            <a:ext cx="447006" cy="30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10.0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13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.0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/>
        </p:nvSpPr>
        <p:spPr bwMode="auto">
          <a:xfrm>
            <a:off x="1638334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1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3491880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2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4" name="Espace réservé du contenu 2"/>
          <p:cNvSpPr>
            <a:spLocks noGrp="1"/>
          </p:cNvSpPr>
          <p:nvPr/>
        </p:nvSpPr>
        <p:spPr bwMode="auto">
          <a:xfrm>
            <a:off x="5348672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3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sp>
        <p:nvSpPr>
          <p:cNvPr id="15" name="Espace réservé du contenu 2"/>
          <p:cNvSpPr>
            <a:spLocks noGrp="1"/>
          </p:cNvSpPr>
          <p:nvPr/>
        </p:nvSpPr>
        <p:spPr bwMode="auto">
          <a:xfrm>
            <a:off x="7096019" y="1300807"/>
            <a:ext cx="1000634" cy="4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Data set 4</a:t>
            </a:r>
          </a:p>
          <a:p>
            <a:pPr marL="0" indent="0" eaLnBrk="1" hangingPunct="1">
              <a:buFontTx/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            y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28357"/>
              </p:ext>
            </p:extLst>
          </p:nvPr>
        </p:nvGraphicFramePr>
        <p:xfrm>
          <a:off x="173327" y="4911409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40340"/>
              </p:ext>
            </p:extLst>
          </p:nvPr>
        </p:nvGraphicFramePr>
        <p:xfrm>
          <a:off x="165050" y="5278439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Mean(x)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9.0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2581"/>
              </p:ext>
            </p:extLst>
          </p:nvPr>
        </p:nvGraphicFramePr>
        <p:xfrm>
          <a:off x="164520" y="5645168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Mean(y)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7.5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23191"/>
              </p:ext>
            </p:extLst>
          </p:nvPr>
        </p:nvGraphicFramePr>
        <p:xfrm>
          <a:off x="164520" y="6010488"/>
          <a:ext cx="9068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790"/>
                <a:gridCol w="1813790"/>
                <a:gridCol w="1813790"/>
                <a:gridCol w="1813790"/>
                <a:gridCol w="18137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Regression</a:t>
                      </a:r>
                      <a:r>
                        <a:rPr lang="en-US" altLang="ko-KR" sz="1400" baseline="0" dirty="0" smtClean="0"/>
                        <a:t> line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y = 3 + 0.5x</a:t>
                      </a:r>
                      <a:endParaRPr lang="en-US" altLang="ko-K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= 3 + 0.5x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kind of thing most people would see in their mind’s eye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06" b="52571"/>
          <a:stretch/>
        </p:blipFill>
        <p:spPr bwMode="auto">
          <a:xfrm>
            <a:off x="1815506" y="2060848"/>
            <a:ext cx="493440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Does not conform with the theoretical description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9" b="52228"/>
          <a:stretch/>
        </p:blipFill>
        <p:spPr bwMode="auto">
          <a:xfrm>
            <a:off x="1979712" y="2204864"/>
            <a:ext cx="508395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the observation is far from this line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1" r="52706"/>
          <a:stretch/>
        </p:blipFill>
        <p:spPr bwMode="auto">
          <a:xfrm>
            <a:off x="1907704" y="2315344"/>
            <a:ext cx="50082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was something unsatisfactory about the data set</a:t>
            </a:r>
            <a:endParaRPr lang="ko-KR" altLang="en-US" dirty="0"/>
          </a:p>
        </p:txBody>
      </p:sp>
      <p:pic>
        <p:nvPicPr>
          <p:cNvPr id="1026" name="Picture 2" descr="C:\Users\Administrator\Desktop\800px-Anscombe's_quartet_3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3443" r="2706" b="2399"/>
          <a:stretch/>
        </p:blipFill>
        <p:spPr bwMode="auto">
          <a:xfrm>
            <a:off x="1654349" y="2284487"/>
            <a:ext cx="5299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Both Calculations and Graphs </a:t>
            </a:r>
            <a:r>
              <a:rPr lang="en-US" altLang="ko-KR" dirty="0" smtClean="0"/>
              <a:t>contribute </a:t>
            </a:r>
            <a:r>
              <a:rPr lang="en-US" altLang="ko-KR" dirty="0"/>
              <a:t>to </a:t>
            </a:r>
            <a:r>
              <a:rPr lang="en-US" altLang="ko-KR" dirty="0" smtClean="0"/>
              <a:t>understanding</a:t>
            </a:r>
          </a:p>
          <a:p>
            <a:r>
              <a:rPr lang="en-US" altLang="ko-KR" dirty="0" smtClean="0"/>
              <a:t>Thought  and ingenuity devoted to devising good graphs are likely to pay off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2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Regression Analysis Model</a:t>
            </a:r>
          </a:p>
          <a:p>
            <a:r>
              <a:rPr lang="en-US" altLang="ko-KR" dirty="0" smtClean="0"/>
              <a:t>Graphs in </a:t>
            </a:r>
            <a:r>
              <a:rPr lang="en-US" altLang="ko-KR" dirty="0"/>
              <a:t>S</a:t>
            </a:r>
            <a:r>
              <a:rPr lang="en-US" altLang="ko-KR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Both Calculations and Graphs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Should be made and studied</a:t>
            </a:r>
          </a:p>
          <a:p>
            <a:r>
              <a:rPr lang="en-US" altLang="ko-KR" dirty="0" smtClean="0"/>
              <a:t>Each will contribute to understanding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0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Stereotype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Calculations are exact, but graphs are rough</a:t>
            </a:r>
          </a:p>
          <a:p>
            <a:r>
              <a:rPr lang="en-US" altLang="ko-KR" dirty="0" smtClean="0"/>
              <a:t>Intricate calculations are virtuous, whereas looking at the data is cheating</a:t>
            </a:r>
          </a:p>
          <a:p>
            <a:r>
              <a:rPr lang="en-US" altLang="ko-KR" dirty="0" smtClean="0"/>
              <a:t>Some data fits specific statistical calculations</a:t>
            </a:r>
          </a:p>
        </p:txBody>
      </p:sp>
    </p:spTree>
    <p:extLst>
      <p:ext uri="{BB962C8B-B14F-4D97-AF65-F5344CB8AC3E}">
        <p14:creationId xmlns:p14="http://schemas.microsoft.com/office/powerpoint/2010/main" val="547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 of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Perceive broad features of the data</a:t>
            </a:r>
          </a:p>
          <a:p>
            <a:r>
              <a:rPr lang="en-US" altLang="ko-KR" dirty="0" smtClean="0"/>
              <a:t>Look behind those broad features</a:t>
            </a:r>
          </a:p>
          <a:p>
            <a:r>
              <a:rPr lang="en-US" altLang="ko-KR" dirty="0" smtClean="0"/>
              <a:t>Check if the assumptions of statistical calculation are correct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0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Statistical Analysis 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a simple routine way</a:t>
            </a:r>
          </a:p>
          <a:p>
            <a:pPr lvl="1"/>
            <a:r>
              <a:rPr lang="en-US" altLang="ko-KR" dirty="0" smtClean="0"/>
              <a:t>More than one pass through the computer</a:t>
            </a:r>
          </a:p>
          <a:p>
            <a:r>
              <a:rPr lang="en-US" altLang="ko-KR" dirty="0" smtClean="0"/>
              <a:t>Sensitive to specific features in the data</a:t>
            </a:r>
          </a:p>
          <a:p>
            <a:r>
              <a:rPr lang="en-US" altLang="ko-KR" dirty="0" smtClean="0"/>
              <a:t>Sensitive to general background information about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Regression Analysis Model</a:t>
            </a:r>
          </a:p>
          <a:p>
            <a:r>
              <a:rPr lang="en-US" altLang="ko-KR" dirty="0" smtClean="0"/>
              <a:t>Graphs in </a:t>
            </a:r>
            <a:r>
              <a:rPr lang="en-US" altLang="ko-KR" dirty="0"/>
              <a:t>S</a:t>
            </a:r>
            <a:r>
              <a:rPr lang="en-US" altLang="ko-KR" dirty="0" smtClean="0"/>
              <a:t>tatistical Analysis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61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Explain data</a:t>
            </a:r>
          </a:p>
          <a:p>
            <a:r>
              <a:rPr lang="en-US" altLang="ko-KR" dirty="0" smtClean="0"/>
              <a:t>Estimate new data</a:t>
            </a:r>
            <a:endParaRPr lang="ko-KR" altLang="en-US" dirty="0"/>
          </a:p>
        </p:txBody>
      </p:sp>
      <p:sp>
        <p:nvSpPr>
          <p:cNvPr id="8" name="Espace réservé du contenu 2"/>
          <p:cNvSpPr>
            <a:spLocks noGrp="1"/>
          </p:cNvSpPr>
          <p:nvPr/>
        </p:nvSpPr>
        <p:spPr bwMode="auto">
          <a:xfrm>
            <a:off x="3599892" y="560933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11560" y="270892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1560" y="551723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251520" y="267220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" name="타원 13"/>
          <p:cNvSpPr/>
          <p:nvPr/>
        </p:nvSpPr>
        <p:spPr>
          <a:xfrm>
            <a:off x="994259" y="406372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92957" y="479715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59632" y="435995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51755" y="474780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63688" y="396502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64990" y="458112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39752" y="40688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86824" y="342900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93730" y="37890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99792" y="373969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98490" y="332458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55776" y="29585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75856" y="29734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275856" y="348361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87824" y="388773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02406" y="431060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13037" y="353296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402844" y="495990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50891" y="391174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Espace réservé du contenu 2"/>
          <p:cNvSpPr>
            <a:spLocks noGrp="1"/>
          </p:cNvSpPr>
          <p:nvPr/>
        </p:nvSpPr>
        <p:spPr bwMode="auto">
          <a:xfrm>
            <a:off x="7992380" y="5609331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004048" y="2708920"/>
            <a:ext cx="0" cy="2808312"/>
          </a:xfrm>
          <a:prstGeom prst="line">
            <a:avLst/>
          </a:prstGeom>
          <a:ln w="15875">
            <a:solidFill>
              <a:schemeClr val="tx1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04048" y="5517232"/>
            <a:ext cx="3096344" cy="0"/>
          </a:xfrm>
          <a:prstGeom prst="line">
            <a:avLst/>
          </a:prstGeom>
          <a:ln w="15875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contenu 2"/>
          <p:cNvSpPr>
            <a:spLocks noGrp="1"/>
          </p:cNvSpPr>
          <p:nvPr/>
        </p:nvSpPr>
        <p:spPr bwMode="auto">
          <a:xfrm>
            <a:off x="4644008" y="2672208"/>
            <a:ext cx="21602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8" name="타원 37"/>
          <p:cNvSpPr/>
          <p:nvPr/>
        </p:nvSpPr>
        <p:spPr>
          <a:xfrm>
            <a:off x="5386747" y="406372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485445" y="479715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52120" y="435995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444243" y="4747803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56176" y="3965029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57478" y="458112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732240" y="406886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79312" y="342900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586218" y="37890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92280" y="373969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90978" y="3324582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948264" y="2958511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668344" y="2973440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68344" y="348361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380312" y="388773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394894" y="4310608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205525" y="3532967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795332" y="4959905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943379" y="3911744"/>
            <a:ext cx="98698" cy="986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5004048" y="2564904"/>
            <a:ext cx="2762994" cy="2664296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7647716" y="2199561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𝒚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16" y="2199561"/>
                <a:ext cx="1265090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4644008" y="5034014"/>
                <a:ext cx="350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34014"/>
                <a:ext cx="35093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6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</a:t>
            </a:r>
            <a:r>
              <a:rPr lang="en-US" altLang="ko-KR" dirty="0" smtClean="0"/>
              <a:t>Analysis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32240" y="1488742"/>
            <a:ext cx="850893" cy="3803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5" name="Espace réservé du contenu 2"/>
          <p:cNvSpPr>
            <a:spLocks noGrp="1"/>
          </p:cNvSpPr>
          <p:nvPr/>
        </p:nvSpPr>
        <p:spPr bwMode="auto">
          <a:xfrm>
            <a:off x="1475656" y="1508927"/>
            <a:ext cx="576064" cy="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47864" y="1157299"/>
            <a:ext cx="2160240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316656" y="1566276"/>
            <a:ext cx="576064" cy="19015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796136" y="1566276"/>
            <a:ext cx="576064" cy="19015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Espace réservé du contenu 2"/>
          <p:cNvSpPr>
            <a:spLocks noGrp="1"/>
          </p:cNvSpPr>
          <p:nvPr/>
        </p:nvSpPr>
        <p:spPr bwMode="auto">
          <a:xfrm>
            <a:off x="2652313" y="4078087"/>
            <a:ext cx="21602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4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..</a:t>
            </a:r>
          </a:p>
        </p:txBody>
      </p:sp>
      <p:sp>
        <p:nvSpPr>
          <p:cNvPr id="11" name="Espace réservé du contenu 2"/>
          <p:cNvSpPr>
            <a:spLocks noGrp="1"/>
          </p:cNvSpPr>
          <p:nvPr/>
        </p:nvSpPr>
        <p:spPr bwMode="auto">
          <a:xfrm>
            <a:off x="3095670" y="4078087"/>
            <a:ext cx="43011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1.5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2.0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2.5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3.0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2.9</a:t>
            </a:r>
          </a:p>
          <a:p>
            <a:pPr marL="0" indent="0" algn="l" eaLnBrk="1" hangingPunct="1">
              <a:buFontTx/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..</a:t>
            </a:r>
          </a:p>
        </p:txBody>
      </p: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1418506" y="1859535"/>
            <a:ext cx="55701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  x  ,  y  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(1.0, 1.5)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(2.0, 2.0)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(3.0, 2.5)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(4.0, 3.0)</a:t>
            </a:r>
          </a:p>
          <a:p>
            <a:pPr marL="0" indent="0" algn="l" eaLnBrk="1" hangingPunct="1">
              <a:buFontTx/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     …</a:t>
            </a:r>
          </a:p>
          <a:p>
            <a:pPr marL="0" indent="0" algn="l" eaLnBrk="1" hangingPunct="1">
              <a:buFontTx/>
              <a:buNone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389413" y="3645024"/>
                <a:ext cx="1762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𝟓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3" y="3645024"/>
                <a:ext cx="1762919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5178036" y="4137382"/>
            <a:ext cx="1974296" cy="1224136"/>
            <a:chOff x="4084720" y="4293096"/>
            <a:chExt cx="1974296" cy="122413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334842" y="4293096"/>
              <a:ext cx="0" cy="1224136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34842" y="5517232"/>
              <a:ext cx="172417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084720" y="4437112"/>
              <a:ext cx="1974296" cy="792088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282516" y="3655657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𝒇</m:t>
                      </m:r>
                      <m:r>
                        <a:rPr lang="en-US" altLang="ko-KR" b="1" i="1" smtClean="0">
                          <a:latin typeface="Cambria Math"/>
                        </a:rPr>
                        <m:t>:</m:t>
                      </m:r>
                      <m:r>
                        <a:rPr lang="en-US" altLang="ko-KR" b="1" i="1" smtClean="0">
                          <a:latin typeface="Cambria Math"/>
                        </a:rPr>
                        <m:t>𝑿</m:t>
                      </m:r>
                      <m:r>
                        <a:rPr lang="en-US" altLang="ko-KR" b="1" i="1" smtClean="0">
                          <a:latin typeface="Cambria Math"/>
                        </a:rPr>
                        <m:t> →</m:t>
                      </m:r>
                      <m:r>
                        <a:rPr lang="en-US" altLang="ko-KR" b="1" i="1" smtClean="0"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16" y="3655657"/>
                <a:ext cx="1175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3765578" y="1488742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78" y="1488742"/>
                <a:ext cx="1265090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>
            <a:off x="4189791" y="4354640"/>
            <a:ext cx="416663" cy="39481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Espace réservé du contenu 2"/>
          <p:cNvSpPr>
            <a:spLocks noGrp="1"/>
          </p:cNvSpPr>
          <p:nvPr/>
        </p:nvSpPr>
        <p:spPr bwMode="auto">
          <a:xfrm>
            <a:off x="4139952" y="5805264"/>
            <a:ext cx="4464496" cy="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new instance (x=10, y=?) → f(10) = 1 + 1.5 * 10 = 16 </a:t>
            </a:r>
          </a:p>
        </p:txBody>
      </p:sp>
    </p:spTree>
    <p:extLst>
      <p:ext uri="{BB962C8B-B14F-4D97-AF65-F5344CB8AC3E}">
        <p14:creationId xmlns:p14="http://schemas.microsoft.com/office/powerpoint/2010/main" val="29111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9" grpId="0"/>
      <p:bldP spid="32" grpId="0" animBg="1"/>
      <p:bldP spid="34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603</Words>
  <Application>Microsoft Office PowerPoint</Application>
  <PresentationFormat>화면 슬라이드 쇼(4:3)</PresentationFormat>
  <Paragraphs>229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Graphs in Statistical Analysis</vt:lpstr>
      <vt:lpstr>Outline</vt:lpstr>
      <vt:lpstr>Both Calculations and Graphs</vt:lpstr>
      <vt:lpstr>Stereotype of Graph</vt:lpstr>
      <vt:lpstr>Purpose of Graph</vt:lpstr>
      <vt:lpstr>Good Statistical Analysis is</vt:lpstr>
      <vt:lpstr>Outline</vt:lpstr>
      <vt:lpstr>Regression Analysis</vt:lpstr>
      <vt:lpstr>Regression Analysis Model</vt:lpstr>
      <vt:lpstr>Residual Value [1/3]</vt:lpstr>
      <vt:lpstr>Residual Value [2/3]</vt:lpstr>
      <vt:lpstr>Residual Value [3/3]</vt:lpstr>
      <vt:lpstr>Outline</vt:lpstr>
      <vt:lpstr>Numerical Calculations</vt:lpstr>
      <vt:lpstr>Data set 1</vt:lpstr>
      <vt:lpstr>Data set 2</vt:lpstr>
      <vt:lpstr>Data set 3</vt:lpstr>
      <vt:lpstr>Data set 4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533</cp:revision>
  <dcterms:created xsi:type="dcterms:W3CDTF">2006-10-05T04:04:58Z</dcterms:created>
  <dcterms:modified xsi:type="dcterms:W3CDTF">2014-01-02T02:02:37Z</dcterms:modified>
</cp:coreProperties>
</file>