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sldIdLst>
    <p:sldId id="257" r:id="rId2"/>
    <p:sldId id="258" r:id="rId3"/>
    <p:sldId id="363" r:id="rId4"/>
    <p:sldId id="390" r:id="rId5"/>
    <p:sldId id="391" r:id="rId6"/>
    <p:sldId id="392" r:id="rId7"/>
    <p:sldId id="393" r:id="rId8"/>
    <p:sldId id="395" r:id="rId9"/>
    <p:sldId id="364" r:id="rId10"/>
    <p:sldId id="366" r:id="rId11"/>
    <p:sldId id="369" r:id="rId12"/>
    <p:sldId id="370" r:id="rId13"/>
    <p:sldId id="396" r:id="rId14"/>
    <p:sldId id="397" r:id="rId15"/>
    <p:sldId id="399" r:id="rId16"/>
    <p:sldId id="398" r:id="rId17"/>
    <p:sldId id="400" r:id="rId18"/>
    <p:sldId id="401" r:id="rId19"/>
    <p:sldId id="403" r:id="rId20"/>
    <p:sldId id="402" r:id="rId21"/>
    <p:sldId id="404" r:id="rId22"/>
    <p:sldId id="406" r:id="rId23"/>
    <p:sldId id="405" r:id="rId24"/>
    <p:sldId id="376" r:id="rId25"/>
    <p:sldId id="377" r:id="rId26"/>
    <p:sldId id="378" r:id="rId27"/>
    <p:sldId id="379" r:id="rId28"/>
    <p:sldId id="380" r:id="rId29"/>
    <p:sldId id="412" r:id="rId30"/>
    <p:sldId id="411" r:id="rId31"/>
    <p:sldId id="414" r:id="rId32"/>
    <p:sldId id="415" r:id="rId33"/>
    <p:sldId id="416" r:id="rId34"/>
    <p:sldId id="417" r:id="rId35"/>
    <p:sldId id="419" r:id="rId36"/>
    <p:sldId id="418" r:id="rId37"/>
    <p:sldId id="386" r:id="rId38"/>
    <p:sldId id="420" r:id="rId39"/>
    <p:sldId id="407" r:id="rId40"/>
    <p:sldId id="382" r:id="rId41"/>
    <p:sldId id="421" r:id="rId42"/>
    <p:sldId id="422" r:id="rId43"/>
    <p:sldId id="423" r:id="rId44"/>
    <p:sldId id="387" r:id="rId45"/>
    <p:sldId id="384" r:id="rId46"/>
    <p:sldId id="424" r:id="rId47"/>
    <p:sldId id="388" r:id="rId48"/>
    <p:sldId id="374" r:id="rId49"/>
    <p:sldId id="389" r:id="rId50"/>
    <p:sldId id="425" r:id="rId51"/>
    <p:sldId id="426" r:id="rId52"/>
    <p:sldId id="427" r:id="rId53"/>
    <p:sldId id="428" r:id="rId54"/>
    <p:sldId id="429" r:id="rId55"/>
    <p:sldId id="430" r:id="rId56"/>
    <p:sldId id="432" r:id="rId57"/>
    <p:sldId id="368" r:id="rId58"/>
    <p:sldId id="365" r:id="rId59"/>
    <p:sldId id="367" r:id="rId60"/>
    <p:sldId id="431" r:id="rId61"/>
    <p:sldId id="261" r:id="rId62"/>
  </p:sldIdLst>
  <p:sldSz cx="9144000" cy="6858000" type="screen4x3"/>
  <p:notesSz cx="6669088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0000"/>
    <a:srgbClr val="FDC6B5"/>
    <a:srgbClr val="FF5050"/>
    <a:srgbClr val="FFFF66"/>
    <a:srgbClr val="FFFF99"/>
    <a:srgbClr val="FFFFCC"/>
    <a:srgbClr val="E7240F"/>
    <a:srgbClr val="CCFF66"/>
    <a:srgbClr val="D2D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87" autoAdjust="0"/>
  </p:normalViewPr>
  <p:slideViewPr>
    <p:cSldViewPr>
      <p:cViewPr>
        <p:scale>
          <a:sx n="100" d="100"/>
          <a:sy n="100" d="100"/>
        </p:scale>
        <p:origin x="-1944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C30D6-7FC8-4675-9D7B-75F69B449A2C}" type="datetimeFigureOut">
              <a:rPr lang="ko-KR" altLang="en-US" smtClean="0"/>
              <a:t>2011-09-22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D9556-BBF2-4AFE-9C89-49C9D73A4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35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0" y="233363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777607" y="9430093"/>
            <a:ext cx="2889938" cy="496412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IIE</a:t>
            </a:r>
            <a:r>
              <a:rPr lang="ko-KR" altLang="en-US" dirty="0" smtClean="0"/>
              <a:t>가 찾은 모든 </a:t>
            </a:r>
            <a:r>
              <a:rPr lang="en-US" altLang="ko-KR" dirty="0" smtClean="0"/>
              <a:t>pattern</a:t>
            </a:r>
            <a:r>
              <a:rPr lang="ko-KR" altLang="en-US" dirty="0" smtClean="0"/>
              <a:t>을 가지고 </a:t>
            </a:r>
            <a:r>
              <a:rPr lang="en-US" altLang="ko-KR" dirty="0" smtClean="0"/>
              <a:t>Tuples </a:t>
            </a:r>
            <a:r>
              <a:rPr lang="ko-KR" altLang="en-US" dirty="0" smtClean="0"/>
              <a:t>생성해내는 건 너무 시간 걸리고 비싸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반면 </a:t>
            </a:r>
            <a:r>
              <a:rPr lang="en-US" altLang="ko-KR" dirty="0" smtClean="0"/>
              <a:t>I4E</a:t>
            </a:r>
            <a:r>
              <a:rPr lang="ko-KR" altLang="en-US" dirty="0" smtClean="0"/>
              <a:t>는 얼마나 </a:t>
            </a:r>
            <a:r>
              <a:rPr lang="en-US" altLang="ko-KR" dirty="0" smtClean="0"/>
              <a:t>Effective</a:t>
            </a:r>
            <a:r>
              <a:rPr lang="ko-KR" altLang="en-US" dirty="0" smtClean="0"/>
              <a:t>한지 보이는 실험을 함</a:t>
            </a:r>
            <a:endParaRPr lang="en-US" altLang="ko-KR" dirty="0" smtClean="0"/>
          </a:p>
          <a:p>
            <a:r>
              <a:rPr lang="en-US" altLang="ko-KR" dirty="0" smtClean="0"/>
              <a:t>Top K pattern</a:t>
            </a:r>
            <a:r>
              <a:rPr lang="ko-KR" altLang="en-US" dirty="0" smtClean="0"/>
              <a:t>을 시험 대상자에게 줘서 </a:t>
            </a:r>
            <a:r>
              <a:rPr lang="en-US" altLang="ko-KR" dirty="0" smtClean="0"/>
              <a:t>Correct/Wrong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평가하게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결과를 </a:t>
            </a:r>
            <a:r>
              <a:rPr lang="en-US" altLang="ko-KR" baseline="0" dirty="0" smtClean="0"/>
              <a:t>Threshold</a:t>
            </a:r>
            <a:r>
              <a:rPr lang="ko-KR" altLang="en-US" baseline="0" dirty="0" smtClean="0"/>
              <a:t>등에 적용한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후 생성된 </a:t>
            </a:r>
            <a:r>
              <a:rPr lang="en-US" altLang="ko-KR" baseline="0" dirty="0" smtClean="0"/>
              <a:t>Tuples</a:t>
            </a:r>
            <a:r>
              <a:rPr lang="ko-KR" altLang="en-US" baseline="0" dirty="0" smtClean="0"/>
              <a:t>의 개수를 그래프로 그린 것</a:t>
            </a:r>
            <a:endParaRPr lang="en-US" altLang="ko-KR" baseline="0" dirty="0" smtClean="0"/>
          </a:p>
          <a:p>
            <a:r>
              <a:rPr lang="en-US" altLang="ko-KR" baseline="0" dirty="0" smtClean="0"/>
              <a:t>P-</a:t>
            </a:r>
            <a:r>
              <a:rPr lang="en-US" altLang="ko-KR" baseline="0" dirty="0" err="1" smtClean="0"/>
              <a:t>Inf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는 패턴 영향력으로 </a:t>
            </a:r>
            <a:r>
              <a:rPr lang="en-US" altLang="ko-KR" baseline="0" dirty="0" smtClean="0"/>
              <a:t>Top K </a:t>
            </a:r>
            <a:r>
              <a:rPr lang="en-US" altLang="ko-KR" baseline="0" dirty="0" err="1" smtClean="0"/>
              <a:t>Allign</a:t>
            </a:r>
            <a:endParaRPr lang="en-US" altLang="ko-KR" baseline="0" dirty="0" smtClean="0"/>
          </a:p>
          <a:p>
            <a:r>
              <a:rPr lang="en-US" altLang="ko-KR" baseline="0" dirty="0" smtClean="0"/>
              <a:t>P-</a:t>
            </a:r>
            <a:r>
              <a:rPr lang="en-US" altLang="ko-KR" baseline="0" dirty="0" err="1" smtClean="0"/>
              <a:t>Scr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은 패턴 신뢰점수로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다른 논문 것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P-</a:t>
            </a:r>
            <a:r>
              <a:rPr lang="en-US" altLang="ko-KR" baseline="0" dirty="0" err="1" smtClean="0"/>
              <a:t>Rnd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는 패턴 랜덤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비교를 위한 평균치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 결과 </a:t>
            </a:r>
            <a:r>
              <a:rPr lang="en-US" altLang="ko-KR" baseline="0" dirty="0" smtClean="0"/>
              <a:t>14E</a:t>
            </a:r>
            <a:r>
              <a:rPr lang="ko-KR" altLang="en-US" baseline="0" dirty="0" smtClean="0"/>
              <a:t>가 제안한 게 효과적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효율적인 결과를 보이더라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D9556-BBF2-4AFE-9C89-49C9D73A4A91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413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P-</a:t>
            </a:r>
            <a:r>
              <a:rPr lang="en-US" altLang="ko-KR" dirty="0" err="1" smtClean="0"/>
              <a:t>Scr</a:t>
            </a:r>
            <a:r>
              <a:rPr lang="ko-KR" altLang="en-US" dirty="0" smtClean="0"/>
              <a:t>의 그래프가 올라가는 때는 </a:t>
            </a:r>
            <a:r>
              <a:rPr lang="en-US" altLang="ko-KR" dirty="0" smtClean="0"/>
              <a:t>P-</a:t>
            </a:r>
            <a:r>
              <a:rPr lang="en-US" altLang="ko-KR" dirty="0" err="1" smtClean="0"/>
              <a:t>Inf</a:t>
            </a:r>
            <a:r>
              <a:rPr lang="ko-KR" altLang="en-US" dirty="0" smtClean="0"/>
              <a:t>에서 상위 </a:t>
            </a:r>
            <a:r>
              <a:rPr lang="en-US" altLang="ko-KR" dirty="0" smtClean="0"/>
              <a:t>Top-K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Pattern</a:t>
            </a:r>
            <a:r>
              <a:rPr lang="ko-KR" altLang="en-US" dirty="0" smtClean="0"/>
              <a:t>에 속한 </a:t>
            </a:r>
            <a:r>
              <a:rPr lang="en-US" altLang="ko-KR" dirty="0" smtClean="0"/>
              <a:t>pattern</a:t>
            </a:r>
            <a:r>
              <a:rPr lang="ko-KR" altLang="en-US" dirty="0" smtClean="0"/>
              <a:t>과 동일한 </a:t>
            </a:r>
            <a:r>
              <a:rPr lang="en-US" altLang="ko-KR" dirty="0" smtClean="0"/>
              <a:t>Pattern</a:t>
            </a:r>
            <a:r>
              <a:rPr lang="ko-KR" altLang="en-US" dirty="0" smtClean="0"/>
              <a:t>을 제시한 경우 </a:t>
            </a:r>
            <a:r>
              <a:rPr lang="en-US" altLang="ko-KR" dirty="0" smtClean="0"/>
              <a:t>Tuple</a:t>
            </a:r>
            <a:r>
              <a:rPr lang="ko-KR" altLang="en-US" dirty="0" smtClean="0"/>
              <a:t>이 빠르게 올라가더라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D9556-BBF2-4AFE-9C89-49C9D73A4A91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955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D9556-BBF2-4AFE-9C89-49C9D73A4A91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179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7C969-CD8F-4690-B14C-22777E8EDB27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A00000"/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742950" indent="-285750">
              <a:buClr>
                <a:srgbClr val="A00000"/>
              </a:buClr>
              <a:buFont typeface="Arial" pitchFamily="34" charset="0"/>
              <a:buChar char="−"/>
              <a:defRPr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rgbClr val="A00000"/>
              </a:buClr>
              <a:defRPr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buClr>
                <a:srgbClr val="A00000"/>
              </a:buClr>
              <a:buFont typeface="Arial" pitchFamily="34" charset="0"/>
              <a:buChar char="−"/>
              <a:defRPr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Clr>
                <a:srgbClr val="A00000"/>
              </a:buClr>
              <a:defRPr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IDB-bluelogo.jpg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0616" y="6237312"/>
            <a:ext cx="887943" cy="599424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0" y="928335"/>
            <a:ext cx="91440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I4E: Interactive Investigation of Iterative Information Extraction</a:t>
            </a:r>
            <a:endParaRPr lang="ko-KR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pPr latinLnBrk="0"/>
            <a:r>
              <a:rPr lang="en-US" altLang="ko-KR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Anish</a:t>
            </a:r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Das </a:t>
            </a:r>
            <a:r>
              <a:rPr lang="en-US" altLang="ko-KR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Sarma</a:t>
            </a:r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Yahoo Research CA, USA</a:t>
            </a:r>
          </a:p>
          <a:p>
            <a:pPr latinLnBrk="0"/>
            <a:r>
              <a:rPr lang="en-US" altLang="ko-KR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Alpa</a:t>
            </a:r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Jain, Yahoo Research CA, USA</a:t>
            </a:r>
          </a:p>
          <a:p>
            <a:pPr latinLnBrk="0"/>
            <a:r>
              <a:rPr lang="en-US" altLang="ko-KR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Divesh</a:t>
            </a:r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Srivastava</a:t>
            </a:r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AT&amp;T Labs-Research NJ, </a:t>
            </a: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</a:t>
            </a:r>
          </a:p>
          <a:p>
            <a:pPr latinLnBrk="0"/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SIGMOD 2010</a:t>
            </a:r>
          </a:p>
          <a:p>
            <a:pPr algn="r"/>
            <a:endParaRPr lang="en-US" altLang="ko-KR" dirty="0" smtClean="0"/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 22, 2011</a:t>
            </a:r>
          </a:p>
          <a:p>
            <a:pPr algn="r"/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Heegook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Jun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2020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dirty="0"/>
              <a:t>Output from an information extraction system may contain unexpected, and potentially incorrect data</a:t>
            </a:r>
            <a:endParaRPr lang="ko-KR" altLang="en-US" dirty="0"/>
          </a:p>
          <a:p>
            <a:pPr>
              <a:spcAft>
                <a:spcPts val="600"/>
              </a:spcAft>
            </a:pPr>
            <a:r>
              <a:rPr lang="en-US" altLang="ko-KR" dirty="0" smtClean="0"/>
              <a:t>We focus on the problem of building an interactive investigation tool for iterative information extraction (14E)</a:t>
            </a:r>
          </a:p>
          <a:p>
            <a:pPr>
              <a:spcAft>
                <a:spcPts val="600"/>
              </a:spcAft>
            </a:pPr>
            <a:r>
              <a:rPr lang="en-US" altLang="ko-KR" dirty="0" smtClean="0"/>
              <a:t>14E is able to </a:t>
            </a:r>
            <a:r>
              <a:rPr lang="en-US" altLang="ko-KR" b="1" dirty="0" smtClean="0">
                <a:solidFill>
                  <a:srgbClr val="A00000"/>
                </a:solidFill>
              </a:rPr>
              <a:t>provide guidance </a:t>
            </a:r>
            <a:r>
              <a:rPr lang="en-US" altLang="ko-KR" dirty="0" smtClean="0"/>
              <a:t>by showing influential tuples and patterns, and thus make recommendations to aid the repair process</a:t>
            </a:r>
          </a:p>
          <a:p>
            <a:pPr>
              <a:spcAft>
                <a:spcPts val="600"/>
              </a:spcAft>
            </a:pPr>
            <a:r>
              <a:rPr lang="en-US" altLang="ko-KR" dirty="0" smtClean="0"/>
              <a:t>It supports the three phases of investigation</a:t>
            </a:r>
          </a:p>
          <a:p>
            <a:pPr lvl="1">
              <a:spcAft>
                <a:spcPts val="600"/>
              </a:spcAft>
            </a:pPr>
            <a:r>
              <a:rPr lang="en-US" altLang="ko-KR" b="1" dirty="0" smtClean="0">
                <a:solidFill>
                  <a:srgbClr val="A00000"/>
                </a:solidFill>
              </a:rPr>
              <a:t>Explain, diagnose, and repair</a:t>
            </a:r>
            <a:endParaRPr lang="ko-KR" altLang="en-US" b="1" dirty="0">
              <a:solidFill>
                <a:srgbClr val="A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7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tx1"/>
                </a:solidFill>
              </a:rPr>
              <a:t>Introduction</a:t>
            </a:r>
          </a:p>
          <a:p>
            <a:r>
              <a:rPr lang="en-US" altLang="ko-KR" sz="2800" dirty="0" smtClean="0">
                <a:solidFill>
                  <a:srgbClr val="A00000"/>
                </a:solidFill>
              </a:rPr>
              <a:t>Iterative Information Extraction</a:t>
            </a:r>
          </a:p>
          <a:p>
            <a:r>
              <a:rPr lang="en-US" altLang="ko-KR" sz="2800" dirty="0" smtClean="0"/>
              <a:t>Explain, Diagnose and Repair</a:t>
            </a:r>
          </a:p>
          <a:p>
            <a:r>
              <a:rPr lang="en-US" altLang="ko-KR" sz="2800" dirty="0" smtClean="0"/>
              <a:t>Chaining EDR Operations</a:t>
            </a:r>
          </a:p>
          <a:p>
            <a:r>
              <a:rPr lang="en-US" altLang="ko-KR" sz="2800" dirty="0" smtClean="0"/>
              <a:t>Experimental Evaluation</a:t>
            </a:r>
          </a:p>
          <a:p>
            <a:r>
              <a:rPr lang="en-US" altLang="ko-KR" sz="2800" dirty="0" smtClean="0"/>
              <a:t>Conclusion</a:t>
            </a:r>
            <a:endParaRPr lang="ko-KR" altLang="en-US" sz="2800" dirty="0" smtClean="0"/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28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Iterative Information Extraction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The primary goal of information extraction systems is to </a:t>
            </a:r>
            <a:r>
              <a:rPr lang="en-US" altLang="ko-KR" b="1" dirty="0" smtClean="0">
                <a:solidFill>
                  <a:srgbClr val="A00000"/>
                </a:solidFill>
              </a:rPr>
              <a:t>obtain a set of tuples </a:t>
            </a:r>
            <a:r>
              <a:rPr lang="en-US" altLang="ko-KR" dirty="0" smtClean="0"/>
              <a:t>of a pre-defined relation, from a set of unstructured text documents.</a:t>
            </a:r>
          </a:p>
          <a:p>
            <a:pPr>
              <a:spcAft>
                <a:spcPts val="600"/>
              </a:spcAft>
            </a:pPr>
            <a:r>
              <a:rPr lang="en-US" altLang="ko-KR" dirty="0" smtClean="0"/>
              <a:t>Extraction patterns capture common ways of representing tuples of the target relation in a natural-language form</a:t>
            </a:r>
          </a:p>
          <a:p>
            <a:pPr>
              <a:spcAft>
                <a:spcPts val="600"/>
              </a:spcAft>
            </a:pPr>
            <a:r>
              <a:rPr lang="en-US" altLang="ko-KR" dirty="0" smtClean="0"/>
              <a:t>IIE systems follow a working hypothesis that tuples from a relation tend to occur in similar contexts.</a:t>
            </a:r>
          </a:p>
          <a:p>
            <a:pPr>
              <a:spcAft>
                <a:spcPts val="600"/>
              </a:spcAft>
            </a:pPr>
            <a:r>
              <a:rPr lang="en-US" altLang="ko-KR" dirty="0" smtClean="0"/>
              <a:t>Naturally, in most real-world extraction applications, it is no feasible to know </a:t>
            </a:r>
            <a:r>
              <a:rPr lang="en-US" altLang="ko-KR" dirty="0" err="1" smtClean="0"/>
              <a:t>apriori</a:t>
            </a:r>
            <a:r>
              <a:rPr lang="en-US" altLang="ko-KR" dirty="0" smtClean="0"/>
              <a:t> all possible contexts in which tuples of a relation may occur, thus, necessitating an iterative process.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2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Iterative Information Extraction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43090" y="2375723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203848" y="2406710"/>
            <a:ext cx="2376264" cy="44359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657978"/>
            <a:ext cx="1595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Seed tuples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444208" y="2406710"/>
            <a:ext cx="2376264" cy="44359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03848" y="4869160"/>
            <a:ext cx="2376264" cy="44359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444208" y="4869160"/>
            <a:ext cx="2376264" cy="44359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40062" y="3667884"/>
            <a:ext cx="2376264" cy="44359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03483" y="2443840"/>
            <a:ext cx="2412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Discover patterns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426205" y="2454900"/>
            <a:ext cx="2412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Discover tuples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426204" y="4911350"/>
            <a:ext cx="2412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Prune patterns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203848" y="4911350"/>
            <a:ext cx="2412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Prune tuples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22059" y="3720404"/>
            <a:ext cx="2412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Append to seed tuples</a:t>
            </a:r>
          </a:p>
        </p:txBody>
      </p:sp>
      <p:sp>
        <p:nvSpPr>
          <p:cNvPr id="19" name="오른쪽 화살표 18"/>
          <p:cNvSpPr/>
          <p:nvPr/>
        </p:nvSpPr>
        <p:spPr>
          <a:xfrm>
            <a:off x="1629798" y="2628506"/>
            <a:ext cx="1430034" cy="55291"/>
          </a:xfrm>
          <a:prstGeom prst="rightArrow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711187" y="2628506"/>
            <a:ext cx="589005" cy="55291"/>
          </a:xfrm>
          <a:prstGeom prst="rightArrow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flipH="1">
            <a:off x="5711187" y="5096016"/>
            <a:ext cx="589005" cy="55291"/>
          </a:xfrm>
          <a:prstGeom prst="rightArrow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7613621" y="2924944"/>
            <a:ext cx="45719" cy="1859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위쪽 화살표 23"/>
          <p:cNvSpPr/>
          <p:nvPr/>
        </p:nvSpPr>
        <p:spPr>
          <a:xfrm>
            <a:off x="2051720" y="2740156"/>
            <a:ext cx="45719" cy="8328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위쪽 화살표 24"/>
          <p:cNvSpPr/>
          <p:nvPr/>
        </p:nvSpPr>
        <p:spPr>
          <a:xfrm>
            <a:off x="2051720" y="4263156"/>
            <a:ext cx="45719" cy="832860"/>
          </a:xfrm>
          <a:prstGeom prst="up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052565" y="5090957"/>
            <a:ext cx="985253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81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IIE 1</a:t>
            </a:r>
            <a:r>
              <a:rPr lang="en-US" altLang="ko-KR" dirty="0"/>
              <a:t>: Discover patterns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P</a:t>
            </a:r>
            <a:r>
              <a:rPr lang="en-US" altLang="ko-KR" baseline="-25000" dirty="0" err="1" smtClean="0"/>
              <a:t>p</a:t>
            </a:r>
            <a:r>
              <a:rPr lang="en-US" altLang="ko-KR" dirty="0" smtClean="0"/>
              <a:t>(t)’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For </a:t>
            </a:r>
            <a:r>
              <a:rPr lang="en-US" altLang="ko-KR" sz="2000" dirty="0"/>
              <a:t>each tuple t, we denote by </a:t>
            </a:r>
            <a:r>
              <a:rPr lang="en-US" altLang="ko-KR" sz="2000" dirty="0" err="1"/>
              <a:t>P</a:t>
            </a:r>
            <a:r>
              <a:rPr lang="en-US" altLang="ko-KR" sz="2000" baseline="-25000" dirty="0" err="1"/>
              <a:t>p</a:t>
            </a:r>
            <a:r>
              <a:rPr lang="en-US" altLang="ko-KR" sz="2000" dirty="0"/>
              <a:t>(t) the set of patterns produced using t; similarly, for each pattern p, we denote by </a:t>
            </a:r>
            <a:r>
              <a:rPr lang="en-US" altLang="ko-KR" sz="2000" dirty="0" err="1"/>
              <a:t>T</a:t>
            </a:r>
            <a:r>
              <a:rPr lang="en-US" altLang="ko-KR" sz="2000" baseline="-25000" dirty="0" err="1"/>
              <a:t>g</a:t>
            </a:r>
            <a:r>
              <a:rPr lang="en-US" altLang="ko-KR" sz="2000" dirty="0"/>
              <a:t>(p) the set of tuples that generated pattern p</a:t>
            </a:r>
            <a:r>
              <a:rPr lang="en-US" altLang="ko-KR" sz="20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2000" dirty="0" smtClean="0"/>
              <a:t>EXAMPLE: relation actor &lt;Movie, actor&gt;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112406" y="3271811"/>
            <a:ext cx="1595103" cy="651587"/>
            <a:chOff x="0" y="2375723"/>
            <a:chExt cx="1595103" cy="651587"/>
          </a:xfrm>
        </p:grpSpPr>
        <p:sp>
          <p:nvSpPr>
            <p:cNvPr id="5" name="타원 4"/>
            <p:cNvSpPr/>
            <p:nvPr/>
          </p:nvSpPr>
          <p:spPr>
            <a:xfrm>
              <a:off x="643090" y="2375723"/>
              <a:ext cx="282255" cy="28225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2657978"/>
              <a:ext cx="159510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4">
                      <a:lumMod val="75000"/>
                    </a:schemeClr>
                  </a:solidFill>
                  <a:latin typeface="+mn-ea"/>
                </a:rPr>
                <a:t>Seed tuples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7098" y="3941371"/>
            <a:ext cx="2905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&lt;Top Gun, Tom Cruise&gt;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284240" y="3554066"/>
            <a:ext cx="1287760" cy="45719"/>
          </a:xfrm>
          <a:prstGeom prst="rightArrow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353498" y="3344552"/>
            <a:ext cx="2412269" cy="443594"/>
            <a:chOff x="3203483" y="2406710"/>
            <a:chExt cx="2412269" cy="443594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3203848" y="2406710"/>
              <a:ext cx="2376264" cy="443594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03483" y="2443840"/>
              <a:ext cx="24122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4">
                      <a:lumMod val="75000"/>
                    </a:schemeClr>
                  </a:solidFill>
                  <a:latin typeface="+mn-ea"/>
                </a:rPr>
                <a:t>Discover patterns</a:t>
              </a: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4582245" y="3941371"/>
            <a:ext cx="39547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&lt;Movie&gt;, movie starring &lt;Actor&gt;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한쪽 모서리가 잘린 사각형 14"/>
          <p:cNvSpPr/>
          <p:nvPr/>
        </p:nvSpPr>
        <p:spPr>
          <a:xfrm flipV="1">
            <a:off x="1356690" y="4800066"/>
            <a:ext cx="6048672" cy="576064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475718" y="4888043"/>
            <a:ext cx="58576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Top Gun, </a:t>
            </a:r>
            <a:r>
              <a:rPr lang="en-US" altLang="ko-KR" sz="2000" u="sng" dirty="0" smtClean="0"/>
              <a:t>movie starring</a:t>
            </a:r>
            <a:r>
              <a:rPr lang="en-US" altLang="ko-KR" sz="2000" dirty="0" smtClean="0"/>
              <a:t> Tom Cruise.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380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5" grpId="1" animBg="1"/>
      <p:bldP spid="16" grpId="0"/>
      <p:bldP spid="1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IIE 1</a:t>
            </a:r>
            <a:r>
              <a:rPr lang="en-US" altLang="ko-KR" dirty="0"/>
              <a:t>: Discover patterns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P</a:t>
            </a:r>
            <a:r>
              <a:rPr lang="en-US" altLang="ko-KR" baseline="-25000" dirty="0" err="1" smtClean="0"/>
              <a:t>p</a:t>
            </a:r>
            <a:r>
              <a:rPr lang="en-US" altLang="ko-KR" dirty="0" smtClean="0"/>
              <a:t>(t)’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For </a:t>
            </a:r>
            <a:r>
              <a:rPr lang="en-US" altLang="ko-KR" sz="2000" dirty="0"/>
              <a:t>each tuple t, we denote by </a:t>
            </a:r>
            <a:r>
              <a:rPr lang="en-US" altLang="ko-KR" sz="2000" dirty="0" err="1"/>
              <a:t>P</a:t>
            </a:r>
            <a:r>
              <a:rPr lang="en-US" altLang="ko-KR" sz="2000" baseline="-25000" dirty="0" err="1"/>
              <a:t>p</a:t>
            </a:r>
            <a:r>
              <a:rPr lang="en-US" altLang="ko-KR" sz="2000" dirty="0"/>
              <a:t>(t) the set of patterns produced using t; similarly, for each pattern p, we denote by </a:t>
            </a:r>
            <a:r>
              <a:rPr lang="en-US" altLang="ko-KR" sz="2000" dirty="0" err="1"/>
              <a:t>T</a:t>
            </a:r>
            <a:r>
              <a:rPr lang="en-US" altLang="ko-KR" sz="2000" baseline="-25000" dirty="0" err="1"/>
              <a:t>g</a:t>
            </a:r>
            <a:r>
              <a:rPr lang="en-US" altLang="ko-KR" sz="2000" dirty="0"/>
              <a:t>(p) the set of tuples that generated pattern p</a:t>
            </a:r>
            <a:r>
              <a:rPr lang="en-US" altLang="ko-KR" sz="20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2000" dirty="0" smtClean="0"/>
              <a:t>EXAMPLE: relation actor &lt;Movie, actor&gt;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57098" y="3271811"/>
            <a:ext cx="8079921" cy="1069670"/>
            <a:chOff x="457098" y="3271811"/>
            <a:chExt cx="8079921" cy="1069670"/>
          </a:xfrm>
        </p:grpSpPr>
        <p:grpSp>
          <p:nvGrpSpPr>
            <p:cNvPr id="7" name="그룹 6"/>
            <p:cNvGrpSpPr/>
            <p:nvPr/>
          </p:nvGrpSpPr>
          <p:grpSpPr>
            <a:xfrm>
              <a:off x="1112406" y="3271811"/>
              <a:ext cx="1595103" cy="651587"/>
              <a:chOff x="0" y="2375723"/>
              <a:chExt cx="1595103" cy="651587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643090" y="2375723"/>
                <a:ext cx="282255" cy="282255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2657978"/>
                <a:ext cx="159510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accent4">
                        <a:lumMod val="75000"/>
                      </a:schemeClr>
                    </a:solidFill>
                    <a:latin typeface="+mn-ea"/>
                  </a:rPr>
                  <a:t>Seed tuples</a:t>
                </a: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457098" y="3941371"/>
              <a:ext cx="29057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/>
                <a:t>&lt;Top Gun, Tom Cruise&gt;</a:t>
              </a:r>
              <a:endPara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3284240" y="3554066"/>
              <a:ext cx="1287760" cy="45719"/>
            </a:xfrm>
            <a:prstGeom prst="rightArrow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353498" y="3344552"/>
              <a:ext cx="2412269" cy="443594"/>
              <a:chOff x="3203483" y="2406710"/>
              <a:chExt cx="2412269" cy="443594"/>
            </a:xfrm>
          </p:grpSpPr>
          <p:sp>
            <p:nvSpPr>
              <p:cNvPr id="11" name="모서리가 둥근 직사각형 10"/>
              <p:cNvSpPr/>
              <p:nvPr/>
            </p:nvSpPr>
            <p:spPr>
              <a:xfrm>
                <a:off x="3203848" y="2406710"/>
                <a:ext cx="2376264" cy="443594"/>
              </a:xfrm>
              <a:prstGeom prst="round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3203483" y="2443840"/>
                <a:ext cx="241226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accent4">
                        <a:lumMod val="75000"/>
                      </a:schemeClr>
                    </a:solidFill>
                    <a:latin typeface="+mn-ea"/>
                  </a:rPr>
                  <a:t>Discover patterns</a:t>
                </a: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4582245" y="3941371"/>
              <a:ext cx="39547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/>
                <a:t>&lt;Movie&gt;, movie starring &lt;Actor&gt;</a:t>
              </a:r>
              <a:endPara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644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59259E-6 L -0.51163 -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IIE 1: </a:t>
            </a:r>
            <a:r>
              <a:rPr lang="en-US" altLang="ko-KR" dirty="0"/>
              <a:t>Discover </a:t>
            </a:r>
            <a:r>
              <a:rPr lang="en-US" altLang="ko-KR" dirty="0" smtClean="0"/>
              <a:t>patterns ‘</a:t>
            </a:r>
            <a:r>
              <a:rPr lang="en-US" altLang="ko-KR" dirty="0" err="1" smtClean="0"/>
              <a:t>P</a:t>
            </a:r>
            <a:r>
              <a:rPr lang="en-US" altLang="ko-KR" baseline="-25000" dirty="0" err="1" smtClean="0"/>
              <a:t>p</a:t>
            </a:r>
            <a:r>
              <a:rPr lang="en-US" altLang="ko-KR" dirty="0" smtClean="0"/>
              <a:t>(t)’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For </a:t>
            </a:r>
            <a:r>
              <a:rPr lang="en-US" altLang="ko-KR" sz="2000" dirty="0"/>
              <a:t>each tuple t, we denote by </a:t>
            </a:r>
            <a:r>
              <a:rPr lang="en-US" altLang="ko-KR" sz="2000" dirty="0" err="1"/>
              <a:t>P</a:t>
            </a:r>
            <a:r>
              <a:rPr lang="en-US" altLang="ko-KR" sz="2000" baseline="-25000" dirty="0" err="1"/>
              <a:t>p</a:t>
            </a:r>
            <a:r>
              <a:rPr lang="en-US" altLang="ko-KR" sz="2000" dirty="0"/>
              <a:t>(t) the set of patterns produced using t; similarly, for each pattern p, we denote by </a:t>
            </a:r>
            <a:r>
              <a:rPr lang="en-US" altLang="ko-KR" sz="2000" dirty="0" err="1"/>
              <a:t>T</a:t>
            </a:r>
            <a:r>
              <a:rPr lang="en-US" altLang="ko-KR" sz="2000" baseline="-25000" dirty="0" err="1"/>
              <a:t>g</a:t>
            </a:r>
            <a:r>
              <a:rPr lang="en-US" altLang="ko-KR" sz="2000" dirty="0"/>
              <a:t>(p) the set of tuples that generated pattern p</a:t>
            </a:r>
            <a:r>
              <a:rPr lang="en-US" altLang="ko-KR" sz="20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2000" dirty="0" smtClean="0"/>
              <a:t>EXAMPLE: relation actor &lt;Movie, actor&gt;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-94916" y="3344552"/>
            <a:ext cx="3954774" cy="996929"/>
            <a:chOff x="4582245" y="3344552"/>
            <a:chExt cx="3954774" cy="996929"/>
          </a:xfrm>
        </p:grpSpPr>
        <p:grpSp>
          <p:nvGrpSpPr>
            <p:cNvPr id="13" name="그룹 12"/>
            <p:cNvGrpSpPr/>
            <p:nvPr/>
          </p:nvGrpSpPr>
          <p:grpSpPr>
            <a:xfrm>
              <a:off x="5353498" y="3344552"/>
              <a:ext cx="2412269" cy="443594"/>
              <a:chOff x="3203483" y="2406710"/>
              <a:chExt cx="2412269" cy="443594"/>
            </a:xfrm>
          </p:grpSpPr>
          <p:sp>
            <p:nvSpPr>
              <p:cNvPr id="11" name="모서리가 둥근 직사각형 10"/>
              <p:cNvSpPr/>
              <p:nvPr/>
            </p:nvSpPr>
            <p:spPr>
              <a:xfrm>
                <a:off x="3203848" y="2406710"/>
                <a:ext cx="2376264" cy="443594"/>
              </a:xfrm>
              <a:prstGeom prst="round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3203483" y="2443840"/>
                <a:ext cx="241226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accent4">
                        <a:lumMod val="75000"/>
                      </a:schemeClr>
                    </a:solidFill>
                    <a:latin typeface="+mn-ea"/>
                  </a:rPr>
                  <a:t>Discover patterns</a:t>
                </a: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4582245" y="3941371"/>
              <a:ext cx="39547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/>
                <a:t>&lt;Movie&gt;, movie starring &lt;Actor&gt;</a:t>
              </a:r>
              <a:endPara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483200" y="4653136"/>
            <a:ext cx="763268" cy="760150"/>
            <a:chOff x="1483200" y="4653136"/>
            <a:chExt cx="763268" cy="760150"/>
          </a:xfrm>
        </p:grpSpPr>
        <p:sp>
          <p:nvSpPr>
            <p:cNvPr id="17" name="타원 16"/>
            <p:cNvSpPr/>
            <p:nvPr/>
          </p:nvSpPr>
          <p:spPr>
            <a:xfrm>
              <a:off x="1723706" y="4653136"/>
              <a:ext cx="282255" cy="2822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83200" y="5013176"/>
              <a:ext cx="7632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err="1"/>
                <a:t>P</a:t>
              </a:r>
              <a:r>
                <a:rPr lang="en-US" altLang="ko-KR" sz="2000" baseline="-25000" dirty="0" err="1"/>
                <a:t>p</a:t>
              </a:r>
              <a:r>
                <a:rPr lang="en-US" altLang="ko-KR" sz="2000" dirty="0" smtClean="0"/>
                <a:t>(t)</a:t>
              </a:r>
              <a:endPara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2" name="한쪽 모서리가 잘린 사각형 21"/>
          <p:cNvSpPr/>
          <p:nvPr/>
        </p:nvSpPr>
        <p:spPr>
          <a:xfrm flipV="1">
            <a:off x="2933938" y="5573271"/>
            <a:ext cx="6048672" cy="576064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52966" y="5661248"/>
            <a:ext cx="58576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Star Wars, </a:t>
            </a:r>
            <a:r>
              <a:rPr lang="en-US" altLang="ko-KR" sz="2000" u="sng" dirty="0" smtClean="0"/>
              <a:t>movie starring</a:t>
            </a:r>
            <a:r>
              <a:rPr lang="en-US" altLang="ko-KR" sz="2000" dirty="0" smtClean="0"/>
              <a:t> Alec </a:t>
            </a:r>
            <a:r>
              <a:rPr lang="en-US" altLang="ko-KR" sz="2000" dirty="0" err="1" smtClean="0"/>
              <a:t>Guiness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949744" y="3941371"/>
            <a:ext cx="37032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&lt;Star Wars, Alec </a:t>
            </a:r>
            <a:r>
              <a:rPr lang="en-US" altLang="ko-KR" sz="2000" dirty="0" err="1" smtClean="0"/>
              <a:t>Guiness</a:t>
            </a:r>
            <a:r>
              <a:rPr lang="en-US" altLang="ko-KR" sz="2000" dirty="0" smtClean="0"/>
              <a:t>&gt;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6438775" y="4653134"/>
            <a:ext cx="763268" cy="772703"/>
            <a:chOff x="6438775" y="4653134"/>
            <a:chExt cx="763268" cy="772703"/>
          </a:xfrm>
        </p:grpSpPr>
        <p:sp>
          <p:nvSpPr>
            <p:cNvPr id="24" name="타원 23"/>
            <p:cNvSpPr/>
            <p:nvPr/>
          </p:nvSpPr>
          <p:spPr>
            <a:xfrm>
              <a:off x="6687569" y="4653134"/>
              <a:ext cx="282255" cy="28225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38775" y="5025727"/>
              <a:ext cx="7632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err="1"/>
                <a:t>T</a:t>
              </a:r>
              <a:r>
                <a:rPr lang="en-US" altLang="ko-KR" sz="2000" baseline="-25000" dirty="0" err="1"/>
                <a:t>g</a:t>
              </a:r>
              <a:r>
                <a:rPr lang="en-US" altLang="ko-KR" sz="2000" dirty="0"/>
                <a:t>(p)</a:t>
              </a:r>
              <a:endPara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오른쪽 화살표 27"/>
          <p:cNvSpPr/>
          <p:nvPr/>
        </p:nvSpPr>
        <p:spPr>
          <a:xfrm>
            <a:off x="4211960" y="4140102"/>
            <a:ext cx="589005" cy="55291"/>
          </a:xfrm>
          <a:prstGeom prst="rightArrow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38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2" animBg="1"/>
      <p:bldP spid="23" grpId="0"/>
      <p:bldP spid="23" grpId="2"/>
      <p:bldP spid="25" grpId="0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IIE 2: Discover tuples ‘</a:t>
            </a:r>
            <a:r>
              <a:rPr lang="en-US" altLang="ko-KR" dirty="0" err="1" smtClean="0"/>
              <a:t>T</a:t>
            </a:r>
            <a:r>
              <a:rPr lang="en-US" altLang="ko-KR" baseline="-25000" dirty="0" err="1" smtClean="0"/>
              <a:t>p</a:t>
            </a:r>
            <a:r>
              <a:rPr lang="en-US" altLang="ko-KR" dirty="0" smtClean="0"/>
              <a:t>(p)’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Apply </a:t>
            </a:r>
            <a:r>
              <a:rPr lang="en-US" altLang="ko-KR" sz="1800" dirty="0"/>
              <a:t>the current set of patterns on each document in D and obtain a set T’ of new tuples. For each tuple t, we denote by </a:t>
            </a:r>
            <a:r>
              <a:rPr lang="en-US" altLang="ko-KR" sz="1800" dirty="0" err="1"/>
              <a:t>P</a:t>
            </a:r>
            <a:r>
              <a:rPr lang="en-US" altLang="ko-KR" sz="1800" baseline="-25000" dirty="0" err="1"/>
              <a:t>g</a:t>
            </a:r>
            <a:r>
              <a:rPr lang="en-US" altLang="ko-KR" sz="1800" dirty="0"/>
              <a:t>(t) the set of patterns that generated t; similarly, for each pattern p, we denote by </a:t>
            </a:r>
            <a:r>
              <a:rPr lang="en-US" altLang="ko-KR" sz="1800" dirty="0" err="1" smtClean="0"/>
              <a:t>T</a:t>
            </a:r>
            <a:r>
              <a:rPr lang="en-US" altLang="ko-KR" sz="1800" baseline="-25000" dirty="0" err="1" smtClean="0"/>
              <a:t>p</a:t>
            </a:r>
            <a:r>
              <a:rPr lang="en-US" altLang="ko-KR" sz="1800" dirty="0" smtClean="0"/>
              <a:t>(p</a:t>
            </a:r>
            <a:r>
              <a:rPr lang="en-US" altLang="ko-KR" sz="1800" dirty="0"/>
              <a:t>) the set of tuples produced by p.</a:t>
            </a:r>
          </a:p>
          <a:p>
            <a:endParaRPr lang="en-US" altLang="ko-KR" sz="600" dirty="0" smtClean="0"/>
          </a:p>
          <a:p>
            <a:r>
              <a:rPr lang="en-US" altLang="ko-KR" sz="1800" dirty="0" smtClean="0"/>
              <a:t>EXAMPLE: relation actor &lt;Movie, actor&gt;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-108520" y="2840496"/>
            <a:ext cx="3240360" cy="935373"/>
            <a:chOff x="-108520" y="3344552"/>
            <a:chExt cx="3240360" cy="935373"/>
          </a:xfrm>
        </p:grpSpPr>
        <p:grpSp>
          <p:nvGrpSpPr>
            <p:cNvPr id="13" name="그룹 12"/>
            <p:cNvGrpSpPr/>
            <p:nvPr/>
          </p:nvGrpSpPr>
          <p:grpSpPr>
            <a:xfrm>
              <a:off x="251520" y="3344552"/>
              <a:ext cx="2412269" cy="443594"/>
              <a:chOff x="3203483" y="2406710"/>
              <a:chExt cx="2412269" cy="443594"/>
            </a:xfrm>
          </p:grpSpPr>
          <p:sp>
            <p:nvSpPr>
              <p:cNvPr id="11" name="모서리가 둥근 직사각형 10"/>
              <p:cNvSpPr/>
              <p:nvPr/>
            </p:nvSpPr>
            <p:spPr>
              <a:xfrm>
                <a:off x="3203848" y="2406710"/>
                <a:ext cx="2376264" cy="443594"/>
              </a:xfrm>
              <a:prstGeom prst="round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3203483" y="2443840"/>
                <a:ext cx="241226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accent4">
                        <a:lumMod val="75000"/>
                      </a:schemeClr>
                    </a:solidFill>
                    <a:latin typeface="+mn-ea"/>
                  </a:rPr>
                  <a:t>Discover patterns</a:t>
                </a: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-108520" y="3941371"/>
              <a:ext cx="32403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 smtClean="0"/>
                <a:t>&lt;Movie&gt;, movie starring &lt;Actor&gt;</a:t>
              </a:r>
              <a:endPara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971600" y="4149080"/>
            <a:ext cx="763268" cy="760150"/>
            <a:chOff x="1483200" y="4653136"/>
            <a:chExt cx="763268" cy="760150"/>
          </a:xfrm>
        </p:grpSpPr>
        <p:sp>
          <p:nvSpPr>
            <p:cNvPr id="18" name="타원 17"/>
            <p:cNvSpPr/>
            <p:nvPr/>
          </p:nvSpPr>
          <p:spPr>
            <a:xfrm>
              <a:off x="1723706" y="4653136"/>
              <a:ext cx="282255" cy="2822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483200" y="5013176"/>
              <a:ext cx="7632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err="1"/>
                <a:t>P</a:t>
              </a:r>
              <a:r>
                <a:rPr lang="en-US" altLang="ko-KR" sz="2000" baseline="-25000" dirty="0" err="1"/>
                <a:t>p</a:t>
              </a:r>
              <a:r>
                <a:rPr lang="en-US" altLang="ko-KR" sz="2000" dirty="0" smtClean="0"/>
                <a:t>(t)</a:t>
              </a:r>
              <a:endPara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520700" y="4149078"/>
            <a:ext cx="763268" cy="772703"/>
            <a:chOff x="3520700" y="4653134"/>
            <a:chExt cx="763268" cy="772703"/>
          </a:xfrm>
        </p:grpSpPr>
        <p:sp>
          <p:nvSpPr>
            <p:cNvPr id="21" name="타원 20"/>
            <p:cNvSpPr/>
            <p:nvPr/>
          </p:nvSpPr>
          <p:spPr>
            <a:xfrm>
              <a:off x="3769494" y="4653134"/>
              <a:ext cx="282255" cy="28225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520700" y="5025727"/>
              <a:ext cx="7632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err="1"/>
                <a:t>T</a:t>
              </a:r>
              <a:r>
                <a:rPr lang="en-US" altLang="ko-KR" sz="2000" baseline="-25000" dirty="0" err="1"/>
                <a:t>g</a:t>
              </a:r>
              <a:r>
                <a:rPr lang="en-US" altLang="ko-KR" sz="2000" dirty="0"/>
                <a:t>(p)</a:t>
              </a:r>
              <a:endPara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" name="타원 22"/>
          <p:cNvSpPr/>
          <p:nvPr/>
        </p:nvSpPr>
        <p:spPr>
          <a:xfrm>
            <a:off x="3761205" y="3355938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761206" y="3756717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761206" y="5013176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761206" y="5420841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3294906" y="2564904"/>
            <a:ext cx="1190228" cy="3456384"/>
            <a:chOff x="3018732" y="3068960"/>
            <a:chExt cx="1440160" cy="345638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3018732" y="3566348"/>
              <a:ext cx="1440160" cy="2958996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31325" y="3068960"/>
              <a:ext cx="7632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/>
                <a:t>T’</a:t>
              </a:r>
              <a:endPara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1" name="오른쪽 화살표 30"/>
          <p:cNvSpPr/>
          <p:nvPr/>
        </p:nvSpPr>
        <p:spPr>
          <a:xfrm>
            <a:off x="2267744" y="4253966"/>
            <a:ext cx="589005" cy="55291"/>
          </a:xfrm>
          <a:prstGeom prst="rightArrow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5176884" y="4152370"/>
            <a:ext cx="763268" cy="760150"/>
            <a:chOff x="1483200" y="4653136"/>
            <a:chExt cx="763268" cy="760150"/>
          </a:xfrm>
        </p:grpSpPr>
        <p:sp>
          <p:nvSpPr>
            <p:cNvPr id="33" name="타원 32"/>
            <p:cNvSpPr/>
            <p:nvPr/>
          </p:nvSpPr>
          <p:spPr>
            <a:xfrm>
              <a:off x="1723706" y="4653136"/>
              <a:ext cx="282255" cy="2822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483200" y="5013176"/>
              <a:ext cx="7632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err="1" smtClean="0"/>
                <a:t>P</a:t>
              </a:r>
              <a:r>
                <a:rPr lang="en-US" altLang="ko-KR" sz="2000" baseline="-25000" dirty="0" err="1" smtClean="0"/>
                <a:t>g</a:t>
              </a:r>
              <a:r>
                <a:rPr lang="en-US" altLang="ko-KR" sz="2000" dirty="0" smtClean="0"/>
                <a:t>(t)</a:t>
              </a:r>
              <a:endPara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5" name="오른쪽 화살표 34"/>
          <p:cNvSpPr/>
          <p:nvPr/>
        </p:nvSpPr>
        <p:spPr>
          <a:xfrm>
            <a:off x="4271027" y="4256326"/>
            <a:ext cx="589005" cy="55291"/>
          </a:xfrm>
          <a:prstGeom prst="rightArrow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6156176" y="4124697"/>
            <a:ext cx="751643" cy="317081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6408203" y="2840496"/>
            <a:ext cx="2412269" cy="443594"/>
            <a:chOff x="6426205" y="2406710"/>
            <a:chExt cx="2412269" cy="443594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6444208" y="2406710"/>
              <a:ext cx="2376264" cy="443594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426205" y="2454900"/>
              <a:ext cx="24122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4">
                      <a:lumMod val="75000"/>
                    </a:schemeClr>
                  </a:solidFill>
                  <a:latin typeface="+mn-ea"/>
                </a:rPr>
                <a:t>Discover tuples</a:t>
              </a: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7232703" y="4149078"/>
            <a:ext cx="763268" cy="772703"/>
            <a:chOff x="3520700" y="4653134"/>
            <a:chExt cx="763268" cy="772703"/>
          </a:xfrm>
        </p:grpSpPr>
        <p:sp>
          <p:nvSpPr>
            <p:cNvPr id="47" name="타원 46"/>
            <p:cNvSpPr/>
            <p:nvPr/>
          </p:nvSpPr>
          <p:spPr>
            <a:xfrm>
              <a:off x="3769494" y="4653134"/>
              <a:ext cx="282255" cy="28225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520700" y="5025727"/>
              <a:ext cx="7632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err="1"/>
                <a:t>T</a:t>
              </a:r>
              <a:r>
                <a:rPr lang="en-US" altLang="ko-KR" sz="2000" baseline="-25000" dirty="0" err="1"/>
                <a:t>p</a:t>
              </a:r>
              <a:r>
                <a:rPr lang="en-US" altLang="ko-KR" sz="2000" dirty="0"/>
                <a:t>(p)</a:t>
              </a:r>
              <a:endPara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195736" y="6165304"/>
            <a:ext cx="3229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&lt;Star Wars, Alec </a:t>
            </a:r>
            <a:r>
              <a:rPr lang="en-US" altLang="ko-KR" dirty="0" err="1" smtClean="0"/>
              <a:t>Guiness</a:t>
            </a:r>
            <a:r>
              <a:rPr lang="en-US" altLang="ko-KR" dirty="0" smtClean="0"/>
              <a:t>&gt;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한쪽 모서리가 잘린 사각형 49"/>
          <p:cNvSpPr/>
          <p:nvPr/>
        </p:nvSpPr>
        <p:spPr>
          <a:xfrm flipV="1">
            <a:off x="5220073" y="6093296"/>
            <a:ext cx="3923928" cy="576064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076056" y="6181273"/>
            <a:ext cx="4157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Star Wars, </a:t>
            </a:r>
            <a:r>
              <a:rPr lang="en-US" altLang="ko-KR" u="sng" dirty="0" smtClean="0"/>
              <a:t>films starring</a:t>
            </a:r>
            <a:r>
              <a:rPr lang="en-US" altLang="ko-KR" dirty="0" smtClean="0"/>
              <a:t> Alec </a:t>
            </a:r>
            <a:r>
              <a:rPr lang="en-US" altLang="ko-KR" dirty="0" err="1" smtClean="0"/>
              <a:t>Guiness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485134" y="3468916"/>
            <a:ext cx="3240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/>
              <a:t>&lt;Movie&gt;, films starring &lt;Actor&gt;</a:t>
            </a:r>
            <a:endParaRPr lang="en-US" altLang="ko-KR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한쪽 모서리가 잘린 사각형 52"/>
          <p:cNvSpPr/>
          <p:nvPr/>
        </p:nvSpPr>
        <p:spPr>
          <a:xfrm flipV="1">
            <a:off x="5220073" y="5625579"/>
            <a:ext cx="3923928" cy="576064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076056" y="5713556"/>
            <a:ext cx="4157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Troy, </a:t>
            </a:r>
            <a:r>
              <a:rPr lang="en-US" altLang="ko-KR" u="sng" dirty="0" smtClean="0"/>
              <a:t>films starring</a:t>
            </a:r>
            <a:r>
              <a:rPr lang="en-US" altLang="ko-KR" dirty="0" smtClean="0"/>
              <a:t> Brad Pitt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012160" y="4931876"/>
            <a:ext cx="3229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&lt;Troy, Brad Pitt&gt;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550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31" grpId="0" animBg="1"/>
      <p:bldP spid="35" grpId="0" animBg="1"/>
      <p:bldP spid="42" grpId="0" animBg="1"/>
      <p:bldP spid="49" grpId="0"/>
      <p:bldP spid="49" grpId="1"/>
      <p:bldP spid="50" grpId="0" animBg="1"/>
      <p:bldP spid="50" grpId="1" animBg="1"/>
      <p:bldP spid="51" grpId="0"/>
      <p:bldP spid="51" grpId="1"/>
      <p:bldP spid="52" grpId="0"/>
      <p:bldP spid="53" grpId="0" animBg="1"/>
      <p:bldP spid="54" grpId="0"/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Iterative Information Extraction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43090" y="2375723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203848" y="2406710"/>
            <a:ext cx="2376264" cy="44359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657978"/>
            <a:ext cx="1595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Seed tuples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444208" y="2406710"/>
            <a:ext cx="2376264" cy="44359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03848" y="4869160"/>
            <a:ext cx="2376264" cy="44359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444208" y="4869160"/>
            <a:ext cx="2376264" cy="44359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40062" y="3667884"/>
            <a:ext cx="2376264" cy="44359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03483" y="2443840"/>
            <a:ext cx="2412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Discover patterns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426205" y="2454900"/>
            <a:ext cx="2412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Discover tuples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426204" y="4911350"/>
            <a:ext cx="2412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Prune patterns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203848" y="4911350"/>
            <a:ext cx="2412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Prune tuples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22059" y="3720404"/>
            <a:ext cx="2412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Append to seed tuples</a:t>
            </a:r>
          </a:p>
        </p:txBody>
      </p:sp>
      <p:sp>
        <p:nvSpPr>
          <p:cNvPr id="19" name="오른쪽 화살표 18"/>
          <p:cNvSpPr/>
          <p:nvPr/>
        </p:nvSpPr>
        <p:spPr>
          <a:xfrm>
            <a:off x="1629798" y="2628506"/>
            <a:ext cx="1430034" cy="55291"/>
          </a:xfrm>
          <a:prstGeom prst="rightArrow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711187" y="2628506"/>
            <a:ext cx="589005" cy="55291"/>
          </a:xfrm>
          <a:prstGeom prst="rightArrow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flipH="1">
            <a:off x="5711187" y="5096016"/>
            <a:ext cx="589005" cy="55291"/>
          </a:xfrm>
          <a:prstGeom prst="rightArrow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7613621" y="2924944"/>
            <a:ext cx="45719" cy="1859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위쪽 화살표 23"/>
          <p:cNvSpPr/>
          <p:nvPr/>
        </p:nvSpPr>
        <p:spPr>
          <a:xfrm>
            <a:off x="2051720" y="2740156"/>
            <a:ext cx="45719" cy="8328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위쪽 화살표 24"/>
          <p:cNvSpPr/>
          <p:nvPr/>
        </p:nvSpPr>
        <p:spPr>
          <a:xfrm>
            <a:off x="2051720" y="4263156"/>
            <a:ext cx="45719" cy="832860"/>
          </a:xfrm>
          <a:prstGeom prst="up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052565" y="5090957"/>
            <a:ext cx="985253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86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IIE 3: Prune patterns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Information extraction is a noisy process and oftentimes, we may learn unreliable patterns that can, in turn, produce erroneous tuples.</a:t>
            </a:r>
          </a:p>
          <a:p>
            <a:endParaRPr lang="en-US" altLang="ko-KR" sz="1800" dirty="0" smtClean="0"/>
          </a:p>
          <a:p>
            <a:r>
              <a:rPr lang="en-US" altLang="ko-KR" sz="2000" dirty="0" smtClean="0"/>
              <a:t>Confidence score: </a:t>
            </a:r>
            <a:r>
              <a:rPr lang="en-US" altLang="ko-KR" sz="2000" dirty="0" err="1"/>
              <a:t>S</a:t>
            </a:r>
            <a:r>
              <a:rPr lang="en-US" altLang="ko-KR" sz="2000" baseline="-25000" dirty="0" err="1"/>
              <a:t>p</a:t>
            </a:r>
            <a:r>
              <a:rPr lang="en-US" altLang="ko-KR" sz="2000" dirty="0"/>
              <a:t>(p) = </a:t>
            </a:r>
            <a:r>
              <a:rPr lang="en-US" altLang="ko-KR" sz="2000" dirty="0" err="1"/>
              <a:t>F</a:t>
            </a:r>
            <a:r>
              <a:rPr lang="en-US" altLang="ko-KR" sz="2000" baseline="-25000" dirty="0" err="1"/>
              <a:t>p</a:t>
            </a:r>
            <a:r>
              <a:rPr lang="en-US" altLang="ko-KR" sz="2000" dirty="0"/>
              <a:t>(</a:t>
            </a:r>
            <a:r>
              <a:rPr lang="en-US" altLang="ko-KR" sz="2000" dirty="0" err="1"/>
              <a:t>T</a:t>
            </a:r>
            <a:r>
              <a:rPr lang="en-US" altLang="ko-KR" sz="2000" baseline="-25000" dirty="0" err="1"/>
              <a:t>g</a:t>
            </a:r>
            <a:r>
              <a:rPr lang="en-US" altLang="ko-KR" sz="2000" dirty="0"/>
              <a:t>(p), </a:t>
            </a:r>
            <a:r>
              <a:rPr lang="en-US" altLang="ko-KR" sz="2000" dirty="0" err="1"/>
              <a:t>T</a:t>
            </a:r>
            <a:r>
              <a:rPr lang="en-US" altLang="ko-KR" sz="2000" baseline="-25000" dirty="0" err="1"/>
              <a:t>p</a:t>
            </a:r>
            <a:r>
              <a:rPr lang="en-US" altLang="ko-KR" sz="2000" dirty="0"/>
              <a:t>(p), </a:t>
            </a:r>
            <a:r>
              <a:rPr lang="en-US" altLang="ko-KR" sz="2000" dirty="0" err="1"/>
              <a:t>s</a:t>
            </a:r>
            <a:r>
              <a:rPr lang="en-US" altLang="ko-KR" sz="2000" baseline="-25000" dirty="0" err="1"/>
              <a:t>p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915816" y="2852936"/>
            <a:ext cx="2412269" cy="443594"/>
            <a:chOff x="3203483" y="2406710"/>
            <a:chExt cx="2412269" cy="443594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3203848" y="2406710"/>
              <a:ext cx="2376264" cy="443594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03483" y="2443840"/>
              <a:ext cx="24122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4">
                      <a:lumMod val="75000"/>
                    </a:schemeClr>
                  </a:solidFill>
                  <a:latin typeface="+mn-ea"/>
                </a:rPr>
                <a:t>Discover patterns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707904" y="3683625"/>
            <a:ext cx="763268" cy="760150"/>
            <a:chOff x="1483200" y="4653136"/>
            <a:chExt cx="763268" cy="760150"/>
          </a:xfrm>
        </p:grpSpPr>
        <p:sp>
          <p:nvSpPr>
            <p:cNvPr id="18" name="타원 17"/>
            <p:cNvSpPr/>
            <p:nvPr/>
          </p:nvSpPr>
          <p:spPr>
            <a:xfrm>
              <a:off x="1723706" y="4653136"/>
              <a:ext cx="282255" cy="2822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483200" y="5013176"/>
              <a:ext cx="7632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err="1"/>
                <a:t>P</a:t>
              </a:r>
              <a:r>
                <a:rPr lang="en-US" altLang="ko-KR" sz="2000" baseline="-25000" dirty="0" err="1"/>
                <a:t>p</a:t>
              </a:r>
              <a:r>
                <a:rPr lang="en-US" altLang="ko-KR" sz="2000" dirty="0" smtClean="0"/>
                <a:t>(t)</a:t>
              </a:r>
              <a:endPara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7" name="타원 56"/>
          <p:cNvSpPr/>
          <p:nvPr/>
        </p:nvSpPr>
        <p:spPr>
          <a:xfrm>
            <a:off x="3948409" y="4581128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3948409" y="5301208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3948409" y="6021288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932040" y="3643555"/>
            <a:ext cx="1604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 smtClean="0"/>
              <a:t>F</a:t>
            </a:r>
            <a:r>
              <a:rPr lang="en-US" altLang="ko-KR" sz="2000" baseline="-25000" dirty="0" err="1" smtClean="0"/>
              <a:t>p</a:t>
            </a:r>
            <a:r>
              <a:rPr lang="en-US" altLang="ko-KR" sz="2000" dirty="0" smtClean="0"/>
              <a:t>(p</a:t>
            </a:r>
            <a:r>
              <a:rPr lang="en-US" altLang="ko-KR" sz="2000" baseline="-25000" dirty="0" smtClean="0"/>
              <a:t>1</a:t>
            </a:r>
            <a:r>
              <a:rPr lang="en-US" altLang="ko-KR" sz="2000" dirty="0" smtClean="0"/>
              <a:t>) = 1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036570" y="4522200"/>
            <a:ext cx="1604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 smtClean="0"/>
              <a:t>F</a:t>
            </a:r>
            <a:r>
              <a:rPr lang="en-US" altLang="ko-KR" sz="2000" baseline="-25000" dirty="0" err="1" smtClean="0"/>
              <a:t>p</a:t>
            </a:r>
            <a:r>
              <a:rPr lang="en-US" altLang="ko-KR" sz="2000" dirty="0" smtClean="0"/>
              <a:t>(p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 smtClean="0"/>
              <a:t>) = 0.6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036570" y="5242280"/>
            <a:ext cx="1604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 smtClean="0"/>
              <a:t>F</a:t>
            </a:r>
            <a:r>
              <a:rPr lang="en-US" altLang="ko-KR" sz="2000" baseline="-25000" dirty="0" err="1" smtClean="0"/>
              <a:t>p</a:t>
            </a:r>
            <a:r>
              <a:rPr lang="en-US" altLang="ko-KR" sz="2000" dirty="0" smtClean="0"/>
              <a:t>(p</a:t>
            </a:r>
            <a:r>
              <a:rPr lang="en-US" altLang="ko-KR" sz="2000" baseline="-25000" dirty="0" smtClean="0"/>
              <a:t>3</a:t>
            </a:r>
            <a:r>
              <a:rPr lang="en-US" altLang="ko-KR" sz="2000" dirty="0" smtClean="0"/>
              <a:t>) = 0.8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036570" y="5962360"/>
            <a:ext cx="1604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 smtClean="0"/>
              <a:t>F</a:t>
            </a:r>
            <a:r>
              <a:rPr lang="en-US" altLang="ko-KR" sz="2000" baseline="-25000" dirty="0" err="1" smtClean="0"/>
              <a:t>p</a:t>
            </a:r>
            <a:r>
              <a:rPr lang="en-US" altLang="ko-KR" sz="2000" dirty="0" smtClean="0"/>
              <a:t>(p</a:t>
            </a:r>
            <a:r>
              <a:rPr lang="en-US" altLang="ko-KR" sz="2000" baseline="-25000" dirty="0" smtClean="0"/>
              <a:t>4</a:t>
            </a:r>
            <a:r>
              <a:rPr lang="en-US" altLang="ko-KR" sz="2000" dirty="0" smtClean="0"/>
              <a:t>) = 0.2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3515" y="4700357"/>
            <a:ext cx="13003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A00000"/>
                </a:solidFill>
              </a:rPr>
              <a:t>Threshold</a:t>
            </a:r>
          </a:p>
          <a:p>
            <a:pPr algn="ctr"/>
            <a:r>
              <a:rPr lang="en-US" altLang="ko-KR" dirty="0" err="1" smtClean="0">
                <a:solidFill>
                  <a:srgbClr val="A00000"/>
                </a:solidFill>
              </a:rPr>
              <a:t>Ƭp</a:t>
            </a:r>
            <a:r>
              <a:rPr lang="en-US" altLang="ko-KR" dirty="0" smtClean="0">
                <a:solidFill>
                  <a:srgbClr val="A00000"/>
                </a:solidFill>
              </a:rPr>
              <a:t> = 0.5</a:t>
            </a:r>
            <a:endParaRPr lang="ko-KR" altLang="en-US" dirty="0">
              <a:solidFill>
                <a:srgbClr val="A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59832" y="6162415"/>
            <a:ext cx="410445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92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1" grpId="0"/>
      <p:bldP spid="62" grpId="0"/>
      <p:bldP spid="63" grpId="0"/>
      <p:bldP spid="64" grpId="0"/>
      <p:bldP spid="5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rgbClr val="A00000"/>
                </a:solidFill>
              </a:rPr>
              <a:t>Introduction</a:t>
            </a:r>
          </a:p>
          <a:p>
            <a:r>
              <a:rPr lang="en-US" altLang="ko-KR" sz="2800" dirty="0" smtClean="0"/>
              <a:t>Iterative Information Extraction</a:t>
            </a:r>
          </a:p>
          <a:p>
            <a:r>
              <a:rPr lang="en-US" altLang="ko-KR" sz="2800" dirty="0" smtClean="0"/>
              <a:t>Explain, Diagnose and Repair</a:t>
            </a:r>
          </a:p>
          <a:p>
            <a:r>
              <a:rPr lang="en-US" altLang="ko-KR" sz="2800" dirty="0" smtClean="0"/>
              <a:t>Chaining EDR Operations</a:t>
            </a:r>
          </a:p>
          <a:p>
            <a:r>
              <a:rPr lang="en-US" altLang="ko-KR" sz="2800" dirty="0" smtClean="0"/>
              <a:t>Experimental Evaluation</a:t>
            </a:r>
          </a:p>
          <a:p>
            <a:r>
              <a:rPr lang="en-US" altLang="ko-KR" sz="2800" dirty="0" smtClean="0"/>
              <a:t>Conclusion</a:t>
            </a:r>
            <a:endParaRPr lang="ko-KR" altLang="en-US" sz="2800" dirty="0" smtClean="0"/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40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IIE 4: Prune tuples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Discovered </a:t>
            </a:r>
            <a:r>
              <a:rPr lang="en-US" altLang="ko-KR" sz="2000" dirty="0"/>
              <a:t>tuples are also assigned a confidence </a:t>
            </a:r>
            <a:r>
              <a:rPr lang="en-US" altLang="ko-KR" sz="2000" dirty="0" smtClean="0"/>
              <a:t>score.</a:t>
            </a:r>
          </a:p>
          <a:p>
            <a:endParaRPr lang="en-US" altLang="ko-KR" sz="1800" dirty="0" smtClean="0"/>
          </a:p>
          <a:p>
            <a:r>
              <a:rPr lang="en-US" altLang="ko-KR" sz="2000" dirty="0" smtClean="0"/>
              <a:t>Confidence score: </a:t>
            </a:r>
            <a:r>
              <a:rPr lang="en-US" altLang="ko-KR" sz="2000" dirty="0"/>
              <a:t>S</a:t>
            </a:r>
            <a:r>
              <a:rPr lang="en-US" altLang="ko-KR" sz="2000" baseline="-25000" dirty="0"/>
              <a:t>t</a:t>
            </a:r>
            <a:r>
              <a:rPr lang="en-US" altLang="ko-KR" sz="2000" dirty="0"/>
              <a:t>(t) = F</a:t>
            </a:r>
            <a:r>
              <a:rPr lang="en-US" altLang="ko-KR" sz="2000" baseline="-25000" dirty="0"/>
              <a:t>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</a:t>
            </a:r>
            <a:r>
              <a:rPr lang="en-US" altLang="ko-KR" sz="2000" baseline="-25000" dirty="0" err="1"/>
              <a:t>g</a:t>
            </a:r>
            <a:r>
              <a:rPr lang="en-US" altLang="ko-KR" sz="2000" dirty="0"/>
              <a:t>(t), </a:t>
            </a:r>
            <a:r>
              <a:rPr lang="en-US" altLang="ko-KR" sz="2000" dirty="0" err="1"/>
              <a:t>s</a:t>
            </a:r>
            <a:r>
              <a:rPr lang="en-US" altLang="ko-KR" sz="2000" baseline="-25000" dirty="0" err="1"/>
              <a:t>t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915816" y="2852936"/>
            <a:ext cx="2412269" cy="443594"/>
            <a:chOff x="3203483" y="2406710"/>
            <a:chExt cx="2412269" cy="443594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3203848" y="2406710"/>
              <a:ext cx="2376264" cy="443594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03483" y="2443840"/>
              <a:ext cx="24122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4">
                      <a:lumMod val="75000"/>
                    </a:schemeClr>
                  </a:solidFill>
                  <a:latin typeface="+mn-ea"/>
                </a:rPr>
                <a:t>Discover tuples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707904" y="3683625"/>
            <a:ext cx="763268" cy="760150"/>
            <a:chOff x="1483200" y="4653136"/>
            <a:chExt cx="763268" cy="760150"/>
          </a:xfrm>
        </p:grpSpPr>
        <p:sp>
          <p:nvSpPr>
            <p:cNvPr id="18" name="타원 17"/>
            <p:cNvSpPr/>
            <p:nvPr/>
          </p:nvSpPr>
          <p:spPr>
            <a:xfrm>
              <a:off x="1723706" y="4653136"/>
              <a:ext cx="282255" cy="28225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483200" y="5013176"/>
              <a:ext cx="7632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err="1" smtClean="0"/>
                <a:t>T</a:t>
              </a:r>
              <a:r>
                <a:rPr lang="en-US" altLang="ko-KR" sz="2000" baseline="-25000" dirty="0" err="1" smtClean="0"/>
                <a:t>p</a:t>
              </a:r>
              <a:r>
                <a:rPr lang="en-US" altLang="ko-KR" sz="2000" dirty="0" smtClean="0"/>
                <a:t>(p)</a:t>
              </a:r>
              <a:endPara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7" name="타원 56"/>
          <p:cNvSpPr/>
          <p:nvPr/>
        </p:nvSpPr>
        <p:spPr>
          <a:xfrm>
            <a:off x="3948409" y="4581128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3948409" y="5301208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3948409" y="6021288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932040" y="3643555"/>
            <a:ext cx="1604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 smtClean="0"/>
              <a:t>F</a:t>
            </a:r>
            <a:r>
              <a:rPr lang="en-US" altLang="ko-KR" sz="2000" baseline="-25000" dirty="0" err="1" smtClean="0"/>
              <a:t>p</a:t>
            </a:r>
            <a:r>
              <a:rPr lang="en-US" altLang="ko-KR" sz="2000" dirty="0" smtClean="0"/>
              <a:t>(t</a:t>
            </a:r>
            <a:r>
              <a:rPr lang="en-US" altLang="ko-KR" sz="2000" baseline="-25000" dirty="0" smtClean="0"/>
              <a:t>1</a:t>
            </a:r>
            <a:r>
              <a:rPr lang="en-US" altLang="ko-KR" sz="2000" dirty="0" smtClean="0"/>
              <a:t>) = 1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036570" y="4522200"/>
            <a:ext cx="1604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 smtClean="0"/>
              <a:t>F</a:t>
            </a:r>
            <a:r>
              <a:rPr lang="en-US" altLang="ko-KR" sz="2000" baseline="-25000" dirty="0" err="1" smtClean="0"/>
              <a:t>p</a:t>
            </a:r>
            <a:r>
              <a:rPr lang="en-US" altLang="ko-KR" sz="2000" dirty="0" smtClean="0"/>
              <a:t>(t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 smtClean="0"/>
              <a:t>) = 0.7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036570" y="5242280"/>
            <a:ext cx="1604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 smtClean="0"/>
              <a:t>F</a:t>
            </a:r>
            <a:r>
              <a:rPr lang="en-US" altLang="ko-KR" sz="2000" baseline="-25000" dirty="0" err="1" smtClean="0"/>
              <a:t>p</a:t>
            </a:r>
            <a:r>
              <a:rPr lang="en-US" altLang="ko-KR" sz="2000" dirty="0" smtClean="0"/>
              <a:t>(t</a:t>
            </a:r>
            <a:r>
              <a:rPr lang="en-US" altLang="ko-KR" sz="2000" baseline="-25000" dirty="0" smtClean="0"/>
              <a:t>3</a:t>
            </a:r>
            <a:r>
              <a:rPr lang="en-US" altLang="ko-KR" sz="2000" dirty="0" smtClean="0"/>
              <a:t>) = 0.3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036570" y="5962360"/>
            <a:ext cx="1604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 smtClean="0"/>
              <a:t>F</a:t>
            </a:r>
            <a:r>
              <a:rPr lang="en-US" altLang="ko-KR" sz="2000" baseline="-25000" dirty="0" err="1" smtClean="0"/>
              <a:t>p</a:t>
            </a:r>
            <a:r>
              <a:rPr lang="en-US" altLang="ko-KR" sz="2000" dirty="0" smtClean="0"/>
              <a:t>(t</a:t>
            </a:r>
            <a:r>
              <a:rPr lang="en-US" altLang="ko-KR" sz="2000" baseline="-25000" dirty="0" smtClean="0"/>
              <a:t>4</a:t>
            </a:r>
            <a:r>
              <a:rPr lang="en-US" altLang="ko-KR" sz="2000" dirty="0" smtClean="0"/>
              <a:t>) = 0.8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3515" y="4700357"/>
            <a:ext cx="13003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Threshold</a:t>
            </a:r>
          </a:p>
          <a:p>
            <a:pPr algn="ctr"/>
            <a:r>
              <a:rPr lang="en-US" altLang="ko-KR" dirty="0" err="1" smtClean="0">
                <a:solidFill>
                  <a:srgbClr val="0070C0"/>
                </a:solidFill>
              </a:rPr>
              <a:t>Ƭt</a:t>
            </a:r>
            <a:r>
              <a:rPr lang="en-US" altLang="ko-KR" dirty="0" smtClean="0">
                <a:solidFill>
                  <a:srgbClr val="0070C0"/>
                </a:solidFill>
              </a:rPr>
              <a:t> = 0.6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59832" y="5432550"/>
            <a:ext cx="410445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01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1" grpId="0"/>
      <p:bldP spid="62" grpId="0"/>
      <p:bldP spid="63" grpId="0"/>
      <p:bldP spid="64" grpId="0"/>
      <p:bldP spid="5" grpId="0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Iterative Information Extraction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43090" y="2375723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203848" y="2406710"/>
            <a:ext cx="2376264" cy="44359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657978"/>
            <a:ext cx="1595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Seed tuples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444208" y="2406710"/>
            <a:ext cx="2376264" cy="44359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03848" y="4869160"/>
            <a:ext cx="2376264" cy="44359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444208" y="4869160"/>
            <a:ext cx="2376264" cy="44359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40062" y="3667884"/>
            <a:ext cx="2376264" cy="44359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03483" y="2443840"/>
            <a:ext cx="2412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Discover patterns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426205" y="2454900"/>
            <a:ext cx="2412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Discover tuples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426204" y="4911350"/>
            <a:ext cx="2412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Prune patterns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203848" y="4911350"/>
            <a:ext cx="2412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Prune tuples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22059" y="3720404"/>
            <a:ext cx="2412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Append to seed tuples</a:t>
            </a:r>
          </a:p>
        </p:txBody>
      </p:sp>
      <p:sp>
        <p:nvSpPr>
          <p:cNvPr id="19" name="오른쪽 화살표 18"/>
          <p:cNvSpPr/>
          <p:nvPr/>
        </p:nvSpPr>
        <p:spPr>
          <a:xfrm>
            <a:off x="1629798" y="2628506"/>
            <a:ext cx="1430034" cy="55291"/>
          </a:xfrm>
          <a:prstGeom prst="rightArrow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711187" y="2628506"/>
            <a:ext cx="589005" cy="55291"/>
          </a:xfrm>
          <a:prstGeom prst="rightArrow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flipH="1">
            <a:off x="5711187" y="5096016"/>
            <a:ext cx="589005" cy="55291"/>
          </a:xfrm>
          <a:prstGeom prst="rightArrow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7613621" y="2924944"/>
            <a:ext cx="45719" cy="1859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위쪽 화살표 23"/>
          <p:cNvSpPr/>
          <p:nvPr/>
        </p:nvSpPr>
        <p:spPr>
          <a:xfrm>
            <a:off x="2051720" y="2740156"/>
            <a:ext cx="45719" cy="8328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위쪽 화살표 24"/>
          <p:cNvSpPr/>
          <p:nvPr/>
        </p:nvSpPr>
        <p:spPr>
          <a:xfrm>
            <a:off x="2051720" y="4263156"/>
            <a:ext cx="45719" cy="832860"/>
          </a:xfrm>
          <a:prstGeom prst="up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052565" y="5090957"/>
            <a:ext cx="985253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6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/>
          <p:nvPr/>
        </p:nvCxnSpPr>
        <p:spPr>
          <a:xfrm flipH="1">
            <a:off x="2843808" y="3356992"/>
            <a:ext cx="3168352" cy="140515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Iterative Information Extraction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214066" y="2294853"/>
            <a:ext cx="26922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/>
              <a:t>&lt;Star Wars, Alec </a:t>
            </a:r>
            <a:r>
              <a:rPr lang="en-US" altLang="ko-KR" sz="1600" dirty="0" err="1" smtClean="0"/>
              <a:t>Guiness</a:t>
            </a:r>
            <a:r>
              <a:rPr lang="en-US" altLang="ko-KR" sz="1600" dirty="0" smtClean="0"/>
              <a:t>&gt;</a:t>
            </a:r>
            <a:endParaRPr lang="en-US" altLang="ko-KR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932040" y="3512302"/>
            <a:ext cx="3923928" cy="426531"/>
            <a:chOff x="4932040" y="3728326"/>
            <a:chExt cx="3923928" cy="426531"/>
          </a:xfrm>
        </p:grpSpPr>
        <p:sp>
          <p:nvSpPr>
            <p:cNvPr id="10" name="한쪽 모서리가 잘린 사각형 9"/>
            <p:cNvSpPr/>
            <p:nvPr/>
          </p:nvSpPr>
          <p:spPr>
            <a:xfrm flipV="1">
              <a:off x="4932040" y="3728326"/>
              <a:ext cx="3923928" cy="426531"/>
            </a:xfrm>
            <a:prstGeom prst="snip1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004048" y="3772596"/>
              <a:ext cx="37444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 smtClean="0"/>
                <a:t>Star Wars, </a:t>
              </a:r>
              <a:r>
                <a:rPr lang="en-US" altLang="ko-KR" sz="1600" u="sng" dirty="0" smtClean="0"/>
                <a:t>films starring</a:t>
              </a:r>
              <a:r>
                <a:rPr lang="en-US" altLang="ko-KR" sz="1600" dirty="0" smtClean="0"/>
                <a:t> Alec </a:t>
              </a:r>
              <a:r>
                <a:rPr lang="en-US" altLang="ko-KR" sz="1600" dirty="0" err="1" smtClean="0"/>
                <a:t>Guiness</a:t>
              </a:r>
              <a:endPara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554260" y="4224572"/>
            <a:ext cx="20118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/>
              <a:t>&lt;Troy, Brad Pitt&gt;</a:t>
            </a:r>
            <a:endParaRPr lang="en-US" altLang="ko-KR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234628" y="2930721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5536" y="2304135"/>
            <a:ext cx="3240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/>
              <a:t>&lt;Movie&gt;, movie starring &lt;Actor&gt;</a:t>
            </a:r>
            <a:endParaRPr lang="en-US" altLang="ko-KR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4055295"/>
            <a:ext cx="3240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/>
              <a:t>&lt;Movie&gt;, films starring &lt;Actor&gt;</a:t>
            </a:r>
            <a:endParaRPr lang="en-US" altLang="ko-KR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394373" y="2930721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950790" y="4718604"/>
            <a:ext cx="763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/>
              <a:t>T</a:t>
            </a:r>
            <a:r>
              <a:rPr lang="en-US" altLang="ko-KR" b="1" baseline="-25000" dirty="0" err="1" smtClean="0"/>
              <a:t>p</a:t>
            </a:r>
            <a:r>
              <a:rPr lang="en-US" altLang="ko-KR" b="1" dirty="0" smtClean="0"/>
              <a:t>(p)</a:t>
            </a: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54554" y="2887182"/>
            <a:ext cx="763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/>
              <a:t>P</a:t>
            </a:r>
            <a:r>
              <a:rPr lang="en-US" altLang="ko-KR" b="1" baseline="-25000" dirty="0" err="1"/>
              <a:t>p</a:t>
            </a:r>
            <a:r>
              <a:rPr lang="en-US" altLang="ko-KR" b="1" dirty="0" smtClean="0"/>
              <a:t>(t)</a:t>
            </a: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50790" y="2887182"/>
            <a:ext cx="763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altLang="ko-KR" b="1" baseline="-25000" dirty="0" err="1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(p)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234628" y="4762143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354554" y="4718604"/>
            <a:ext cx="763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altLang="ko-KR" b="1" baseline="-25000" dirty="0" err="1" smtClean="0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(t)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394373" y="4762143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394373" y="5378993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394373" y="5955057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2843808" y="3071848"/>
            <a:ext cx="324036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843808" y="4903270"/>
            <a:ext cx="324036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1115616" y="2294852"/>
            <a:ext cx="2520280" cy="4374508"/>
          </a:xfrm>
          <a:prstGeom prst="roundRect">
            <a:avLst>
              <a:gd name="adj" fmla="val 43122"/>
            </a:avLst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275360" y="2294852"/>
            <a:ext cx="2520280" cy="4374508"/>
          </a:xfrm>
          <a:prstGeom prst="roundRect">
            <a:avLst>
              <a:gd name="adj" fmla="val 43122"/>
            </a:avLst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267744" y="1408584"/>
            <a:ext cx="4320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1" dirty="0" smtClean="0"/>
              <a:t>Bipartite Graph!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2843808" y="4903270"/>
            <a:ext cx="3240360" cy="541954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843808" y="4903270"/>
            <a:ext cx="3240360" cy="1192914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60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5" grpId="0"/>
      <p:bldP spid="15" grpId="1"/>
      <p:bldP spid="18" grpId="0" animBg="1"/>
      <p:bldP spid="19" grpId="0"/>
      <p:bldP spid="19" grpId="1"/>
      <p:bldP spid="20" grpId="0"/>
      <p:bldP spid="20" grpId="1"/>
      <p:bldP spid="22" grpId="0" animBg="1"/>
      <p:bldP spid="23" grpId="0"/>
      <p:bldP spid="23" grpId="1"/>
      <p:bldP spid="24" grpId="0"/>
      <p:bldP spid="24" grpId="1"/>
      <p:bldP spid="25" grpId="0"/>
      <p:bldP spid="25" grpId="1"/>
      <p:bldP spid="27" grpId="0" animBg="1"/>
      <p:bldP spid="28" grpId="0"/>
      <p:bldP spid="28" grpId="1"/>
      <p:bldP spid="29" grpId="0" animBg="1"/>
      <p:bldP spid="30" grpId="0" animBg="1"/>
      <p:bldP spid="31" grpId="0" animBg="1"/>
      <p:bldP spid="36" grpId="0" animBg="1"/>
      <p:bldP spid="41" grpId="0" animBg="1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755576" y="5427855"/>
            <a:ext cx="13003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A00000"/>
                </a:solidFill>
              </a:rPr>
              <a:t>Threshold</a:t>
            </a:r>
          </a:p>
          <a:p>
            <a:pPr algn="ctr"/>
            <a:r>
              <a:rPr lang="en-US" altLang="ko-KR" dirty="0" err="1" smtClean="0">
                <a:solidFill>
                  <a:srgbClr val="A00000"/>
                </a:solidFill>
              </a:rPr>
              <a:t>Ƭp</a:t>
            </a:r>
            <a:r>
              <a:rPr lang="en-US" altLang="ko-KR" dirty="0" smtClean="0">
                <a:solidFill>
                  <a:srgbClr val="A00000"/>
                </a:solidFill>
              </a:rPr>
              <a:t> = 0.6</a:t>
            </a:r>
            <a:endParaRPr lang="ko-KR" altLang="en-US" dirty="0">
              <a:solidFill>
                <a:srgbClr val="A00000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2843808" y="3356992"/>
            <a:ext cx="3168352" cy="140515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Enhanced Bipartite Graph (EBG)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234628" y="2930721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394373" y="2930721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234628" y="4762143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394373" y="4762143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394373" y="5378993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394373" y="5955057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2843808" y="3071848"/>
            <a:ext cx="324036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843808" y="4903270"/>
            <a:ext cx="324036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843808" y="4903270"/>
            <a:ext cx="3240360" cy="541954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843808" y="4903270"/>
            <a:ext cx="3240360" cy="1192914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>
            <a:off x="683568" y="2887182"/>
            <a:ext cx="7992888" cy="3417468"/>
            <a:chOff x="683568" y="2887182"/>
            <a:chExt cx="7992888" cy="3417468"/>
          </a:xfrm>
        </p:grpSpPr>
        <p:sp>
          <p:nvSpPr>
            <p:cNvPr id="23" name="직사각형 22"/>
            <p:cNvSpPr/>
            <p:nvPr/>
          </p:nvSpPr>
          <p:spPr>
            <a:xfrm>
              <a:off x="6950790" y="4718604"/>
              <a:ext cx="15096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smtClean="0"/>
                <a:t>F</a:t>
              </a:r>
              <a:r>
                <a:rPr lang="en-US" altLang="ko-KR" b="1" baseline="-25000" dirty="0" smtClean="0"/>
                <a:t>t</a:t>
              </a:r>
              <a:r>
                <a:rPr lang="en-US" altLang="ko-KR" b="1" dirty="0" smtClean="0"/>
                <a:t>(t2)</a:t>
              </a:r>
              <a:endPara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83568" y="2887182"/>
              <a:ext cx="143425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err="1" smtClean="0"/>
                <a:t>F</a:t>
              </a:r>
              <a:r>
                <a:rPr lang="en-US" altLang="ko-KR" b="1" baseline="-25000" dirty="0" err="1" smtClean="0"/>
                <a:t>p</a:t>
              </a:r>
              <a:r>
                <a:rPr lang="en-US" altLang="ko-KR" b="1" dirty="0" smtClean="0"/>
                <a:t>(p1) = 0.7</a:t>
              </a:r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950790" y="2887182"/>
              <a:ext cx="17256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smtClean="0"/>
                <a:t>F</a:t>
              </a:r>
              <a:r>
                <a:rPr lang="en-US" altLang="ko-KR" b="1" baseline="-25000" dirty="0" smtClean="0"/>
                <a:t>t</a:t>
              </a:r>
              <a:r>
                <a:rPr lang="en-US" altLang="ko-KR" b="1" dirty="0" smtClean="0"/>
                <a:t>(t1)</a:t>
              </a:r>
              <a:endPara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83568" y="4718604"/>
              <a:ext cx="143425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err="1" smtClean="0"/>
                <a:t>F</a:t>
              </a:r>
              <a:r>
                <a:rPr lang="en-US" altLang="ko-KR" b="1" baseline="-25000" dirty="0" err="1" smtClean="0"/>
                <a:t>p</a:t>
              </a:r>
              <a:r>
                <a:rPr lang="en-US" altLang="ko-KR" b="1" dirty="0" smtClean="0"/>
                <a:t>(p2) = 0.5</a:t>
              </a:r>
              <a:endPara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950790" y="5335454"/>
              <a:ext cx="15096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smtClean="0"/>
                <a:t>F</a:t>
              </a:r>
              <a:r>
                <a:rPr lang="en-US" altLang="ko-KR" b="1" baseline="-25000" dirty="0" smtClean="0"/>
                <a:t>t</a:t>
              </a:r>
              <a:r>
                <a:rPr lang="en-US" altLang="ko-KR" b="1" dirty="0" smtClean="0"/>
                <a:t>(t3)</a:t>
              </a:r>
              <a:endPara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950790" y="5935318"/>
              <a:ext cx="15096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smtClean="0"/>
                <a:t>F</a:t>
              </a:r>
              <a:r>
                <a:rPr lang="en-US" altLang="ko-KR" b="1" baseline="-25000" dirty="0" smtClean="0"/>
                <a:t>t</a:t>
              </a:r>
              <a:r>
                <a:rPr lang="en-US" altLang="ko-KR" b="1" dirty="0" smtClean="0"/>
                <a:t>(t4)</a:t>
              </a:r>
              <a:endPara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827049" y="1700808"/>
            <a:ext cx="1584177" cy="400110"/>
            <a:chOff x="323527" y="5754777"/>
            <a:chExt cx="1584177" cy="400110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3528" y="5754777"/>
              <a:ext cx="1584176" cy="40011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23527" y="5754777"/>
              <a:ext cx="158417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/>
                <a:t>I. Explain</a:t>
              </a:r>
              <a:endPara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600574" y="1700808"/>
            <a:ext cx="1654820" cy="403989"/>
            <a:chOff x="6968480" y="5754777"/>
            <a:chExt cx="1654820" cy="403989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6993880" y="5754777"/>
              <a:ext cx="1584176" cy="40011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68480" y="5758656"/>
              <a:ext cx="16548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/>
                <a:t>II. Diagnose</a:t>
              </a:r>
              <a:endPara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516216" y="1704687"/>
            <a:ext cx="1584176" cy="412076"/>
            <a:chOff x="3707904" y="3589396"/>
            <a:chExt cx="1584176" cy="412076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707904" y="3589396"/>
              <a:ext cx="1584176" cy="40011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707904" y="3601362"/>
              <a:ext cx="158417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/>
                <a:t>III. Repair</a:t>
              </a:r>
              <a:endPara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751364" y="5435505"/>
            <a:ext cx="13003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A00000"/>
                </a:solidFill>
              </a:rPr>
              <a:t>Threshold</a:t>
            </a:r>
          </a:p>
          <a:p>
            <a:pPr algn="ctr"/>
            <a:r>
              <a:rPr lang="en-US" altLang="ko-KR" dirty="0" err="1" smtClean="0">
                <a:solidFill>
                  <a:srgbClr val="A00000"/>
                </a:solidFill>
              </a:rPr>
              <a:t>Ƭp</a:t>
            </a:r>
            <a:r>
              <a:rPr lang="en-US" altLang="ko-KR" dirty="0" smtClean="0">
                <a:solidFill>
                  <a:srgbClr val="A00000"/>
                </a:solidFill>
              </a:rPr>
              <a:t> = 0.4</a:t>
            </a:r>
            <a:endParaRPr lang="ko-KR" altLang="en-US" dirty="0">
              <a:solidFill>
                <a:srgbClr val="A00000"/>
              </a:solidFill>
            </a:endParaRPr>
          </a:p>
        </p:txBody>
      </p:sp>
      <p:sp>
        <p:nvSpPr>
          <p:cNvPr id="46" name="곱셈 기호 45"/>
          <p:cNvSpPr/>
          <p:nvPr/>
        </p:nvSpPr>
        <p:spPr>
          <a:xfrm>
            <a:off x="7884368" y="4762143"/>
            <a:ext cx="288032" cy="282255"/>
          </a:xfrm>
          <a:prstGeom prst="mathMultiply">
            <a:avLst/>
          </a:prstGeom>
          <a:solidFill>
            <a:srgbClr val="A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곱셈 기호 60"/>
          <p:cNvSpPr/>
          <p:nvPr/>
        </p:nvSpPr>
        <p:spPr>
          <a:xfrm>
            <a:off x="7884368" y="5378993"/>
            <a:ext cx="288032" cy="282255"/>
          </a:xfrm>
          <a:prstGeom prst="mathMultiply">
            <a:avLst/>
          </a:prstGeom>
          <a:solidFill>
            <a:srgbClr val="A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곱셈 기호 62"/>
          <p:cNvSpPr/>
          <p:nvPr/>
        </p:nvSpPr>
        <p:spPr>
          <a:xfrm>
            <a:off x="7884368" y="5978856"/>
            <a:ext cx="288032" cy="282255"/>
          </a:xfrm>
          <a:prstGeom prst="mathMultiply">
            <a:avLst/>
          </a:prstGeom>
          <a:solidFill>
            <a:srgbClr val="A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도넛 46"/>
          <p:cNvSpPr/>
          <p:nvPr/>
        </p:nvSpPr>
        <p:spPr>
          <a:xfrm>
            <a:off x="7927801" y="2959296"/>
            <a:ext cx="216024" cy="210247"/>
          </a:xfrm>
          <a:prstGeom prst="donu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위쪽 화살표 59"/>
          <p:cNvSpPr/>
          <p:nvPr/>
        </p:nvSpPr>
        <p:spPr>
          <a:xfrm>
            <a:off x="2051720" y="5710805"/>
            <a:ext cx="257933" cy="274070"/>
          </a:xfrm>
          <a:prstGeom prst="upArrow">
            <a:avLst/>
          </a:prstGeom>
          <a:solidFill>
            <a:srgbClr val="A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도넛 67"/>
          <p:cNvSpPr/>
          <p:nvPr/>
        </p:nvSpPr>
        <p:spPr>
          <a:xfrm>
            <a:off x="2056726" y="4590171"/>
            <a:ext cx="648072" cy="648072"/>
          </a:xfrm>
          <a:prstGeom prst="donut">
            <a:avLst>
              <a:gd name="adj" fmla="val 586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04328" y="4901104"/>
            <a:ext cx="192345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5986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59" grpId="0"/>
      <p:bldP spid="59" grpId="1"/>
      <p:bldP spid="46" grpId="0" animBg="1"/>
      <p:bldP spid="61" grpId="0" animBg="1"/>
      <p:bldP spid="63" grpId="0" animBg="1"/>
      <p:bldP spid="47" grpId="0" animBg="1"/>
      <p:bldP spid="60" grpId="0" animBg="1"/>
      <p:bldP spid="68" grpId="0" animBg="1"/>
      <p:bldP spid="6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Characterizing IIE: EBG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To </a:t>
            </a:r>
            <a:r>
              <a:rPr lang="en-US" altLang="ko-KR" dirty="0"/>
              <a:t>capture the necessary tracing information in an </a:t>
            </a:r>
            <a:r>
              <a:rPr lang="en-US" altLang="ko-KR" dirty="0" smtClean="0"/>
              <a:t>IIE</a:t>
            </a:r>
          </a:p>
          <a:p>
            <a:pPr>
              <a:spcAft>
                <a:spcPts val="600"/>
              </a:spcAft>
            </a:pPr>
            <a:r>
              <a:rPr lang="en-US" altLang="ko-KR" dirty="0" smtClean="0"/>
              <a:t>so </a:t>
            </a:r>
            <a:r>
              <a:rPr lang="en-US" altLang="ko-KR" dirty="0"/>
              <a:t>as to allow users and developers to effectively carry out post-extraction </a:t>
            </a:r>
            <a:r>
              <a:rPr lang="en-US" altLang="ko-KR" dirty="0" smtClean="0"/>
              <a:t>investigations</a:t>
            </a:r>
          </a:p>
          <a:p>
            <a:pPr>
              <a:spcAft>
                <a:spcPts val="600"/>
              </a:spcAft>
            </a:pPr>
            <a:r>
              <a:rPr lang="en-US" altLang="ko-KR" dirty="0"/>
              <a:t>Given an iteration I</a:t>
            </a:r>
            <a:r>
              <a:rPr lang="en-US" altLang="ko-KR" i="1" baseline="-25000" dirty="0"/>
              <a:t>i</a:t>
            </a:r>
            <a:r>
              <a:rPr lang="en-US" altLang="ko-KR" dirty="0"/>
              <a:t>, we focus on the set of tuples and patterns that were retained at the end of iteration I</a:t>
            </a:r>
            <a:r>
              <a:rPr lang="en-US" altLang="ko-KR" i="1" baseline="-25000" dirty="0"/>
              <a:t>i</a:t>
            </a:r>
            <a:r>
              <a:rPr lang="en-US" altLang="ko-KR" dirty="0"/>
              <a:t> </a:t>
            </a:r>
            <a:r>
              <a:rPr lang="en-US" altLang="ko-KR" baseline="30000" dirty="0"/>
              <a:t>3</a:t>
            </a:r>
            <a:r>
              <a:rPr lang="en-US" altLang="ko-KR" dirty="0"/>
              <a:t>. To characterize iteration I</a:t>
            </a:r>
            <a:r>
              <a:rPr lang="en-US" altLang="ko-KR" i="1" baseline="-25000" dirty="0"/>
              <a:t>i</a:t>
            </a:r>
            <a:r>
              <a:rPr lang="en-US" altLang="ko-KR" dirty="0"/>
              <a:t> (and all other iterations), we define an enhanced bipartite graph (EBG):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15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Characterizing IIE: EBG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/>
              <a:t>DEFINITION </a:t>
            </a:r>
            <a:r>
              <a:rPr lang="en-US" altLang="ko-KR" dirty="0" smtClean="0"/>
              <a:t>[</a:t>
            </a:r>
            <a:r>
              <a:rPr lang="en-US" altLang="ko-KR" dirty="0"/>
              <a:t>EBG] 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An </a:t>
            </a:r>
            <a:r>
              <a:rPr lang="en-US" altLang="ko-KR" dirty="0"/>
              <a:t>enhanced bipartite graph (EBG) G = (P, T, E</a:t>
            </a:r>
            <a:r>
              <a:rPr lang="en-US" altLang="ko-KR" baseline="-25000" dirty="0"/>
              <a:t>1</a:t>
            </a:r>
            <a:r>
              <a:rPr lang="en-US" altLang="ko-KR" dirty="0"/>
              <a:t>, E</a:t>
            </a:r>
            <a:r>
              <a:rPr lang="en-US" altLang="ko-KR" baseline="-25000" dirty="0"/>
              <a:t>2</a:t>
            </a:r>
            <a:r>
              <a:rPr lang="en-US" altLang="ko-KR" dirty="0"/>
              <a:t>) is a directed bipartite graph consisting of two classes of </a:t>
            </a:r>
            <a:r>
              <a:rPr lang="en-US" altLang="ko-KR" dirty="0" smtClean="0"/>
              <a:t>nodes</a:t>
            </a:r>
          </a:p>
          <a:p>
            <a:pPr lvl="1" latinLnBrk="0"/>
            <a:r>
              <a:rPr lang="en-US" altLang="ko-KR" dirty="0" smtClean="0"/>
              <a:t>the </a:t>
            </a:r>
            <a:r>
              <a:rPr lang="en-US" altLang="ko-KR" dirty="0"/>
              <a:t>set P of patterns</a:t>
            </a:r>
            <a:r>
              <a:rPr lang="ko-KR" altLang="ko-KR" dirty="0"/>
              <a:t>’ </a:t>
            </a:r>
            <a:r>
              <a:rPr lang="en-US" altLang="ko-KR" dirty="0"/>
              <a:t>nodes (</a:t>
            </a:r>
            <a:r>
              <a:rPr lang="ko-KR" altLang="ko-KR" dirty="0"/>
              <a:t>“</a:t>
            </a:r>
            <a:r>
              <a:rPr lang="en-US" altLang="ko-KR" dirty="0"/>
              <a:t>p</a:t>
            </a:r>
            <a:r>
              <a:rPr lang="ko-KR" altLang="ko-KR" dirty="0"/>
              <a:t>”</a:t>
            </a:r>
            <a:r>
              <a:rPr lang="en-US" altLang="ko-KR" dirty="0"/>
              <a:t> nodes</a:t>
            </a:r>
            <a:r>
              <a:rPr lang="en-US" altLang="ko-KR" dirty="0" smtClean="0"/>
              <a:t>)</a:t>
            </a:r>
          </a:p>
          <a:p>
            <a:pPr lvl="1" latinLnBrk="0"/>
            <a:r>
              <a:rPr lang="en-US" altLang="ko-KR" dirty="0" smtClean="0"/>
              <a:t>the </a:t>
            </a:r>
            <a:r>
              <a:rPr lang="en-US" altLang="ko-KR" dirty="0"/>
              <a:t>set T of tuples</a:t>
            </a:r>
            <a:r>
              <a:rPr lang="ko-KR" altLang="ko-KR" dirty="0"/>
              <a:t>’ </a:t>
            </a:r>
            <a:r>
              <a:rPr lang="en-US" altLang="ko-KR" dirty="0"/>
              <a:t>nodes (</a:t>
            </a:r>
            <a:r>
              <a:rPr lang="ko-KR" altLang="ko-KR" dirty="0"/>
              <a:t>“</a:t>
            </a:r>
            <a:r>
              <a:rPr lang="en-US" altLang="ko-KR" dirty="0"/>
              <a:t>t</a:t>
            </a:r>
            <a:r>
              <a:rPr lang="ko-KR" altLang="ko-KR" dirty="0"/>
              <a:t>”</a:t>
            </a:r>
            <a:r>
              <a:rPr lang="en-US" altLang="ko-KR" dirty="0"/>
              <a:t> nodes</a:t>
            </a:r>
            <a:r>
              <a:rPr lang="en-US" altLang="ko-KR" dirty="0" smtClean="0"/>
              <a:t>)</a:t>
            </a:r>
          </a:p>
          <a:p>
            <a:pPr lvl="1" latinLnBrk="0"/>
            <a:r>
              <a:rPr lang="en-US" altLang="ko-KR" dirty="0" smtClean="0"/>
              <a:t>a </a:t>
            </a:r>
            <a:r>
              <a:rPr lang="en-US" altLang="ko-KR" dirty="0"/>
              <a:t>set of directed edges E = </a:t>
            </a:r>
            <a:r>
              <a:rPr lang="en-US" altLang="ko-KR" dirty="0" smtClean="0"/>
              <a:t>E</a:t>
            </a:r>
            <a:r>
              <a:rPr lang="en-US" altLang="ko-KR" baseline="-25000" dirty="0" smtClean="0"/>
              <a:t>1</a:t>
            </a:r>
            <a:r>
              <a:rPr lang="ko-KR" altLang="ko-KR" dirty="0" smtClean="0"/>
              <a:t>∪</a:t>
            </a:r>
            <a:r>
              <a:rPr lang="en-US" altLang="ko-KR" dirty="0" smtClean="0"/>
              <a:t>E</a:t>
            </a:r>
            <a:r>
              <a:rPr lang="en-US" altLang="ko-KR" baseline="-25000" dirty="0" smtClean="0"/>
              <a:t>2</a:t>
            </a:r>
            <a:r>
              <a:rPr lang="en-US" altLang="ko-KR" dirty="0"/>
              <a:t>, where E</a:t>
            </a:r>
            <a:r>
              <a:rPr lang="en-US" altLang="ko-KR" baseline="-25000" dirty="0"/>
              <a:t>1</a:t>
            </a:r>
            <a:r>
              <a:rPr lang="en-US" altLang="ko-KR" dirty="0"/>
              <a:t> </a:t>
            </a:r>
            <a:r>
              <a:rPr lang="ko-KR" altLang="ko-KR" dirty="0"/>
              <a:t>⊆ </a:t>
            </a:r>
            <a:r>
              <a:rPr lang="en-US" altLang="ko-KR" dirty="0"/>
              <a:t>P x T and E</a:t>
            </a:r>
            <a:r>
              <a:rPr lang="en-US" altLang="ko-KR" baseline="-25000" dirty="0"/>
              <a:t>2</a:t>
            </a:r>
            <a:r>
              <a:rPr lang="en-US" altLang="ko-KR" dirty="0"/>
              <a:t> </a:t>
            </a:r>
            <a:r>
              <a:rPr lang="ko-KR" altLang="ko-KR" dirty="0"/>
              <a:t>⊆ </a:t>
            </a:r>
            <a:r>
              <a:rPr lang="en-US" altLang="ko-KR" dirty="0"/>
              <a:t>T x </a:t>
            </a:r>
            <a:r>
              <a:rPr lang="en-US" altLang="ko-KR" dirty="0" smtClean="0"/>
              <a:t>P</a:t>
            </a:r>
          </a:p>
          <a:p>
            <a:pPr latinLnBrk="0"/>
            <a:r>
              <a:rPr lang="en-US" altLang="ko-KR" dirty="0" smtClean="0"/>
              <a:t>An </a:t>
            </a:r>
            <a:r>
              <a:rPr lang="en-US" altLang="ko-KR" dirty="0"/>
              <a:t>edge (p, t) </a:t>
            </a:r>
            <a:r>
              <a:rPr lang="ko-KR" altLang="ko-KR" dirty="0"/>
              <a:t>∈ </a:t>
            </a:r>
            <a:r>
              <a:rPr lang="en-US" altLang="ko-KR" dirty="0"/>
              <a:t>E</a:t>
            </a:r>
            <a:r>
              <a:rPr lang="en-US" altLang="ko-KR" baseline="-25000" dirty="0"/>
              <a:t>1</a:t>
            </a:r>
            <a:r>
              <a:rPr lang="en-US" altLang="ko-KR" dirty="0"/>
              <a:t> (denoted p </a:t>
            </a:r>
            <a:r>
              <a:rPr lang="ko-KR" altLang="ko-KR" dirty="0"/>
              <a:t>→ </a:t>
            </a:r>
            <a:r>
              <a:rPr lang="en-US" altLang="ko-KR" dirty="0"/>
              <a:t>t) connects a p node to a t node, and depicts that tuple t was generated by applying pattern </a:t>
            </a:r>
            <a:r>
              <a:rPr lang="en-US" altLang="ko-KR" dirty="0" smtClean="0"/>
              <a:t>p</a:t>
            </a:r>
          </a:p>
          <a:p>
            <a:pPr lvl="1" latinLnBrk="0"/>
            <a:r>
              <a:rPr lang="en-US" altLang="ko-KR" dirty="0" smtClean="0"/>
              <a:t>an </a:t>
            </a:r>
            <a:r>
              <a:rPr lang="en-US" altLang="ko-KR" dirty="0"/>
              <a:t>edge (t, p) </a:t>
            </a:r>
            <a:r>
              <a:rPr lang="ko-KR" altLang="ko-KR" dirty="0"/>
              <a:t>∈ </a:t>
            </a:r>
            <a:r>
              <a:rPr lang="en-US" altLang="ko-KR" dirty="0"/>
              <a:t>E</a:t>
            </a:r>
            <a:r>
              <a:rPr lang="en-US" altLang="ko-KR" baseline="-25000" dirty="0"/>
              <a:t>2</a:t>
            </a:r>
            <a:r>
              <a:rPr lang="en-US" altLang="ko-KR" dirty="0"/>
              <a:t> (denoted t </a:t>
            </a:r>
            <a:r>
              <a:rPr lang="ko-KR" altLang="ko-KR" dirty="0"/>
              <a:t>→ </a:t>
            </a:r>
            <a:r>
              <a:rPr lang="en-US" altLang="ko-KR" dirty="0"/>
              <a:t>p) connects a t node to a p node and depicts that pattern p was generated using tuple t. 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Multiple </a:t>
            </a:r>
            <a:r>
              <a:rPr lang="en-US" altLang="ko-KR" dirty="0"/>
              <a:t>edges may originate from or reach to a node. 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9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Characterizing IIE: EBG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dirty="0"/>
              <a:t>1. If p </a:t>
            </a:r>
            <a:r>
              <a:rPr lang="ko-KR" altLang="ko-KR" dirty="0"/>
              <a:t>∉ </a:t>
            </a:r>
            <a:r>
              <a:rPr lang="en-US" altLang="ko-KR" dirty="0"/>
              <a:t>P, add a node p to P. If t </a:t>
            </a:r>
            <a:r>
              <a:rPr lang="ko-KR" altLang="ko-KR" dirty="0"/>
              <a:t>∉ </a:t>
            </a:r>
            <a:r>
              <a:rPr lang="en-US" altLang="ko-KR" dirty="0"/>
              <a:t>T add a node for t to T.</a:t>
            </a:r>
            <a:endParaRPr lang="ko-KR" altLang="ko-KR" dirty="0"/>
          </a:p>
          <a:p>
            <a:pPr latinLnBrk="0">
              <a:spcAft>
                <a:spcPts val="600"/>
              </a:spcAft>
            </a:pPr>
            <a:r>
              <a:rPr lang="en-US" altLang="ko-KR" dirty="0" smtClean="0"/>
              <a:t>2</a:t>
            </a:r>
            <a:r>
              <a:rPr lang="en-US" altLang="ko-KR" dirty="0"/>
              <a:t>. Introduce into E</a:t>
            </a:r>
            <a:r>
              <a:rPr lang="en-US" altLang="ko-KR" baseline="-25000" dirty="0"/>
              <a:t>1</a:t>
            </a:r>
            <a:r>
              <a:rPr lang="en-US" altLang="ko-KR" dirty="0"/>
              <a:t> an edge (p, t), from p to a tuple t, if t was produced using p.</a:t>
            </a:r>
            <a:endParaRPr lang="ko-KR" altLang="ko-KR" dirty="0"/>
          </a:p>
          <a:p>
            <a:pPr latinLnBrk="0">
              <a:spcAft>
                <a:spcPts val="600"/>
              </a:spcAft>
            </a:pPr>
            <a:r>
              <a:rPr lang="en-US" altLang="ko-KR" dirty="0" smtClean="0"/>
              <a:t>3</a:t>
            </a:r>
            <a:r>
              <a:rPr lang="en-US" altLang="ko-KR" dirty="0"/>
              <a:t>. Annotate each edge p </a:t>
            </a:r>
            <a:r>
              <a:rPr lang="ko-KR" altLang="ko-KR" dirty="0"/>
              <a:t>→ </a:t>
            </a:r>
            <a:r>
              <a:rPr lang="en-US" altLang="ko-KR" dirty="0"/>
              <a:t>t </a:t>
            </a:r>
            <a:r>
              <a:rPr lang="ko-KR" altLang="ko-KR" dirty="0"/>
              <a:t>∈ </a:t>
            </a:r>
            <a:r>
              <a:rPr lang="en-US" altLang="ko-KR" dirty="0"/>
              <a:t>E1 with the score of t obtained from p applied to the document from which t was derived. </a:t>
            </a:r>
            <a:endParaRPr lang="en-US" altLang="ko-KR" dirty="0" smtClean="0"/>
          </a:p>
          <a:p>
            <a:pPr latinLnBrk="0">
              <a:spcAft>
                <a:spcPts val="600"/>
              </a:spcAft>
            </a:pPr>
            <a:r>
              <a:rPr lang="en-US" altLang="ko-KR" dirty="0" smtClean="0"/>
              <a:t>4</a:t>
            </a:r>
            <a:r>
              <a:rPr lang="en-US" altLang="ko-KR" dirty="0"/>
              <a:t>. Introduce into E2 an edge (t, p), from t to a pattern p if p was produced using t.</a:t>
            </a:r>
            <a:endParaRPr lang="ko-KR" altLang="ko-KR" dirty="0"/>
          </a:p>
          <a:p>
            <a:pPr latinLnBrk="0">
              <a:spcAft>
                <a:spcPts val="600"/>
              </a:spcAft>
            </a:pPr>
            <a:r>
              <a:rPr lang="en-US" altLang="ko-KR" dirty="0" smtClean="0"/>
              <a:t>5</a:t>
            </a:r>
            <a:r>
              <a:rPr lang="en-US" altLang="ko-KR" dirty="0"/>
              <a:t>. Annotate each edge t </a:t>
            </a:r>
            <a:r>
              <a:rPr lang="ko-KR" altLang="ko-KR" dirty="0"/>
              <a:t>→ </a:t>
            </a:r>
            <a:r>
              <a:rPr lang="en-US" altLang="ko-KR" dirty="0"/>
              <a:t>p with the score of p obtained from t applied to d. 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45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tx1"/>
                </a:solidFill>
              </a:rPr>
              <a:t>Introduction</a:t>
            </a:r>
          </a:p>
          <a:p>
            <a:r>
              <a:rPr lang="en-US" altLang="ko-KR" sz="2800" dirty="0" smtClean="0"/>
              <a:t>Iterative Information Extraction</a:t>
            </a:r>
          </a:p>
          <a:p>
            <a:r>
              <a:rPr lang="en-US" altLang="ko-KR" sz="2800" dirty="0" smtClean="0">
                <a:solidFill>
                  <a:srgbClr val="A00000"/>
                </a:solidFill>
              </a:rPr>
              <a:t>Explain, Diagnose and Repair</a:t>
            </a:r>
          </a:p>
          <a:p>
            <a:r>
              <a:rPr lang="en-US" altLang="ko-KR" sz="2800" dirty="0" smtClean="0">
                <a:solidFill>
                  <a:srgbClr val="A00000"/>
                </a:solidFill>
              </a:rPr>
              <a:t>Chaining EDR Operations</a:t>
            </a:r>
          </a:p>
          <a:p>
            <a:r>
              <a:rPr lang="en-US" altLang="ko-KR" sz="2800" dirty="0" smtClean="0"/>
              <a:t>Experimental Evaluation</a:t>
            </a:r>
          </a:p>
          <a:p>
            <a:r>
              <a:rPr lang="en-US" altLang="ko-KR" sz="2800" dirty="0" smtClean="0"/>
              <a:t>Conclusion</a:t>
            </a:r>
            <a:endParaRPr lang="ko-KR" altLang="en-US" sz="2800" dirty="0" smtClean="0"/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701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. Explaining Extraction Output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/>
              <a:t>Intuitively, given a set of tuples, explanation traverses its lineage backward, and so we are interested in building the history for each tuple. </a:t>
            </a:r>
            <a:endParaRPr lang="en-US" altLang="ko-KR" dirty="0" smtClean="0"/>
          </a:p>
          <a:p>
            <a:pPr latinLnBrk="0"/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1012598" y="2593478"/>
            <a:ext cx="6745709" cy="3677093"/>
            <a:chOff x="1354683" y="2593478"/>
            <a:chExt cx="6745709" cy="3677093"/>
          </a:xfrm>
        </p:grpSpPr>
        <p:pic>
          <p:nvPicPr>
            <p:cNvPr id="5" name="Picture 2" descr="C:\Users\Administrator\Desktop\560px-Newspaper_sv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683" y="3163606"/>
              <a:ext cx="1521806" cy="968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정육면체 5"/>
            <p:cNvSpPr/>
            <p:nvPr/>
          </p:nvSpPr>
          <p:spPr>
            <a:xfrm>
              <a:off x="3927597" y="2858515"/>
              <a:ext cx="1812011" cy="1274071"/>
            </a:xfrm>
            <a:prstGeom prst="cub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437488" y="3445814"/>
              <a:ext cx="73613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IIE</a:t>
              </a:r>
            </a:p>
          </p:txBody>
        </p:sp>
        <p:sp>
          <p:nvSpPr>
            <p:cNvPr id="8" name="왼쪽 화살표 7"/>
            <p:cNvSpPr/>
            <p:nvPr/>
          </p:nvSpPr>
          <p:spPr>
            <a:xfrm flipH="1">
              <a:off x="6135986" y="3410612"/>
              <a:ext cx="453003" cy="169876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왼쪽 화살표 8"/>
            <p:cNvSpPr/>
            <p:nvPr/>
          </p:nvSpPr>
          <p:spPr>
            <a:xfrm flipH="1">
              <a:off x="3306597" y="3410612"/>
              <a:ext cx="453003" cy="169876"/>
            </a:xfrm>
            <a:prstGeom prst="lef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721070" y="4884852"/>
              <a:ext cx="21517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/>
                <a:t>&lt;Group, member&gt;</a:t>
              </a:r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2002335" y="4490746"/>
              <a:ext cx="221959" cy="22195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2002335" y="4931191"/>
              <a:ext cx="221959" cy="22195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2002335" y="5389251"/>
              <a:ext cx="221959" cy="22195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7299077" y="4490746"/>
              <a:ext cx="221959" cy="22195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7299077" y="4931191"/>
              <a:ext cx="221959" cy="22195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299077" y="5389251"/>
              <a:ext cx="221959" cy="22195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오른쪽 화살표 17"/>
            <p:cNvSpPr/>
            <p:nvPr/>
          </p:nvSpPr>
          <p:spPr>
            <a:xfrm>
              <a:off x="2625214" y="4712704"/>
              <a:ext cx="907884" cy="602307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6022736" y="4712704"/>
              <a:ext cx="907884" cy="602307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492706" y="5898188"/>
              <a:ext cx="1245759" cy="369332"/>
              <a:chOff x="323527" y="5754777"/>
              <a:chExt cx="1584177" cy="469663"/>
            </a:xfrm>
          </p:grpSpPr>
          <p:sp>
            <p:nvSpPr>
              <p:cNvPr id="21" name="모서리가 둥근 직사각형 20"/>
              <p:cNvSpPr/>
              <p:nvPr/>
            </p:nvSpPr>
            <p:spPr>
              <a:xfrm>
                <a:off x="323528" y="5754777"/>
                <a:ext cx="1584176" cy="40011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23527" y="5754777"/>
                <a:ext cx="1584177" cy="469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dirty="0" smtClean="0"/>
                  <a:t>I. Explain</a:t>
                </a:r>
                <a:endParaRPr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6588989" y="5898188"/>
              <a:ext cx="1511403" cy="372383"/>
              <a:chOff x="6804248" y="5754777"/>
              <a:chExt cx="1921985" cy="473543"/>
            </a:xfrm>
          </p:grpSpPr>
          <p:sp>
            <p:nvSpPr>
              <p:cNvPr id="24" name="모서리가 둥근 직사각형 23"/>
              <p:cNvSpPr/>
              <p:nvPr/>
            </p:nvSpPr>
            <p:spPr>
              <a:xfrm>
                <a:off x="6993880" y="5754777"/>
                <a:ext cx="1584176" cy="40011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804248" y="5758656"/>
                <a:ext cx="1921985" cy="469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dirty="0" err="1" smtClean="0"/>
                  <a:t>II.Diagnose</a:t>
                </a:r>
                <a:endParaRPr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154099" y="4195385"/>
              <a:ext cx="1245758" cy="378741"/>
              <a:chOff x="3707904" y="3589396"/>
              <a:chExt cx="1584176" cy="481629"/>
            </a:xfrm>
          </p:grpSpPr>
          <p:sp>
            <p:nvSpPr>
              <p:cNvPr id="27" name="모서리가 둥근 직사각형 26"/>
              <p:cNvSpPr/>
              <p:nvPr/>
            </p:nvSpPr>
            <p:spPr>
              <a:xfrm>
                <a:off x="3707904" y="3589396"/>
                <a:ext cx="1584176" cy="40011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707904" y="3601362"/>
                <a:ext cx="1584176" cy="469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dirty="0" smtClean="0"/>
                  <a:t>III. Repair</a:t>
                </a:r>
                <a:endParaRPr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6804248" y="3338232"/>
              <a:ext cx="109663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/>
                <a:t>Output</a:t>
              </a:r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정육면체 30"/>
            <p:cNvSpPr/>
            <p:nvPr/>
          </p:nvSpPr>
          <p:spPr>
            <a:xfrm>
              <a:off x="3920130" y="2593478"/>
              <a:ext cx="1813920" cy="568821"/>
            </a:xfrm>
            <a:prstGeom prst="cube">
              <a:avLst>
                <a:gd name="adj" fmla="val 54083"/>
              </a:avLst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13126" y="2847848"/>
              <a:ext cx="73916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I4E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663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I. Explaining Extraction </a:t>
            </a:r>
            <a:r>
              <a:rPr lang="en-US" altLang="ko-KR" dirty="0" smtClean="0"/>
              <a:t>Output: E1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/>
              <a:t>E1 Given a tuple t, determine the set </a:t>
            </a:r>
            <a:r>
              <a:rPr lang="en-US" altLang="ko-KR" dirty="0" err="1"/>
              <a:t>P</a:t>
            </a:r>
            <a:r>
              <a:rPr lang="en-US" altLang="ko-KR" baseline="-25000" dirty="0" err="1"/>
              <a:t>g</a:t>
            </a:r>
            <a:r>
              <a:rPr lang="en-US" altLang="ko-KR" dirty="0"/>
              <a:t>(t) of patterns that </a:t>
            </a:r>
            <a:r>
              <a:rPr lang="en-US" altLang="ko-KR" dirty="0" smtClean="0"/>
              <a:t>generated </a:t>
            </a:r>
            <a:r>
              <a:rPr lang="en-US" altLang="ko-KR" dirty="0"/>
              <a:t>t, i.e., contributed to increasing t</a:t>
            </a:r>
            <a:r>
              <a:rPr lang="ko-KR" altLang="ko-KR" dirty="0"/>
              <a:t>’</a:t>
            </a:r>
            <a:r>
              <a:rPr lang="en-US" altLang="ko-KR" dirty="0"/>
              <a:t>s score?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234628" y="2608443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394373" y="2718213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234628" y="3754900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2771800" y="2749570"/>
            <a:ext cx="3312368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99592" y="2564904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p1</a:t>
            </a: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50790" y="2674674"/>
            <a:ext cx="862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t</a:t>
            </a:r>
            <a:r>
              <a:rPr lang="en-US" altLang="ko-KR" b="1" dirty="0"/>
              <a:t>1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9592" y="3711361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p2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234628" y="4878453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99592" y="4834914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p3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H="1">
            <a:off x="2771800" y="3075364"/>
            <a:ext cx="3312368" cy="180020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2771800" y="2890698"/>
            <a:ext cx="3312368" cy="1008112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2234628" y="5877273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99592" y="5833734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p4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394373" y="4653136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2771800" y="4878453"/>
            <a:ext cx="3312368" cy="109280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950790" y="4609597"/>
            <a:ext cx="862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t2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629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Knowledge-driven tasks</a:t>
            </a:r>
          </a:p>
          <a:p>
            <a:pPr lvl="1"/>
            <a:r>
              <a:rPr lang="en-US" altLang="ko-KR" dirty="0" smtClean="0"/>
              <a:t>Question answering, opinion mining, trend analysis..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Significant interest in automatically </a:t>
            </a:r>
            <a:r>
              <a:rPr lang="en-US" altLang="ko-KR" dirty="0" smtClean="0">
                <a:solidFill>
                  <a:srgbClr val="A00000"/>
                </a:solidFill>
              </a:rPr>
              <a:t>extracting structured information from text documents</a:t>
            </a:r>
            <a:r>
              <a:rPr lang="en-US" altLang="ko-KR" dirty="0" smtClean="0"/>
              <a:t> such as newspaper articles, email, </a:t>
            </a:r>
            <a:r>
              <a:rPr lang="en-US" altLang="ko-KR" dirty="0" err="1" smtClean="0"/>
              <a:t>etc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Examples of real-life extraction systems</a:t>
            </a:r>
          </a:p>
          <a:p>
            <a:pPr lvl="1"/>
            <a:r>
              <a:rPr lang="en-US" altLang="ko-KR" dirty="0" smtClean="0"/>
              <a:t>Gate1, DBLife2, DIPRE, </a:t>
            </a:r>
            <a:r>
              <a:rPr lang="en-US" altLang="ko-KR" dirty="0" err="1" smtClean="0"/>
              <a:t>KnowItAll</a:t>
            </a:r>
            <a:r>
              <a:rPr lang="en-US" altLang="ko-KR" dirty="0" smtClean="0"/>
              <a:t>, Rapier, Snowball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253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I. Explaining Extraction </a:t>
            </a:r>
            <a:r>
              <a:rPr lang="en-US" altLang="ko-KR" dirty="0" smtClean="0"/>
              <a:t>Output: E2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/>
              <a:t>E2 Given a tuple t, which pattern contributed to t the most? That is, dropping which pattern would reduce the score of t the most?</a:t>
            </a:r>
            <a:endParaRPr lang="ko-KR" altLang="ko-KR" dirty="0"/>
          </a:p>
          <a:p>
            <a:pPr marL="0" indent="0" latinLnBrk="0">
              <a:buNone/>
            </a:pP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234628" y="3137453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394373" y="3247223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234628" y="4283910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2771800" y="3278580"/>
            <a:ext cx="3312368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99592" y="3093914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/>
              <a:t>F</a:t>
            </a:r>
            <a:r>
              <a:rPr lang="en-US" altLang="ko-KR" b="1" baseline="-25000" dirty="0" err="1" smtClean="0"/>
              <a:t>p</a:t>
            </a:r>
            <a:r>
              <a:rPr lang="en-US" altLang="ko-KR" b="1" dirty="0" smtClean="0"/>
              <a:t>(p1)</a:t>
            </a: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50790" y="3203684"/>
            <a:ext cx="862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F</a:t>
            </a:r>
            <a:r>
              <a:rPr lang="en-US" altLang="ko-KR" b="1" baseline="-25000" dirty="0" smtClean="0"/>
              <a:t>t</a:t>
            </a:r>
            <a:r>
              <a:rPr lang="en-US" altLang="ko-KR" b="1" dirty="0" smtClean="0"/>
              <a:t>(t1)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9592" y="4240371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/>
              <a:t>F</a:t>
            </a:r>
            <a:r>
              <a:rPr lang="en-US" altLang="ko-KR" b="1" baseline="-25000" dirty="0" err="1" smtClean="0"/>
              <a:t>p</a:t>
            </a:r>
            <a:r>
              <a:rPr lang="en-US" altLang="ko-KR" b="1" dirty="0" smtClean="0"/>
              <a:t>(p2)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234628" y="5407463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99592" y="5363924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/>
              <a:t>F</a:t>
            </a:r>
            <a:r>
              <a:rPr lang="en-US" altLang="ko-KR" b="1" baseline="-25000" dirty="0" err="1" smtClean="0"/>
              <a:t>p</a:t>
            </a:r>
            <a:r>
              <a:rPr lang="en-US" altLang="ko-KR" b="1" dirty="0" smtClean="0"/>
              <a:t>(p3)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H="1">
            <a:off x="2771800" y="3604374"/>
            <a:ext cx="3312368" cy="180020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2771800" y="3419708"/>
            <a:ext cx="3312368" cy="1008112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059832" y="2836099"/>
            <a:ext cx="2448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A00000"/>
                </a:solidFill>
              </a:rPr>
              <a:t>S(p1, context</a:t>
            </a:r>
            <a:r>
              <a:rPr lang="en-US" altLang="ko-KR" b="1" baseline="-25000" dirty="0" smtClean="0">
                <a:solidFill>
                  <a:srgbClr val="A00000"/>
                </a:solidFill>
              </a:rPr>
              <a:t>11</a:t>
            </a:r>
            <a:r>
              <a:rPr lang="en-US" altLang="ko-KR" b="1" dirty="0" smtClean="0">
                <a:solidFill>
                  <a:srgbClr val="A00000"/>
                </a:solidFill>
              </a:rPr>
              <a:t>) = 0.7</a:t>
            </a:r>
            <a:endParaRPr lang="en-US" altLang="ko-KR" b="1" dirty="0" smtClean="0">
              <a:solidFill>
                <a:srgbClr val="A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519771" y="3635732"/>
            <a:ext cx="1908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S(p2, o</a:t>
            </a:r>
            <a:r>
              <a:rPr lang="en-US" altLang="ko-KR" b="1" baseline="-25000" dirty="0" smtClean="0"/>
              <a:t>21</a:t>
            </a:r>
            <a:r>
              <a:rPr lang="en-US" altLang="ko-KR" b="1" dirty="0" smtClean="0"/>
              <a:t>) = 0.3</a:t>
            </a: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203848" y="5075892"/>
            <a:ext cx="2448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S(p3, o</a:t>
            </a:r>
            <a:r>
              <a:rPr lang="en-US" altLang="ko-KR" b="1" baseline="-25000" dirty="0" smtClean="0"/>
              <a:t>31</a:t>
            </a:r>
            <a:r>
              <a:rPr lang="en-US" altLang="ko-KR" b="1" dirty="0" smtClean="0"/>
              <a:t>) = 0.5</a:t>
            </a: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184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  <p:bldP spid="5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타원 65"/>
          <p:cNvSpPr/>
          <p:nvPr/>
        </p:nvSpPr>
        <p:spPr>
          <a:xfrm>
            <a:off x="6758927" y="3425485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7977286" y="3425485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6758927" y="4571942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>
            <a:off x="7185198" y="3597167"/>
            <a:ext cx="648072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6249094" y="3381946"/>
            <a:ext cx="612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p1</a:t>
            </a: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317048" y="3381946"/>
            <a:ext cx="431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t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249094" y="4528403"/>
            <a:ext cx="612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p2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6758927" y="5695495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249094" y="5651956"/>
            <a:ext cx="612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p3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7041182" y="4102026"/>
            <a:ext cx="792088" cy="154993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7113190" y="3813994"/>
            <a:ext cx="720080" cy="714409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모서리가 둥근 직사각형 76"/>
          <p:cNvSpPr/>
          <p:nvPr/>
        </p:nvSpPr>
        <p:spPr>
          <a:xfrm>
            <a:off x="6214696" y="2941444"/>
            <a:ext cx="2396542" cy="3600400"/>
          </a:xfrm>
          <a:prstGeom prst="roundRect">
            <a:avLst>
              <a:gd name="adj" fmla="val 27224"/>
            </a:avLst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662527" y="2555612"/>
            <a:ext cx="1455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Iteration 3</a:t>
            </a: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I. Explaining Extraction </a:t>
            </a:r>
            <a:r>
              <a:rPr lang="en-US" altLang="ko-KR" dirty="0" smtClean="0"/>
              <a:t>Output: E3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/>
              <a:t>E3 Given a tuple t, which was the first iteration that discovered </a:t>
            </a:r>
            <a:r>
              <a:rPr lang="en-US" altLang="ko-KR" dirty="0" smtClean="0"/>
              <a:t>t?</a:t>
            </a:r>
          </a:p>
          <a:p>
            <a:pPr latinLnBrk="0"/>
            <a:r>
              <a:rPr lang="en-US" altLang="ko-KR" dirty="0" smtClean="0"/>
              <a:t>There are two ways to solve it</a:t>
            </a:r>
            <a:endParaRPr lang="ko-KR" altLang="ko-KR" dirty="0"/>
          </a:p>
          <a:p>
            <a:pPr marL="0" indent="0" latinLnBrk="0">
              <a:buNone/>
            </a:pP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grpSp>
        <p:nvGrpSpPr>
          <p:cNvPr id="43" name="그룹 42"/>
          <p:cNvGrpSpPr/>
          <p:nvPr/>
        </p:nvGrpSpPr>
        <p:grpSpPr>
          <a:xfrm>
            <a:off x="535046" y="2555612"/>
            <a:ext cx="2533768" cy="3986232"/>
            <a:chOff x="772908" y="2555612"/>
            <a:chExt cx="2533768" cy="3986232"/>
          </a:xfrm>
        </p:grpSpPr>
        <p:sp>
          <p:nvSpPr>
            <p:cNvPr id="7" name="타원 6"/>
            <p:cNvSpPr/>
            <p:nvPr/>
          </p:nvSpPr>
          <p:spPr>
            <a:xfrm>
              <a:off x="1317139" y="3425485"/>
              <a:ext cx="282255" cy="2822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535498" y="3425485"/>
              <a:ext cx="282255" cy="28225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1317139" y="4571942"/>
              <a:ext cx="282255" cy="2822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743410" y="3597167"/>
              <a:ext cx="648072" cy="0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807306" y="3381946"/>
              <a:ext cx="6120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/>
                <a:t>p1</a:t>
              </a:r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875260" y="3381946"/>
              <a:ext cx="4314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smtClean="0"/>
                <a:t>t</a:t>
              </a:r>
              <a:endPara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7306" y="4528403"/>
              <a:ext cx="6120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/>
                <a:t>p2</a:t>
              </a:r>
              <a:endPara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1317139" y="5695495"/>
              <a:ext cx="282255" cy="2822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07306" y="5651956"/>
              <a:ext cx="6120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/>
                <a:t>p3</a:t>
              </a:r>
              <a:endPara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772908" y="2941444"/>
              <a:ext cx="2396542" cy="3600400"/>
            </a:xfrm>
            <a:prstGeom prst="roundRect">
              <a:avLst>
                <a:gd name="adj" fmla="val 27224"/>
              </a:avLst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220739" y="2555612"/>
              <a:ext cx="14558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/>
                <a:t>Iteration 1</a:t>
              </a:r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3399854" y="2555612"/>
            <a:ext cx="2533768" cy="3986232"/>
            <a:chOff x="772908" y="2555612"/>
            <a:chExt cx="2533768" cy="3986232"/>
          </a:xfrm>
        </p:grpSpPr>
        <p:sp>
          <p:nvSpPr>
            <p:cNvPr id="52" name="타원 51"/>
            <p:cNvSpPr/>
            <p:nvPr/>
          </p:nvSpPr>
          <p:spPr>
            <a:xfrm>
              <a:off x="1317139" y="3425485"/>
              <a:ext cx="282255" cy="2822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2535498" y="3425485"/>
              <a:ext cx="282255" cy="28225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1317139" y="4571942"/>
              <a:ext cx="282255" cy="2822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1743410" y="3597167"/>
              <a:ext cx="648072" cy="0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/>
            <p:cNvSpPr/>
            <p:nvPr/>
          </p:nvSpPr>
          <p:spPr>
            <a:xfrm>
              <a:off x="807306" y="3381946"/>
              <a:ext cx="6120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/>
                <a:t>p1</a:t>
              </a:r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875260" y="3381946"/>
              <a:ext cx="4314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smtClean="0"/>
                <a:t>t</a:t>
              </a:r>
              <a:endPara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07306" y="4528403"/>
              <a:ext cx="6120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/>
                <a:t>p2</a:t>
              </a:r>
              <a:endPara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1317139" y="5695495"/>
              <a:ext cx="282255" cy="2822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07306" y="5651956"/>
              <a:ext cx="6120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/>
                <a:t>p3</a:t>
              </a:r>
              <a:endPara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 flipH="1">
              <a:off x="1671402" y="3813994"/>
              <a:ext cx="720080" cy="71440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triangl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모서리가 둥근 직사각형 62"/>
            <p:cNvSpPr/>
            <p:nvPr/>
          </p:nvSpPr>
          <p:spPr>
            <a:xfrm>
              <a:off x="772908" y="2941444"/>
              <a:ext cx="2396542" cy="3600400"/>
            </a:xfrm>
            <a:prstGeom prst="roundRect">
              <a:avLst>
                <a:gd name="adj" fmla="val 27224"/>
              </a:avLst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220739" y="2555612"/>
              <a:ext cx="14558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/>
                <a:t>Iteration 2</a:t>
              </a:r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14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3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56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59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70" grpId="0"/>
      <p:bldP spid="71" grpId="0"/>
      <p:bldP spid="72" grpId="0"/>
      <p:bldP spid="73" grpId="0" animBg="1"/>
      <p:bldP spid="74" grpId="0"/>
      <p:bldP spid="77" grpId="0" animBg="1"/>
      <p:bldP spid="7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I. Explaining Extraction </a:t>
            </a:r>
            <a:r>
              <a:rPr lang="en-US" altLang="ko-KR" dirty="0" smtClean="0"/>
              <a:t>Output: E3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/>
              <a:t>E3 Given a tuple t, which was the first iteration that discovered </a:t>
            </a:r>
            <a:r>
              <a:rPr lang="en-US" altLang="ko-KR" dirty="0" smtClean="0"/>
              <a:t>t?</a:t>
            </a:r>
          </a:p>
          <a:p>
            <a:pPr latinLnBrk="0"/>
            <a:r>
              <a:rPr lang="en-US" altLang="ko-KR" dirty="0" smtClean="0"/>
              <a:t>There are two ways to solve it</a:t>
            </a:r>
            <a:endParaRPr lang="ko-KR" altLang="ko-KR" dirty="0"/>
          </a:p>
          <a:p>
            <a:pPr marL="0" indent="0" latinLnBrk="0">
              <a:buNone/>
            </a:pP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2544833" y="3157732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704578" y="3267502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544833" y="4304189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3082005" y="3298859"/>
            <a:ext cx="3312368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209797" y="3114193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p1</a:t>
            </a: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260995" y="3223963"/>
            <a:ext cx="862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t</a:t>
            </a:r>
            <a:r>
              <a:rPr lang="en-US" altLang="ko-KR" b="1" dirty="0"/>
              <a:t>1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209797" y="4260650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p2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2544833" y="5427742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209797" y="5384203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p3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1" name="직선 연결선 80"/>
          <p:cNvCxnSpPr/>
          <p:nvPr/>
        </p:nvCxnSpPr>
        <p:spPr>
          <a:xfrm flipH="1">
            <a:off x="3082005" y="3624653"/>
            <a:ext cx="3312368" cy="180020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H="1">
            <a:off x="3082005" y="3439987"/>
            <a:ext cx="3312368" cy="1008112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3707904" y="2859686"/>
            <a:ext cx="1455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Iteration 1</a:t>
            </a: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707904" y="3549757"/>
            <a:ext cx="1455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Iteration 2</a:t>
            </a: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707904" y="5011803"/>
            <a:ext cx="1455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Iteration 3</a:t>
            </a: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838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0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85" grpId="1"/>
      <p:bldP spid="86" grpId="0"/>
      <p:bldP spid="86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I. Explaining Extraction </a:t>
            </a:r>
            <a:r>
              <a:rPr lang="en-US" altLang="ko-KR" dirty="0" smtClean="0"/>
              <a:t>Output: E4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 smtClean="0"/>
              <a:t>E4 </a:t>
            </a:r>
            <a:r>
              <a:rPr lang="en-US" altLang="ko-KR" dirty="0"/>
              <a:t>Determine the most influential patterns in the entire IIE </a:t>
            </a:r>
            <a:r>
              <a:rPr lang="en-US" altLang="ko-KR" dirty="0" smtClean="0"/>
              <a:t>result</a:t>
            </a:r>
          </a:p>
          <a:p>
            <a:pPr lvl="1" latinLnBrk="0"/>
            <a:r>
              <a:rPr lang="en-US" altLang="ko-KR" dirty="0" smtClean="0"/>
              <a:t>(a</a:t>
            </a:r>
            <a:r>
              <a:rPr lang="en-US" altLang="ko-KR" dirty="0"/>
              <a:t>) I</a:t>
            </a:r>
            <a:r>
              <a:rPr lang="en-US" altLang="ko-KR" baseline="-25000" dirty="0"/>
              <a:t>t</a:t>
            </a:r>
            <a:r>
              <a:rPr lang="en-US" altLang="ko-KR" dirty="0"/>
              <a:t>(p), using the number of result tuples p </a:t>
            </a:r>
            <a:r>
              <a:rPr lang="en-US" altLang="ko-KR" dirty="0" smtClean="0"/>
              <a:t>produced, </a:t>
            </a:r>
            <a:r>
              <a:rPr lang="en-US" altLang="ko-KR" dirty="0" err="1" smtClean="0"/>
              <a:t>i.e</a:t>
            </a:r>
            <a:r>
              <a:rPr lang="en-US" altLang="ko-KR" dirty="0" smtClean="0"/>
              <a:t>, |</a:t>
            </a:r>
            <a:r>
              <a:rPr lang="en-US" altLang="ko-KR" dirty="0" err="1" smtClean="0"/>
              <a:t>T</a:t>
            </a:r>
            <a:r>
              <a:rPr lang="en-US" altLang="ko-KR" baseline="-25000" dirty="0" err="1" smtClean="0"/>
              <a:t>p</a:t>
            </a:r>
            <a:r>
              <a:rPr lang="en-US" altLang="ko-KR" dirty="0" smtClean="0"/>
              <a:t>(p)|</a:t>
            </a:r>
          </a:p>
          <a:p>
            <a:pPr lvl="1" latinLnBrk="0"/>
            <a:r>
              <a:rPr lang="en-US" altLang="ko-KR" dirty="0" smtClean="0"/>
              <a:t>(</a:t>
            </a:r>
            <a:r>
              <a:rPr lang="en-US" altLang="ko-KR" dirty="0"/>
              <a:t>b) I</a:t>
            </a:r>
            <a:r>
              <a:rPr lang="en-US" altLang="ko-KR" baseline="-25000" dirty="0"/>
              <a:t>o</a:t>
            </a:r>
            <a:r>
              <a:rPr lang="en-US" altLang="ko-KR" dirty="0"/>
              <a:t>(p), using the number of tuples only p </a:t>
            </a:r>
            <a:r>
              <a:rPr lang="en-US" altLang="ko-KR" dirty="0" smtClean="0"/>
              <a:t>produced</a:t>
            </a:r>
          </a:p>
          <a:p>
            <a:pPr lvl="1" latinLnBrk="0"/>
            <a:r>
              <a:rPr lang="en-US" altLang="ko-KR" dirty="0" smtClean="0"/>
              <a:t>(</a:t>
            </a:r>
            <a:r>
              <a:rPr lang="en-US" altLang="ko-KR" dirty="0"/>
              <a:t>c) I</a:t>
            </a:r>
            <a:r>
              <a:rPr lang="en-US" altLang="ko-KR" baseline="-25000" dirty="0"/>
              <a:t>s</a:t>
            </a:r>
            <a:r>
              <a:rPr lang="en-US" altLang="ko-KR" dirty="0"/>
              <a:t>(p), using the total score contribution of p aggregated over all tuples</a:t>
            </a:r>
            <a:r>
              <a:rPr lang="en-US" altLang="ko-KR" dirty="0" smtClean="0"/>
              <a:t>.</a:t>
            </a:r>
          </a:p>
          <a:p>
            <a:pPr latinLnBrk="0"/>
            <a:endParaRPr lang="en-US" altLang="ko-KR" dirty="0" smtClean="0"/>
          </a:p>
          <a:p>
            <a:pPr latinLnBrk="0"/>
            <a:r>
              <a:rPr lang="en-US" altLang="ko-KR" dirty="0" smtClean="0"/>
              <a:t>Roughly</a:t>
            </a:r>
            <a:r>
              <a:rPr lang="en-US" altLang="ko-KR" dirty="0"/>
              <a:t>, E4 aims to answer E1 and E2 for the entire batch of tuples in the result. 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Set </a:t>
            </a:r>
            <a:r>
              <a:rPr lang="en-US" altLang="ko-KR" dirty="0"/>
              <a:t>of K most influential patterns based on each of the three measures of impact.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95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I. Explaining Extraction </a:t>
            </a:r>
            <a:r>
              <a:rPr lang="en-US" altLang="ko-KR" dirty="0" smtClean="0"/>
              <a:t>Output: E4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 smtClean="0"/>
              <a:t>(a</a:t>
            </a:r>
            <a:r>
              <a:rPr lang="en-US" altLang="ko-KR" dirty="0"/>
              <a:t>) I</a:t>
            </a:r>
            <a:r>
              <a:rPr lang="en-US" altLang="ko-KR" baseline="-25000" dirty="0"/>
              <a:t>t</a:t>
            </a:r>
            <a:r>
              <a:rPr lang="en-US" altLang="ko-KR" dirty="0"/>
              <a:t>(p), using the number of result tuples p </a:t>
            </a:r>
            <a:r>
              <a:rPr lang="en-US" altLang="ko-KR" dirty="0" smtClean="0"/>
              <a:t>produced</a:t>
            </a:r>
          </a:p>
          <a:p>
            <a:pPr latinLnBrk="0"/>
            <a:r>
              <a:rPr lang="en-US" altLang="ko-KR" dirty="0"/>
              <a:t>I</a:t>
            </a:r>
            <a:r>
              <a:rPr lang="en-US" altLang="ko-KR" baseline="-25000" dirty="0"/>
              <a:t>t</a:t>
            </a:r>
            <a:r>
              <a:rPr lang="en-US" altLang="ko-KR" dirty="0"/>
              <a:t>(p) </a:t>
            </a:r>
            <a:r>
              <a:rPr lang="en-US" altLang="ko-KR" dirty="0" smtClean="0"/>
              <a:t>= |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p</a:t>
            </a:r>
            <a:r>
              <a:rPr lang="en-US" altLang="ko-KR" dirty="0"/>
              <a:t>(p</a:t>
            </a:r>
            <a:r>
              <a:rPr lang="en-US" altLang="ko-KR" dirty="0" smtClean="0"/>
              <a:t>)|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2843808" y="2533546"/>
            <a:ext cx="3240360" cy="111147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2234628" y="2392419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394373" y="2392419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234628" y="4223841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394373" y="3616555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394373" y="4687383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394373" y="5671695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2843808" y="2533546"/>
            <a:ext cx="324036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843808" y="3789040"/>
            <a:ext cx="3240360" cy="57592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843808" y="4364968"/>
            <a:ext cx="3233142" cy="40705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843808" y="4364968"/>
            <a:ext cx="3240360" cy="130672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950790" y="3573016"/>
            <a:ext cx="501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t2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47664" y="2348880"/>
            <a:ext cx="64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p1</a:t>
            </a: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50790" y="2348880"/>
            <a:ext cx="501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t1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47664" y="4180302"/>
            <a:ext cx="64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p2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950790" y="4643844"/>
            <a:ext cx="501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t3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50790" y="5651956"/>
            <a:ext cx="501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t4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도넛 51"/>
          <p:cNvSpPr/>
          <p:nvPr/>
        </p:nvSpPr>
        <p:spPr>
          <a:xfrm>
            <a:off x="2056726" y="4054005"/>
            <a:ext cx="648072" cy="648072"/>
          </a:xfrm>
          <a:prstGeom prst="donut">
            <a:avLst>
              <a:gd name="adj" fmla="val 586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4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I. Explaining Extraction </a:t>
            </a:r>
            <a:r>
              <a:rPr lang="en-US" altLang="ko-KR" dirty="0" smtClean="0"/>
              <a:t>Output: E4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/>
              <a:t>(b) I</a:t>
            </a:r>
            <a:r>
              <a:rPr lang="en-US" altLang="ko-KR" baseline="-25000" dirty="0"/>
              <a:t>o</a:t>
            </a:r>
            <a:r>
              <a:rPr lang="en-US" altLang="ko-KR" dirty="0"/>
              <a:t>(p), using the number of tuples only p produced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2843808" y="2533546"/>
            <a:ext cx="3240360" cy="111147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2234628" y="2392419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394373" y="2392419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234628" y="4223841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394373" y="3616555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394373" y="4687383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394373" y="5671695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2843808" y="2533546"/>
            <a:ext cx="324036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843808" y="3789040"/>
            <a:ext cx="3240360" cy="57592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843808" y="4364968"/>
            <a:ext cx="3240360" cy="130672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950790" y="3573016"/>
            <a:ext cx="501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t2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47664" y="2348880"/>
            <a:ext cx="64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p1</a:t>
            </a: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50790" y="2348880"/>
            <a:ext cx="501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t1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47664" y="4180302"/>
            <a:ext cx="64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p2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950790" y="4643844"/>
            <a:ext cx="501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t3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50790" y="5651956"/>
            <a:ext cx="501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t4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234628" y="5671694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547664" y="5628155"/>
            <a:ext cx="64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p3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843808" y="5836622"/>
            <a:ext cx="324036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2843808" y="2674674"/>
            <a:ext cx="3240360" cy="1690294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843808" y="4364968"/>
            <a:ext cx="3233142" cy="40705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도넛 39"/>
          <p:cNvSpPr/>
          <p:nvPr/>
        </p:nvSpPr>
        <p:spPr>
          <a:xfrm>
            <a:off x="2051719" y="4057954"/>
            <a:ext cx="648072" cy="648072"/>
          </a:xfrm>
          <a:prstGeom prst="donut">
            <a:avLst>
              <a:gd name="adj" fmla="val 586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95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I. Explaining Extraction </a:t>
            </a:r>
            <a:r>
              <a:rPr lang="en-US" altLang="ko-KR" dirty="0" smtClean="0"/>
              <a:t>Output: E4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 smtClean="0"/>
              <a:t>(</a:t>
            </a:r>
            <a:r>
              <a:rPr lang="en-US" altLang="ko-KR" dirty="0"/>
              <a:t>c) I</a:t>
            </a:r>
            <a:r>
              <a:rPr lang="en-US" altLang="ko-KR" baseline="-25000" dirty="0"/>
              <a:t>s</a:t>
            </a:r>
            <a:r>
              <a:rPr lang="en-US" altLang="ko-KR" dirty="0"/>
              <a:t>(p), using the total score contribution of p aggregated over all tuples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843808" y="2533546"/>
            <a:ext cx="3240360" cy="111147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2234628" y="2392419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394373" y="2392419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234628" y="4223841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394373" y="3616555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394373" y="4687383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394373" y="5671695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2843808" y="2533546"/>
            <a:ext cx="324036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2843808" y="3789040"/>
            <a:ext cx="3240360" cy="57592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843808" y="4364968"/>
            <a:ext cx="3233142" cy="40705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843808" y="4364968"/>
            <a:ext cx="3240360" cy="130672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950790" y="3573016"/>
            <a:ext cx="501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t2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47664" y="2348880"/>
            <a:ext cx="64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p1</a:t>
            </a: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50790" y="2348880"/>
            <a:ext cx="501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t1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47664" y="4180302"/>
            <a:ext cx="64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p2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50790" y="4643844"/>
            <a:ext cx="501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t3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950790" y="5651956"/>
            <a:ext cx="501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t4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73877" y="2023087"/>
            <a:ext cx="1908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S(p1, o</a:t>
            </a:r>
            <a:r>
              <a:rPr lang="en-US" altLang="ko-KR" b="1" baseline="-25000" dirty="0" smtClean="0"/>
              <a:t>11</a:t>
            </a:r>
            <a:r>
              <a:rPr lang="en-US" altLang="ko-KR" b="1" dirty="0" smtClean="0"/>
              <a:t>) = 0.2</a:t>
            </a: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221848" y="3203684"/>
            <a:ext cx="1908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S(p1, o</a:t>
            </a:r>
            <a:r>
              <a:rPr lang="en-US" altLang="ko-KR" b="1" baseline="-25000" dirty="0" smtClean="0"/>
              <a:t>12</a:t>
            </a:r>
            <a:r>
              <a:rPr lang="en-US" altLang="ko-KR" b="1" dirty="0" smtClean="0"/>
              <a:t>) = 0.5</a:t>
            </a: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175955" y="4077004"/>
            <a:ext cx="1908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S(p1, o</a:t>
            </a:r>
            <a:r>
              <a:rPr lang="en-US" altLang="ko-KR" b="1" baseline="-25000" dirty="0" smtClean="0"/>
              <a:t>22</a:t>
            </a:r>
            <a:r>
              <a:rPr lang="en-US" altLang="ko-KR" b="1" dirty="0" smtClean="0"/>
              <a:t>) = 0.4</a:t>
            </a: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411587" y="4772025"/>
            <a:ext cx="1908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S(p1, o</a:t>
            </a:r>
            <a:r>
              <a:rPr lang="en-US" altLang="ko-KR" b="1" baseline="-25000" dirty="0" smtClean="0"/>
              <a:t>23</a:t>
            </a:r>
            <a:r>
              <a:rPr lang="en-US" altLang="ko-KR" b="1" dirty="0" smtClean="0"/>
              <a:t>) = 0.4</a:t>
            </a: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509881" y="5305994"/>
            <a:ext cx="1908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S(p1, o</a:t>
            </a:r>
            <a:r>
              <a:rPr lang="en-US" altLang="ko-KR" b="1" baseline="-25000" dirty="0" smtClean="0"/>
              <a:t>24</a:t>
            </a:r>
            <a:r>
              <a:rPr lang="en-US" altLang="ko-KR" b="1" dirty="0" smtClean="0"/>
              <a:t>) = 0.4</a:t>
            </a: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도넛 43"/>
          <p:cNvSpPr/>
          <p:nvPr/>
        </p:nvSpPr>
        <p:spPr>
          <a:xfrm>
            <a:off x="2051719" y="4057954"/>
            <a:ext cx="648072" cy="648072"/>
          </a:xfrm>
          <a:prstGeom prst="donut">
            <a:avLst>
              <a:gd name="adj" fmla="val 586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1520" y="2348880"/>
            <a:ext cx="118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Total 0.7</a:t>
            </a: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520" y="4199164"/>
            <a:ext cx="118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A00000"/>
                </a:solidFill>
              </a:rPr>
              <a:t>Total 1.2</a:t>
            </a:r>
            <a:endParaRPr lang="en-US" altLang="ko-KR" b="1" dirty="0" smtClean="0">
              <a:solidFill>
                <a:srgbClr val="A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423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4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 animBg="1"/>
      <p:bldP spid="45" grpId="0"/>
      <p:bldP spid="4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I. Explaining Extraction </a:t>
            </a:r>
            <a:r>
              <a:rPr lang="en-US" altLang="ko-KR" sz="2800" dirty="0" smtClean="0"/>
              <a:t>Output: Chaining Explanations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 smtClean="0"/>
              <a:t>We </a:t>
            </a:r>
            <a:r>
              <a:rPr lang="en-US" altLang="ko-KR" dirty="0"/>
              <a:t>consider complex (multi-step) investigations by interleaving the fundamental </a:t>
            </a:r>
            <a:r>
              <a:rPr lang="en-US" altLang="ko-KR" dirty="0" smtClean="0"/>
              <a:t>operations</a:t>
            </a:r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/>
              <a:t>We study two examples of chained explanations, obtained by extending E1 and </a:t>
            </a:r>
            <a:r>
              <a:rPr lang="en-US" altLang="ko-KR" dirty="0" smtClean="0"/>
              <a:t>E4. </a:t>
            </a:r>
            <a:r>
              <a:rPr lang="en-US" altLang="ko-KR" dirty="0"/>
              <a:t>First consider the following extension of one-step </a:t>
            </a:r>
            <a:r>
              <a:rPr lang="en-US" altLang="ko-KR" dirty="0" smtClean="0"/>
              <a:t>E1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93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/>
          <p:nvPr/>
        </p:nvCxnSpPr>
        <p:spPr>
          <a:xfrm flipV="1">
            <a:off x="2880767" y="2674674"/>
            <a:ext cx="3168352" cy="299702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I. Explaining Extraction </a:t>
            </a:r>
            <a:r>
              <a:rPr lang="en-US" altLang="ko-KR" dirty="0" smtClean="0"/>
              <a:t>Output: E5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/>
              <a:t>E5 Given a tuple t, find all patterns that (directly or indirectly) contributed to t.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2843808" y="2674674"/>
            <a:ext cx="3168352" cy="97035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2234628" y="2392419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394373" y="2392419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234628" y="4223841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394373" y="3616555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394373" y="4687383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394373" y="5671695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2843808" y="2533546"/>
            <a:ext cx="32403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843808" y="3789040"/>
            <a:ext cx="3240360" cy="57592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950790" y="3573016"/>
            <a:ext cx="501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t2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47664" y="2348880"/>
            <a:ext cx="64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p1</a:t>
            </a: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50790" y="2348880"/>
            <a:ext cx="501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t1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47664" y="4180302"/>
            <a:ext cx="64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p2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950790" y="4643844"/>
            <a:ext cx="501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t3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50790" y="5651956"/>
            <a:ext cx="501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t4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234628" y="5671694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547664" y="5628155"/>
            <a:ext cx="64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p3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843808" y="5836622"/>
            <a:ext cx="32403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843808" y="4364968"/>
            <a:ext cx="3233142" cy="40705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도넛 39"/>
          <p:cNvSpPr/>
          <p:nvPr/>
        </p:nvSpPr>
        <p:spPr>
          <a:xfrm>
            <a:off x="6211464" y="3435256"/>
            <a:ext cx="648072" cy="648072"/>
          </a:xfrm>
          <a:prstGeom prst="donut">
            <a:avLst>
              <a:gd name="adj" fmla="val 5869"/>
            </a:avLst>
          </a:prstGeom>
          <a:solidFill>
            <a:srgbClr val="FDC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도넛 40"/>
          <p:cNvSpPr/>
          <p:nvPr/>
        </p:nvSpPr>
        <p:spPr>
          <a:xfrm>
            <a:off x="6211464" y="4504474"/>
            <a:ext cx="648072" cy="648072"/>
          </a:xfrm>
          <a:prstGeom prst="donut">
            <a:avLst>
              <a:gd name="adj" fmla="val 5869"/>
            </a:avLst>
          </a:prstGeom>
          <a:solidFill>
            <a:srgbClr val="FDC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도넛 41"/>
          <p:cNvSpPr/>
          <p:nvPr/>
        </p:nvSpPr>
        <p:spPr>
          <a:xfrm>
            <a:off x="6211464" y="2219035"/>
            <a:ext cx="648072" cy="648072"/>
          </a:xfrm>
          <a:prstGeom prst="donut">
            <a:avLst>
              <a:gd name="adj" fmla="val 5869"/>
            </a:avLst>
          </a:prstGeom>
          <a:solidFill>
            <a:srgbClr val="FDC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도넛 42"/>
          <p:cNvSpPr/>
          <p:nvPr/>
        </p:nvSpPr>
        <p:spPr>
          <a:xfrm>
            <a:off x="6211464" y="5507835"/>
            <a:ext cx="648072" cy="648072"/>
          </a:xfrm>
          <a:prstGeom prst="donut">
            <a:avLst>
              <a:gd name="adj" fmla="val 5869"/>
            </a:avLst>
          </a:prstGeom>
          <a:solidFill>
            <a:srgbClr val="FDC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도넛 43"/>
          <p:cNvSpPr/>
          <p:nvPr/>
        </p:nvSpPr>
        <p:spPr>
          <a:xfrm>
            <a:off x="2051719" y="4040932"/>
            <a:ext cx="648072" cy="648072"/>
          </a:xfrm>
          <a:prstGeom prst="donut">
            <a:avLst>
              <a:gd name="adj" fmla="val 586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10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4" descr="C:\Users\Administrator\Desktop\set-cover-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8292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Interactive Investigation of IIE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783507" y="3945870"/>
            <a:ext cx="3288954" cy="2448272"/>
            <a:chOff x="2234628" y="2930721"/>
            <a:chExt cx="4442000" cy="3306591"/>
          </a:xfrm>
        </p:grpSpPr>
        <p:cxnSp>
          <p:nvCxnSpPr>
            <p:cNvPr id="37" name="직선 연결선 36"/>
            <p:cNvCxnSpPr/>
            <p:nvPr/>
          </p:nvCxnSpPr>
          <p:spPr>
            <a:xfrm flipH="1">
              <a:off x="2843808" y="3356992"/>
              <a:ext cx="3168352" cy="140515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2234628" y="2930721"/>
              <a:ext cx="282255" cy="2822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6394373" y="2930721"/>
              <a:ext cx="282255" cy="28225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234628" y="4762143"/>
              <a:ext cx="282255" cy="2822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6394373" y="4762143"/>
              <a:ext cx="282255" cy="28225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6394373" y="5378993"/>
              <a:ext cx="282255" cy="28225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6394373" y="5955057"/>
              <a:ext cx="282255" cy="28225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2843808" y="3071848"/>
              <a:ext cx="3240360" cy="0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2843808" y="4903270"/>
              <a:ext cx="3240360" cy="0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2843808" y="4903270"/>
              <a:ext cx="3240360" cy="541954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2843808" y="4903270"/>
              <a:ext cx="3240360" cy="1192914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1408318" y="2996952"/>
            <a:ext cx="1584177" cy="400110"/>
            <a:chOff x="323527" y="5754777"/>
            <a:chExt cx="1584177" cy="400110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3528" y="5754777"/>
              <a:ext cx="1584176" cy="40011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23527" y="5754777"/>
              <a:ext cx="158417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/>
                <a:t>I. Explain</a:t>
              </a:r>
              <a:endPara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590652" y="2996952"/>
            <a:ext cx="1654820" cy="403989"/>
            <a:chOff x="6968480" y="5754777"/>
            <a:chExt cx="1654820" cy="403989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6993880" y="5754777"/>
              <a:ext cx="1584176" cy="40011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68480" y="5758656"/>
              <a:ext cx="16548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/>
                <a:t>II. Diagnose</a:t>
              </a:r>
              <a:endPara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5872923" y="2994848"/>
            <a:ext cx="1584176" cy="412076"/>
            <a:chOff x="3707904" y="3589396"/>
            <a:chExt cx="1584176" cy="412076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707904" y="3589396"/>
              <a:ext cx="1584176" cy="40011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707904" y="3601362"/>
              <a:ext cx="158417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/>
                <a:t>III. Repair</a:t>
              </a:r>
              <a:endPara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0" name="Picture 2" descr="C:\Users\Administrator\Desktop\560px-Newspaper_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821" y="1703637"/>
            <a:ext cx="979169" cy="75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왼쪽 화살표 40"/>
          <p:cNvSpPr/>
          <p:nvPr/>
        </p:nvSpPr>
        <p:spPr>
          <a:xfrm flipH="1">
            <a:off x="5308262" y="1916136"/>
            <a:ext cx="576064" cy="216024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왼쪽 화살표 41"/>
          <p:cNvSpPr/>
          <p:nvPr/>
        </p:nvSpPr>
        <p:spPr>
          <a:xfrm flipH="1">
            <a:off x="2916075" y="1916832"/>
            <a:ext cx="576064" cy="216024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3815378" y="1461849"/>
            <a:ext cx="1224913" cy="1103055"/>
            <a:chOff x="3419872" y="1434516"/>
            <a:chExt cx="2304256" cy="2075021"/>
          </a:xfrm>
        </p:grpSpPr>
        <p:sp>
          <p:nvSpPr>
            <p:cNvPr id="62" name="정육면체 61"/>
            <p:cNvSpPr/>
            <p:nvPr/>
          </p:nvSpPr>
          <p:spPr>
            <a:xfrm>
              <a:off x="3419872" y="1889357"/>
              <a:ext cx="2304256" cy="1620180"/>
            </a:xfrm>
            <a:prstGeom prst="cub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031941" y="2636200"/>
              <a:ext cx="936104" cy="6368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IIE</a:t>
              </a: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3419872" y="1434516"/>
              <a:ext cx="2304256" cy="951663"/>
              <a:chOff x="3419872" y="1412776"/>
              <a:chExt cx="2304256" cy="951663"/>
            </a:xfrm>
          </p:grpSpPr>
          <p:sp>
            <p:nvSpPr>
              <p:cNvPr id="70" name="정육면체 69"/>
              <p:cNvSpPr/>
              <p:nvPr/>
            </p:nvSpPr>
            <p:spPr>
              <a:xfrm>
                <a:off x="3419872" y="1412776"/>
                <a:ext cx="2304256" cy="854586"/>
              </a:xfrm>
              <a:prstGeom prst="cube">
                <a:avLst>
                  <a:gd name="adj" fmla="val 47385"/>
                </a:avLst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3965320" y="1727565"/>
                <a:ext cx="936104" cy="6368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6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I4E</a:t>
                </a:r>
              </a:p>
            </p:txBody>
          </p:sp>
        </p:grpSp>
      </p:grpSp>
      <p:sp>
        <p:nvSpPr>
          <p:cNvPr id="72" name="직사각형 71"/>
          <p:cNvSpPr/>
          <p:nvPr/>
        </p:nvSpPr>
        <p:spPr>
          <a:xfrm>
            <a:off x="6012419" y="1851320"/>
            <a:ext cx="1080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Output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3" name="Picture 3" descr="C:\Users\Administrator\Desktop\set-cover-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2735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107504" y="3637754"/>
            <a:ext cx="1872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/>
              <a:t>NP-Complete</a:t>
            </a:r>
            <a:endParaRPr lang="en-US" altLang="ko-KR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07504" y="6015832"/>
            <a:ext cx="18722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/>
              <a:t>Vertex Cover Problem</a:t>
            </a:r>
            <a:endParaRPr lang="en-US" altLang="ko-KR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2273854" y="4653136"/>
            <a:ext cx="375821" cy="317081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444208" y="4337809"/>
            <a:ext cx="25202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/>
              <a:t>These solution would be NP problem</a:t>
            </a:r>
          </a:p>
          <a:p>
            <a:pPr algn="ctr"/>
            <a:r>
              <a:rPr lang="en-US" altLang="ko-KR" sz="1600" dirty="0" smtClean="0"/>
              <a:t>↓</a:t>
            </a:r>
            <a:endParaRPr lang="en-US" altLang="ko-KR" sz="1600" dirty="0"/>
          </a:p>
          <a:p>
            <a:pPr algn="ctr"/>
            <a:r>
              <a:rPr lang="en-US" altLang="ko-KR" sz="1600" dirty="0" smtClean="0"/>
              <a:t>Need Approximation Algorithm</a:t>
            </a:r>
            <a:endParaRPr lang="en-US" altLang="ko-KR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785911" y="4345359"/>
            <a:ext cx="13740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/>
              <a:t>Reduction!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491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 animBg="1"/>
      <p:bldP spid="78" grpId="0"/>
      <p:bldP spid="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Structured data from structured DB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순서도: 자기 디스크 5"/>
          <p:cNvSpPr/>
          <p:nvPr/>
        </p:nvSpPr>
        <p:spPr>
          <a:xfrm>
            <a:off x="879054" y="2010298"/>
            <a:ext cx="1932174" cy="1800200"/>
          </a:xfrm>
          <a:prstGeom prst="flowChartMagneticDisk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491702"/>
              </p:ext>
            </p:extLst>
          </p:nvPr>
        </p:nvGraphicFramePr>
        <p:xfrm>
          <a:off x="395536" y="4293096"/>
          <a:ext cx="2952328" cy="115212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64096"/>
                <a:gridCol w="1080120"/>
                <a:gridCol w="100811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Job</a:t>
                      </a:r>
                      <a:endParaRPr lang="ko-KR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Joe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Singer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707904" y="1984774"/>
            <a:ext cx="3168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Select Name, Job ..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07904" y="3491609"/>
            <a:ext cx="3168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&lt;Tom, Actor&gt;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 descr="C:\Users\Administrator\Desktop\v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384884"/>
            <a:ext cx="978875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305081" y="2910398"/>
            <a:ext cx="1080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DB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왼쪽 화살표 14"/>
          <p:cNvSpPr/>
          <p:nvPr/>
        </p:nvSpPr>
        <p:spPr>
          <a:xfrm>
            <a:off x="3563887" y="2523914"/>
            <a:ext cx="3456384" cy="216024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화살표 19"/>
          <p:cNvSpPr/>
          <p:nvPr/>
        </p:nvSpPr>
        <p:spPr>
          <a:xfrm flipH="1">
            <a:off x="3599681" y="3157093"/>
            <a:ext cx="3456383" cy="216024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II. Diagnosing the Extraction output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/>
              <a:t>Intuitively, diagnosis performs a </a:t>
            </a:r>
            <a:r>
              <a:rPr lang="ko-KR" altLang="ko-KR" dirty="0"/>
              <a:t>“</a:t>
            </a:r>
            <a:r>
              <a:rPr lang="en-US" altLang="ko-KR" dirty="0"/>
              <a:t>forward pass</a:t>
            </a:r>
            <a:r>
              <a:rPr lang="ko-KR" altLang="ko-KR" dirty="0"/>
              <a:t>”</a:t>
            </a:r>
            <a:r>
              <a:rPr lang="en-US" altLang="ko-KR" dirty="0"/>
              <a:t> to determine all extraction results that were affected by specific pattern(s) or threshold(s). 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220868" y="2593478"/>
            <a:ext cx="6745709" cy="3677093"/>
            <a:chOff x="1354683" y="2593478"/>
            <a:chExt cx="6745709" cy="3677093"/>
          </a:xfrm>
        </p:grpSpPr>
        <p:pic>
          <p:nvPicPr>
            <p:cNvPr id="6" name="Picture 2" descr="C:\Users\Administrator\Desktop\560px-Newspaper_sv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683" y="3163606"/>
              <a:ext cx="1521806" cy="968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정육면체 6"/>
            <p:cNvSpPr/>
            <p:nvPr/>
          </p:nvSpPr>
          <p:spPr>
            <a:xfrm>
              <a:off x="3927597" y="2858515"/>
              <a:ext cx="1812011" cy="1274071"/>
            </a:xfrm>
            <a:prstGeom prst="cub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437488" y="3445814"/>
              <a:ext cx="73613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IIE</a:t>
              </a:r>
            </a:p>
          </p:txBody>
        </p:sp>
        <p:sp>
          <p:nvSpPr>
            <p:cNvPr id="9" name="왼쪽 화살표 8"/>
            <p:cNvSpPr/>
            <p:nvPr/>
          </p:nvSpPr>
          <p:spPr>
            <a:xfrm flipH="1">
              <a:off x="6135986" y="3410612"/>
              <a:ext cx="453003" cy="169876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왼쪽 화살표 9"/>
            <p:cNvSpPr/>
            <p:nvPr/>
          </p:nvSpPr>
          <p:spPr>
            <a:xfrm flipH="1">
              <a:off x="3306597" y="3410612"/>
              <a:ext cx="453003" cy="169876"/>
            </a:xfrm>
            <a:prstGeom prst="lef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721070" y="4884852"/>
              <a:ext cx="21517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/>
                <a:t>&lt;Group, member&gt;</a:t>
              </a:r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2002335" y="4490746"/>
              <a:ext cx="221959" cy="22195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2002335" y="4931191"/>
              <a:ext cx="221959" cy="22195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2002335" y="5389251"/>
              <a:ext cx="221959" cy="22195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7299077" y="4490746"/>
              <a:ext cx="221959" cy="22195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7299077" y="4931191"/>
              <a:ext cx="221959" cy="22195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299077" y="5389251"/>
              <a:ext cx="221959" cy="22195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오른쪽 화살표 17"/>
            <p:cNvSpPr/>
            <p:nvPr/>
          </p:nvSpPr>
          <p:spPr>
            <a:xfrm>
              <a:off x="2625214" y="4712704"/>
              <a:ext cx="907884" cy="602307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6022736" y="4712704"/>
              <a:ext cx="907884" cy="602307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492706" y="5898188"/>
              <a:ext cx="1245759" cy="369332"/>
              <a:chOff x="323527" y="5754777"/>
              <a:chExt cx="1584177" cy="469663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323528" y="5754777"/>
                <a:ext cx="1584176" cy="40011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323527" y="5754777"/>
                <a:ext cx="1584177" cy="469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dirty="0" smtClean="0"/>
                  <a:t>I. Explain</a:t>
                </a:r>
                <a:endParaRPr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6588989" y="5898188"/>
              <a:ext cx="1511403" cy="372383"/>
              <a:chOff x="6804248" y="5754777"/>
              <a:chExt cx="1921985" cy="473543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6993880" y="5754777"/>
                <a:ext cx="1584176" cy="40011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804248" y="5758656"/>
                <a:ext cx="1921985" cy="469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dirty="0" err="1" smtClean="0"/>
                  <a:t>II.Diagnose</a:t>
                </a:r>
                <a:endParaRPr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4154099" y="4195385"/>
              <a:ext cx="1245758" cy="378741"/>
              <a:chOff x="3707904" y="3589396"/>
              <a:chExt cx="1584176" cy="481629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3707904" y="3589396"/>
                <a:ext cx="1584176" cy="40011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3707904" y="3601362"/>
                <a:ext cx="1584176" cy="469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dirty="0" smtClean="0"/>
                  <a:t>III. Repair</a:t>
                </a:r>
                <a:endParaRPr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6804248" y="3338232"/>
              <a:ext cx="109663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/>
                <a:t>Output</a:t>
              </a:r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정육면체 23"/>
            <p:cNvSpPr/>
            <p:nvPr/>
          </p:nvSpPr>
          <p:spPr>
            <a:xfrm>
              <a:off x="3920130" y="2593478"/>
              <a:ext cx="1813920" cy="568821"/>
            </a:xfrm>
            <a:prstGeom prst="cube">
              <a:avLst>
                <a:gd name="adj" fmla="val 54083"/>
              </a:avLst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413126" y="2847848"/>
              <a:ext cx="73916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I4E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312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II. Diagnosing the Extraction </a:t>
            </a:r>
            <a:r>
              <a:rPr lang="en-US" altLang="ko-KR" dirty="0" smtClean="0"/>
              <a:t>output: D1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/>
              <a:t>D1 Given a pattern p, determine the set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p</a:t>
            </a:r>
            <a:r>
              <a:rPr lang="en-US" altLang="ko-KR" dirty="0"/>
              <a:t>(p) of tuples produced by p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843808" y="2533546"/>
            <a:ext cx="3240360" cy="111147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2234628" y="2392419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394373" y="2392419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234628" y="4223841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394373" y="3616555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394373" y="4687383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394373" y="5671695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2843808" y="2533546"/>
            <a:ext cx="324036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2843808" y="3789040"/>
            <a:ext cx="3240360" cy="57592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843808" y="4364968"/>
            <a:ext cx="3233142" cy="40705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843808" y="4364968"/>
            <a:ext cx="3240360" cy="130672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950790" y="3573016"/>
            <a:ext cx="501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t2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47664" y="2348880"/>
            <a:ext cx="64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p1</a:t>
            </a: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50790" y="2348880"/>
            <a:ext cx="501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t1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47664" y="4180302"/>
            <a:ext cx="64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p2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50790" y="4643844"/>
            <a:ext cx="501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t3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950790" y="5651956"/>
            <a:ext cx="501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t4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도넛 21"/>
          <p:cNvSpPr/>
          <p:nvPr/>
        </p:nvSpPr>
        <p:spPr>
          <a:xfrm>
            <a:off x="2056726" y="4054005"/>
            <a:ext cx="648072" cy="648072"/>
          </a:xfrm>
          <a:prstGeom prst="donut">
            <a:avLst>
              <a:gd name="adj" fmla="val 586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도넛 22"/>
          <p:cNvSpPr/>
          <p:nvPr/>
        </p:nvSpPr>
        <p:spPr>
          <a:xfrm>
            <a:off x="6211464" y="3435256"/>
            <a:ext cx="648072" cy="648072"/>
          </a:xfrm>
          <a:prstGeom prst="donut">
            <a:avLst>
              <a:gd name="adj" fmla="val 5869"/>
            </a:avLst>
          </a:prstGeom>
          <a:solidFill>
            <a:srgbClr val="FDC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도넛 23"/>
          <p:cNvSpPr/>
          <p:nvPr/>
        </p:nvSpPr>
        <p:spPr>
          <a:xfrm>
            <a:off x="6211464" y="4525146"/>
            <a:ext cx="648072" cy="648072"/>
          </a:xfrm>
          <a:prstGeom prst="donut">
            <a:avLst>
              <a:gd name="adj" fmla="val 5869"/>
            </a:avLst>
          </a:prstGeom>
          <a:solidFill>
            <a:srgbClr val="FDC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도넛 24"/>
          <p:cNvSpPr/>
          <p:nvPr/>
        </p:nvSpPr>
        <p:spPr>
          <a:xfrm>
            <a:off x="6211464" y="5488786"/>
            <a:ext cx="648072" cy="648072"/>
          </a:xfrm>
          <a:prstGeom prst="donut">
            <a:avLst>
              <a:gd name="adj" fmla="val 5869"/>
            </a:avLst>
          </a:prstGeom>
          <a:solidFill>
            <a:srgbClr val="FDC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69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II. Diagnosing the Extraction output: </a:t>
            </a:r>
            <a:r>
              <a:rPr lang="en-US" altLang="ko-KR" dirty="0" smtClean="0"/>
              <a:t>D2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/>
              <a:t>D2 Given a pattern p, determine all tuples that would get eliminated if p is removed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843808" y="2533546"/>
            <a:ext cx="3240360" cy="111147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2234628" y="2392419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394373" y="2392419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234628" y="4223841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394373" y="3616555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394373" y="4687383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394373" y="5671695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2843808" y="2533546"/>
            <a:ext cx="324036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2843808" y="3789040"/>
            <a:ext cx="3240360" cy="57592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843808" y="4364968"/>
            <a:ext cx="3233142" cy="40705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843808" y="4364968"/>
            <a:ext cx="3240360" cy="130672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950790" y="3573016"/>
            <a:ext cx="501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t2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47664" y="2348880"/>
            <a:ext cx="64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p1</a:t>
            </a: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50790" y="2348880"/>
            <a:ext cx="501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t1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47664" y="4180302"/>
            <a:ext cx="64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p2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50790" y="4643844"/>
            <a:ext cx="501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t3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950790" y="5651956"/>
            <a:ext cx="501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t4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도넛 21"/>
          <p:cNvSpPr/>
          <p:nvPr/>
        </p:nvSpPr>
        <p:spPr>
          <a:xfrm>
            <a:off x="2056726" y="4054005"/>
            <a:ext cx="648072" cy="648072"/>
          </a:xfrm>
          <a:prstGeom prst="donut">
            <a:avLst>
              <a:gd name="adj" fmla="val 586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19672" y="4355181"/>
            <a:ext cx="115485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228184" y="4805650"/>
            <a:ext cx="115485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28184" y="5794047"/>
            <a:ext cx="115485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36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II. Diagnosing the Extraction output: </a:t>
            </a:r>
            <a:r>
              <a:rPr lang="en-US" altLang="ko-KR" dirty="0" smtClean="0"/>
              <a:t>D3, D4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 smtClean="0"/>
              <a:t>D3 </a:t>
            </a:r>
            <a:r>
              <a:rPr lang="en-US" altLang="ko-KR" dirty="0"/>
              <a:t>Given a pattern p, which was the first iteration that discovered p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latinLnBrk="0"/>
            <a:endParaRPr lang="ko-KR" altLang="ko-KR" dirty="0"/>
          </a:p>
          <a:p>
            <a:pPr latinLnBrk="0"/>
            <a:r>
              <a:rPr lang="en-US" altLang="ko-KR" dirty="0"/>
              <a:t>D4 Find a set of K most influential tuples, i.e., find the set of K tuples that are contributed to by the largest number of patterns. 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However</a:t>
            </a:r>
            <a:r>
              <a:rPr lang="en-US" altLang="ko-KR" dirty="0"/>
              <a:t>, here we are only interested in finding K tuples and not ranking all </a:t>
            </a:r>
            <a:r>
              <a:rPr lang="en-US" altLang="ko-KR" dirty="0" smtClean="0"/>
              <a:t>tuples</a:t>
            </a:r>
          </a:p>
          <a:p>
            <a:pPr lvl="1" latinLnBrk="0"/>
            <a:r>
              <a:rPr lang="en-US" altLang="ko-KR" dirty="0" smtClean="0"/>
              <a:t>the </a:t>
            </a:r>
            <a:r>
              <a:rPr lang="en-US" altLang="ko-KR" dirty="0"/>
              <a:t>total number of tuples is likely to be large and ideally, we would like to present users with a small set of tuples to obtain feedback on whether these tuples are correct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76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9081072" cy="785810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II. Diagnosing the Extraction output: </a:t>
            </a:r>
            <a:r>
              <a:rPr lang="en-US" altLang="ko-KR" sz="2800" dirty="0" smtClean="0"/>
              <a:t>Chaining Diagnosis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/>
              <a:t>We consider the following extension of </a:t>
            </a:r>
            <a:r>
              <a:rPr lang="en-US" altLang="ko-KR" dirty="0" smtClean="0"/>
              <a:t>D2</a:t>
            </a:r>
          </a:p>
          <a:p>
            <a:pPr latinLnBrk="0"/>
            <a:endParaRPr lang="ko-KR" altLang="ko-KR" dirty="0"/>
          </a:p>
          <a:p>
            <a:pPr latinLnBrk="0"/>
            <a:r>
              <a:rPr lang="en-US" altLang="ko-KR" dirty="0"/>
              <a:t>D5 Given a pattern p, find all tuples that would get deleted if p were removed</a:t>
            </a:r>
            <a:r>
              <a:rPr lang="en-US" altLang="ko-KR" dirty="0" smtClean="0"/>
              <a:t>.</a:t>
            </a:r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 smtClean="0"/>
              <a:t>If </a:t>
            </a:r>
            <a:r>
              <a:rPr lang="en-US" altLang="ko-KR" dirty="0"/>
              <a:t>a pattern is deleted, all tuples generated from it are deleted, which in turn may cause several other tuples and patterns to be deleted. 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5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III. Repairing the Extraction Output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dirty="0"/>
              <a:t>R1 One or more patterns are deleted.  </a:t>
            </a:r>
            <a:endParaRPr lang="ko-KR" altLang="ko-KR" dirty="0"/>
          </a:p>
          <a:p>
            <a:pPr latinLnBrk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dirty="0"/>
              <a:t>R2 The score of one or more patterns is modified. (Setting the score of a pattern to 0 is equivalent to deleting it</a:t>
            </a:r>
            <a:r>
              <a:rPr lang="en-US" altLang="ko-KR" dirty="0" smtClean="0"/>
              <a:t>.) </a:t>
            </a:r>
            <a:r>
              <a:rPr lang="en-US" altLang="ko-KR" dirty="0"/>
              <a:t> </a:t>
            </a:r>
            <a:endParaRPr lang="ko-KR" altLang="ko-KR" dirty="0"/>
          </a:p>
          <a:p>
            <a:pPr latinLnBrk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dirty="0"/>
              <a:t>R3 Some thresholds on tuples or patterns are modified.  </a:t>
            </a:r>
            <a:endParaRPr lang="ko-KR" altLang="ko-KR" dirty="0"/>
          </a:p>
          <a:p>
            <a:pPr latinLnBrk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dirty="0"/>
              <a:t>R4 Each of a (small) set of tuples has been annotated (by a user) as correct or incorrect</a:t>
            </a:r>
            <a:r>
              <a:rPr lang="en-US" altLang="ko-KR" dirty="0" smtClean="0"/>
              <a:t>.</a:t>
            </a:r>
          </a:p>
          <a:p>
            <a:pPr lvl="1" latinLnBrk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dirty="0" smtClean="0"/>
              <a:t>We </a:t>
            </a:r>
            <a:r>
              <a:rPr lang="en-US" altLang="ko-KR" dirty="0"/>
              <a:t>would like to modify the IIE so that the users annotations are respected, i.e., revise the scores of other tuples and patterns to reflect the users annotations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06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III. Repairing the Extraction Output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843808" y="2533546"/>
            <a:ext cx="3240360" cy="111147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2234628" y="2392419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394373" y="2392419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234628" y="4223841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394373" y="3616555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394373" y="4687383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394373" y="5671695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2843808" y="2533546"/>
            <a:ext cx="324036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2843808" y="3789040"/>
            <a:ext cx="3240360" cy="57592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843808" y="4364968"/>
            <a:ext cx="3233142" cy="40705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843808" y="4364968"/>
            <a:ext cx="3240360" cy="130672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950790" y="3573016"/>
            <a:ext cx="501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t2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47664" y="2348880"/>
            <a:ext cx="64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p1</a:t>
            </a: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50790" y="2348880"/>
            <a:ext cx="501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t1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47664" y="4180302"/>
            <a:ext cx="64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p2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50790" y="4643844"/>
            <a:ext cx="501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t3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950790" y="5651956"/>
            <a:ext cx="501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t4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73877" y="2023087"/>
            <a:ext cx="1908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S(p1, o</a:t>
            </a:r>
            <a:r>
              <a:rPr lang="en-US" altLang="ko-KR" b="1" baseline="-25000" dirty="0" smtClean="0"/>
              <a:t>11</a:t>
            </a:r>
            <a:r>
              <a:rPr lang="en-US" altLang="ko-KR" b="1" dirty="0" smtClean="0"/>
              <a:t>) = 0.2</a:t>
            </a: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221848" y="3203684"/>
            <a:ext cx="1908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S(p1, o</a:t>
            </a:r>
            <a:r>
              <a:rPr lang="en-US" altLang="ko-KR" b="1" baseline="-25000" dirty="0" smtClean="0"/>
              <a:t>12</a:t>
            </a:r>
            <a:r>
              <a:rPr lang="en-US" altLang="ko-KR" b="1" dirty="0" smtClean="0"/>
              <a:t>) = 0.5</a:t>
            </a: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175955" y="4077004"/>
            <a:ext cx="1908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S(p1, o</a:t>
            </a:r>
            <a:r>
              <a:rPr lang="en-US" altLang="ko-KR" b="1" baseline="-25000" dirty="0" smtClean="0"/>
              <a:t>22</a:t>
            </a:r>
            <a:r>
              <a:rPr lang="en-US" altLang="ko-KR" b="1" dirty="0" smtClean="0"/>
              <a:t>) = 0.4</a:t>
            </a: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411587" y="4772025"/>
            <a:ext cx="1908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S(p1, o</a:t>
            </a:r>
            <a:r>
              <a:rPr lang="en-US" altLang="ko-KR" b="1" baseline="-25000" dirty="0" smtClean="0"/>
              <a:t>23</a:t>
            </a:r>
            <a:r>
              <a:rPr lang="en-US" altLang="ko-KR" b="1" dirty="0" smtClean="0"/>
              <a:t>) = 0.4</a:t>
            </a: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509881" y="5305994"/>
            <a:ext cx="1908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S(p1, o</a:t>
            </a:r>
            <a:r>
              <a:rPr lang="en-US" altLang="ko-KR" b="1" baseline="-25000" dirty="0" smtClean="0"/>
              <a:t>24</a:t>
            </a:r>
            <a:r>
              <a:rPr lang="en-US" altLang="ko-KR" b="1" dirty="0" smtClean="0"/>
              <a:t>) = 0.4</a:t>
            </a: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19672" y="4355181"/>
            <a:ext cx="115485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297679" y="2510686"/>
            <a:ext cx="115485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47308" y="3140968"/>
            <a:ext cx="13003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A00000"/>
                </a:solidFill>
              </a:rPr>
              <a:t>Threshold</a:t>
            </a:r>
          </a:p>
          <a:p>
            <a:pPr algn="ctr"/>
            <a:r>
              <a:rPr lang="en-US" altLang="ko-KR" dirty="0" err="1" smtClean="0">
                <a:solidFill>
                  <a:srgbClr val="A00000"/>
                </a:solidFill>
              </a:rPr>
              <a:t>Ƭp</a:t>
            </a:r>
            <a:r>
              <a:rPr lang="en-US" altLang="ko-KR" dirty="0" smtClean="0">
                <a:solidFill>
                  <a:srgbClr val="A00000"/>
                </a:solidFill>
              </a:rPr>
              <a:t> = 0.5</a:t>
            </a:r>
            <a:endParaRPr lang="ko-KR" altLang="en-US" dirty="0">
              <a:solidFill>
                <a:srgbClr val="A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740352" y="3150493"/>
            <a:ext cx="13003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</a:rPr>
              <a:t>Threshold</a:t>
            </a:r>
          </a:p>
          <a:p>
            <a:pPr algn="ctr"/>
            <a:r>
              <a:rPr lang="en-US" altLang="ko-KR" dirty="0" err="1" smtClean="0">
                <a:solidFill>
                  <a:srgbClr val="0070C0"/>
                </a:solidFill>
              </a:rPr>
              <a:t>Ƭt</a:t>
            </a:r>
            <a:r>
              <a:rPr lang="en-US" altLang="ko-KR" dirty="0" smtClean="0">
                <a:solidFill>
                  <a:srgbClr val="0070C0"/>
                </a:solidFill>
              </a:rPr>
              <a:t> = 0.6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70238" y="3582891"/>
            <a:ext cx="50541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390530" y="3582891"/>
            <a:ext cx="50541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97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4" grpId="0" animBg="1"/>
      <p:bldP spid="3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III. Repairing the Extraction </a:t>
            </a:r>
            <a:r>
              <a:rPr lang="en-US" altLang="ko-KR" sz="2800" dirty="0" smtClean="0"/>
              <a:t>Output: Chaining Repair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/>
              <a:t>We consider repairing the score of all affected tuples when a pattern</a:t>
            </a:r>
            <a:r>
              <a:rPr lang="ko-KR" altLang="ko-KR" dirty="0"/>
              <a:t>’</a:t>
            </a:r>
            <a:r>
              <a:rPr lang="en-US" altLang="ko-KR" dirty="0"/>
              <a:t>s score is modified, an extension of </a:t>
            </a:r>
            <a:r>
              <a:rPr lang="en-US" altLang="ko-KR" dirty="0" smtClean="0"/>
              <a:t>R2</a:t>
            </a:r>
          </a:p>
          <a:p>
            <a:pPr latinLnBrk="0"/>
            <a:endParaRPr lang="ko-KR" altLang="ko-KR" dirty="0"/>
          </a:p>
          <a:p>
            <a:pPr latinLnBrk="0"/>
            <a:r>
              <a:rPr lang="en-US" altLang="ko-KR" dirty="0"/>
              <a:t>R5 When the score of a pattern p is modified, repair the scores of all extracted tuples</a:t>
            </a:r>
            <a:r>
              <a:rPr lang="en-US" altLang="ko-KR" dirty="0" smtClean="0"/>
              <a:t>.</a:t>
            </a:r>
          </a:p>
          <a:p>
            <a:pPr latinLnBrk="0"/>
            <a:endParaRPr lang="en-US" altLang="ko-KR" dirty="0" smtClean="0"/>
          </a:p>
          <a:p>
            <a:pPr latinLnBrk="0"/>
            <a:r>
              <a:rPr lang="en-US" altLang="ko-KR" dirty="0" smtClean="0"/>
              <a:t>One </a:t>
            </a:r>
            <a:r>
              <a:rPr lang="en-US" altLang="ko-KR" dirty="0"/>
              <a:t>option for solving R5 would be to repeatedly solve R2: determine the modified scores for the set of tuples directly contributed to by p, then modify scores of patterns based on the modified tuples, and so on. </a:t>
            </a:r>
            <a:endParaRPr lang="ko-KR" altLang="ko-KR" dirty="0"/>
          </a:p>
          <a:p>
            <a:pPr latinLnBrk="0"/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tx1"/>
                </a:solidFill>
              </a:rPr>
              <a:t>Introduction</a:t>
            </a:r>
          </a:p>
          <a:p>
            <a:r>
              <a:rPr lang="en-US" altLang="ko-KR" sz="2800" dirty="0" smtClean="0"/>
              <a:t>Iterative Information Extraction</a:t>
            </a:r>
          </a:p>
          <a:p>
            <a:r>
              <a:rPr lang="en-US" altLang="ko-KR" sz="2800" dirty="0" smtClean="0"/>
              <a:t>Explain, Diagnose and Repair</a:t>
            </a:r>
          </a:p>
          <a:p>
            <a:r>
              <a:rPr lang="en-US" altLang="ko-KR" sz="2800" dirty="0" smtClean="0"/>
              <a:t>Chaining EDR Operations</a:t>
            </a:r>
          </a:p>
          <a:p>
            <a:r>
              <a:rPr lang="en-US" altLang="ko-KR" sz="2800" dirty="0" smtClean="0">
                <a:solidFill>
                  <a:srgbClr val="A00000"/>
                </a:solidFill>
              </a:rPr>
              <a:t>Experimental Evaluation</a:t>
            </a:r>
          </a:p>
          <a:p>
            <a:r>
              <a:rPr lang="en-US" altLang="ko-KR" sz="2800" dirty="0" smtClean="0"/>
              <a:t>Conclusion</a:t>
            </a:r>
            <a:endParaRPr lang="ko-KR" altLang="en-US" sz="2800" dirty="0" smtClean="0"/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02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 smtClean="0"/>
              <a:t>Experimental Settings</a:t>
            </a:r>
          </a:p>
          <a:p>
            <a:pPr latinLnBrk="0"/>
            <a:r>
              <a:rPr lang="en-US" altLang="ko-KR" dirty="0" smtClean="0"/>
              <a:t>Effectiveness of 14E algorithms</a:t>
            </a:r>
          </a:p>
          <a:p>
            <a:pPr latinLnBrk="0"/>
            <a:r>
              <a:rPr lang="en-US" altLang="ko-KR" dirty="0" smtClean="0"/>
              <a:t>Overhead of 14E (space &amp; time)</a:t>
            </a:r>
          </a:p>
          <a:p>
            <a:pPr latinLnBrk="0"/>
            <a:r>
              <a:rPr lang="en-US" altLang="ko-KR" dirty="0" smtClean="0"/>
              <a:t>Overhead vs. Coverage Tradeoff</a:t>
            </a:r>
            <a:endParaRPr lang="ko-KR" altLang="ko-KR" dirty="0"/>
          </a:p>
          <a:p>
            <a:pPr latinLnBrk="0"/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002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잘린 사각형 4"/>
          <p:cNvSpPr/>
          <p:nvPr/>
        </p:nvSpPr>
        <p:spPr>
          <a:xfrm flipV="1">
            <a:off x="179512" y="5557302"/>
            <a:ext cx="5256584" cy="576064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399854" y="3265105"/>
            <a:ext cx="2445517" cy="18880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100" dirty="0" smtClean="0"/>
              <a:t>Structured data from unstructured text documents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707904" y="1984774"/>
            <a:ext cx="3168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Get Name, Job ..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07904" y="3491609"/>
            <a:ext cx="3168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&lt;Tom, Actor&gt;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 descr="C:\Users\Administrator\Desktop\v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384884"/>
            <a:ext cx="978875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왼쪽 화살표 14"/>
          <p:cNvSpPr/>
          <p:nvPr/>
        </p:nvSpPr>
        <p:spPr>
          <a:xfrm>
            <a:off x="3563887" y="2523914"/>
            <a:ext cx="3456384" cy="216024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화살표 19"/>
          <p:cNvSpPr/>
          <p:nvPr/>
        </p:nvSpPr>
        <p:spPr>
          <a:xfrm flipH="1">
            <a:off x="3599681" y="3157093"/>
            <a:ext cx="3456383" cy="216024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Administrator\Desktop\560px-Newspaper_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91" y="1432399"/>
            <a:ext cx="2400622" cy="152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tor\Desktop\52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07" y="3397535"/>
            <a:ext cx="2162210" cy="157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82516" y="5645279"/>
            <a:ext cx="51375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“…Top gun, movie starring </a:t>
            </a:r>
            <a:r>
              <a:rPr lang="en-US" altLang="ko-KR" sz="2000" b="1" dirty="0" smtClean="0"/>
              <a:t>Tom Cruise </a:t>
            </a:r>
            <a:r>
              <a:rPr lang="en-US" altLang="ko-KR" sz="2000" dirty="0" smtClean="0"/>
              <a:t>…”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924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dirty="0"/>
              <a:t>Experimental Settings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/>
              <a:t>Data sources: We used a collection of 500 million web pages crawled by Yahoo! search engine crawl. </a:t>
            </a:r>
            <a:endParaRPr lang="ko-KR" altLang="ko-KR" dirty="0"/>
          </a:p>
          <a:p>
            <a:pPr latinLnBrk="0"/>
            <a:r>
              <a:rPr lang="en-US" altLang="ko-KR" dirty="0"/>
              <a:t>Iterative information extraction </a:t>
            </a:r>
            <a:r>
              <a:rPr lang="en-US" altLang="ko-KR" dirty="0" smtClean="0"/>
              <a:t>method: 10 iterations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953970"/>
              </p:ext>
            </p:extLst>
          </p:nvPr>
        </p:nvGraphicFramePr>
        <p:xfrm>
          <a:off x="1187624" y="2780928"/>
          <a:ext cx="6768751" cy="3240360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967159"/>
                <a:gridCol w="2126659"/>
                <a:gridCol w="3674933"/>
              </a:tblGrid>
              <a:tr h="54006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1</a:t>
                      </a:r>
                      <a:endParaRPr lang="ko-KR" sz="2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actors:</a:t>
                      </a:r>
                      <a:endParaRPr lang="ko-KR" sz="2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&lt;movie, actor&gt;</a:t>
                      </a:r>
                      <a:endParaRPr lang="ko-KR" sz="20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006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2</a:t>
                      </a:r>
                      <a:endParaRPr lang="ko-KR" sz="20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books:</a:t>
                      </a:r>
                      <a:endParaRPr lang="ko-KR" sz="20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&lt;book, authori&gt;</a:t>
                      </a:r>
                      <a:endParaRPr lang="ko-KR" sz="20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006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3</a:t>
                      </a:r>
                      <a:endParaRPr lang="ko-KR" sz="20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directors:</a:t>
                      </a:r>
                      <a:endParaRPr lang="ko-KR" sz="20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&lt;movie, directors&gt;</a:t>
                      </a:r>
                      <a:endParaRPr lang="ko-KR" sz="20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006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4</a:t>
                      </a:r>
                      <a:endParaRPr lang="ko-KR" sz="20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mayor:</a:t>
                      </a:r>
                      <a:endParaRPr lang="ko-KR" sz="20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&lt;U.S. city, mayor&gt;</a:t>
                      </a:r>
                      <a:endParaRPr lang="ko-KR" sz="20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006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5</a:t>
                      </a:r>
                      <a:endParaRPr lang="ko-KR" sz="20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sen-party:</a:t>
                      </a:r>
                      <a:endParaRPr lang="ko-KR" sz="20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&lt;senator, affiliated party&gt;</a:t>
                      </a:r>
                      <a:endParaRPr lang="ko-KR" sz="2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006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6</a:t>
                      </a:r>
                      <a:endParaRPr lang="ko-KR" sz="20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sen-state:</a:t>
                      </a:r>
                      <a:endParaRPr lang="ko-KR" sz="20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&lt;senator, state&gt;</a:t>
                      </a:r>
                      <a:endParaRPr lang="ko-KR" sz="2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dirty="0"/>
              <a:t>Experimental Settings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86000" y="27716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/>
            <a:r>
              <a:rPr lang="en-US" altLang="ko-KR" b="1" dirty="0" smtClean="0"/>
              <a:t>Size </a:t>
            </a:r>
            <a:r>
              <a:rPr lang="en-US" altLang="ko-KR" b="1" dirty="0"/>
              <a:t>of the relations in our </a:t>
            </a:r>
            <a:r>
              <a:rPr lang="en-US" altLang="ko-KR" b="1" dirty="0" smtClean="0"/>
              <a:t>experiments</a:t>
            </a:r>
            <a:endParaRPr lang="ko-KR" altLang="ko-KR" b="1" dirty="0"/>
          </a:p>
        </p:txBody>
      </p:sp>
      <p:sp>
        <p:nvSpPr>
          <p:cNvPr id="9" name="직사각형 8"/>
          <p:cNvSpPr/>
          <p:nvPr/>
        </p:nvSpPr>
        <p:spPr>
          <a:xfrm>
            <a:off x="395536" y="5734997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Actors relation</a:t>
            </a:r>
            <a:r>
              <a:rPr lang="en-US" altLang="ko-KR" b="1" dirty="0" smtClean="0"/>
              <a:t>:</a:t>
            </a:r>
          </a:p>
          <a:p>
            <a:r>
              <a:rPr lang="en-US" altLang="ko-KR" b="1" dirty="0" smtClean="0"/>
              <a:t>(</a:t>
            </a:r>
            <a:r>
              <a:rPr lang="en-US" altLang="ko-KR" b="1" dirty="0"/>
              <a:t>a) # of patterns generating a </a:t>
            </a:r>
            <a:r>
              <a:rPr lang="en-US" altLang="ko-KR" b="1" dirty="0" smtClean="0"/>
              <a:t>tuple   </a:t>
            </a:r>
            <a:r>
              <a:rPr lang="en-US" altLang="ko-KR" b="1" dirty="0"/>
              <a:t>(b) # of tuples generated by a pattern</a:t>
            </a:r>
            <a:endParaRPr lang="ko-KR" altLang="en-US" b="1" dirty="0"/>
          </a:p>
        </p:txBody>
      </p:sp>
      <p:pic>
        <p:nvPicPr>
          <p:cNvPr id="2051" name="Picture 3" descr="C:\Users\Administrator\Desktop\새 폴더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848" y="3357339"/>
            <a:ext cx="6440488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esktop\새 폴더\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664" y="1161963"/>
            <a:ext cx="5813648" cy="161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4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dirty="0"/>
              <a:t>Effectiveness of 14E algorithms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sz="2000" dirty="0"/>
              <a:t>To examine the utility of the proposed I4E algorithms, we recruited a human annotator to prototype a repair scenario. Based on the IIE output, for a relation, we carried out two experiments: (1) patterns-based repair and (2) tuples-based repair. </a:t>
            </a:r>
            <a:endParaRPr lang="ko-KR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845144" y="3760553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430524" y="3901681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89345" y="4293096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289396" y="4493834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835696" y="4715225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45145" y="4997480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397620" y="5279735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04017" y="5561990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127400" y="5736231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034701" y="5227390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924847" y="4352706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756893" y="3478298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207102" y="3770004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489357" y="4352705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555869" y="4966939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696996" y="5279735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835695" y="5768477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346577" y="5875354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694568" y="6122571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30471" y="6104564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52199" y="6159613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201052" y="6263697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990464" y="5822309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011395" y="4759355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979251" y="4230555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771612" y="6245691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3318507" y="5259638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3009707" y="5359604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541686" y="4776089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3400559" y="5909604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956840" y="3765111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459634" y="4089427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244122" y="2769354"/>
            <a:ext cx="1925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b="1" dirty="0" smtClean="0"/>
              <a:t>Generated in IIE</a:t>
            </a:r>
            <a:endParaRPr lang="ko-KR" altLang="ko-KR" b="1" dirty="0"/>
          </a:p>
        </p:txBody>
      </p:sp>
      <p:sp>
        <p:nvSpPr>
          <p:cNvPr id="39" name="직사각형 38"/>
          <p:cNvSpPr/>
          <p:nvPr/>
        </p:nvSpPr>
        <p:spPr>
          <a:xfrm>
            <a:off x="5598368" y="2769354"/>
            <a:ext cx="1925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b="1" dirty="0" smtClean="0"/>
              <a:t>Diagnose in I4E</a:t>
            </a:r>
            <a:endParaRPr lang="ko-KR" altLang="ko-KR" b="1" dirty="0"/>
          </a:p>
        </p:txBody>
      </p:sp>
      <p:sp>
        <p:nvSpPr>
          <p:cNvPr id="40" name="타원 39"/>
          <p:cNvSpPr/>
          <p:nvPr/>
        </p:nvSpPr>
        <p:spPr>
          <a:xfrm>
            <a:off x="6303497" y="4352982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6888877" y="4494110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6147698" y="4885525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6747749" y="5086263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7383200" y="4945135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215246" y="4070727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4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5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42" grpId="0" animBg="1"/>
      <p:bldP spid="43" grpId="0" animBg="1"/>
      <p:bldP spid="46" grpId="0" animBg="1"/>
      <p:bldP spid="4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dirty="0"/>
              <a:t>Effectiveness of 14E algorithms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sz="2000" dirty="0"/>
              <a:t>To examine the utility of the proposed I4E algorithms, we recruited a human annotator to prototype a repair scenario. Based on the IIE output, for a relation, we carried out two experiments: (1) patterns-based repair and (2) tuples-based repair. </a:t>
            </a:r>
            <a:endParaRPr lang="ko-KR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244122" y="2769354"/>
            <a:ext cx="1925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b="1" dirty="0" smtClean="0"/>
              <a:t>Generated in IIE</a:t>
            </a:r>
            <a:endParaRPr lang="ko-KR" altLang="ko-KR" b="1" dirty="0"/>
          </a:p>
        </p:txBody>
      </p:sp>
      <p:sp>
        <p:nvSpPr>
          <p:cNvPr id="39" name="직사각형 38"/>
          <p:cNvSpPr/>
          <p:nvPr/>
        </p:nvSpPr>
        <p:spPr>
          <a:xfrm>
            <a:off x="5598368" y="2769354"/>
            <a:ext cx="1925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b="1" dirty="0" smtClean="0"/>
              <a:t>Diagnose in I4E</a:t>
            </a:r>
            <a:endParaRPr lang="ko-KR" altLang="ko-KR" b="1" dirty="0"/>
          </a:p>
        </p:txBody>
      </p:sp>
      <p:sp>
        <p:nvSpPr>
          <p:cNvPr id="45" name="타원 44"/>
          <p:cNvSpPr/>
          <p:nvPr/>
        </p:nvSpPr>
        <p:spPr>
          <a:xfrm>
            <a:off x="755576" y="3580399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2411760" y="3862654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331640" y="4293096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472767" y="3717099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065974" y="4570855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614448" y="4369684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049385" y="5013176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1754909" y="5154303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908257" y="5589240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1481898" y="5871495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3154807" y="5393309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552887" y="4510811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3295934" y="3977411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295933" y="4620471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2887827" y="3453681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2605572" y="5194752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2226506" y="3434844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2131440" y="5660397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2761303" y="6125974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2694014" y="5684740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1849185" y="6273193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755575" y="6101394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68900" y="5255827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551155" y="4960326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3411588" y="6242521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3779912" y="5581614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3693843" y="4902726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3900476" y="4324294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3725421" y="3594808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190512" y="3312553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6561235" y="4012710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5940152" y="4559861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6420333" y="5283013"/>
            <a:ext cx="282030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6561235" y="4654098"/>
            <a:ext cx="282030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7248473" y="5141885"/>
            <a:ext cx="282030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7134121" y="4512970"/>
            <a:ext cx="282030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7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dirty="0"/>
              <a:t>Effectiveness of 14E algorithms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7768" y="3563724"/>
            <a:ext cx="9126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b="1" dirty="0"/>
              <a:t>Gains when annotated pattern is (a) correct and (b) wrong for the actors relation</a:t>
            </a:r>
            <a:endParaRPr lang="ko-KR" altLang="ko-KR" b="1" dirty="0"/>
          </a:p>
        </p:txBody>
      </p:sp>
      <p:sp>
        <p:nvSpPr>
          <p:cNvPr id="9" name="직사각형 8"/>
          <p:cNvSpPr/>
          <p:nvPr/>
        </p:nvSpPr>
        <p:spPr>
          <a:xfrm>
            <a:off x="179512" y="6228020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Gains when annotated tuple is (a) correct and (b) wrong for the actors </a:t>
            </a:r>
            <a:r>
              <a:rPr lang="en-US" altLang="ko-KR" b="1" dirty="0" smtClean="0"/>
              <a:t>relation</a:t>
            </a:r>
            <a:endParaRPr lang="ko-KR" altLang="en-US" b="1" dirty="0"/>
          </a:p>
        </p:txBody>
      </p:sp>
      <p:pic>
        <p:nvPicPr>
          <p:cNvPr id="5122" name="Picture 2" descr="C:\Users\Administrator\Desktop\새 폴더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140394"/>
            <a:ext cx="5472608" cy="209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dministrator\Desktop\새 폴더\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540" y="1243270"/>
            <a:ext cx="5855756" cy="218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5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dirty="0"/>
              <a:t>Overhead of 14E (space &amp; time)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216" y="472514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/>
            <a:r>
              <a:rPr lang="en-US" altLang="ko-KR" b="1" dirty="0" smtClean="0"/>
              <a:t>Relative </a:t>
            </a:r>
            <a:r>
              <a:rPr lang="en-US" altLang="ko-KR" b="1" dirty="0"/>
              <a:t>increase (%) in space introduced by EBG for various relations and iterations for score </a:t>
            </a:r>
            <a:r>
              <a:rPr lang="en-US" altLang="ko-KR" b="1" dirty="0" err="1"/>
              <a:t>recomputation</a:t>
            </a:r>
            <a:r>
              <a:rPr lang="en-US" altLang="ko-KR" b="1" dirty="0"/>
              <a:t>.</a:t>
            </a:r>
            <a:endParaRPr lang="ko-KR" altLang="ko-KR" b="1" dirty="0"/>
          </a:p>
        </p:txBody>
      </p:sp>
      <p:sp>
        <p:nvSpPr>
          <p:cNvPr id="7" name="직사각형 6"/>
          <p:cNvSpPr/>
          <p:nvPr/>
        </p:nvSpPr>
        <p:spPr>
          <a:xfrm>
            <a:off x="4643314" y="473791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Relative increase (%) in time introduced by EBG for various relations and iterations for score </a:t>
            </a:r>
            <a:r>
              <a:rPr lang="en-US" altLang="ko-KR" b="1" dirty="0" err="1"/>
              <a:t>recomputation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1325254" y="1300679"/>
            <a:ext cx="2153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Space overhead</a:t>
            </a:r>
            <a:endParaRPr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5778175" y="1300679"/>
            <a:ext cx="19898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Time overhead</a:t>
            </a:r>
            <a:endParaRPr lang="ko-KR" altLang="en-US" sz="2000" dirty="0"/>
          </a:p>
        </p:txBody>
      </p:sp>
      <p:pic>
        <p:nvPicPr>
          <p:cNvPr id="3076" name="Picture 4" descr="C:\Users\Administrator\Desktop\새 폴더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53113"/>
            <a:ext cx="4176464" cy="255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dministrator\Desktop\새 폴더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972" y="1954932"/>
            <a:ext cx="4203508" cy="258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75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dirty="0"/>
              <a:t>Overhead vs. Coverage Tradeoff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907704" y="4593902"/>
            <a:ext cx="5112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Tradeoff between 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(1) correct-influence </a:t>
            </a:r>
            <a:r>
              <a:rPr lang="en-US" altLang="ko-KR" b="1" dirty="0"/>
              <a:t>coverage and 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</a:t>
            </a:r>
            <a:r>
              <a:rPr lang="en-US" altLang="ko-KR" b="1" dirty="0"/>
              <a:t>2) space overhead, for top-K patterns</a:t>
            </a:r>
            <a:endParaRPr lang="ko-KR" altLang="en-US" b="1" dirty="0"/>
          </a:p>
        </p:txBody>
      </p:sp>
      <p:pic>
        <p:nvPicPr>
          <p:cNvPr id="4100" name="Picture 4" descr="C:\Users\Administrator\Desktop\새 폴더\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68" y="2132856"/>
            <a:ext cx="8383588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77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tx1"/>
                </a:solidFill>
              </a:rPr>
              <a:t>Introduction</a:t>
            </a:r>
          </a:p>
          <a:p>
            <a:r>
              <a:rPr lang="en-US" altLang="ko-KR" sz="2800" dirty="0" smtClean="0"/>
              <a:t>Iterative Information Extraction</a:t>
            </a:r>
          </a:p>
          <a:p>
            <a:r>
              <a:rPr lang="en-US" altLang="ko-KR" sz="2800" dirty="0" smtClean="0"/>
              <a:t>Explain, </a:t>
            </a:r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</a:rPr>
              <a:t>Diagnose</a:t>
            </a:r>
            <a:r>
              <a:rPr lang="en-US" altLang="ko-KR" sz="2800" dirty="0" smtClean="0"/>
              <a:t> and Repair</a:t>
            </a:r>
          </a:p>
          <a:p>
            <a:r>
              <a:rPr lang="en-US" altLang="ko-KR" sz="2800" dirty="0" smtClean="0"/>
              <a:t>Chaining EDR Operations</a:t>
            </a:r>
          </a:p>
          <a:p>
            <a:r>
              <a:rPr lang="en-US" altLang="ko-KR" sz="2800" dirty="0" smtClean="0"/>
              <a:t>Experimental Evaluation</a:t>
            </a:r>
          </a:p>
          <a:p>
            <a:r>
              <a:rPr lang="en-US" altLang="ko-KR" sz="2800" dirty="0" smtClean="0">
                <a:solidFill>
                  <a:srgbClr val="A00000"/>
                </a:solidFill>
              </a:rPr>
              <a:t>Conclusion</a:t>
            </a:r>
            <a:endParaRPr lang="ko-KR" altLang="en-US" sz="2800" dirty="0" smtClean="0">
              <a:solidFill>
                <a:srgbClr val="A00000"/>
              </a:solidFill>
            </a:endParaRPr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54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There are multiple benefits of building an </a:t>
            </a:r>
            <a:r>
              <a:rPr lang="en-US" altLang="ko-KR" dirty="0" smtClean="0">
                <a:solidFill>
                  <a:srgbClr val="00B0F0"/>
                </a:solidFill>
              </a:rPr>
              <a:t>investigation tool for IIE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Giving users useful insight into the extraction result</a:t>
            </a:r>
          </a:p>
          <a:p>
            <a:pPr>
              <a:spcAft>
                <a:spcPts val="600"/>
              </a:spcAft>
            </a:pPr>
            <a:r>
              <a:rPr lang="en-US" altLang="ko-KR" dirty="0" smtClean="0"/>
              <a:t>It helps in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00B0F0"/>
                </a:solidFill>
              </a:rPr>
              <a:t>explaining</a:t>
            </a:r>
            <a:r>
              <a:rPr lang="en-US" altLang="ko-KR" dirty="0" smtClean="0"/>
              <a:t> to the user and system developer, the </a:t>
            </a:r>
            <a:r>
              <a:rPr lang="en-US" altLang="ko-KR" dirty="0" smtClean="0">
                <a:solidFill>
                  <a:srgbClr val="00B0F0"/>
                </a:solidFill>
              </a:rPr>
              <a:t>output</a:t>
            </a:r>
            <a:r>
              <a:rPr lang="en-US" altLang="ko-KR" dirty="0" smtClean="0"/>
              <a:t> from running an IIE over a collection of documents</a:t>
            </a:r>
          </a:p>
          <a:p>
            <a:pPr>
              <a:spcAft>
                <a:spcPts val="600"/>
              </a:spcAft>
            </a:pPr>
            <a:r>
              <a:rPr lang="en-US" altLang="ko-KR" dirty="0" smtClean="0"/>
              <a:t>It can help in </a:t>
            </a:r>
            <a:r>
              <a:rPr lang="en-US" altLang="ko-KR" dirty="0" smtClean="0">
                <a:solidFill>
                  <a:srgbClr val="00B0F0"/>
                </a:solidFill>
              </a:rPr>
              <a:t>diagnosing</a:t>
            </a:r>
            <a:r>
              <a:rPr lang="en-US" altLang="ko-KR" dirty="0" smtClean="0"/>
              <a:t> an IIE system</a:t>
            </a:r>
          </a:p>
          <a:p>
            <a:pPr>
              <a:spcAft>
                <a:spcPts val="600"/>
              </a:spcAft>
            </a:pPr>
            <a:r>
              <a:rPr lang="en-US" altLang="ko-KR" dirty="0" smtClean="0"/>
              <a:t>It can lead to </a:t>
            </a:r>
            <a:r>
              <a:rPr lang="en-US" altLang="ko-KR" dirty="0" smtClean="0">
                <a:solidFill>
                  <a:srgbClr val="00B0F0"/>
                </a:solidFill>
              </a:rPr>
              <a:t>repairing</a:t>
            </a:r>
            <a:r>
              <a:rPr lang="en-US" altLang="ko-KR" dirty="0" smtClean="0"/>
              <a:t> the IIE system by fixing patterns and thresholds, thus improving the IIE result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01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Contribution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b="1" dirty="0" smtClean="0">
                <a:solidFill>
                  <a:srgbClr val="A00000"/>
                </a:solidFill>
              </a:rPr>
              <a:t>Representing</a:t>
            </a:r>
            <a:r>
              <a:rPr lang="en-US" altLang="ko-KR" dirty="0" smtClean="0">
                <a:solidFill>
                  <a:srgbClr val="A00000"/>
                </a:solidFill>
              </a:rPr>
              <a:t> </a:t>
            </a:r>
            <a:r>
              <a:rPr lang="en-US" altLang="ko-KR" dirty="0" smtClean="0"/>
              <a:t>iterative IE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It captures sufficient information to </a:t>
            </a:r>
            <a:r>
              <a:rPr lang="en-US" altLang="ko-KR" dirty="0" smtClean="0">
                <a:solidFill>
                  <a:srgbClr val="A00000"/>
                </a:solidFill>
              </a:rPr>
              <a:t>carry out complex investigation </a:t>
            </a:r>
            <a:r>
              <a:rPr lang="en-US" altLang="ko-KR" dirty="0" smtClean="0"/>
              <a:t>operations, yet is simple and sufficient enough to scale to large-scale extraction scenarios such as the Web</a:t>
            </a:r>
          </a:p>
          <a:p>
            <a:pPr>
              <a:spcAft>
                <a:spcPts val="600"/>
              </a:spcAft>
            </a:pPr>
            <a:r>
              <a:rPr lang="en-US" altLang="ko-KR" b="1" dirty="0" smtClean="0">
                <a:solidFill>
                  <a:srgbClr val="A00000"/>
                </a:solidFill>
              </a:rPr>
              <a:t>Explain, diagnose, and repair </a:t>
            </a:r>
            <a:r>
              <a:rPr lang="en-US" altLang="ko-KR" dirty="0" smtClean="0"/>
              <a:t>operations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We present a set of fundamental queries that users may be interested in, for each stage of explain, diagnose, and repair. We give efficient algorithms for answering these questions</a:t>
            </a:r>
          </a:p>
          <a:p>
            <a:pPr>
              <a:spcAft>
                <a:spcPts val="600"/>
              </a:spcAft>
            </a:pPr>
            <a:r>
              <a:rPr lang="en-US" altLang="ko-KR" dirty="0" smtClean="0">
                <a:solidFill>
                  <a:srgbClr val="A00000"/>
                </a:solidFill>
              </a:rPr>
              <a:t>Chaining</a:t>
            </a:r>
            <a:r>
              <a:rPr lang="en-US" altLang="ko-KR" dirty="0" smtClean="0"/>
              <a:t> operations</a:t>
            </a:r>
          </a:p>
          <a:p>
            <a:pPr>
              <a:spcAft>
                <a:spcPts val="600"/>
              </a:spcAft>
            </a:pPr>
            <a:r>
              <a:rPr lang="en-US" altLang="ko-KR" dirty="0" smtClean="0"/>
              <a:t>Experimental evaluation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794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100" dirty="0" smtClean="0"/>
              <a:t>Iterative Information Extraction System (IIE)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3074" name="Picture 2" descr="C:\Users\Administrator\Desktop\560px-Newspaper_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4" y="2060847"/>
            <a:ext cx="2400622" cy="152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정육면체 16"/>
          <p:cNvSpPr/>
          <p:nvPr/>
        </p:nvSpPr>
        <p:spPr>
          <a:xfrm>
            <a:off x="3419872" y="1889357"/>
            <a:ext cx="2304256" cy="1620180"/>
          </a:xfrm>
          <a:prstGeom prst="cub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031940" y="2636199"/>
            <a:ext cx="936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IIE</a:t>
            </a:r>
          </a:p>
        </p:txBody>
      </p:sp>
      <p:sp>
        <p:nvSpPr>
          <p:cNvPr id="21" name="왼쪽 화살표 20"/>
          <p:cNvSpPr/>
          <p:nvPr/>
        </p:nvSpPr>
        <p:spPr>
          <a:xfrm flipH="1">
            <a:off x="6228184" y="2591435"/>
            <a:ext cx="576064" cy="216024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화살표 21"/>
          <p:cNvSpPr/>
          <p:nvPr/>
        </p:nvSpPr>
        <p:spPr>
          <a:xfrm flipH="1">
            <a:off x="2630173" y="2591435"/>
            <a:ext cx="576064" cy="216024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308304" y="2499392"/>
            <a:ext cx="1080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Output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87724" y="3964994"/>
            <a:ext cx="48605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&lt;Idol Group, member&gt;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19872" y="4653136"/>
            <a:ext cx="20522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Learn pattern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88224" y="3560355"/>
            <a:ext cx="2448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&lt;</a:t>
            </a:r>
            <a:r>
              <a:rPr lang="ko-KR" altLang="en-US" sz="2000" dirty="0" smtClean="0"/>
              <a:t>동방신기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윤호</a:t>
            </a:r>
            <a:r>
              <a:rPr lang="en-US" altLang="ko-KR" sz="2000" dirty="0" smtClean="0"/>
              <a:t>&gt;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88224" y="4325034"/>
            <a:ext cx="2448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&lt;</a:t>
            </a:r>
            <a:r>
              <a:rPr lang="ko-KR" altLang="en-US" sz="2000" dirty="0" err="1" smtClean="0"/>
              <a:t>쥬얼리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서인영</a:t>
            </a:r>
            <a:r>
              <a:rPr lang="en-US" altLang="ko-KR" sz="2000" dirty="0" smtClean="0"/>
              <a:t> &gt;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88224" y="5048657"/>
            <a:ext cx="2448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&lt;</a:t>
            </a:r>
            <a:r>
              <a:rPr lang="ko-KR" altLang="en-US" sz="2000" dirty="0" smtClean="0"/>
              <a:t>소녀시대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써니</a:t>
            </a:r>
            <a:r>
              <a:rPr lang="en-US" altLang="ko-KR" sz="2000" dirty="0" smtClean="0"/>
              <a:t>&gt;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64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29" grpId="0"/>
      <p:bldP spid="30" grpId="0"/>
      <p:bldP spid="3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dirty="0"/>
              <a:t>E</a:t>
            </a:r>
            <a:r>
              <a:rPr lang="en-US" altLang="ko-KR" dirty="0" smtClean="0"/>
              <a:t>xtending </a:t>
            </a:r>
            <a:r>
              <a:rPr lang="en-US" altLang="ko-KR" dirty="0"/>
              <a:t>our approach to other </a:t>
            </a:r>
            <a:r>
              <a:rPr lang="en-US" altLang="ko-KR" b="1" dirty="0"/>
              <a:t>(non-iterative) extraction </a:t>
            </a:r>
            <a:r>
              <a:rPr lang="en-US" altLang="ko-KR" dirty="0"/>
              <a:t>systems is an important next </a:t>
            </a:r>
            <a:r>
              <a:rPr lang="en-US" altLang="ko-KR" dirty="0" smtClean="0"/>
              <a:t>step</a:t>
            </a:r>
          </a:p>
          <a:p>
            <a:pPr>
              <a:spcAft>
                <a:spcPts val="600"/>
              </a:spcAft>
            </a:pPr>
            <a:r>
              <a:rPr lang="en-US" altLang="ko-KR" dirty="0" smtClean="0"/>
              <a:t>Perform </a:t>
            </a:r>
            <a:r>
              <a:rPr lang="en-US" altLang="ko-KR" b="1" dirty="0"/>
              <a:t>post-extraction</a:t>
            </a:r>
            <a:r>
              <a:rPr lang="en-US" altLang="ko-KR" dirty="0"/>
              <a:t> </a:t>
            </a:r>
            <a:r>
              <a:rPr lang="en-US" altLang="ko-KR" dirty="0" smtClean="0"/>
              <a:t>investigation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by-product </a:t>
            </a:r>
            <a:r>
              <a:rPr lang="en-US" altLang="ko-KR" dirty="0"/>
              <a:t>of our work is the process of extraction can be </a:t>
            </a:r>
            <a:r>
              <a:rPr lang="en-US" altLang="ko-KR" dirty="0" smtClean="0"/>
              <a:t>optimized</a:t>
            </a:r>
          </a:p>
          <a:p>
            <a:pPr>
              <a:spcAft>
                <a:spcPts val="600"/>
              </a:spcAft>
            </a:pPr>
            <a:r>
              <a:rPr lang="en-US" altLang="ko-KR" dirty="0" smtClean="0"/>
              <a:t>Incorporating </a:t>
            </a:r>
            <a:r>
              <a:rPr lang="en-US" altLang="ko-KR" dirty="0"/>
              <a:t>textual context as a first-class component of I4E and further developing the theory of chaining </a:t>
            </a:r>
            <a:endParaRPr lang="en-US" altLang="ko-KR" dirty="0" smtClean="0"/>
          </a:p>
          <a:p>
            <a:pPr>
              <a:spcAft>
                <a:spcPts val="600"/>
              </a:spcAft>
            </a:pPr>
            <a:r>
              <a:rPr lang="en-US" altLang="ko-KR" dirty="0" smtClean="0"/>
              <a:t>Applying </a:t>
            </a:r>
            <a:r>
              <a:rPr lang="en-US" altLang="ko-KR" b="1" dirty="0"/>
              <a:t>graph-compression</a:t>
            </a:r>
            <a:r>
              <a:rPr lang="en-US" altLang="ko-KR" dirty="0"/>
              <a:t> techniques on EBG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8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ko-KR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Questions or Comments?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35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100" dirty="0" smtClean="0"/>
              <a:t>Iterative Information Extraction System (IIE)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3074" name="Picture 2" descr="C:\Users\Administrator\Desktop\560px-Newspaper_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4" y="2060847"/>
            <a:ext cx="2400622" cy="152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정육면체 16"/>
          <p:cNvSpPr/>
          <p:nvPr/>
        </p:nvSpPr>
        <p:spPr>
          <a:xfrm>
            <a:off x="3419872" y="1889357"/>
            <a:ext cx="2304256" cy="1620180"/>
          </a:xfrm>
          <a:prstGeom prst="cub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031940" y="2636199"/>
            <a:ext cx="936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IIE</a:t>
            </a:r>
          </a:p>
        </p:txBody>
      </p:sp>
      <p:sp>
        <p:nvSpPr>
          <p:cNvPr id="21" name="왼쪽 화살표 20"/>
          <p:cNvSpPr/>
          <p:nvPr/>
        </p:nvSpPr>
        <p:spPr>
          <a:xfrm flipH="1">
            <a:off x="6228184" y="2591435"/>
            <a:ext cx="576064" cy="216024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화살표 21"/>
          <p:cNvSpPr/>
          <p:nvPr/>
        </p:nvSpPr>
        <p:spPr>
          <a:xfrm flipH="1">
            <a:off x="2630173" y="2591435"/>
            <a:ext cx="576064" cy="216024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308304" y="2361074"/>
            <a:ext cx="10801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A00000"/>
                </a:solidFill>
              </a:rPr>
              <a:t>Wrong Output</a:t>
            </a:r>
            <a:endParaRPr lang="en-US" altLang="ko-KR" sz="2000" dirty="0" smtClean="0">
              <a:solidFill>
                <a:srgbClr val="A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87724" y="3964994"/>
            <a:ext cx="48605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&lt;Idol Group, member&gt;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19872" y="4653136"/>
            <a:ext cx="20522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Learn pattern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88224" y="3560355"/>
            <a:ext cx="2448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&lt;</a:t>
            </a:r>
            <a:r>
              <a:rPr lang="ko-KR" altLang="en-US" sz="2000" dirty="0" smtClean="0"/>
              <a:t>동방신기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윤호</a:t>
            </a:r>
            <a:r>
              <a:rPr lang="en-US" altLang="ko-KR" sz="2000" dirty="0" smtClean="0"/>
              <a:t>&gt;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88224" y="4325034"/>
            <a:ext cx="2448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&lt;</a:t>
            </a:r>
            <a:r>
              <a:rPr lang="ko-KR" altLang="en-US" sz="2000" dirty="0" err="1" smtClean="0"/>
              <a:t>쥬얼리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서인영</a:t>
            </a:r>
            <a:r>
              <a:rPr lang="en-US" altLang="ko-KR" sz="2000" dirty="0" smtClean="0"/>
              <a:t> &gt;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88224" y="5048657"/>
            <a:ext cx="2448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&lt;</a:t>
            </a:r>
            <a:r>
              <a:rPr lang="ko-KR" altLang="en-US" sz="2000" dirty="0" smtClean="0"/>
              <a:t>소녀시대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써니</a:t>
            </a:r>
            <a:r>
              <a:rPr lang="en-US" altLang="ko-KR" sz="2000" dirty="0" smtClean="0"/>
              <a:t>&gt;</a:t>
            </a:r>
            <a:endPara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한쪽 모서리가 잘린 사각형 14"/>
          <p:cNvSpPr/>
          <p:nvPr/>
        </p:nvSpPr>
        <p:spPr>
          <a:xfrm flipV="1">
            <a:off x="179512" y="5557302"/>
            <a:ext cx="6048672" cy="576064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8540" y="5645279"/>
            <a:ext cx="58576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“</a:t>
            </a:r>
            <a:r>
              <a:rPr lang="ko-KR" altLang="en-US" sz="2000" dirty="0" smtClean="0"/>
              <a:t>소녀시대가 </a:t>
            </a:r>
            <a:r>
              <a:rPr lang="ko-KR" altLang="en-US" sz="2000" dirty="0" err="1" smtClean="0"/>
              <a:t>코엑스에서</a:t>
            </a:r>
            <a:r>
              <a:rPr lang="ko-KR" altLang="en-US" sz="2000" dirty="0" smtClean="0"/>
              <a:t> </a:t>
            </a:r>
            <a:r>
              <a:rPr lang="ko-KR" altLang="en-US" sz="2000" dirty="0" smtClean="0">
                <a:solidFill>
                  <a:srgbClr val="A00000"/>
                </a:solidFill>
              </a:rPr>
              <a:t>영화 써니 </a:t>
            </a:r>
            <a:r>
              <a:rPr lang="ko-KR" altLang="en-US" sz="2000" dirty="0" smtClean="0"/>
              <a:t>단체관람을</a:t>
            </a:r>
            <a:r>
              <a:rPr lang="en-US" altLang="ko-KR" sz="2000" dirty="0" smtClean="0"/>
              <a:t>…”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88224" y="5645279"/>
            <a:ext cx="2448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070C0"/>
                </a:solidFill>
              </a:rPr>
              <a:t>&lt;who, movie&gt;</a:t>
            </a:r>
            <a:endParaRPr lang="en-US" altLang="ko-KR" sz="20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738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allAtOnce"/>
      <p:bldP spid="15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100" dirty="0" smtClean="0"/>
              <a:t>Interactive Investigation System of IIE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3074" name="Picture 2" descr="C:\Users\Administrator\Desktop\560px-Newspaper_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4" y="2060847"/>
            <a:ext cx="2400622" cy="152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정육면체 16"/>
          <p:cNvSpPr/>
          <p:nvPr/>
        </p:nvSpPr>
        <p:spPr>
          <a:xfrm>
            <a:off x="3419872" y="1889357"/>
            <a:ext cx="2304256" cy="1620180"/>
          </a:xfrm>
          <a:prstGeom prst="cub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031940" y="2636199"/>
            <a:ext cx="936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IIE</a:t>
            </a:r>
          </a:p>
        </p:txBody>
      </p:sp>
      <p:sp>
        <p:nvSpPr>
          <p:cNvPr id="21" name="왼쪽 화살표 20"/>
          <p:cNvSpPr/>
          <p:nvPr/>
        </p:nvSpPr>
        <p:spPr>
          <a:xfrm flipH="1">
            <a:off x="6228184" y="2591435"/>
            <a:ext cx="576064" cy="216024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화살표 21"/>
          <p:cNvSpPr/>
          <p:nvPr/>
        </p:nvSpPr>
        <p:spPr>
          <a:xfrm flipH="1">
            <a:off x="2630173" y="2591435"/>
            <a:ext cx="576064" cy="216024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308304" y="2361074"/>
            <a:ext cx="10801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A00000"/>
                </a:solidFill>
              </a:rPr>
              <a:t>Wrong Output</a:t>
            </a:r>
            <a:endParaRPr lang="en-US" altLang="ko-KR" sz="2000" dirty="0" smtClean="0">
              <a:solidFill>
                <a:srgbClr val="A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57240" y="4466161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&lt;Idol Group, member&gt;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419872" y="-950788"/>
            <a:ext cx="2304256" cy="909681"/>
            <a:chOff x="3419872" y="1412776"/>
            <a:chExt cx="2304256" cy="909681"/>
          </a:xfrm>
        </p:grpSpPr>
        <p:sp>
          <p:nvSpPr>
            <p:cNvPr id="20" name="정육면체 19"/>
            <p:cNvSpPr/>
            <p:nvPr/>
          </p:nvSpPr>
          <p:spPr>
            <a:xfrm>
              <a:off x="3419872" y="1412776"/>
              <a:ext cx="2304256" cy="854586"/>
            </a:xfrm>
            <a:prstGeom prst="cube">
              <a:avLst>
                <a:gd name="adj" fmla="val 47385"/>
              </a:avLst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983236" y="1799237"/>
              <a:ext cx="93610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I4E</a:t>
              </a:r>
            </a:p>
          </p:txBody>
        </p:sp>
      </p:grpSp>
      <p:sp>
        <p:nvSpPr>
          <p:cNvPr id="5" name="타원 4"/>
          <p:cNvSpPr/>
          <p:nvPr/>
        </p:nvSpPr>
        <p:spPr>
          <a:xfrm>
            <a:off x="971600" y="3964994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971600" y="4525089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971600" y="5107584"/>
            <a:ext cx="282255" cy="2822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7707236" y="3964994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7707236" y="4525089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7707236" y="5107584"/>
            <a:ext cx="282255" cy="28225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1763688" y="4247249"/>
            <a:ext cx="1154517" cy="765927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6084168" y="4247249"/>
            <a:ext cx="1154517" cy="765927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323527" y="5754777"/>
            <a:ext cx="1584177" cy="400110"/>
            <a:chOff x="323527" y="5754777"/>
            <a:chExt cx="1584177" cy="40011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323528" y="5754777"/>
              <a:ext cx="1584176" cy="40011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23527" y="5754777"/>
              <a:ext cx="158417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/>
                <a:t>I. Explain</a:t>
              </a:r>
              <a:endPara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968480" y="5754777"/>
            <a:ext cx="1654820" cy="403989"/>
            <a:chOff x="6968480" y="5754777"/>
            <a:chExt cx="1654820" cy="403989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6993880" y="5754777"/>
              <a:ext cx="1584176" cy="40011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68480" y="5758656"/>
              <a:ext cx="16548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/>
                <a:t>II. Diagnose</a:t>
              </a:r>
              <a:endPara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707904" y="3589396"/>
            <a:ext cx="1584176" cy="412076"/>
            <a:chOff x="3707904" y="3589396"/>
            <a:chExt cx="1584176" cy="412076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3707904" y="3589396"/>
              <a:ext cx="1584176" cy="40011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707904" y="3601362"/>
              <a:ext cx="158417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/>
                <a:t>III. Repair</a:t>
              </a:r>
              <a:endPara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7308304" y="2499392"/>
            <a:ext cx="1080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Output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477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10000" fill="hold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 0.3456 " pathEditMode="relative" rAng="0" ptsTypes="AA" p14:bounceEnd="20000">
                                          <p:cBhvr>
                                            <p:cTn id="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72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2" presetClass="entr" presetSubtype="8" repeatCount="2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8" presetID="22" presetClass="entr" presetSubtype="8" repeatCount="2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6" presetClass="emph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" dur="750" tmFilter="0, 0; .2, .5; .8, .5; 1, 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0" dur="375" autoRev="1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62" presetID="1" presetClass="emph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6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9BBB59"/>
                                          </p:to>
                                        </p:animClr>
                                        <p:set>
                                          <p:cBhvr>
                                            <p:cTn id="6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6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" fill="hold">
                          <p:stCondLst>
                            <p:cond delay="indefinite"/>
                          </p:stCondLst>
                          <p:childTnLst>
                            <p:par>
                              <p:cTn id="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" presetID="10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2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76" presetID="27" presetClass="emph" presetSubtype="0" fill="remove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Clr clrSpc="rgb" dir="cw">
                                          <p:cBhvr override="childStyle">
                                            <p:cTn id="77" dur="500" autoRev="1" fill="remove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78" dur="500" autoRev="1" fill="remove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79" dur="500" autoRev="1" fill="remove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80" dur="500" autoRev="1" fill="remove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24" grpId="0"/>
          <p:bldP spid="5" grpId="0" animBg="1"/>
          <p:bldP spid="25" grpId="0" animBg="1"/>
          <p:bldP spid="27" grpId="0" animBg="1"/>
          <p:bldP spid="33" grpId="0" animBg="1"/>
          <p:bldP spid="34" grpId="0" animBg="1"/>
          <p:bldP spid="35" grpId="0" animBg="1"/>
          <p:bldP spid="6" grpId="0" animBg="1"/>
          <p:bldP spid="36" grpId="0" animBg="1"/>
          <p:bldP spid="44" grpId="0"/>
          <p:bldP spid="44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 0.3456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72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2" presetClass="entr" presetSubtype="8" repeatCount="2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8" presetID="22" presetClass="entr" presetSubtype="8" repeatCount="2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6" presetClass="emph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" dur="750" tmFilter="0, 0; .2, .5; .8, .5; 1, 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0" dur="375" autoRev="1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62" presetID="1" presetClass="emph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>
                                            <p:cTn id="6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9BBB59"/>
                                          </p:to>
                                        </p:animClr>
                                        <p:set>
                                          <p:cBhvr>
                                            <p:cTn id="6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6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" fill="hold">
                          <p:stCondLst>
                            <p:cond delay="indefinite"/>
                          </p:stCondLst>
                          <p:childTnLst>
                            <p:par>
                              <p:cTn id="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" presetID="10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2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76" presetID="27" presetClass="emph" presetSubtype="0" fill="remove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Clr clrSpc="rgb" dir="cw">
                                          <p:cBhvr override="childStyle">
                                            <p:cTn id="77" dur="500" autoRev="1" fill="remove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78" dur="500" autoRev="1" fill="remove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79" dur="500" autoRev="1" fill="remove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80" dur="500" autoRev="1" fill="remove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24" grpId="0"/>
          <p:bldP spid="5" grpId="0" animBg="1"/>
          <p:bldP spid="25" grpId="0" animBg="1"/>
          <p:bldP spid="27" grpId="0" animBg="1"/>
          <p:bldP spid="33" grpId="0" animBg="1"/>
          <p:bldP spid="34" grpId="0" animBg="1"/>
          <p:bldP spid="35" grpId="0" animBg="1"/>
          <p:bldP spid="6" grpId="0" animBg="1"/>
          <p:bldP spid="36" grpId="0" animBg="1"/>
          <p:bldP spid="44" grpId="0"/>
          <p:bldP spid="44" grpId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Iterative Information Extraction</a:t>
            </a:r>
          </a:p>
          <a:p>
            <a:pPr>
              <a:spcAft>
                <a:spcPts val="600"/>
              </a:spcAft>
            </a:pPr>
            <a:r>
              <a:rPr lang="en-US" altLang="ko-KR" dirty="0" smtClean="0"/>
              <a:t>A commonly used information extraction technique for </a:t>
            </a:r>
            <a:r>
              <a:rPr lang="en-US" altLang="ko-KR" dirty="0" err="1" smtClean="0"/>
              <a:t>largescale</a:t>
            </a:r>
            <a:r>
              <a:rPr lang="en-US" altLang="ko-KR" dirty="0"/>
              <a:t> </a:t>
            </a:r>
            <a:r>
              <a:rPr lang="en-US" altLang="ko-KR" dirty="0" smtClean="0"/>
              <a:t>information extraction</a:t>
            </a:r>
          </a:p>
          <a:p>
            <a:pPr>
              <a:spcAft>
                <a:spcPts val="600"/>
              </a:spcAft>
            </a:pPr>
            <a:r>
              <a:rPr lang="en-US" altLang="ko-KR" dirty="0" smtClean="0"/>
              <a:t>Naturally, in most real-world extraction applications, it is not feasible to know </a:t>
            </a:r>
            <a:r>
              <a:rPr lang="en-US" altLang="ko-KR" dirty="0" err="1" smtClean="0"/>
              <a:t>apriori</a:t>
            </a:r>
            <a:r>
              <a:rPr lang="en-US" altLang="ko-KR" dirty="0" smtClean="0"/>
              <a:t> all possible contexts in which tuples of a relation may occur, thus, necessitating an iterative process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41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[IDB] Thema_ju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한맑고영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[IDB] Thema_jun</Template>
  <TotalTime>5833</TotalTime>
  <Words>3260</Words>
  <Application>Microsoft Office PowerPoint</Application>
  <PresentationFormat>화면 슬라이드 쇼(4:3)</PresentationFormat>
  <Paragraphs>573</Paragraphs>
  <Slides>61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2" baseType="lpstr">
      <vt:lpstr>[IDB] Thema_jun</vt:lpstr>
      <vt:lpstr>I4E: Interactive Investigation of Iterative Information Extraction</vt:lpstr>
      <vt:lpstr>Outline</vt:lpstr>
      <vt:lpstr>Introduction</vt:lpstr>
      <vt:lpstr>Structured data from structured DB</vt:lpstr>
      <vt:lpstr>Structured data from unstructured text documents</vt:lpstr>
      <vt:lpstr>Iterative Information Extraction System (IIE)</vt:lpstr>
      <vt:lpstr>Iterative Information Extraction System (IIE)</vt:lpstr>
      <vt:lpstr>Interactive Investigation System of IIE</vt:lpstr>
      <vt:lpstr>Introduction</vt:lpstr>
      <vt:lpstr>Introduction</vt:lpstr>
      <vt:lpstr>Outline</vt:lpstr>
      <vt:lpstr>Iterative Information Extraction</vt:lpstr>
      <vt:lpstr>Iterative Information Extraction</vt:lpstr>
      <vt:lpstr>IIE 1: Discover patterns ‘Pp(t)’</vt:lpstr>
      <vt:lpstr>IIE 1: Discover patterns ‘Pp(t)’</vt:lpstr>
      <vt:lpstr>IIE 1: Discover patterns ‘Pp(t)’</vt:lpstr>
      <vt:lpstr>IIE 2: Discover tuples ‘Tp(p)’</vt:lpstr>
      <vt:lpstr>Iterative Information Extraction</vt:lpstr>
      <vt:lpstr>IIE 3: Prune patterns</vt:lpstr>
      <vt:lpstr>IIE 4: Prune tuples</vt:lpstr>
      <vt:lpstr>Iterative Information Extraction</vt:lpstr>
      <vt:lpstr>Iterative Information Extraction</vt:lpstr>
      <vt:lpstr>Enhanced Bipartite Graph (EBG)</vt:lpstr>
      <vt:lpstr>Characterizing IIE: EBG</vt:lpstr>
      <vt:lpstr>Characterizing IIE: EBG</vt:lpstr>
      <vt:lpstr>Characterizing IIE: EBG</vt:lpstr>
      <vt:lpstr>Outline</vt:lpstr>
      <vt:lpstr>I. Explaining Extraction Output</vt:lpstr>
      <vt:lpstr>I. Explaining Extraction Output: E1</vt:lpstr>
      <vt:lpstr>I. Explaining Extraction Output: E2</vt:lpstr>
      <vt:lpstr>I. Explaining Extraction Output: E3</vt:lpstr>
      <vt:lpstr>I. Explaining Extraction Output: E3</vt:lpstr>
      <vt:lpstr>I. Explaining Extraction Output: E4</vt:lpstr>
      <vt:lpstr>I. Explaining Extraction Output: E4</vt:lpstr>
      <vt:lpstr>I. Explaining Extraction Output: E4</vt:lpstr>
      <vt:lpstr>I. Explaining Extraction Output: E4</vt:lpstr>
      <vt:lpstr>I. Explaining Extraction Output: Chaining Explanations</vt:lpstr>
      <vt:lpstr>I. Explaining Extraction Output: E5</vt:lpstr>
      <vt:lpstr>Interactive Investigation of IIE</vt:lpstr>
      <vt:lpstr>II. Diagnosing the Extraction output</vt:lpstr>
      <vt:lpstr>II. Diagnosing the Extraction output: D1</vt:lpstr>
      <vt:lpstr>II. Diagnosing the Extraction output: D2</vt:lpstr>
      <vt:lpstr>II. Diagnosing the Extraction output: D3, D4</vt:lpstr>
      <vt:lpstr>II. Diagnosing the Extraction output: Chaining Diagnosis</vt:lpstr>
      <vt:lpstr>III. Repairing the Extraction Output</vt:lpstr>
      <vt:lpstr>III. Repairing the Extraction Output</vt:lpstr>
      <vt:lpstr>III. Repairing the Extraction Output: Chaining Repair</vt:lpstr>
      <vt:lpstr>Outline</vt:lpstr>
      <vt:lpstr>Experimental Evaluation</vt:lpstr>
      <vt:lpstr>Experimental Settings</vt:lpstr>
      <vt:lpstr>Experimental Settings</vt:lpstr>
      <vt:lpstr>Effectiveness of 14E algorithms</vt:lpstr>
      <vt:lpstr>Effectiveness of 14E algorithms</vt:lpstr>
      <vt:lpstr>Effectiveness of 14E algorithms</vt:lpstr>
      <vt:lpstr>Overhead of 14E (space &amp; time)</vt:lpstr>
      <vt:lpstr>Overhead vs. Coverage Tradeoff</vt:lpstr>
      <vt:lpstr>Outline</vt:lpstr>
      <vt:lpstr>Conclusion</vt:lpstr>
      <vt:lpstr>Contribution</vt:lpstr>
      <vt:lpstr>Future Work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Vi-DIFF: Understanding Web Pages Changes</dc:title>
  <dc:creator>jun</dc:creator>
  <cp:lastModifiedBy>Jun</cp:lastModifiedBy>
  <cp:revision>379</cp:revision>
  <dcterms:created xsi:type="dcterms:W3CDTF">2011-04-27T00:54:06Z</dcterms:created>
  <dcterms:modified xsi:type="dcterms:W3CDTF">2011-09-22T00:49:53Z</dcterms:modified>
</cp:coreProperties>
</file>